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074"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EF69D-AA20-478C-8CCA-D56108B9368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2607D93-BDA3-448C-9654-842E084477CE}">
      <dgm:prSet/>
      <dgm:spPr/>
      <dgm:t>
        <a:bodyPr/>
        <a:lstStyle/>
        <a:p>
          <a:r>
            <a:rPr lang="en-US"/>
            <a:t>• Bots redirected to Tarpit API</a:t>
          </a:r>
        </a:p>
      </dgm:t>
    </dgm:pt>
    <dgm:pt modelId="{7913EF8F-8253-44B3-B26D-A631FF4E6B81}" type="parTrans" cxnId="{6CB2620E-1177-40E1-899D-C3640EB2D3CB}">
      <dgm:prSet/>
      <dgm:spPr/>
      <dgm:t>
        <a:bodyPr/>
        <a:lstStyle/>
        <a:p>
          <a:endParaRPr lang="en-US"/>
        </a:p>
      </dgm:t>
    </dgm:pt>
    <dgm:pt modelId="{08C409D5-ABF5-4429-9734-498F3648AD95}" type="sibTrans" cxnId="{6CB2620E-1177-40E1-899D-C3640EB2D3CB}">
      <dgm:prSet/>
      <dgm:spPr/>
      <dgm:t>
        <a:bodyPr/>
        <a:lstStyle/>
        <a:p>
          <a:endParaRPr lang="en-US"/>
        </a:p>
      </dgm:t>
    </dgm:pt>
    <dgm:pt modelId="{5D27734D-D6FA-4B91-B651-B64C8A7EAAF4}">
      <dgm:prSet/>
      <dgm:spPr/>
      <dgm:t>
        <a:bodyPr/>
        <a:lstStyle/>
        <a:p>
          <a:r>
            <a:rPr lang="en-US"/>
            <a:t>• Markov Chain model generates realistic but nonsensical text</a:t>
          </a:r>
        </a:p>
      </dgm:t>
    </dgm:pt>
    <dgm:pt modelId="{05EFD15F-E5EC-4D22-8CEE-4E97C47AEDB7}" type="parTrans" cxnId="{C6FE8F42-CBAF-4372-870A-5BED203FDFFF}">
      <dgm:prSet/>
      <dgm:spPr/>
      <dgm:t>
        <a:bodyPr/>
        <a:lstStyle/>
        <a:p>
          <a:endParaRPr lang="en-US"/>
        </a:p>
      </dgm:t>
    </dgm:pt>
    <dgm:pt modelId="{FB68E0E8-79D9-440D-92BB-3BFBD375B42B}" type="sibTrans" cxnId="{C6FE8F42-CBAF-4372-870A-5BED203FDFFF}">
      <dgm:prSet/>
      <dgm:spPr/>
      <dgm:t>
        <a:bodyPr/>
        <a:lstStyle/>
        <a:p>
          <a:endParaRPr lang="en-US"/>
        </a:p>
      </dgm:t>
    </dgm:pt>
    <dgm:pt modelId="{93669968-F97A-49B0-811F-9C44C2F28C39}">
      <dgm:prSet/>
      <dgm:spPr/>
      <dgm:t>
        <a:bodyPr/>
        <a:lstStyle/>
        <a:p>
          <a:r>
            <a:rPr lang="en-US"/>
            <a:t>• Can generate fake user profiles, product listings, or zip bombs</a:t>
          </a:r>
        </a:p>
      </dgm:t>
    </dgm:pt>
    <dgm:pt modelId="{B52D9E32-1CD6-414E-927B-E3805C4206E1}" type="parTrans" cxnId="{B57FC63D-64AE-41FA-89B4-C32A5EDF6FA6}">
      <dgm:prSet/>
      <dgm:spPr/>
      <dgm:t>
        <a:bodyPr/>
        <a:lstStyle/>
        <a:p>
          <a:endParaRPr lang="en-US"/>
        </a:p>
      </dgm:t>
    </dgm:pt>
    <dgm:pt modelId="{20A14F9A-B542-4824-99EF-5DF89ADF57DB}" type="sibTrans" cxnId="{B57FC63D-64AE-41FA-89B4-C32A5EDF6FA6}">
      <dgm:prSet/>
      <dgm:spPr/>
      <dgm:t>
        <a:bodyPr/>
        <a:lstStyle/>
        <a:p>
          <a:endParaRPr lang="en-US"/>
        </a:p>
      </dgm:t>
    </dgm:pt>
    <dgm:pt modelId="{29754D1F-CA6D-4B68-81CF-4E248D7EF4A8}">
      <dgm:prSet/>
      <dgm:spPr/>
      <dgm:t>
        <a:bodyPr/>
        <a:lstStyle/>
        <a:p>
          <a:r>
            <a:rPr lang="en-US"/>
            <a:t>• Benefit: Pollutes scraper’s data, wastes resources</a:t>
          </a:r>
        </a:p>
      </dgm:t>
    </dgm:pt>
    <dgm:pt modelId="{6E64B4B5-4561-45DD-976C-14111FF33D39}" type="parTrans" cxnId="{DBAF5630-DD4B-4C7C-ACE2-753B345EB293}">
      <dgm:prSet/>
      <dgm:spPr/>
      <dgm:t>
        <a:bodyPr/>
        <a:lstStyle/>
        <a:p>
          <a:endParaRPr lang="en-US"/>
        </a:p>
      </dgm:t>
    </dgm:pt>
    <dgm:pt modelId="{FD96F186-3027-4368-B363-5F007F1B9697}" type="sibTrans" cxnId="{DBAF5630-DD4B-4C7C-ACE2-753B345EB293}">
      <dgm:prSet/>
      <dgm:spPr/>
      <dgm:t>
        <a:bodyPr/>
        <a:lstStyle/>
        <a:p>
          <a:endParaRPr lang="en-US"/>
        </a:p>
      </dgm:t>
    </dgm:pt>
    <dgm:pt modelId="{34C0F932-65C7-42B3-8C1F-9F64CE9A0321}" type="pres">
      <dgm:prSet presAssocID="{CCCEF69D-AA20-478C-8CCA-D56108B93680}" presName="linear" presStyleCnt="0">
        <dgm:presLayoutVars>
          <dgm:animLvl val="lvl"/>
          <dgm:resizeHandles val="exact"/>
        </dgm:presLayoutVars>
      </dgm:prSet>
      <dgm:spPr/>
    </dgm:pt>
    <dgm:pt modelId="{7A65AD37-A73C-4D1E-A635-ADDD56E50E5C}" type="pres">
      <dgm:prSet presAssocID="{42607D93-BDA3-448C-9654-842E084477CE}" presName="parentText" presStyleLbl="node1" presStyleIdx="0" presStyleCnt="4">
        <dgm:presLayoutVars>
          <dgm:chMax val="0"/>
          <dgm:bulletEnabled val="1"/>
        </dgm:presLayoutVars>
      </dgm:prSet>
      <dgm:spPr/>
    </dgm:pt>
    <dgm:pt modelId="{205A0430-DAE7-4A9A-98AA-7B8EA20D5820}" type="pres">
      <dgm:prSet presAssocID="{08C409D5-ABF5-4429-9734-498F3648AD95}" presName="spacer" presStyleCnt="0"/>
      <dgm:spPr/>
    </dgm:pt>
    <dgm:pt modelId="{FC4EEDF7-4E00-439A-B16A-65F75CA18D22}" type="pres">
      <dgm:prSet presAssocID="{5D27734D-D6FA-4B91-B651-B64C8A7EAAF4}" presName="parentText" presStyleLbl="node1" presStyleIdx="1" presStyleCnt="4">
        <dgm:presLayoutVars>
          <dgm:chMax val="0"/>
          <dgm:bulletEnabled val="1"/>
        </dgm:presLayoutVars>
      </dgm:prSet>
      <dgm:spPr/>
    </dgm:pt>
    <dgm:pt modelId="{C596378E-E4D3-4610-881D-2B062114C64C}" type="pres">
      <dgm:prSet presAssocID="{FB68E0E8-79D9-440D-92BB-3BFBD375B42B}" presName="spacer" presStyleCnt="0"/>
      <dgm:spPr/>
    </dgm:pt>
    <dgm:pt modelId="{BDEDABEF-501C-463E-9E4C-4265E02A9523}" type="pres">
      <dgm:prSet presAssocID="{93669968-F97A-49B0-811F-9C44C2F28C39}" presName="parentText" presStyleLbl="node1" presStyleIdx="2" presStyleCnt="4">
        <dgm:presLayoutVars>
          <dgm:chMax val="0"/>
          <dgm:bulletEnabled val="1"/>
        </dgm:presLayoutVars>
      </dgm:prSet>
      <dgm:spPr/>
    </dgm:pt>
    <dgm:pt modelId="{E8A642EA-3418-4D56-8ADC-89CA0DA5EF99}" type="pres">
      <dgm:prSet presAssocID="{20A14F9A-B542-4824-99EF-5DF89ADF57DB}" presName="spacer" presStyleCnt="0"/>
      <dgm:spPr/>
    </dgm:pt>
    <dgm:pt modelId="{ABB33E28-CA56-4C7F-9690-0BCE65C392C8}" type="pres">
      <dgm:prSet presAssocID="{29754D1F-CA6D-4B68-81CF-4E248D7EF4A8}" presName="parentText" presStyleLbl="node1" presStyleIdx="3" presStyleCnt="4">
        <dgm:presLayoutVars>
          <dgm:chMax val="0"/>
          <dgm:bulletEnabled val="1"/>
        </dgm:presLayoutVars>
      </dgm:prSet>
      <dgm:spPr/>
    </dgm:pt>
  </dgm:ptLst>
  <dgm:cxnLst>
    <dgm:cxn modelId="{0F4C9E07-0086-46D4-B47A-AF5B6760EF38}" type="presOf" srcId="{5D27734D-D6FA-4B91-B651-B64C8A7EAAF4}" destId="{FC4EEDF7-4E00-439A-B16A-65F75CA18D22}" srcOrd="0" destOrd="0" presId="urn:microsoft.com/office/officeart/2005/8/layout/vList2"/>
    <dgm:cxn modelId="{6CB2620E-1177-40E1-899D-C3640EB2D3CB}" srcId="{CCCEF69D-AA20-478C-8CCA-D56108B93680}" destId="{42607D93-BDA3-448C-9654-842E084477CE}" srcOrd="0" destOrd="0" parTransId="{7913EF8F-8253-44B3-B26D-A631FF4E6B81}" sibTransId="{08C409D5-ABF5-4429-9734-498F3648AD95}"/>
    <dgm:cxn modelId="{893EF11C-B6A6-4CFF-A5E4-46638312B3FC}" type="presOf" srcId="{29754D1F-CA6D-4B68-81CF-4E248D7EF4A8}" destId="{ABB33E28-CA56-4C7F-9690-0BCE65C392C8}" srcOrd="0" destOrd="0" presId="urn:microsoft.com/office/officeart/2005/8/layout/vList2"/>
    <dgm:cxn modelId="{DBAF5630-DD4B-4C7C-ACE2-753B345EB293}" srcId="{CCCEF69D-AA20-478C-8CCA-D56108B93680}" destId="{29754D1F-CA6D-4B68-81CF-4E248D7EF4A8}" srcOrd="3" destOrd="0" parTransId="{6E64B4B5-4561-45DD-976C-14111FF33D39}" sibTransId="{FD96F186-3027-4368-B363-5F007F1B9697}"/>
    <dgm:cxn modelId="{B57FC63D-64AE-41FA-89B4-C32A5EDF6FA6}" srcId="{CCCEF69D-AA20-478C-8CCA-D56108B93680}" destId="{93669968-F97A-49B0-811F-9C44C2F28C39}" srcOrd="2" destOrd="0" parTransId="{B52D9E32-1CD6-414E-927B-E3805C4206E1}" sibTransId="{20A14F9A-B542-4824-99EF-5DF89ADF57DB}"/>
    <dgm:cxn modelId="{C6FE8F42-CBAF-4372-870A-5BED203FDFFF}" srcId="{CCCEF69D-AA20-478C-8CCA-D56108B93680}" destId="{5D27734D-D6FA-4B91-B651-B64C8A7EAAF4}" srcOrd="1" destOrd="0" parTransId="{05EFD15F-E5EC-4D22-8CEE-4E97C47AEDB7}" sibTransId="{FB68E0E8-79D9-440D-92BB-3BFBD375B42B}"/>
    <dgm:cxn modelId="{CB1DF595-748A-4AFF-B330-DF734DCE5F82}" type="presOf" srcId="{93669968-F97A-49B0-811F-9C44C2F28C39}" destId="{BDEDABEF-501C-463E-9E4C-4265E02A9523}" srcOrd="0" destOrd="0" presId="urn:microsoft.com/office/officeart/2005/8/layout/vList2"/>
    <dgm:cxn modelId="{1EB29BC9-87BD-4FA8-9BB0-5C8C1B109EC9}" type="presOf" srcId="{CCCEF69D-AA20-478C-8CCA-D56108B93680}" destId="{34C0F932-65C7-42B3-8C1F-9F64CE9A0321}" srcOrd="0" destOrd="0" presId="urn:microsoft.com/office/officeart/2005/8/layout/vList2"/>
    <dgm:cxn modelId="{EDEDBCE1-5910-4527-8333-A000E5E34A22}" type="presOf" srcId="{42607D93-BDA3-448C-9654-842E084477CE}" destId="{7A65AD37-A73C-4D1E-A635-ADDD56E50E5C}" srcOrd="0" destOrd="0" presId="urn:microsoft.com/office/officeart/2005/8/layout/vList2"/>
    <dgm:cxn modelId="{07036177-25B0-4B79-A052-11EEA30080C7}" type="presParOf" srcId="{34C0F932-65C7-42B3-8C1F-9F64CE9A0321}" destId="{7A65AD37-A73C-4D1E-A635-ADDD56E50E5C}" srcOrd="0" destOrd="0" presId="urn:microsoft.com/office/officeart/2005/8/layout/vList2"/>
    <dgm:cxn modelId="{0DCA150B-FD7D-4600-A9C8-49A95487FD20}" type="presParOf" srcId="{34C0F932-65C7-42B3-8C1F-9F64CE9A0321}" destId="{205A0430-DAE7-4A9A-98AA-7B8EA20D5820}" srcOrd="1" destOrd="0" presId="urn:microsoft.com/office/officeart/2005/8/layout/vList2"/>
    <dgm:cxn modelId="{536B1FC1-306C-4B37-A371-148D89010FD4}" type="presParOf" srcId="{34C0F932-65C7-42B3-8C1F-9F64CE9A0321}" destId="{FC4EEDF7-4E00-439A-B16A-65F75CA18D22}" srcOrd="2" destOrd="0" presId="urn:microsoft.com/office/officeart/2005/8/layout/vList2"/>
    <dgm:cxn modelId="{27381F59-9F75-4D1C-A8D7-C21E6FD1CBCD}" type="presParOf" srcId="{34C0F932-65C7-42B3-8C1F-9F64CE9A0321}" destId="{C596378E-E4D3-4610-881D-2B062114C64C}" srcOrd="3" destOrd="0" presId="urn:microsoft.com/office/officeart/2005/8/layout/vList2"/>
    <dgm:cxn modelId="{AE2A4A6D-F4F2-4F9F-9844-A2578C679081}" type="presParOf" srcId="{34C0F932-65C7-42B3-8C1F-9F64CE9A0321}" destId="{BDEDABEF-501C-463E-9E4C-4265E02A9523}" srcOrd="4" destOrd="0" presId="urn:microsoft.com/office/officeart/2005/8/layout/vList2"/>
    <dgm:cxn modelId="{884D426D-A0DD-4799-AAB8-BABABA58E4B0}" type="presParOf" srcId="{34C0F932-65C7-42B3-8C1F-9F64CE9A0321}" destId="{E8A642EA-3418-4D56-8ADC-89CA0DA5EF99}" srcOrd="5" destOrd="0" presId="urn:microsoft.com/office/officeart/2005/8/layout/vList2"/>
    <dgm:cxn modelId="{AE757D95-C141-4BB8-B5DF-D48281B28EC7}" type="presParOf" srcId="{34C0F932-65C7-42B3-8C1F-9F64CE9A0321}" destId="{ABB33E28-CA56-4C7F-9690-0BCE65C392C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AE7B70-B02C-43E5-AE6C-438AF1BF184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61C4C1B-FC62-47E5-B379-1CACD1DEA033}">
      <dgm:prSet/>
      <dgm:spPr/>
      <dgm:t>
        <a:bodyPr/>
        <a:lstStyle/>
        <a:p>
          <a:r>
            <a:rPr lang="en-US"/>
            <a:t>• Tarpit API logs hits to Redis</a:t>
          </a:r>
        </a:p>
      </dgm:t>
    </dgm:pt>
    <dgm:pt modelId="{95E93B58-0FA0-4DB5-9F4A-43A58E63465B}" type="parTrans" cxnId="{6D44161D-F7CB-4DB6-9178-AC8F77BC508E}">
      <dgm:prSet/>
      <dgm:spPr/>
      <dgm:t>
        <a:bodyPr/>
        <a:lstStyle/>
        <a:p>
          <a:endParaRPr lang="en-US"/>
        </a:p>
      </dgm:t>
    </dgm:pt>
    <dgm:pt modelId="{212B13A1-CE10-4795-A493-480CA3F8F979}" type="sibTrans" cxnId="{6D44161D-F7CB-4DB6-9178-AC8F77BC508E}">
      <dgm:prSet/>
      <dgm:spPr/>
      <dgm:t>
        <a:bodyPr/>
        <a:lstStyle/>
        <a:p>
          <a:endParaRPr lang="en-US"/>
        </a:p>
      </dgm:t>
    </dgm:pt>
    <dgm:pt modelId="{8F769F8A-BAE8-43C4-B30F-03A6B60C43FA}">
      <dgm:prSet/>
      <dgm:spPr/>
      <dgm:t>
        <a:bodyPr/>
        <a:lstStyle/>
        <a:p>
          <a:r>
            <a:rPr lang="en-US"/>
            <a:t>• Escalation Engine watches logs</a:t>
          </a:r>
        </a:p>
      </dgm:t>
    </dgm:pt>
    <dgm:pt modelId="{87FD0A6A-045E-42F8-B887-A14D2D34110E}" type="parTrans" cxnId="{214536FB-5BDE-430D-B7C9-546AFA18B061}">
      <dgm:prSet/>
      <dgm:spPr/>
      <dgm:t>
        <a:bodyPr/>
        <a:lstStyle/>
        <a:p>
          <a:endParaRPr lang="en-US"/>
        </a:p>
      </dgm:t>
    </dgm:pt>
    <dgm:pt modelId="{9551F42B-191D-4178-91D9-BC69EB1C5590}" type="sibTrans" cxnId="{214536FB-5BDE-430D-B7C9-546AFA18B061}">
      <dgm:prSet/>
      <dgm:spPr/>
      <dgm:t>
        <a:bodyPr/>
        <a:lstStyle/>
        <a:p>
          <a:endParaRPr lang="en-US"/>
        </a:p>
      </dgm:t>
    </dgm:pt>
    <dgm:pt modelId="{45E75293-5C76-4A2A-A611-1F52B1EF63B3}">
      <dgm:prSet/>
      <dgm:spPr/>
      <dgm:t>
        <a:bodyPr/>
        <a:lstStyle/>
        <a:p>
          <a:r>
            <a:rPr lang="en-US"/>
            <a:t>• Rule-based blocking: Too many tarpit hits → IP blocked</a:t>
          </a:r>
        </a:p>
      </dgm:t>
    </dgm:pt>
    <dgm:pt modelId="{2CA88E70-B969-4FBA-8FA3-6A6103EF1B48}" type="parTrans" cxnId="{72058DA5-4B5B-495F-869E-6D3110F912BA}">
      <dgm:prSet/>
      <dgm:spPr/>
      <dgm:t>
        <a:bodyPr/>
        <a:lstStyle/>
        <a:p>
          <a:endParaRPr lang="en-US"/>
        </a:p>
      </dgm:t>
    </dgm:pt>
    <dgm:pt modelId="{8C111923-FDC7-42BD-8328-93416FC8F8BC}" type="sibTrans" cxnId="{72058DA5-4B5B-495F-869E-6D3110F912BA}">
      <dgm:prSet/>
      <dgm:spPr/>
      <dgm:t>
        <a:bodyPr/>
        <a:lstStyle/>
        <a:p>
          <a:endParaRPr lang="en-US"/>
        </a:p>
      </dgm:t>
    </dgm:pt>
    <dgm:pt modelId="{8D55CEF4-46D0-445B-AD27-BDCBC112088E}">
      <dgm:prSet/>
      <dgm:spPr/>
      <dgm:t>
        <a:bodyPr/>
        <a:lstStyle/>
        <a:p>
          <a:r>
            <a:rPr lang="en-US"/>
            <a:t>• Blocklist enforced at Nginx edge</a:t>
          </a:r>
        </a:p>
      </dgm:t>
    </dgm:pt>
    <dgm:pt modelId="{ADB6F6F9-52D9-4286-9410-C322602F6E97}" type="parTrans" cxnId="{529DA946-7506-4040-9B68-DB0CD1AE5636}">
      <dgm:prSet/>
      <dgm:spPr/>
      <dgm:t>
        <a:bodyPr/>
        <a:lstStyle/>
        <a:p>
          <a:endParaRPr lang="en-US"/>
        </a:p>
      </dgm:t>
    </dgm:pt>
    <dgm:pt modelId="{48C28B21-F3DF-42BC-A122-AED9F38A10C9}" type="sibTrans" cxnId="{529DA946-7506-4040-9B68-DB0CD1AE5636}">
      <dgm:prSet/>
      <dgm:spPr/>
      <dgm:t>
        <a:bodyPr/>
        <a:lstStyle/>
        <a:p>
          <a:endParaRPr lang="en-US"/>
        </a:p>
      </dgm:t>
    </dgm:pt>
    <dgm:pt modelId="{385FD80E-ECA0-4BDD-9E44-77E33D57A86B}" type="pres">
      <dgm:prSet presAssocID="{2AAE7B70-B02C-43E5-AE6C-438AF1BF184E}" presName="diagram" presStyleCnt="0">
        <dgm:presLayoutVars>
          <dgm:dir/>
          <dgm:resizeHandles val="exact"/>
        </dgm:presLayoutVars>
      </dgm:prSet>
      <dgm:spPr/>
    </dgm:pt>
    <dgm:pt modelId="{78FB2C90-8930-4ADB-9146-29ADC5270069}" type="pres">
      <dgm:prSet presAssocID="{961C4C1B-FC62-47E5-B379-1CACD1DEA033}" presName="node" presStyleLbl="node1" presStyleIdx="0" presStyleCnt="4">
        <dgm:presLayoutVars>
          <dgm:bulletEnabled val="1"/>
        </dgm:presLayoutVars>
      </dgm:prSet>
      <dgm:spPr/>
    </dgm:pt>
    <dgm:pt modelId="{83181C6E-3B8A-4B0F-885C-010A8ACED035}" type="pres">
      <dgm:prSet presAssocID="{212B13A1-CE10-4795-A493-480CA3F8F979}" presName="sibTrans" presStyleCnt="0"/>
      <dgm:spPr/>
    </dgm:pt>
    <dgm:pt modelId="{6B037629-792F-4FF8-8760-B6C6F8BA21B3}" type="pres">
      <dgm:prSet presAssocID="{8F769F8A-BAE8-43C4-B30F-03A6B60C43FA}" presName="node" presStyleLbl="node1" presStyleIdx="1" presStyleCnt="4">
        <dgm:presLayoutVars>
          <dgm:bulletEnabled val="1"/>
        </dgm:presLayoutVars>
      </dgm:prSet>
      <dgm:spPr/>
    </dgm:pt>
    <dgm:pt modelId="{8D090FF4-1E14-46B9-BAB7-4C51A12BB4AE}" type="pres">
      <dgm:prSet presAssocID="{9551F42B-191D-4178-91D9-BC69EB1C5590}" presName="sibTrans" presStyleCnt="0"/>
      <dgm:spPr/>
    </dgm:pt>
    <dgm:pt modelId="{C4CC9748-B2B6-41E4-BE8B-82AAAD4B09C0}" type="pres">
      <dgm:prSet presAssocID="{45E75293-5C76-4A2A-A611-1F52B1EF63B3}" presName="node" presStyleLbl="node1" presStyleIdx="2" presStyleCnt="4">
        <dgm:presLayoutVars>
          <dgm:bulletEnabled val="1"/>
        </dgm:presLayoutVars>
      </dgm:prSet>
      <dgm:spPr/>
    </dgm:pt>
    <dgm:pt modelId="{53248867-31EF-460B-8398-05CB089175C9}" type="pres">
      <dgm:prSet presAssocID="{8C111923-FDC7-42BD-8328-93416FC8F8BC}" presName="sibTrans" presStyleCnt="0"/>
      <dgm:spPr/>
    </dgm:pt>
    <dgm:pt modelId="{6E93C4DF-8FD0-4802-8CF9-6D4D6DEB981C}" type="pres">
      <dgm:prSet presAssocID="{8D55CEF4-46D0-445B-AD27-BDCBC112088E}" presName="node" presStyleLbl="node1" presStyleIdx="3" presStyleCnt="4">
        <dgm:presLayoutVars>
          <dgm:bulletEnabled val="1"/>
        </dgm:presLayoutVars>
      </dgm:prSet>
      <dgm:spPr/>
    </dgm:pt>
  </dgm:ptLst>
  <dgm:cxnLst>
    <dgm:cxn modelId="{6D44161D-F7CB-4DB6-9178-AC8F77BC508E}" srcId="{2AAE7B70-B02C-43E5-AE6C-438AF1BF184E}" destId="{961C4C1B-FC62-47E5-B379-1CACD1DEA033}" srcOrd="0" destOrd="0" parTransId="{95E93B58-0FA0-4DB5-9F4A-43A58E63465B}" sibTransId="{212B13A1-CE10-4795-A493-480CA3F8F979}"/>
    <dgm:cxn modelId="{529DA946-7506-4040-9B68-DB0CD1AE5636}" srcId="{2AAE7B70-B02C-43E5-AE6C-438AF1BF184E}" destId="{8D55CEF4-46D0-445B-AD27-BDCBC112088E}" srcOrd="3" destOrd="0" parTransId="{ADB6F6F9-52D9-4286-9410-C322602F6E97}" sibTransId="{48C28B21-F3DF-42BC-A122-AED9F38A10C9}"/>
    <dgm:cxn modelId="{DEDE9C6A-3079-4390-92E0-E2302BFEE20A}" type="presOf" srcId="{8D55CEF4-46D0-445B-AD27-BDCBC112088E}" destId="{6E93C4DF-8FD0-4802-8CF9-6D4D6DEB981C}" srcOrd="0" destOrd="0" presId="urn:microsoft.com/office/officeart/2005/8/layout/default"/>
    <dgm:cxn modelId="{72058DA5-4B5B-495F-869E-6D3110F912BA}" srcId="{2AAE7B70-B02C-43E5-AE6C-438AF1BF184E}" destId="{45E75293-5C76-4A2A-A611-1F52B1EF63B3}" srcOrd="2" destOrd="0" parTransId="{2CA88E70-B969-4FBA-8FA3-6A6103EF1B48}" sibTransId="{8C111923-FDC7-42BD-8328-93416FC8F8BC}"/>
    <dgm:cxn modelId="{9B46F5A8-E72A-45F9-BD4E-6914016AACC1}" type="presOf" srcId="{961C4C1B-FC62-47E5-B379-1CACD1DEA033}" destId="{78FB2C90-8930-4ADB-9146-29ADC5270069}" srcOrd="0" destOrd="0" presId="urn:microsoft.com/office/officeart/2005/8/layout/default"/>
    <dgm:cxn modelId="{B13B39B2-24F5-4DC6-B97E-BE5254F71357}" type="presOf" srcId="{45E75293-5C76-4A2A-A611-1F52B1EF63B3}" destId="{C4CC9748-B2B6-41E4-BE8B-82AAAD4B09C0}" srcOrd="0" destOrd="0" presId="urn:microsoft.com/office/officeart/2005/8/layout/default"/>
    <dgm:cxn modelId="{D06D66C6-BDBC-48E1-A49D-7EC724DA6884}" type="presOf" srcId="{2AAE7B70-B02C-43E5-AE6C-438AF1BF184E}" destId="{385FD80E-ECA0-4BDD-9E44-77E33D57A86B}" srcOrd="0" destOrd="0" presId="urn:microsoft.com/office/officeart/2005/8/layout/default"/>
    <dgm:cxn modelId="{214536FB-5BDE-430D-B7C9-546AFA18B061}" srcId="{2AAE7B70-B02C-43E5-AE6C-438AF1BF184E}" destId="{8F769F8A-BAE8-43C4-B30F-03A6B60C43FA}" srcOrd="1" destOrd="0" parTransId="{87FD0A6A-045E-42F8-B887-A14D2D34110E}" sibTransId="{9551F42B-191D-4178-91D9-BC69EB1C5590}"/>
    <dgm:cxn modelId="{875BC1FD-F556-4CA0-BB42-91DF2540D48C}" type="presOf" srcId="{8F769F8A-BAE8-43C4-B30F-03A6B60C43FA}" destId="{6B037629-792F-4FF8-8760-B6C6F8BA21B3}" srcOrd="0" destOrd="0" presId="urn:microsoft.com/office/officeart/2005/8/layout/default"/>
    <dgm:cxn modelId="{D7E07864-2618-46EC-90D9-42F1C9141753}" type="presParOf" srcId="{385FD80E-ECA0-4BDD-9E44-77E33D57A86B}" destId="{78FB2C90-8930-4ADB-9146-29ADC5270069}" srcOrd="0" destOrd="0" presId="urn:microsoft.com/office/officeart/2005/8/layout/default"/>
    <dgm:cxn modelId="{01DC978C-6375-4A7A-A3DD-781D7CA962A7}" type="presParOf" srcId="{385FD80E-ECA0-4BDD-9E44-77E33D57A86B}" destId="{83181C6E-3B8A-4B0F-885C-010A8ACED035}" srcOrd="1" destOrd="0" presId="urn:microsoft.com/office/officeart/2005/8/layout/default"/>
    <dgm:cxn modelId="{4F38416E-0AE1-41BA-BA5E-EE8CF370A95F}" type="presParOf" srcId="{385FD80E-ECA0-4BDD-9E44-77E33D57A86B}" destId="{6B037629-792F-4FF8-8760-B6C6F8BA21B3}" srcOrd="2" destOrd="0" presId="urn:microsoft.com/office/officeart/2005/8/layout/default"/>
    <dgm:cxn modelId="{B85F74B5-0D46-4B22-8D6F-B005F15C4A74}" type="presParOf" srcId="{385FD80E-ECA0-4BDD-9E44-77E33D57A86B}" destId="{8D090FF4-1E14-46B9-BAB7-4C51A12BB4AE}" srcOrd="3" destOrd="0" presId="urn:microsoft.com/office/officeart/2005/8/layout/default"/>
    <dgm:cxn modelId="{2E7F9FDC-380B-4219-B2D9-6235425758CA}" type="presParOf" srcId="{385FD80E-ECA0-4BDD-9E44-77E33D57A86B}" destId="{C4CC9748-B2B6-41E4-BE8B-82AAAD4B09C0}" srcOrd="4" destOrd="0" presId="urn:microsoft.com/office/officeart/2005/8/layout/default"/>
    <dgm:cxn modelId="{62ADF1C3-D97E-4093-8803-906D4E81D4B5}" type="presParOf" srcId="{385FD80E-ECA0-4BDD-9E44-77E33D57A86B}" destId="{53248867-31EF-460B-8398-05CB089175C9}" srcOrd="5" destOrd="0" presId="urn:microsoft.com/office/officeart/2005/8/layout/default"/>
    <dgm:cxn modelId="{99057D90-0C17-4874-8A8F-DFDAB984441E}" type="presParOf" srcId="{385FD80E-ECA0-4BDD-9E44-77E33D57A86B}" destId="{6E93C4DF-8FD0-4802-8CF9-6D4D6DEB981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FA8972-C0F0-413B-B91D-7C6B588D676D}"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09551F93-3FD5-4B4A-AB22-B8EEB936ABC9}">
      <dgm:prSet/>
      <dgm:spPr/>
      <dgm:t>
        <a:bodyPr/>
        <a:lstStyle/>
        <a:p>
          <a:r>
            <a:rPr lang="en-US"/>
            <a:t>• Docker Compose: Easy local dev/testing</a:t>
          </a:r>
        </a:p>
      </dgm:t>
    </dgm:pt>
    <dgm:pt modelId="{DEA353F1-7D8F-4AE2-9C1D-5DBBA6ED4410}" type="parTrans" cxnId="{278F6DD3-DBF5-4821-80FA-A952BDEEA687}">
      <dgm:prSet/>
      <dgm:spPr/>
      <dgm:t>
        <a:bodyPr/>
        <a:lstStyle/>
        <a:p>
          <a:endParaRPr lang="en-US"/>
        </a:p>
      </dgm:t>
    </dgm:pt>
    <dgm:pt modelId="{FE00C6BD-DE3D-4473-BFCD-88956DD867F5}" type="sibTrans" cxnId="{278F6DD3-DBF5-4821-80FA-A952BDEEA687}">
      <dgm:prSet/>
      <dgm:spPr/>
      <dgm:t>
        <a:bodyPr/>
        <a:lstStyle/>
        <a:p>
          <a:endParaRPr lang="en-US"/>
        </a:p>
      </dgm:t>
    </dgm:pt>
    <dgm:pt modelId="{2ED9833D-34B7-4119-9FA4-E68B878C2ADF}">
      <dgm:prSet/>
      <dgm:spPr/>
      <dgm:t>
        <a:bodyPr/>
        <a:lstStyle/>
        <a:p>
          <a:r>
            <a:rPr lang="en-US"/>
            <a:t>• Kubernetes: Scalable, resilient production deployment</a:t>
          </a:r>
        </a:p>
      </dgm:t>
    </dgm:pt>
    <dgm:pt modelId="{27440E04-FFAF-4228-97D9-F2023AE59414}" type="parTrans" cxnId="{1902174A-47F8-40E2-BD8F-D12A88EDE815}">
      <dgm:prSet/>
      <dgm:spPr/>
      <dgm:t>
        <a:bodyPr/>
        <a:lstStyle/>
        <a:p>
          <a:endParaRPr lang="en-US"/>
        </a:p>
      </dgm:t>
    </dgm:pt>
    <dgm:pt modelId="{F577AD33-8F7A-45A8-8320-5FACBBAAD263}" type="sibTrans" cxnId="{1902174A-47F8-40E2-BD8F-D12A88EDE815}">
      <dgm:prSet/>
      <dgm:spPr/>
      <dgm:t>
        <a:bodyPr/>
        <a:lstStyle/>
        <a:p>
          <a:endParaRPr lang="en-US"/>
        </a:p>
      </dgm:t>
    </dgm:pt>
    <dgm:pt modelId="{4A16111E-3ED4-478C-B7F3-79FD1F75CF84}">
      <dgm:prSet/>
      <dgm:spPr/>
      <dgm:t>
        <a:bodyPr/>
        <a:lstStyle/>
        <a:p>
          <a:r>
            <a:rPr lang="en-US"/>
            <a:t>• Admin UI: Blocked IPs, honeypot logs, system status</a:t>
          </a:r>
        </a:p>
      </dgm:t>
    </dgm:pt>
    <dgm:pt modelId="{5DC8AB65-B79A-4331-AEBF-945C3276A94D}" type="parTrans" cxnId="{277F4961-7C13-4FB7-BB81-E296B1A62741}">
      <dgm:prSet/>
      <dgm:spPr/>
      <dgm:t>
        <a:bodyPr/>
        <a:lstStyle/>
        <a:p>
          <a:endParaRPr lang="en-US"/>
        </a:p>
      </dgm:t>
    </dgm:pt>
    <dgm:pt modelId="{BD86DB8D-7A31-445C-9FFC-A8B0AC6A92AF}" type="sibTrans" cxnId="{277F4961-7C13-4FB7-BB81-E296B1A62741}">
      <dgm:prSet/>
      <dgm:spPr/>
      <dgm:t>
        <a:bodyPr/>
        <a:lstStyle/>
        <a:p>
          <a:endParaRPr lang="en-US"/>
        </a:p>
      </dgm:t>
    </dgm:pt>
    <dgm:pt modelId="{3A626420-3B7E-458B-B59D-120A4EFF76B0}" type="pres">
      <dgm:prSet presAssocID="{76FA8972-C0F0-413B-B91D-7C6B588D676D}" presName="Name0" presStyleCnt="0">
        <dgm:presLayoutVars>
          <dgm:dir/>
          <dgm:animLvl val="lvl"/>
          <dgm:resizeHandles val="exact"/>
        </dgm:presLayoutVars>
      </dgm:prSet>
      <dgm:spPr/>
    </dgm:pt>
    <dgm:pt modelId="{6800B146-A642-4D00-9126-BEF8837D6C8A}" type="pres">
      <dgm:prSet presAssocID="{4A16111E-3ED4-478C-B7F3-79FD1F75CF84}" presName="boxAndChildren" presStyleCnt="0"/>
      <dgm:spPr/>
    </dgm:pt>
    <dgm:pt modelId="{F5D608DC-2E53-43F2-951E-6D391BF8C144}" type="pres">
      <dgm:prSet presAssocID="{4A16111E-3ED4-478C-B7F3-79FD1F75CF84}" presName="parentTextBox" presStyleLbl="node1" presStyleIdx="0" presStyleCnt="3"/>
      <dgm:spPr/>
    </dgm:pt>
    <dgm:pt modelId="{5E5B7630-5EB0-4782-A4F7-1BE1957707F0}" type="pres">
      <dgm:prSet presAssocID="{F577AD33-8F7A-45A8-8320-5FACBBAAD263}" presName="sp" presStyleCnt="0"/>
      <dgm:spPr/>
    </dgm:pt>
    <dgm:pt modelId="{87553D77-7DB3-4974-B717-CAD8D4F948A5}" type="pres">
      <dgm:prSet presAssocID="{2ED9833D-34B7-4119-9FA4-E68B878C2ADF}" presName="arrowAndChildren" presStyleCnt="0"/>
      <dgm:spPr/>
    </dgm:pt>
    <dgm:pt modelId="{0FFE29D0-B295-445E-82D3-E120A285415E}" type="pres">
      <dgm:prSet presAssocID="{2ED9833D-34B7-4119-9FA4-E68B878C2ADF}" presName="parentTextArrow" presStyleLbl="node1" presStyleIdx="1" presStyleCnt="3"/>
      <dgm:spPr/>
    </dgm:pt>
    <dgm:pt modelId="{0AD7D879-C1FF-476B-AFEA-8AF2C9AF8409}" type="pres">
      <dgm:prSet presAssocID="{FE00C6BD-DE3D-4473-BFCD-88956DD867F5}" presName="sp" presStyleCnt="0"/>
      <dgm:spPr/>
    </dgm:pt>
    <dgm:pt modelId="{E4013966-B4F0-4228-BA08-666AA17B8952}" type="pres">
      <dgm:prSet presAssocID="{09551F93-3FD5-4B4A-AB22-B8EEB936ABC9}" presName="arrowAndChildren" presStyleCnt="0"/>
      <dgm:spPr/>
    </dgm:pt>
    <dgm:pt modelId="{CF9B5698-583E-4B20-B8FD-4D2CD4CC9637}" type="pres">
      <dgm:prSet presAssocID="{09551F93-3FD5-4B4A-AB22-B8EEB936ABC9}" presName="parentTextArrow" presStyleLbl="node1" presStyleIdx="2" presStyleCnt="3"/>
      <dgm:spPr/>
    </dgm:pt>
  </dgm:ptLst>
  <dgm:cxnLst>
    <dgm:cxn modelId="{CFF9AB3C-630F-40DE-BCFE-A7BAC73363C9}" type="presOf" srcId="{4A16111E-3ED4-478C-B7F3-79FD1F75CF84}" destId="{F5D608DC-2E53-43F2-951E-6D391BF8C144}" srcOrd="0" destOrd="0" presId="urn:microsoft.com/office/officeart/2005/8/layout/process4"/>
    <dgm:cxn modelId="{277F4961-7C13-4FB7-BB81-E296B1A62741}" srcId="{76FA8972-C0F0-413B-B91D-7C6B588D676D}" destId="{4A16111E-3ED4-478C-B7F3-79FD1F75CF84}" srcOrd="2" destOrd="0" parTransId="{5DC8AB65-B79A-4331-AEBF-945C3276A94D}" sibTransId="{BD86DB8D-7A31-445C-9FFC-A8B0AC6A92AF}"/>
    <dgm:cxn modelId="{17DCC147-D56F-4510-BBCD-8B46BBB31536}" type="presOf" srcId="{76FA8972-C0F0-413B-B91D-7C6B588D676D}" destId="{3A626420-3B7E-458B-B59D-120A4EFF76B0}" srcOrd="0" destOrd="0" presId="urn:microsoft.com/office/officeart/2005/8/layout/process4"/>
    <dgm:cxn modelId="{1902174A-47F8-40E2-BD8F-D12A88EDE815}" srcId="{76FA8972-C0F0-413B-B91D-7C6B588D676D}" destId="{2ED9833D-34B7-4119-9FA4-E68B878C2ADF}" srcOrd="1" destOrd="0" parTransId="{27440E04-FFAF-4228-97D9-F2023AE59414}" sibTransId="{F577AD33-8F7A-45A8-8320-5FACBBAAD263}"/>
    <dgm:cxn modelId="{278F6DD3-DBF5-4821-80FA-A952BDEEA687}" srcId="{76FA8972-C0F0-413B-B91D-7C6B588D676D}" destId="{09551F93-3FD5-4B4A-AB22-B8EEB936ABC9}" srcOrd="0" destOrd="0" parTransId="{DEA353F1-7D8F-4AE2-9C1D-5DBBA6ED4410}" sibTransId="{FE00C6BD-DE3D-4473-BFCD-88956DD867F5}"/>
    <dgm:cxn modelId="{03F3F1D7-BA59-431C-AAF8-8499B06D5655}" type="presOf" srcId="{2ED9833D-34B7-4119-9FA4-E68B878C2ADF}" destId="{0FFE29D0-B295-445E-82D3-E120A285415E}" srcOrd="0" destOrd="0" presId="urn:microsoft.com/office/officeart/2005/8/layout/process4"/>
    <dgm:cxn modelId="{6C86F4D7-B56E-4E9B-A44B-4AB8AE717885}" type="presOf" srcId="{09551F93-3FD5-4B4A-AB22-B8EEB936ABC9}" destId="{CF9B5698-583E-4B20-B8FD-4D2CD4CC9637}" srcOrd="0" destOrd="0" presId="urn:microsoft.com/office/officeart/2005/8/layout/process4"/>
    <dgm:cxn modelId="{A1EADF6E-89F7-42FF-8DA4-0DA3DDF722E3}" type="presParOf" srcId="{3A626420-3B7E-458B-B59D-120A4EFF76B0}" destId="{6800B146-A642-4D00-9126-BEF8837D6C8A}" srcOrd="0" destOrd="0" presId="urn:microsoft.com/office/officeart/2005/8/layout/process4"/>
    <dgm:cxn modelId="{FC6BCCE2-C983-45B3-B68A-EED256824611}" type="presParOf" srcId="{6800B146-A642-4D00-9126-BEF8837D6C8A}" destId="{F5D608DC-2E53-43F2-951E-6D391BF8C144}" srcOrd="0" destOrd="0" presId="urn:microsoft.com/office/officeart/2005/8/layout/process4"/>
    <dgm:cxn modelId="{7B1C3E14-64AD-44C9-9829-CA91E80083AC}" type="presParOf" srcId="{3A626420-3B7E-458B-B59D-120A4EFF76B0}" destId="{5E5B7630-5EB0-4782-A4F7-1BE1957707F0}" srcOrd="1" destOrd="0" presId="urn:microsoft.com/office/officeart/2005/8/layout/process4"/>
    <dgm:cxn modelId="{1D37C68C-32F7-4CCB-BEA4-4B5A62DB8B59}" type="presParOf" srcId="{3A626420-3B7E-458B-B59D-120A4EFF76B0}" destId="{87553D77-7DB3-4974-B717-CAD8D4F948A5}" srcOrd="2" destOrd="0" presId="urn:microsoft.com/office/officeart/2005/8/layout/process4"/>
    <dgm:cxn modelId="{F5EBE7DB-17CA-4D98-9BDD-52D7D1C09176}" type="presParOf" srcId="{87553D77-7DB3-4974-B717-CAD8D4F948A5}" destId="{0FFE29D0-B295-445E-82D3-E120A285415E}" srcOrd="0" destOrd="0" presId="urn:microsoft.com/office/officeart/2005/8/layout/process4"/>
    <dgm:cxn modelId="{6F48DF0E-3F26-46EE-BEB7-540B3C54D2BD}" type="presParOf" srcId="{3A626420-3B7E-458B-B59D-120A4EFF76B0}" destId="{0AD7D879-C1FF-476B-AFEA-8AF2C9AF8409}" srcOrd="3" destOrd="0" presId="urn:microsoft.com/office/officeart/2005/8/layout/process4"/>
    <dgm:cxn modelId="{0D166B1A-24CA-4F79-8893-A54E4FAA5DCD}" type="presParOf" srcId="{3A626420-3B7E-458B-B59D-120A4EFF76B0}" destId="{E4013966-B4F0-4228-BA08-666AA17B8952}" srcOrd="4" destOrd="0" presId="urn:microsoft.com/office/officeart/2005/8/layout/process4"/>
    <dgm:cxn modelId="{C614F5A1-9C60-4006-AF1A-236BA3BD57F4}" type="presParOf" srcId="{E4013966-B4F0-4228-BA08-666AA17B8952}" destId="{CF9B5698-583E-4B20-B8FD-4D2CD4CC963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5AD37-A73C-4D1E-A635-ADDD56E50E5C}">
      <dsp:nvSpPr>
        <dsp:cNvPr id="0" name=""/>
        <dsp:cNvSpPr/>
      </dsp:nvSpPr>
      <dsp:spPr>
        <a:xfrm>
          <a:off x="0" y="9661"/>
          <a:ext cx="6796768" cy="87395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 Bots redirected to Tarpit API</a:t>
          </a:r>
        </a:p>
      </dsp:txBody>
      <dsp:txXfrm>
        <a:off x="42663" y="52324"/>
        <a:ext cx="6711442" cy="788627"/>
      </dsp:txXfrm>
    </dsp:sp>
    <dsp:sp modelId="{FC4EEDF7-4E00-439A-B16A-65F75CA18D22}">
      <dsp:nvSpPr>
        <dsp:cNvPr id="0" name=""/>
        <dsp:cNvSpPr/>
      </dsp:nvSpPr>
      <dsp:spPr>
        <a:xfrm>
          <a:off x="0" y="946975"/>
          <a:ext cx="6796768" cy="87395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 Markov Chain model generates realistic but nonsensical text</a:t>
          </a:r>
        </a:p>
      </dsp:txBody>
      <dsp:txXfrm>
        <a:off x="42663" y="989638"/>
        <a:ext cx="6711442" cy="788627"/>
      </dsp:txXfrm>
    </dsp:sp>
    <dsp:sp modelId="{BDEDABEF-501C-463E-9E4C-4265E02A9523}">
      <dsp:nvSpPr>
        <dsp:cNvPr id="0" name=""/>
        <dsp:cNvSpPr/>
      </dsp:nvSpPr>
      <dsp:spPr>
        <a:xfrm>
          <a:off x="0" y="1884288"/>
          <a:ext cx="6796768" cy="87395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 Can generate fake user profiles, product listings, or zip bombs</a:t>
          </a:r>
        </a:p>
      </dsp:txBody>
      <dsp:txXfrm>
        <a:off x="42663" y="1926951"/>
        <a:ext cx="6711442" cy="788627"/>
      </dsp:txXfrm>
    </dsp:sp>
    <dsp:sp modelId="{ABB33E28-CA56-4C7F-9690-0BCE65C392C8}">
      <dsp:nvSpPr>
        <dsp:cNvPr id="0" name=""/>
        <dsp:cNvSpPr/>
      </dsp:nvSpPr>
      <dsp:spPr>
        <a:xfrm>
          <a:off x="0" y="2821601"/>
          <a:ext cx="6796768" cy="87395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 Benefit: Pollutes scraper’s data, wastes resources</a:t>
          </a:r>
        </a:p>
      </dsp:txBody>
      <dsp:txXfrm>
        <a:off x="42663" y="2864264"/>
        <a:ext cx="6711442" cy="78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B2C90-8930-4ADB-9146-29ADC5270069}">
      <dsp:nvSpPr>
        <dsp:cNvPr id="0" name=""/>
        <dsp:cNvSpPr/>
      </dsp:nvSpPr>
      <dsp:spPr>
        <a:xfrm>
          <a:off x="1616586" y="1606"/>
          <a:ext cx="3331570" cy="199894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 Tarpit API logs hits to Redis</a:t>
          </a:r>
        </a:p>
      </dsp:txBody>
      <dsp:txXfrm>
        <a:off x="1616586" y="1606"/>
        <a:ext cx="3331570" cy="1998942"/>
      </dsp:txXfrm>
    </dsp:sp>
    <dsp:sp modelId="{6B037629-792F-4FF8-8760-B6C6F8BA21B3}">
      <dsp:nvSpPr>
        <dsp:cNvPr id="0" name=""/>
        <dsp:cNvSpPr/>
      </dsp:nvSpPr>
      <dsp:spPr>
        <a:xfrm>
          <a:off x="5281314" y="1606"/>
          <a:ext cx="3331570" cy="199894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 Escalation Engine watches logs</a:t>
          </a:r>
        </a:p>
      </dsp:txBody>
      <dsp:txXfrm>
        <a:off x="5281314" y="1606"/>
        <a:ext cx="3331570" cy="1998942"/>
      </dsp:txXfrm>
    </dsp:sp>
    <dsp:sp modelId="{C4CC9748-B2B6-41E4-BE8B-82AAAD4B09C0}">
      <dsp:nvSpPr>
        <dsp:cNvPr id="0" name=""/>
        <dsp:cNvSpPr/>
      </dsp:nvSpPr>
      <dsp:spPr>
        <a:xfrm>
          <a:off x="1616586" y="2333706"/>
          <a:ext cx="3331570" cy="199894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 Rule-based blocking: Too many tarpit hits → IP blocked</a:t>
          </a:r>
        </a:p>
      </dsp:txBody>
      <dsp:txXfrm>
        <a:off x="1616586" y="2333706"/>
        <a:ext cx="3331570" cy="1998942"/>
      </dsp:txXfrm>
    </dsp:sp>
    <dsp:sp modelId="{6E93C4DF-8FD0-4802-8CF9-6D4D6DEB981C}">
      <dsp:nvSpPr>
        <dsp:cNvPr id="0" name=""/>
        <dsp:cNvSpPr/>
      </dsp:nvSpPr>
      <dsp:spPr>
        <a:xfrm>
          <a:off x="5281314" y="2333706"/>
          <a:ext cx="3331570" cy="199894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 Blocklist enforced at Nginx edge</a:t>
          </a:r>
        </a:p>
      </dsp:txBody>
      <dsp:txXfrm>
        <a:off x="5281314" y="2333706"/>
        <a:ext cx="3331570" cy="1998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608DC-2E53-43F2-951E-6D391BF8C144}">
      <dsp:nvSpPr>
        <dsp:cNvPr id="0" name=""/>
        <dsp:cNvSpPr/>
      </dsp:nvSpPr>
      <dsp:spPr>
        <a:xfrm>
          <a:off x="0" y="4274295"/>
          <a:ext cx="5809614" cy="14029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 Admin UI: Blocked IPs, honeypot logs, system status</a:t>
          </a:r>
        </a:p>
      </dsp:txBody>
      <dsp:txXfrm>
        <a:off x="0" y="4274295"/>
        <a:ext cx="5809614" cy="1402919"/>
      </dsp:txXfrm>
    </dsp:sp>
    <dsp:sp modelId="{0FFE29D0-B295-445E-82D3-E120A285415E}">
      <dsp:nvSpPr>
        <dsp:cNvPr id="0" name=""/>
        <dsp:cNvSpPr/>
      </dsp:nvSpPr>
      <dsp:spPr>
        <a:xfrm rot="10800000">
          <a:off x="0" y="2137649"/>
          <a:ext cx="5809614" cy="215768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 Kubernetes: Scalable, resilient production deployment</a:t>
          </a:r>
        </a:p>
      </dsp:txBody>
      <dsp:txXfrm rot="10800000">
        <a:off x="0" y="2137649"/>
        <a:ext cx="5809614" cy="1402002"/>
      </dsp:txXfrm>
    </dsp:sp>
    <dsp:sp modelId="{CF9B5698-583E-4B20-B8FD-4D2CD4CC9637}">
      <dsp:nvSpPr>
        <dsp:cNvPr id="0" name=""/>
        <dsp:cNvSpPr/>
      </dsp:nvSpPr>
      <dsp:spPr>
        <a:xfrm rot="10800000">
          <a:off x="0" y="1003"/>
          <a:ext cx="5809614" cy="215768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 Docker Compose: Easy local dev/testing</a:t>
          </a:r>
        </a:p>
      </dsp:txBody>
      <dsp:txXfrm rot="10800000">
        <a:off x="0" y="1003"/>
        <a:ext cx="5809614" cy="1402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683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Today, I'll be presenting the AI Scraping Defense System, a project designed to proactively detect and neutralize the growing threat of automated content scraping by sophisticated AI bots.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I'd now be happy to answer any questions you may have.</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For years, website owners have dealt with web scrapers. But traditional bots were relatively simple. They had predictable signatures, and measures like IP blocking or respecting the robots.txt file were often sufficient.</a:t>
            </a:r>
          </a:p>
          <a:p>
            <a:endParaRPr/>
          </a:p>
          <a:p>
            <a:r>
              <a:t>However, the game has changed. Modern AI-powered scrapers are far more sophisticated. They can mimic human browsing patterns, bypass simple CAPTCHAs, and use vast networks of IP addresses to appear as legitimate traffic. This unchecked scraping can lead to intellectual property theft, price undercutting, and server overload. This new class of threat requires a new, more intelligent class of defense.</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solution is a multi-layered system built on the principle of 'Detect, Deceive, and Defend.'</a:t>
            </a:r>
          </a:p>
          <a:p>
            <a:endParaRPr/>
          </a:p>
          <a:p>
            <a:r>
              <a:t>First, we use an AI-powered service to Detect suspicious traffic that gets past initial checks.</a:t>
            </a:r>
          </a:p>
          <a:p>
            <a:endParaRPr/>
          </a:p>
          <a:p>
            <a:r>
              <a:t>Second, for confirmed bots, we Deceive. Instead of just returning a '403 Forbidden' error, which allows the bot to simply try again from a new IP, we redirect them to a 'tarpit.' The tarpit serves an endless stream of plausible but completely fake data, tying up the bot's resources.</a:t>
            </a:r>
          </a:p>
          <a:p>
            <a:endParaRPr/>
          </a:p>
          <a:p>
            <a:r>
              <a:t>Finally, we Defend. For the most persistent attackers, the system automatically escalates to blocking them entirely, ensuring they can't harm the site.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is a high-level look at the system's architecture. Every request first hits our Nginx web server.</a:t>
            </a:r>
          </a:p>
          <a:p>
            <a:endParaRPr/>
          </a:p>
          <a:p>
            <a:r>
              <a:t>Here, Lua scripts perform initial, high-speed checks. They look for obvious bots and check against a blocklist cached in Redis.</a:t>
            </a:r>
          </a:p>
          <a:p>
            <a:endParaRPr/>
          </a:p>
          <a:p>
            <a:r>
              <a:t>If a request is suspicious, Nginx forwards it to the AI Service. This service analyzes the request headers and other metadata to make a more nuanced decision.</a:t>
            </a:r>
          </a:p>
          <a:p>
            <a:endParaRPr/>
          </a:p>
          <a:p>
            <a:r>
              <a:t>If the AI service flags the request as a bot, Nginx redirects it to the Tarpit API. This is where the deception happens. The Tarpit generates fake content using a Markov Chain model trained on real text, served from a PostgreSQL database.</a:t>
            </a:r>
          </a:p>
          <a:p>
            <a:endParaRPr/>
          </a:p>
          <a:p>
            <a:r>
              <a:t>Meanwhile, the Escalation Engine is logging these events. If a single IP is repeatedly identified as a bot, the engine adds it to the permanent blocklist in Redis, cutting off all future access.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brain of our detection layer is the AI Service. When our Lua script in Nginx isn't sure about a request, it sends the request details to this service.</a:t>
            </a:r>
          </a:p>
          <a:p>
            <a:endParaRPr/>
          </a:p>
          <a:p>
            <a:r>
              <a:t>The AI Service uses a machine learning model that has been trained to recognize the fingerprints of automated clients. It looks at combinations of headers, TLS fingerprints, and other metadata that, when combined, create a strong signal of automation.</a:t>
            </a:r>
          </a:p>
          <a:p>
            <a:endParaRPr/>
          </a:p>
          <a:p>
            <a:r>
              <a:t>Based on this analysis, it returns a simple 'yes' or 'no' decision to Nginx, which then determines the request's fate. This is much more powerful than just checking a user-agent string.</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is my favorite part of the system: the Tarpit. When we identify a bot, we don't just block it. We trick it.</a:t>
            </a:r>
          </a:p>
          <a:p>
            <a:endParaRPr/>
          </a:p>
          <a:p>
            <a:r>
              <a:t>The Tarpit API is a honeypot that generates an endless supply of fake content. We use a Markov Chain model, trained on a large text corpus like Wikipedia, to create paragraphs that look real at a glance but are ultimately meaningless.</a:t>
            </a:r>
          </a:p>
          <a:p>
            <a:endParaRPr/>
          </a:p>
          <a:p>
            <a:r>
              <a:t>For example, if a bot is scraping user comments, we can feed it thousands of grammatically correct but fake comments. The bot operator won't know their data is polluted until it's too late. We can also generate large, compressed files—a 'zip bomb'—that can overwhelm the scraper's system when it tries to decompress them. This actively fights back, making scraping our site a costly and frustrating experience.</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Deception is great, but for highly aggressive bots, we need to eventually shut the door. This is handled by the Escalation Engine.</a:t>
            </a:r>
          </a:p>
          <a:p>
            <a:endParaRPr/>
          </a:p>
          <a:p>
            <a:r>
              <a:t>Every time a bot accesses the Tarpit, it leaves a footprint. The Escalation Engine watches for these footprints. If it sees the same IP address coming back over and over, it concludes the bot is persistent and promotes it from the 'deceive' list to the 'block' list.</a:t>
            </a:r>
          </a:p>
          <a:p>
            <a:endParaRPr/>
          </a:p>
          <a:p>
            <a:r>
              <a:t>This block is enforced by Redis and checked by a Lua script on every single incoming request. Because this check happens in Nginx at the very edge, it's incredibly fast and protects the rest of our application infrastructure from ever having to deal with that attacker again.</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entire system is built on modern DevOps principles. For development, a single docker-compose up command brings all the services online in a linked environment.</a:t>
            </a:r>
          </a:p>
          <a:p>
            <a:endParaRPr/>
          </a:p>
          <a:p>
            <a:r>
              <a:t>For production, we use Kubernetes. Each component, from the AI service to the database, is a separate deployment. This allows us to scale individual parts of the system based on load. For example, if we're under heavy attack, we can scale up the Nginx and Tarpit instances without touching the other components.</a:t>
            </a:r>
          </a:p>
          <a:p>
            <a:endParaRPr/>
          </a:p>
          <a:p>
            <a:r>
              <a:t>Finally, we have a simple Admin UI that gives us visibility into the system's operations. We can monitor which IPs are being tarpitted or blocked and ensure everything is running smoothly.</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conclusion, the AI Scraping Defense system is a comprehensive solution that moves beyond outdated defense methods. By detecting, deceiving, and then defending, we not only protect our data but also impose real costs on the attackers.</a:t>
            </a:r>
          </a:p>
          <a:p>
            <a:endParaRPr/>
          </a:p>
          <a:p>
            <a:r>
              <a:t>Looking ahead, we plan to expand the system's capabilities by introducing a community-powered blocklist, incorporating more advanced detection models, and making our honeypots even more realistic.</a:t>
            </a:r>
          </a:p>
          <a:p>
            <a:endParaRPr/>
          </a:p>
          <a:p>
            <a:r>
              <a:t>Thank you.</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07/15/2025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07/15/2025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07/15/2025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07/15/2025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07/15/2025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07/15/2025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07/15/2025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07/15/2025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07/15/2025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07/15/2025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rich.hamilton7@gmail.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12188823"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7132" y="-3930254"/>
            <a:ext cx="4374557" cy="12188825"/>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5049" y="-3702340"/>
            <a:ext cx="4374128" cy="11733423"/>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22690"/>
            <a:ext cx="8540259"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3882" y="-1032053"/>
            <a:ext cx="4988848"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481" y="735106"/>
            <a:ext cx="10051145" cy="2928470"/>
          </a:xfrm>
        </p:spPr>
        <p:txBody>
          <a:bodyPr anchor="b">
            <a:normAutofit/>
          </a:bodyPr>
          <a:lstStyle/>
          <a:p>
            <a:pPr algn="l">
              <a:defRPr>
                <a:solidFill>
                  <a:srgbClr val="0F234B"/>
                </a:solidFill>
              </a:defRPr>
            </a:pPr>
            <a:r>
              <a:rPr lang="en-US" sz="4800">
                <a:solidFill>
                  <a:srgbClr val="FFFFFF"/>
                </a:solidFill>
              </a:rPr>
              <a:t>Proactive Defense Against AI-Powered Web Scraping</a:t>
            </a:r>
          </a:p>
        </p:txBody>
      </p:sp>
      <p:sp>
        <p:nvSpPr>
          <p:cNvPr id="3" name="Subtitle 2"/>
          <p:cNvSpPr>
            <a:spLocks noGrp="1"/>
          </p:cNvSpPr>
          <p:nvPr>
            <p:ph type="subTitle" idx="1"/>
          </p:nvPr>
        </p:nvSpPr>
        <p:spPr>
          <a:xfrm>
            <a:off x="1350330" y="4870824"/>
            <a:ext cx="10003345" cy="1458258"/>
          </a:xfrm>
        </p:spPr>
        <p:txBody>
          <a:bodyPr anchor="ctr">
            <a:normAutofit/>
          </a:bodyPr>
          <a:lstStyle/>
          <a:p>
            <a:pPr algn="l">
              <a:lnSpc>
                <a:spcPct val="90000"/>
              </a:lnSpc>
              <a:defRPr>
                <a:solidFill>
                  <a:srgbClr val="1D60B7"/>
                </a:solidFill>
              </a:defRPr>
            </a:pPr>
            <a:r>
              <a:rPr lang="en-US" sz="2700"/>
              <a:t>An Overview of the AI Scraping Defense System</a:t>
            </a:r>
          </a:p>
          <a:p>
            <a:pPr algn="l">
              <a:lnSpc>
                <a:spcPct val="90000"/>
              </a:lnSpc>
            </a:pPr>
            <a:r>
              <a:rPr lang="en-US" sz="2700"/>
              <a:t>Rich Hamilton</a:t>
            </a:r>
          </a:p>
          <a:p>
            <a:pPr algn="l">
              <a:lnSpc>
                <a:spcPct val="90000"/>
              </a:lnSpc>
            </a:pPr>
            <a:r>
              <a:rPr lang="en-US" sz="2700"/>
              <a:t>7/15/2025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343" y="238539"/>
            <a:ext cx="11015651" cy="1434415"/>
          </a:xfrm>
        </p:spPr>
        <p:txBody>
          <a:bodyPr anchor="b">
            <a:normAutofit/>
          </a:bodyPr>
          <a:lstStyle/>
          <a:p>
            <a:pPr>
              <a:defRPr>
                <a:solidFill>
                  <a:srgbClr val="0F234B"/>
                </a:solidFill>
              </a:defRPr>
            </a:pPr>
            <a:r>
              <a:rPr lang="en-US" sz="5300" dirty="0"/>
              <a:t>Conclusion &amp; Future Work</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343" y="1681544"/>
            <a:ext cx="10969943" cy="18288"/>
          </a:xfrm>
          <a:custGeom>
            <a:avLst/>
            <a:gdLst>
              <a:gd name="connsiteX0" fmla="*/ 0 w 10969943"/>
              <a:gd name="connsiteY0" fmla="*/ 0 h 18288"/>
              <a:gd name="connsiteX1" fmla="*/ 356523 w 10969943"/>
              <a:gd name="connsiteY1" fmla="*/ 0 h 18288"/>
              <a:gd name="connsiteX2" fmla="*/ 1042145 w 10969943"/>
              <a:gd name="connsiteY2" fmla="*/ 0 h 18288"/>
              <a:gd name="connsiteX3" fmla="*/ 1947165 w 10969943"/>
              <a:gd name="connsiteY3" fmla="*/ 0 h 18288"/>
              <a:gd name="connsiteX4" fmla="*/ 2632786 w 10969943"/>
              <a:gd name="connsiteY4" fmla="*/ 0 h 18288"/>
              <a:gd name="connsiteX5" fmla="*/ 2989309 w 10969943"/>
              <a:gd name="connsiteY5" fmla="*/ 0 h 18288"/>
              <a:gd name="connsiteX6" fmla="*/ 3455532 w 10969943"/>
              <a:gd name="connsiteY6" fmla="*/ 0 h 18288"/>
              <a:gd name="connsiteX7" fmla="*/ 4360552 w 10969943"/>
              <a:gd name="connsiteY7" fmla="*/ 0 h 18288"/>
              <a:gd name="connsiteX8" fmla="*/ 5265573 w 10969943"/>
              <a:gd name="connsiteY8" fmla="*/ 0 h 18288"/>
              <a:gd name="connsiteX9" fmla="*/ 6170593 w 10969943"/>
              <a:gd name="connsiteY9" fmla="*/ 0 h 18288"/>
              <a:gd name="connsiteX10" fmla="*/ 6527116 w 10969943"/>
              <a:gd name="connsiteY10" fmla="*/ 0 h 18288"/>
              <a:gd name="connsiteX11" fmla="*/ 7212738 w 10969943"/>
              <a:gd name="connsiteY11" fmla="*/ 0 h 18288"/>
              <a:gd name="connsiteX12" fmla="*/ 7788660 w 10969943"/>
              <a:gd name="connsiteY12" fmla="*/ 0 h 18288"/>
              <a:gd name="connsiteX13" fmla="*/ 8145183 w 10969943"/>
              <a:gd name="connsiteY13" fmla="*/ 0 h 18288"/>
              <a:gd name="connsiteX14" fmla="*/ 9050203 w 10969943"/>
              <a:gd name="connsiteY14" fmla="*/ 0 h 18288"/>
              <a:gd name="connsiteX15" fmla="*/ 9406726 w 10969943"/>
              <a:gd name="connsiteY15" fmla="*/ 0 h 18288"/>
              <a:gd name="connsiteX16" fmla="*/ 9763249 w 10969943"/>
              <a:gd name="connsiteY16" fmla="*/ 0 h 18288"/>
              <a:gd name="connsiteX17" fmla="*/ 10339171 w 10969943"/>
              <a:gd name="connsiteY17" fmla="*/ 0 h 18288"/>
              <a:gd name="connsiteX18" fmla="*/ 10969943 w 10969943"/>
              <a:gd name="connsiteY18" fmla="*/ 0 h 18288"/>
              <a:gd name="connsiteX19" fmla="*/ 10969943 w 10969943"/>
              <a:gd name="connsiteY19" fmla="*/ 18288 h 18288"/>
              <a:gd name="connsiteX20" fmla="*/ 10174622 w 10969943"/>
              <a:gd name="connsiteY20" fmla="*/ 18288 h 18288"/>
              <a:gd name="connsiteX21" fmla="*/ 9818099 w 10969943"/>
              <a:gd name="connsiteY21" fmla="*/ 18288 h 18288"/>
              <a:gd name="connsiteX22" fmla="*/ 9461576 w 10969943"/>
              <a:gd name="connsiteY22" fmla="*/ 18288 h 18288"/>
              <a:gd name="connsiteX23" fmla="*/ 8775954 w 10969943"/>
              <a:gd name="connsiteY23" fmla="*/ 18288 h 18288"/>
              <a:gd name="connsiteX24" fmla="*/ 8419431 w 10969943"/>
              <a:gd name="connsiteY24" fmla="*/ 18288 h 18288"/>
              <a:gd name="connsiteX25" fmla="*/ 7733810 w 10969943"/>
              <a:gd name="connsiteY25" fmla="*/ 18288 h 18288"/>
              <a:gd name="connsiteX26" fmla="*/ 6938489 w 10969943"/>
              <a:gd name="connsiteY26" fmla="*/ 18288 h 18288"/>
              <a:gd name="connsiteX27" fmla="*/ 6252868 w 10969943"/>
              <a:gd name="connsiteY27" fmla="*/ 18288 h 18288"/>
              <a:gd name="connsiteX28" fmla="*/ 5457547 w 10969943"/>
              <a:gd name="connsiteY28" fmla="*/ 18288 h 18288"/>
              <a:gd name="connsiteX29" fmla="*/ 4662226 w 10969943"/>
              <a:gd name="connsiteY29" fmla="*/ 18288 h 18288"/>
              <a:gd name="connsiteX30" fmla="*/ 4305703 w 10969943"/>
              <a:gd name="connsiteY30" fmla="*/ 18288 h 18288"/>
              <a:gd name="connsiteX31" fmla="*/ 3839480 w 10969943"/>
              <a:gd name="connsiteY31" fmla="*/ 18288 h 18288"/>
              <a:gd name="connsiteX32" fmla="*/ 3263558 w 10969943"/>
              <a:gd name="connsiteY32" fmla="*/ 18288 h 18288"/>
              <a:gd name="connsiteX33" fmla="*/ 2577937 w 10969943"/>
              <a:gd name="connsiteY33" fmla="*/ 18288 h 18288"/>
              <a:gd name="connsiteX34" fmla="*/ 1672916 w 10969943"/>
              <a:gd name="connsiteY34" fmla="*/ 18288 h 18288"/>
              <a:gd name="connsiteX35" fmla="*/ 877595 w 10969943"/>
              <a:gd name="connsiteY35" fmla="*/ 18288 h 18288"/>
              <a:gd name="connsiteX36" fmla="*/ 0 w 10969943"/>
              <a:gd name="connsiteY36" fmla="*/ 18288 h 18288"/>
              <a:gd name="connsiteX37" fmla="*/ 0 w 10969943"/>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69943" h="18288" fill="none" extrusionOk="0">
                <a:moveTo>
                  <a:pt x="0" y="0"/>
                </a:moveTo>
                <a:cubicBezTo>
                  <a:pt x="115068" y="-17626"/>
                  <a:pt x="181295" y="-1066"/>
                  <a:pt x="356523" y="0"/>
                </a:cubicBezTo>
                <a:cubicBezTo>
                  <a:pt x="531751" y="1066"/>
                  <a:pt x="815866" y="1625"/>
                  <a:pt x="1042145" y="0"/>
                </a:cubicBezTo>
                <a:cubicBezTo>
                  <a:pt x="1268424" y="-1625"/>
                  <a:pt x="1698286" y="4657"/>
                  <a:pt x="1947165" y="0"/>
                </a:cubicBezTo>
                <a:cubicBezTo>
                  <a:pt x="2196044" y="-4657"/>
                  <a:pt x="2296755" y="-4417"/>
                  <a:pt x="2632786" y="0"/>
                </a:cubicBezTo>
                <a:cubicBezTo>
                  <a:pt x="2968817" y="4417"/>
                  <a:pt x="2846408" y="12256"/>
                  <a:pt x="2989309" y="0"/>
                </a:cubicBezTo>
                <a:cubicBezTo>
                  <a:pt x="3132210" y="-12256"/>
                  <a:pt x="3306453" y="-8334"/>
                  <a:pt x="3455532" y="0"/>
                </a:cubicBezTo>
                <a:cubicBezTo>
                  <a:pt x="3604611" y="8334"/>
                  <a:pt x="4114719" y="-14000"/>
                  <a:pt x="4360552" y="0"/>
                </a:cubicBezTo>
                <a:cubicBezTo>
                  <a:pt x="4606385" y="14000"/>
                  <a:pt x="4922057" y="-39073"/>
                  <a:pt x="5265573" y="0"/>
                </a:cubicBezTo>
                <a:cubicBezTo>
                  <a:pt x="5609089" y="39073"/>
                  <a:pt x="5808150" y="6840"/>
                  <a:pt x="6170593" y="0"/>
                </a:cubicBezTo>
                <a:cubicBezTo>
                  <a:pt x="6533036" y="-6840"/>
                  <a:pt x="6450248" y="-15144"/>
                  <a:pt x="6527116" y="0"/>
                </a:cubicBezTo>
                <a:cubicBezTo>
                  <a:pt x="6603984" y="15144"/>
                  <a:pt x="7072831" y="7051"/>
                  <a:pt x="7212738" y="0"/>
                </a:cubicBezTo>
                <a:cubicBezTo>
                  <a:pt x="7352645" y="-7051"/>
                  <a:pt x="7607286" y="-16640"/>
                  <a:pt x="7788660" y="0"/>
                </a:cubicBezTo>
                <a:cubicBezTo>
                  <a:pt x="7970034" y="16640"/>
                  <a:pt x="8047563" y="15757"/>
                  <a:pt x="8145183" y="0"/>
                </a:cubicBezTo>
                <a:cubicBezTo>
                  <a:pt x="8242803" y="-15757"/>
                  <a:pt x="8648204" y="-40337"/>
                  <a:pt x="9050203" y="0"/>
                </a:cubicBezTo>
                <a:cubicBezTo>
                  <a:pt x="9452202" y="40337"/>
                  <a:pt x="9259174" y="17409"/>
                  <a:pt x="9406726" y="0"/>
                </a:cubicBezTo>
                <a:cubicBezTo>
                  <a:pt x="9554278" y="-17409"/>
                  <a:pt x="9674843" y="17205"/>
                  <a:pt x="9763249" y="0"/>
                </a:cubicBezTo>
                <a:cubicBezTo>
                  <a:pt x="9851655" y="-17205"/>
                  <a:pt x="10141234" y="7298"/>
                  <a:pt x="10339171" y="0"/>
                </a:cubicBezTo>
                <a:cubicBezTo>
                  <a:pt x="10537108" y="-7298"/>
                  <a:pt x="10748288" y="8183"/>
                  <a:pt x="10969943" y="0"/>
                </a:cubicBezTo>
                <a:cubicBezTo>
                  <a:pt x="10969289" y="8818"/>
                  <a:pt x="10969383" y="13823"/>
                  <a:pt x="10969943" y="18288"/>
                </a:cubicBezTo>
                <a:cubicBezTo>
                  <a:pt x="10684728" y="24301"/>
                  <a:pt x="10444950" y="41841"/>
                  <a:pt x="10174622" y="18288"/>
                </a:cubicBezTo>
                <a:cubicBezTo>
                  <a:pt x="9904294" y="-5265"/>
                  <a:pt x="9936432" y="5587"/>
                  <a:pt x="9818099" y="18288"/>
                </a:cubicBezTo>
                <a:cubicBezTo>
                  <a:pt x="9699766" y="30989"/>
                  <a:pt x="9533517" y="3530"/>
                  <a:pt x="9461576" y="18288"/>
                </a:cubicBezTo>
                <a:cubicBezTo>
                  <a:pt x="9389635" y="33046"/>
                  <a:pt x="9096372" y="36774"/>
                  <a:pt x="8775954" y="18288"/>
                </a:cubicBezTo>
                <a:cubicBezTo>
                  <a:pt x="8455536" y="-198"/>
                  <a:pt x="8578076" y="29533"/>
                  <a:pt x="8419431" y="18288"/>
                </a:cubicBezTo>
                <a:cubicBezTo>
                  <a:pt x="8260786" y="7043"/>
                  <a:pt x="7872278" y="50718"/>
                  <a:pt x="7733810" y="18288"/>
                </a:cubicBezTo>
                <a:cubicBezTo>
                  <a:pt x="7595342" y="-14142"/>
                  <a:pt x="7102646" y="18057"/>
                  <a:pt x="6938489" y="18288"/>
                </a:cubicBezTo>
                <a:cubicBezTo>
                  <a:pt x="6774332" y="18519"/>
                  <a:pt x="6407744" y="-5300"/>
                  <a:pt x="6252868" y="18288"/>
                </a:cubicBezTo>
                <a:cubicBezTo>
                  <a:pt x="6097992" y="41876"/>
                  <a:pt x="5636320" y="33556"/>
                  <a:pt x="5457547" y="18288"/>
                </a:cubicBezTo>
                <a:cubicBezTo>
                  <a:pt x="5278774" y="3020"/>
                  <a:pt x="4838109" y="-3159"/>
                  <a:pt x="4662226" y="18288"/>
                </a:cubicBezTo>
                <a:cubicBezTo>
                  <a:pt x="4486343" y="39735"/>
                  <a:pt x="4462017" y="3772"/>
                  <a:pt x="4305703" y="18288"/>
                </a:cubicBezTo>
                <a:cubicBezTo>
                  <a:pt x="4149389" y="32804"/>
                  <a:pt x="3988613" y="20541"/>
                  <a:pt x="3839480" y="18288"/>
                </a:cubicBezTo>
                <a:cubicBezTo>
                  <a:pt x="3690347" y="16035"/>
                  <a:pt x="3435664" y="19648"/>
                  <a:pt x="3263558" y="18288"/>
                </a:cubicBezTo>
                <a:cubicBezTo>
                  <a:pt x="3091452" y="16928"/>
                  <a:pt x="2809539" y="23488"/>
                  <a:pt x="2577937" y="18288"/>
                </a:cubicBezTo>
                <a:cubicBezTo>
                  <a:pt x="2346335" y="13088"/>
                  <a:pt x="1873171" y="35259"/>
                  <a:pt x="1672916" y="18288"/>
                </a:cubicBezTo>
                <a:cubicBezTo>
                  <a:pt x="1472661" y="1317"/>
                  <a:pt x="1106398" y="29309"/>
                  <a:pt x="877595" y="18288"/>
                </a:cubicBezTo>
                <a:cubicBezTo>
                  <a:pt x="648792" y="7267"/>
                  <a:pt x="325373" y="27915"/>
                  <a:pt x="0" y="18288"/>
                </a:cubicBezTo>
                <a:cubicBezTo>
                  <a:pt x="313" y="10654"/>
                  <a:pt x="-263" y="4056"/>
                  <a:pt x="0" y="0"/>
                </a:cubicBezTo>
                <a:close/>
              </a:path>
              <a:path w="10969943" h="18288" stroke="0" extrusionOk="0">
                <a:moveTo>
                  <a:pt x="0" y="0"/>
                </a:moveTo>
                <a:cubicBezTo>
                  <a:pt x="146585" y="18368"/>
                  <a:pt x="312684" y="-22165"/>
                  <a:pt x="466223" y="0"/>
                </a:cubicBezTo>
                <a:cubicBezTo>
                  <a:pt x="619762" y="22165"/>
                  <a:pt x="680079" y="6491"/>
                  <a:pt x="822746" y="0"/>
                </a:cubicBezTo>
                <a:cubicBezTo>
                  <a:pt x="965413" y="-6491"/>
                  <a:pt x="1137334" y="-16632"/>
                  <a:pt x="1288968" y="0"/>
                </a:cubicBezTo>
                <a:cubicBezTo>
                  <a:pt x="1440602" y="16632"/>
                  <a:pt x="1781495" y="-7702"/>
                  <a:pt x="1974590" y="0"/>
                </a:cubicBezTo>
                <a:cubicBezTo>
                  <a:pt x="2167685" y="7702"/>
                  <a:pt x="2560711" y="-35858"/>
                  <a:pt x="2769911" y="0"/>
                </a:cubicBezTo>
                <a:cubicBezTo>
                  <a:pt x="2979111" y="35858"/>
                  <a:pt x="3321487" y="-10129"/>
                  <a:pt x="3674931" y="0"/>
                </a:cubicBezTo>
                <a:cubicBezTo>
                  <a:pt x="4028375" y="10129"/>
                  <a:pt x="4166008" y="12710"/>
                  <a:pt x="4579951" y="0"/>
                </a:cubicBezTo>
                <a:cubicBezTo>
                  <a:pt x="4993894" y="-12710"/>
                  <a:pt x="5014715" y="13808"/>
                  <a:pt x="5155873" y="0"/>
                </a:cubicBezTo>
                <a:cubicBezTo>
                  <a:pt x="5297031" y="-13808"/>
                  <a:pt x="5587899" y="-37129"/>
                  <a:pt x="5951194" y="0"/>
                </a:cubicBezTo>
                <a:cubicBezTo>
                  <a:pt x="6314489" y="37129"/>
                  <a:pt x="6294202" y="-5387"/>
                  <a:pt x="6636816" y="0"/>
                </a:cubicBezTo>
                <a:cubicBezTo>
                  <a:pt x="6979430" y="5387"/>
                  <a:pt x="6967473" y="2708"/>
                  <a:pt x="7212738" y="0"/>
                </a:cubicBezTo>
                <a:cubicBezTo>
                  <a:pt x="7458003" y="-2708"/>
                  <a:pt x="7685326" y="-19121"/>
                  <a:pt x="8008058" y="0"/>
                </a:cubicBezTo>
                <a:cubicBezTo>
                  <a:pt x="8330790" y="19121"/>
                  <a:pt x="8271729" y="11892"/>
                  <a:pt x="8364582" y="0"/>
                </a:cubicBezTo>
                <a:cubicBezTo>
                  <a:pt x="8457435" y="-11892"/>
                  <a:pt x="8757037" y="21045"/>
                  <a:pt x="8940504" y="0"/>
                </a:cubicBezTo>
                <a:cubicBezTo>
                  <a:pt x="9123971" y="-21045"/>
                  <a:pt x="9416535" y="-20173"/>
                  <a:pt x="9626125" y="0"/>
                </a:cubicBezTo>
                <a:cubicBezTo>
                  <a:pt x="9835715" y="20173"/>
                  <a:pt x="10677668" y="-5185"/>
                  <a:pt x="10969943" y="0"/>
                </a:cubicBezTo>
                <a:cubicBezTo>
                  <a:pt x="10969329" y="5722"/>
                  <a:pt x="10970123" y="12495"/>
                  <a:pt x="10969943" y="18288"/>
                </a:cubicBezTo>
                <a:cubicBezTo>
                  <a:pt x="10866819" y="39718"/>
                  <a:pt x="10714728" y="21946"/>
                  <a:pt x="10503720" y="18288"/>
                </a:cubicBezTo>
                <a:cubicBezTo>
                  <a:pt x="10292712" y="14630"/>
                  <a:pt x="10234648" y="28092"/>
                  <a:pt x="10147197" y="18288"/>
                </a:cubicBezTo>
                <a:cubicBezTo>
                  <a:pt x="10059746" y="8484"/>
                  <a:pt x="9715084" y="15375"/>
                  <a:pt x="9461576" y="18288"/>
                </a:cubicBezTo>
                <a:cubicBezTo>
                  <a:pt x="9208068" y="21201"/>
                  <a:pt x="9173104" y="33334"/>
                  <a:pt x="8995353" y="18288"/>
                </a:cubicBezTo>
                <a:cubicBezTo>
                  <a:pt x="8817602" y="3242"/>
                  <a:pt x="8517144" y="-1921"/>
                  <a:pt x="8090333" y="18288"/>
                </a:cubicBezTo>
                <a:cubicBezTo>
                  <a:pt x="7663522" y="38497"/>
                  <a:pt x="7849521" y="20360"/>
                  <a:pt x="7733810" y="18288"/>
                </a:cubicBezTo>
                <a:cubicBezTo>
                  <a:pt x="7618099" y="16216"/>
                  <a:pt x="7340642" y="20318"/>
                  <a:pt x="7048188" y="18288"/>
                </a:cubicBezTo>
                <a:cubicBezTo>
                  <a:pt x="6755734" y="16258"/>
                  <a:pt x="6823832" y="8783"/>
                  <a:pt x="6691665" y="18288"/>
                </a:cubicBezTo>
                <a:cubicBezTo>
                  <a:pt x="6559498" y="27793"/>
                  <a:pt x="6360282" y="40769"/>
                  <a:pt x="6225443" y="18288"/>
                </a:cubicBezTo>
                <a:cubicBezTo>
                  <a:pt x="6090604" y="-4193"/>
                  <a:pt x="5695649" y="-6635"/>
                  <a:pt x="5430122" y="18288"/>
                </a:cubicBezTo>
                <a:cubicBezTo>
                  <a:pt x="5164595" y="43211"/>
                  <a:pt x="4850642" y="14859"/>
                  <a:pt x="4525101" y="18288"/>
                </a:cubicBezTo>
                <a:cubicBezTo>
                  <a:pt x="4199560" y="21717"/>
                  <a:pt x="4181533" y="40893"/>
                  <a:pt x="4058879" y="18288"/>
                </a:cubicBezTo>
                <a:cubicBezTo>
                  <a:pt x="3936225" y="-4317"/>
                  <a:pt x="3697170" y="32422"/>
                  <a:pt x="3373257" y="18288"/>
                </a:cubicBezTo>
                <a:cubicBezTo>
                  <a:pt x="3049344" y="4154"/>
                  <a:pt x="3034289" y="-3718"/>
                  <a:pt x="2907035" y="18288"/>
                </a:cubicBezTo>
                <a:cubicBezTo>
                  <a:pt x="2779781" y="40294"/>
                  <a:pt x="2424906" y="20309"/>
                  <a:pt x="2111714" y="18288"/>
                </a:cubicBezTo>
                <a:cubicBezTo>
                  <a:pt x="1798522" y="16267"/>
                  <a:pt x="1727137" y="16361"/>
                  <a:pt x="1535792" y="18288"/>
                </a:cubicBezTo>
                <a:cubicBezTo>
                  <a:pt x="1344447" y="20215"/>
                  <a:pt x="1206952" y="-4630"/>
                  <a:pt x="1069569" y="18288"/>
                </a:cubicBezTo>
                <a:cubicBezTo>
                  <a:pt x="932186" y="41206"/>
                  <a:pt x="856529" y="11019"/>
                  <a:pt x="713046" y="18288"/>
                </a:cubicBezTo>
                <a:cubicBezTo>
                  <a:pt x="569563" y="25557"/>
                  <a:pt x="291290" y="4640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343" y="2071316"/>
            <a:ext cx="6711804" cy="4119172"/>
          </a:xfrm>
        </p:spPr>
        <p:txBody>
          <a:bodyPr anchor="t">
            <a:normAutofit/>
          </a:bodyPr>
          <a:lstStyle/>
          <a:p>
            <a:pPr lvl="1">
              <a:buFont typeface="Arial" panose="020B0604020202020204" pitchFamily="34" charset="0"/>
              <a:buChar char="•"/>
              <a:defRPr sz="2000">
                <a:solidFill>
                  <a:srgbClr val="232D37"/>
                </a:solidFill>
              </a:defRPr>
            </a:pPr>
            <a:r>
              <a:rPr lang="en-US" sz="2200" dirty="0"/>
              <a:t>Multi-layered, intelligent defense</a:t>
            </a:r>
          </a:p>
          <a:p>
            <a:pPr lvl="1">
              <a:buFont typeface="Arial" panose="020B0604020202020204" pitchFamily="34" charset="0"/>
              <a:buChar char="•"/>
              <a:defRPr sz="2000">
                <a:solidFill>
                  <a:srgbClr val="232D37"/>
                </a:solidFill>
              </a:defRPr>
            </a:pPr>
            <a:r>
              <a:rPr lang="en-US" sz="2200" dirty="0"/>
              <a:t>Scalable, resilient, DevOps ready</a:t>
            </a:r>
          </a:p>
          <a:p>
            <a:pPr marL="457200" lvl="1" indent="0">
              <a:buSzPct val="110000"/>
              <a:buNone/>
              <a:defRPr sz="2000">
                <a:solidFill>
                  <a:srgbClr val="232D37"/>
                </a:solidFill>
              </a:defRPr>
            </a:pPr>
            <a:r>
              <a:rPr lang="en-US" sz="2200" dirty="0"/>
              <a:t>Future:</a:t>
            </a:r>
          </a:p>
          <a:p>
            <a:pPr marL="1200150" lvl="2" indent="-342900">
              <a:buFont typeface="Wingdings" panose="05000000000000000000" pitchFamily="2" charset="2"/>
              <a:buChar char="Ø"/>
              <a:defRPr sz="2000">
                <a:solidFill>
                  <a:srgbClr val="232D37"/>
                </a:solidFill>
              </a:defRPr>
            </a:pPr>
            <a:r>
              <a:rPr lang="en-US" sz="2200" dirty="0"/>
              <a:t>Community Blocklist API</a:t>
            </a:r>
          </a:p>
          <a:p>
            <a:pPr marL="1200150" lvl="2" indent="-342900">
              <a:buFont typeface="Wingdings" panose="05000000000000000000" pitchFamily="2" charset="2"/>
              <a:buChar char="Ø"/>
              <a:defRPr sz="2000">
                <a:solidFill>
                  <a:srgbClr val="232D37"/>
                </a:solidFill>
              </a:defRPr>
            </a:pPr>
            <a:r>
              <a:rPr lang="en-US" sz="2200" dirty="0"/>
              <a:t>Advanced detection models (transformers)</a:t>
            </a:r>
          </a:p>
          <a:p>
            <a:pPr marL="1200150" lvl="2" indent="-342900">
              <a:buFont typeface="Wingdings" panose="05000000000000000000" pitchFamily="2" charset="2"/>
              <a:buChar char="Ø"/>
              <a:defRPr sz="2000">
                <a:solidFill>
                  <a:srgbClr val="232D37"/>
                </a:solidFill>
              </a:defRPr>
            </a:pPr>
            <a:r>
              <a:rPr lang="en-US" sz="2200" dirty="0"/>
              <a:t>Dynamic, realistic honeypots</a:t>
            </a:r>
          </a:p>
        </p:txBody>
      </p:sp>
      <p:pic>
        <p:nvPicPr>
          <p:cNvPr id="5" name="Picture 4" descr="Blue blocks and networks technology background">
            <a:extLst>
              <a:ext uri="{FF2B5EF4-FFF2-40B4-BE49-F238E27FC236}">
                <a16:creationId xmlns:a16="http://schemas.microsoft.com/office/drawing/2014/main" id="{4239E921-5304-05EE-DDD9-D7CB9D2C6204}"/>
              </a:ext>
            </a:extLst>
          </p:cNvPr>
          <p:cNvPicPr>
            <a:picLocks noChangeAspect="1"/>
          </p:cNvPicPr>
          <p:nvPr/>
        </p:nvPicPr>
        <p:blipFill>
          <a:blip r:embed="rId3"/>
          <a:srcRect l="7515" r="38384" b="2"/>
          <a:stretch>
            <a:fillRect/>
          </a:stretch>
        </p:blipFill>
        <p:spPr>
          <a:xfrm>
            <a:off x="7673659" y="2093976"/>
            <a:ext cx="3940037" cy="40965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520"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 y="0"/>
            <a:ext cx="1218852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73910" y="2146324"/>
            <a:ext cx="7974533" cy="3153263"/>
          </a:xfrm>
        </p:spPr>
        <p:txBody>
          <a:bodyPr vert="horz" lIns="91440" tIns="45720" rIns="91440" bIns="45720" rtlCol="0" anchor="t">
            <a:normAutofit/>
          </a:bodyPr>
          <a:lstStyle/>
          <a:p>
            <a:pPr algn="l" defTabSz="914400">
              <a:lnSpc>
                <a:spcPct val="90000"/>
              </a:lnSpc>
              <a:defRPr>
                <a:solidFill>
                  <a:srgbClr val="0F234B"/>
                </a:solidFill>
              </a:defRPr>
            </a:pPr>
            <a:r>
              <a:rPr lang="en-US" sz="5400" kern="1200" dirty="0">
                <a:solidFill>
                  <a:schemeClr val="tx2"/>
                </a:solidFill>
                <a:latin typeface="+mj-lt"/>
                <a:ea typeface="+mj-ea"/>
                <a:cs typeface="+mj-cs"/>
              </a:rPr>
              <a:t>Questions?</a:t>
            </a:r>
            <a:br>
              <a:rPr lang="en-US" sz="5400" kern="1200" dirty="0">
                <a:solidFill>
                  <a:schemeClr val="tx2"/>
                </a:solidFill>
                <a:latin typeface="+mj-lt"/>
                <a:ea typeface="+mj-ea"/>
                <a:cs typeface="+mj-cs"/>
              </a:rPr>
            </a:br>
            <a:br>
              <a:rPr lang="en-US" sz="5400" kern="1200" dirty="0">
                <a:solidFill>
                  <a:schemeClr val="tx2"/>
                </a:solidFill>
                <a:latin typeface="+mj-lt"/>
                <a:ea typeface="+mj-ea"/>
                <a:cs typeface="+mj-cs"/>
              </a:rPr>
            </a:br>
            <a:br>
              <a:rPr lang="en-US" sz="2000" kern="1200" dirty="0">
                <a:solidFill>
                  <a:schemeClr val="tx2"/>
                </a:solidFill>
                <a:latin typeface="+mn-lt"/>
                <a:ea typeface="+mj-ea"/>
                <a:cs typeface="+mj-cs"/>
              </a:rPr>
            </a:br>
            <a:r>
              <a:rPr lang="en-US" sz="2000" dirty="0">
                <a:solidFill>
                  <a:schemeClr val="tx2"/>
                </a:solidFill>
                <a:latin typeface="+mn-lt"/>
                <a:hlinkClick r:id="rId3"/>
              </a:rPr>
              <a:t>rich.hamilton7@gmail.com</a:t>
            </a:r>
            <a:br>
              <a:rPr lang="en-US" sz="2000" dirty="0">
                <a:solidFill>
                  <a:schemeClr val="tx2"/>
                </a:solidFill>
                <a:latin typeface="+mn-lt"/>
              </a:rPr>
            </a:br>
            <a:br>
              <a:rPr lang="en-US" sz="2000" dirty="0">
                <a:solidFill>
                  <a:schemeClr val="tx2"/>
                </a:solidFill>
                <a:latin typeface="+mn-lt"/>
              </a:rPr>
            </a:br>
            <a:br>
              <a:rPr lang="en-US" sz="2000" dirty="0">
                <a:solidFill>
                  <a:schemeClr val="tx2"/>
                </a:solidFill>
                <a:latin typeface="+mn-lt"/>
              </a:rPr>
            </a:br>
            <a:r>
              <a:rPr lang="en-US" sz="2000" dirty="0">
                <a:solidFill>
                  <a:schemeClr val="tx2"/>
                </a:solidFill>
                <a:latin typeface="+mn-lt"/>
              </a:rPr>
              <a:t>GitHub repo: https://github.com/rhamenator/ai-scraping-defense</a:t>
            </a:r>
            <a:endParaRPr lang="en-US" sz="2000" kern="1200" dirty="0">
              <a:solidFill>
                <a:schemeClr val="tx2"/>
              </a:solidFill>
              <a:latin typeface="+mn-lt"/>
              <a:ea typeface="+mj-ea"/>
              <a:cs typeface="+mj-cs"/>
            </a:endParaRPr>
          </a:p>
        </p:txBody>
      </p:sp>
      <p:pic>
        <p:nvPicPr>
          <p:cNvPr id="7" name="Graphic 6" descr="Question mark">
            <a:extLst>
              <a:ext uri="{FF2B5EF4-FFF2-40B4-BE49-F238E27FC236}">
                <a16:creationId xmlns:a16="http://schemas.microsoft.com/office/drawing/2014/main" id="{A8B5983C-3949-1046-514A-530E1D9EB4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381" y="1815859"/>
            <a:ext cx="4140681" cy="4140681"/>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1" y="-5977"/>
            <a:ext cx="6237049"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solidFill>
                  <a:srgbClr val="0F234B"/>
                </a:solidFill>
              </a:defRPr>
            </a:pPr>
            <a:r>
              <a:t>The Problem: The Rise of AI Scrapers</a:t>
            </a:r>
          </a:p>
        </p:txBody>
      </p:sp>
      <p:sp>
        <p:nvSpPr>
          <p:cNvPr id="3" name="Content Placeholder 2"/>
          <p:cNvSpPr>
            <a:spLocks noGrp="1"/>
          </p:cNvSpPr>
          <p:nvPr>
            <p:ph idx="1"/>
          </p:nvPr>
        </p:nvSpPr>
        <p:spPr>
          <a:xfrm>
            <a:off x="457200" y="1600200"/>
            <a:ext cx="6553200" cy="4525963"/>
          </a:xfrm>
        </p:spPr>
        <p:txBody>
          <a:bodyPr/>
          <a:lstStyle/>
          <a:p>
            <a:pPr marL="457200" lvl="1" indent="0">
              <a:buNone/>
              <a:defRPr sz="2000">
                <a:solidFill>
                  <a:srgbClr val="232D37"/>
                </a:solidFill>
              </a:defRPr>
            </a:pPr>
            <a:r>
              <a:rPr dirty="0"/>
              <a:t>• Data is Valuable: Content, user data, and pricing information are valuable assets.</a:t>
            </a:r>
          </a:p>
          <a:p>
            <a:pPr marL="457200" lvl="1" indent="0">
              <a:buNone/>
              <a:defRPr sz="2000">
                <a:solidFill>
                  <a:srgbClr val="232D37"/>
                </a:solidFill>
              </a:defRPr>
            </a:pPr>
            <a:r>
              <a:rPr dirty="0"/>
              <a:t>• Traditional Bots Were Simple: Easily identified and blocked.</a:t>
            </a:r>
          </a:p>
          <a:p>
            <a:pPr marL="457200" lvl="1" indent="0">
              <a:buNone/>
              <a:defRPr sz="2000">
                <a:solidFill>
                  <a:srgbClr val="232D37"/>
                </a:solidFill>
              </a:defRPr>
            </a:pPr>
            <a:r>
              <a:rPr dirty="0"/>
              <a:t>• AI Scrapers are a New Threat:</a:t>
            </a:r>
          </a:p>
          <a:p>
            <a:pPr marL="457200" lvl="1" indent="0">
              <a:buNone/>
              <a:defRPr sz="2000">
                <a:solidFill>
                  <a:srgbClr val="232D37"/>
                </a:solidFill>
              </a:defRPr>
            </a:pPr>
            <a:r>
              <a:rPr dirty="0"/>
              <a:t>– Mimic human behavior</a:t>
            </a:r>
          </a:p>
          <a:p>
            <a:pPr marL="457200" lvl="1" indent="0">
              <a:buNone/>
              <a:defRPr sz="2000">
                <a:solidFill>
                  <a:srgbClr val="232D37"/>
                </a:solidFill>
              </a:defRPr>
            </a:pPr>
            <a:r>
              <a:rPr dirty="0"/>
              <a:t>– Solve CAPTCHAs</a:t>
            </a:r>
          </a:p>
          <a:p>
            <a:pPr marL="457200" lvl="1" indent="0">
              <a:buNone/>
              <a:defRPr sz="2000">
                <a:solidFill>
                  <a:srgbClr val="232D37"/>
                </a:solidFill>
              </a:defRPr>
            </a:pPr>
            <a:r>
              <a:rPr dirty="0"/>
              <a:t>– Use residential/rotating IPs</a:t>
            </a:r>
          </a:p>
          <a:p>
            <a:pPr marL="457200" lvl="1" indent="0">
              <a:buNone/>
              <a:defRPr sz="2000">
                <a:solidFill>
                  <a:srgbClr val="232D37"/>
                </a:solidFill>
              </a:defRPr>
            </a:pPr>
            <a:r>
              <a:rPr dirty="0"/>
              <a:t>– Parse JavaScript content</a:t>
            </a:r>
          </a:p>
          <a:p>
            <a:pPr marL="457200" lvl="1" indent="0">
              <a:buNone/>
              <a:defRPr sz="2000">
                <a:solidFill>
                  <a:srgbClr val="232D37"/>
                </a:solidFill>
              </a:defRPr>
            </a:pPr>
            <a:r>
              <a:rPr dirty="0"/>
              <a:t>• Conclusion: Simple defenses are no longer effective.</a:t>
            </a:r>
          </a:p>
        </p:txBody>
      </p:sp>
      <p:pic>
        <p:nvPicPr>
          <p:cNvPr id="4" name="Picture 3" descr="ChatGPT Image Jul 15, 2025, 04_00_55 PM.png"/>
          <p:cNvPicPr>
            <a:picLocks noChangeAspect="1"/>
          </p:cNvPicPr>
          <p:nvPr/>
        </p:nvPicPr>
        <p:blipFill>
          <a:blip r:embed="rId3"/>
          <a:stretch>
            <a:fillRect/>
          </a:stretch>
        </p:blipFill>
        <p:spPr>
          <a:xfrm>
            <a:off x="6858000" y="1097280"/>
            <a:ext cx="4023360" cy="30175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bot operating a machine">
            <a:extLst>
              <a:ext uri="{FF2B5EF4-FFF2-40B4-BE49-F238E27FC236}">
                <a16:creationId xmlns:a16="http://schemas.microsoft.com/office/drawing/2014/main" id="{FC37F49B-C3FE-561F-CCA2-D3C87768DD16}"/>
              </a:ext>
            </a:extLst>
          </p:cNvPr>
          <p:cNvPicPr>
            <a:picLocks noChangeAspect="1"/>
          </p:cNvPicPr>
          <p:nvPr/>
        </p:nvPicPr>
        <p:blipFill>
          <a:blip r:embed="rId3"/>
          <a:srcRect l="16898" r="14977" b="1"/>
          <a:stretch>
            <a:fillRect/>
          </a:stretch>
        </p:blipFill>
        <p:spPr>
          <a:xfrm>
            <a:off x="6101437" y="10"/>
            <a:ext cx="6087386"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143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143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602" y="328512"/>
            <a:ext cx="4777143" cy="1628970"/>
          </a:xfrm>
        </p:spPr>
        <p:txBody>
          <a:bodyPr anchor="ctr">
            <a:normAutofit/>
          </a:bodyPr>
          <a:lstStyle/>
          <a:p>
            <a:pPr>
              <a:defRPr>
                <a:solidFill>
                  <a:srgbClr val="0F234B"/>
                </a:solidFill>
              </a:defRPr>
            </a:pPr>
            <a:r>
              <a:rPr lang="en-US" sz="4000" dirty="0"/>
              <a:t>My Solution: A Multi-Layered Defense</a:t>
            </a:r>
          </a:p>
        </p:txBody>
      </p:sp>
      <p:sp>
        <p:nvSpPr>
          <p:cNvPr id="3" name="Content Placeholder 2"/>
          <p:cNvSpPr>
            <a:spLocks noGrp="1"/>
          </p:cNvSpPr>
          <p:nvPr>
            <p:ph idx="1"/>
          </p:nvPr>
        </p:nvSpPr>
        <p:spPr>
          <a:xfrm>
            <a:off x="761602" y="2884929"/>
            <a:ext cx="4658543" cy="3374137"/>
          </a:xfrm>
        </p:spPr>
        <p:txBody>
          <a:bodyPr anchor="ctr">
            <a:normAutofit/>
          </a:bodyPr>
          <a:lstStyle/>
          <a:p>
            <a:pPr marL="0" indent="0">
              <a:buNone/>
              <a:defRPr sz="2000">
                <a:solidFill>
                  <a:srgbClr val="232D37"/>
                </a:solidFill>
              </a:defRPr>
            </a:pPr>
            <a:r>
              <a:rPr lang="en-US" sz="2000" dirty="0"/>
              <a:t>Detect, Deceive, and Defend.</a:t>
            </a:r>
          </a:p>
          <a:p>
            <a:pPr marL="457200" lvl="1" indent="-457200">
              <a:buNone/>
              <a:defRPr sz="2000">
                <a:solidFill>
                  <a:srgbClr val="232D37"/>
                </a:solidFill>
              </a:defRPr>
            </a:pPr>
            <a:r>
              <a:rPr lang="en-US" sz="2000" dirty="0"/>
              <a:t>• Detect: Use AI to spot sophisticated bots.</a:t>
            </a:r>
          </a:p>
          <a:p>
            <a:pPr marL="457200" lvl="1" indent="-457200">
              <a:buNone/>
              <a:defRPr sz="2000">
                <a:solidFill>
                  <a:srgbClr val="232D37"/>
                </a:solidFill>
              </a:defRPr>
            </a:pPr>
            <a:r>
              <a:rPr lang="en-US" sz="2000" dirty="0"/>
              <a:t>• Deceive: Feed bots useless fake data ('Tarpit').</a:t>
            </a:r>
          </a:p>
          <a:p>
            <a:pPr marL="457200" lvl="1" indent="-457200">
              <a:buNone/>
              <a:defRPr sz="2000">
                <a:solidFill>
                  <a:srgbClr val="232D37"/>
                </a:solidFill>
              </a:defRPr>
            </a:pPr>
            <a:r>
              <a:rPr lang="en-US" sz="2000" dirty="0"/>
              <a:t>• Defend: Block persistent bots and share intelligence.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101" y="502021"/>
            <a:ext cx="4958311" cy="1642969"/>
          </a:xfrm>
        </p:spPr>
        <p:txBody>
          <a:bodyPr anchor="b">
            <a:normAutofit/>
          </a:bodyPr>
          <a:lstStyle/>
          <a:p>
            <a:pPr>
              <a:defRPr>
                <a:solidFill>
                  <a:srgbClr val="0F234B"/>
                </a:solidFill>
              </a:defRPr>
            </a:pPr>
            <a:r>
              <a:rPr lang="en-US" sz="4000"/>
              <a:t>System Architecture</a:t>
            </a:r>
          </a:p>
        </p:txBody>
      </p:sp>
      <p:sp>
        <p:nvSpPr>
          <p:cNvPr id="3" name="Content Placeholder 2"/>
          <p:cNvSpPr>
            <a:spLocks noGrp="1"/>
          </p:cNvSpPr>
          <p:nvPr>
            <p:ph idx="1"/>
          </p:nvPr>
        </p:nvSpPr>
        <p:spPr>
          <a:xfrm>
            <a:off x="1136101" y="2418408"/>
            <a:ext cx="4958311" cy="3522569"/>
          </a:xfrm>
        </p:spPr>
        <p:txBody>
          <a:bodyPr anchor="t">
            <a:normAutofit/>
          </a:bodyPr>
          <a:lstStyle/>
          <a:p>
            <a:pPr marL="457200" lvl="1" indent="-457200">
              <a:buNone/>
              <a:defRPr sz="2000">
                <a:solidFill>
                  <a:srgbClr val="232D37"/>
                </a:solidFill>
              </a:defRPr>
            </a:pPr>
            <a:r>
              <a:rPr lang="en-US" sz="2000" dirty="0"/>
              <a:t>• Nginx with Lua: Entry point, filtering</a:t>
            </a:r>
          </a:p>
          <a:p>
            <a:pPr marL="457200" lvl="1" indent="-457200">
              <a:buNone/>
              <a:defRPr sz="2000">
                <a:solidFill>
                  <a:srgbClr val="232D37"/>
                </a:solidFill>
              </a:defRPr>
            </a:pPr>
            <a:r>
              <a:rPr lang="en-US" sz="2000" dirty="0"/>
              <a:t>• Redis: Caching, sessions, blocklists</a:t>
            </a:r>
          </a:p>
          <a:p>
            <a:pPr marL="457200" lvl="1" indent="-457200">
              <a:buNone/>
              <a:defRPr sz="2000">
                <a:solidFill>
                  <a:srgbClr val="232D37"/>
                </a:solidFill>
              </a:defRPr>
            </a:pPr>
            <a:r>
              <a:rPr lang="en-US" sz="2000" dirty="0"/>
              <a:t>• AI Service: Python Flask bot/human analysis</a:t>
            </a:r>
          </a:p>
          <a:p>
            <a:pPr marL="457200" lvl="1" indent="-457200">
              <a:buNone/>
              <a:defRPr sz="2000">
                <a:solidFill>
                  <a:srgbClr val="232D37"/>
                </a:solidFill>
              </a:defRPr>
            </a:pPr>
            <a:r>
              <a:rPr lang="en-US" sz="2000" dirty="0"/>
              <a:t>• Tarpit API: Generates fake data</a:t>
            </a:r>
          </a:p>
          <a:p>
            <a:pPr marL="457200" lvl="1" indent="-457200">
              <a:buNone/>
              <a:defRPr sz="2000">
                <a:solidFill>
                  <a:srgbClr val="232D37"/>
                </a:solidFill>
              </a:defRPr>
            </a:pPr>
            <a:r>
              <a:rPr lang="en-US" sz="2000" dirty="0"/>
              <a:t>• Escalation Engine: Decides permanent blocks</a:t>
            </a:r>
          </a:p>
          <a:p>
            <a:pPr marL="457200" lvl="1" indent="-457200">
              <a:buNone/>
              <a:defRPr sz="2000">
                <a:solidFill>
                  <a:srgbClr val="232D37"/>
                </a:solidFill>
              </a:defRPr>
            </a:pPr>
            <a:r>
              <a:rPr lang="en-US" sz="2000" dirty="0"/>
              <a:t>• PostgreSQL DB: Trained models storage</a:t>
            </a:r>
          </a:p>
          <a:p>
            <a:pPr marL="457200" lvl="1" indent="-457200">
              <a:buNone/>
              <a:defRPr sz="2000">
                <a:solidFill>
                  <a:srgbClr val="232D37"/>
                </a:solidFill>
              </a:defRPr>
            </a:pPr>
            <a:r>
              <a:rPr lang="en-US" sz="2000" dirty="0"/>
              <a:t>• Admin UI: Monitoring/management</a:t>
            </a:r>
          </a:p>
        </p:txBody>
      </p:sp>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88825"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7548" y="6400799"/>
            <a:ext cx="8151275"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9ADEF8-468F-0BBA-AC5F-6C555592E1B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111507" y="1840340"/>
            <a:ext cx="5613656" cy="35225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C18F0-CB6F-3778-F592-D48D8F3CA496}"/>
              </a:ext>
            </a:extLst>
          </p:cNvPr>
          <p:cNvSpPr>
            <a:spLocks noGrp="1"/>
          </p:cNvSpPr>
          <p:nvPr>
            <p:ph type="title"/>
          </p:nvPr>
        </p:nvSpPr>
        <p:spPr>
          <a:xfrm>
            <a:off x="699530" y="248038"/>
            <a:ext cx="4108444" cy="381227"/>
          </a:xfrm>
        </p:spPr>
        <p:txBody>
          <a:bodyPr vert="horz" lIns="91440" tIns="45720" rIns="91440" bIns="45720" rtlCol="0" anchor="ctr">
            <a:normAutofit fontScale="90000"/>
          </a:bodyPr>
          <a:lstStyle/>
          <a:p>
            <a:pPr algn="l" defTabSz="914400">
              <a:lnSpc>
                <a:spcPct val="90000"/>
              </a:lnSpc>
            </a:pPr>
            <a:r>
              <a:rPr lang="en-US" sz="4000" kern="1200" dirty="0">
                <a:solidFill>
                  <a:srgbClr val="FFFFFF"/>
                </a:solidFill>
                <a:latin typeface="+mj-lt"/>
                <a:ea typeface="+mj-ea"/>
                <a:cs typeface="+mj-cs"/>
              </a:rPr>
              <a:t>System Architecture</a:t>
            </a:r>
          </a:p>
        </p:txBody>
      </p:sp>
      <p:pic>
        <p:nvPicPr>
          <p:cNvPr id="4" name="Content Placeholder 3" descr="System architecture diagram">
            <a:extLst>
              <a:ext uri="{FF2B5EF4-FFF2-40B4-BE49-F238E27FC236}">
                <a16:creationId xmlns:a16="http://schemas.microsoft.com/office/drawing/2014/main" id="{1F29EDCC-0BC7-E26D-60EF-23D5D63AF8B4}"/>
              </a:ext>
            </a:extLst>
          </p:cNvPr>
          <p:cNvPicPr>
            <a:picLocks noGrp="1" noChangeAspect="1"/>
          </p:cNvPicPr>
          <p:nvPr>
            <p:ph idx="1"/>
          </p:nvPr>
        </p:nvPicPr>
        <p:blipFill>
          <a:blip r:embed="rId2"/>
          <a:stretch>
            <a:fillRect/>
          </a:stretch>
        </p:blipFill>
        <p:spPr>
          <a:xfrm>
            <a:off x="155729" y="752167"/>
            <a:ext cx="9730410" cy="6105833"/>
          </a:xfrm>
          <a:prstGeom prst="rect">
            <a:avLst/>
          </a:prstGeom>
        </p:spPr>
      </p:pic>
    </p:spTree>
    <p:extLst>
      <p:ext uri="{BB962C8B-B14F-4D97-AF65-F5344CB8AC3E}">
        <p14:creationId xmlns:p14="http://schemas.microsoft.com/office/powerpoint/2010/main" val="391715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601" y="762001"/>
            <a:ext cx="5332808" cy="1708242"/>
          </a:xfrm>
        </p:spPr>
        <p:txBody>
          <a:bodyPr anchor="ctr">
            <a:normAutofit/>
          </a:bodyPr>
          <a:lstStyle/>
          <a:p>
            <a:pPr>
              <a:defRPr>
                <a:solidFill>
                  <a:srgbClr val="0F234B"/>
                </a:solidFill>
              </a:defRPr>
            </a:pPr>
            <a:r>
              <a:rPr lang="en-US" sz="4000"/>
              <a:t>Layer 1 - Detection (AI Service)</a:t>
            </a:r>
          </a:p>
        </p:txBody>
      </p:sp>
      <p:sp>
        <p:nvSpPr>
          <p:cNvPr id="3" name="Content Placeholder 2"/>
          <p:cNvSpPr>
            <a:spLocks noGrp="1"/>
          </p:cNvSpPr>
          <p:nvPr>
            <p:ph idx="1"/>
          </p:nvPr>
        </p:nvSpPr>
        <p:spPr>
          <a:xfrm>
            <a:off x="761601" y="2470244"/>
            <a:ext cx="5332808" cy="3769835"/>
          </a:xfrm>
        </p:spPr>
        <p:txBody>
          <a:bodyPr anchor="ctr">
            <a:normAutofit/>
          </a:bodyPr>
          <a:lstStyle/>
          <a:p>
            <a:pPr marL="457200" lvl="1" indent="-457200">
              <a:buNone/>
              <a:defRPr sz="2000">
                <a:solidFill>
                  <a:srgbClr val="232D37"/>
                </a:solidFill>
              </a:defRPr>
            </a:pPr>
            <a:r>
              <a:rPr lang="en-US" sz="2000" dirty="0"/>
              <a:t>• Input: Request data from Nginx</a:t>
            </a:r>
          </a:p>
          <a:p>
            <a:pPr marL="457200" lvl="1" indent="-457200">
              <a:buNone/>
              <a:defRPr sz="2000">
                <a:solidFill>
                  <a:srgbClr val="232D37"/>
                </a:solidFill>
              </a:defRPr>
            </a:pPr>
            <a:r>
              <a:rPr lang="en-US" sz="2000" dirty="0"/>
              <a:t>• Process: Pre-trained model analyzes request features</a:t>
            </a:r>
          </a:p>
          <a:p>
            <a:pPr marL="457200" lvl="1" indent="-457200">
              <a:buNone/>
              <a:defRPr sz="2000">
                <a:solidFill>
                  <a:srgbClr val="232D37"/>
                </a:solidFill>
              </a:defRPr>
            </a:pPr>
            <a:r>
              <a:rPr lang="en-US" sz="2000" dirty="0"/>
              <a:t>• Output: JSON: {'</a:t>
            </a:r>
            <a:r>
              <a:rPr lang="en-US" sz="2000" dirty="0" err="1"/>
              <a:t>is_bot</a:t>
            </a:r>
            <a:r>
              <a:rPr lang="en-US" sz="2000" dirty="0"/>
              <a:t>': true/false}</a:t>
            </a:r>
          </a:p>
          <a:p>
            <a:pPr marL="457200" lvl="1" indent="-457200">
              <a:buNone/>
              <a:defRPr sz="2000">
                <a:solidFill>
                  <a:srgbClr val="232D37"/>
                </a:solidFill>
              </a:defRPr>
            </a:pPr>
            <a:r>
              <a:rPr lang="en-US" sz="2000" dirty="0"/>
              <a:t>• Key: Finds subtle patterns to detect bots</a:t>
            </a:r>
          </a:p>
        </p:txBody>
      </p:sp>
      <p:pic>
        <p:nvPicPr>
          <p:cNvPr id="5" name="Picture 4" descr="Computer script on a screen">
            <a:extLst>
              <a:ext uri="{FF2B5EF4-FFF2-40B4-BE49-F238E27FC236}">
                <a16:creationId xmlns:a16="http://schemas.microsoft.com/office/drawing/2014/main" id="{3E54C332-B973-6D6F-EB0A-964A480AD017}"/>
              </a:ext>
            </a:extLst>
          </p:cNvPr>
          <p:cNvPicPr>
            <a:picLocks noChangeAspect="1"/>
          </p:cNvPicPr>
          <p:nvPr/>
        </p:nvPicPr>
        <p:blipFill>
          <a:blip r:embed="rId3"/>
          <a:srcRect l="4202" r="43975" b="-1"/>
          <a:stretch>
            <a:fillRect/>
          </a:stretch>
        </p:blipFill>
        <p:spPr>
          <a:xfrm>
            <a:off x="6856011" y="-10886"/>
            <a:ext cx="5332814"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2547" y="548464"/>
            <a:ext cx="6796770" cy="1675623"/>
          </a:xfrm>
        </p:spPr>
        <p:txBody>
          <a:bodyPr anchor="b">
            <a:normAutofit/>
          </a:bodyPr>
          <a:lstStyle/>
          <a:p>
            <a:pPr>
              <a:defRPr>
                <a:solidFill>
                  <a:srgbClr val="0F234B"/>
                </a:solidFill>
              </a:defRPr>
            </a:pPr>
            <a:r>
              <a:rPr lang="en-US" sz="4000"/>
              <a:t>Layer 2 - Deception (The Tarpit)</a:t>
            </a:r>
          </a:p>
        </p:txBody>
      </p:sp>
      <p:pic>
        <p:nvPicPr>
          <p:cNvPr id="6" name="Picture 5">
            <a:extLst>
              <a:ext uri="{FF2B5EF4-FFF2-40B4-BE49-F238E27FC236}">
                <a16:creationId xmlns:a16="http://schemas.microsoft.com/office/drawing/2014/main" id="{E9D6B25D-18FC-A5FB-77BC-6A8C7D82423B}"/>
              </a:ext>
            </a:extLst>
          </p:cNvPr>
          <p:cNvPicPr>
            <a:picLocks noChangeAspect="1"/>
          </p:cNvPicPr>
          <p:nvPr/>
        </p:nvPicPr>
        <p:blipFill>
          <a:blip r:embed="rId3"/>
          <a:srcRect l="30519" r="28646" b="-1"/>
          <a:stretch>
            <a:fillRect/>
          </a:stretch>
        </p:blipFill>
        <p:spPr>
          <a:xfrm>
            <a:off x="20" y="10"/>
            <a:ext cx="4195384" cy="6857990"/>
          </a:xfrm>
          <a:prstGeom prst="rect">
            <a:avLst/>
          </a:prstGeom>
          <a:effectLst/>
        </p:spPr>
      </p:pic>
      <p:graphicFrame>
        <p:nvGraphicFramePr>
          <p:cNvPr id="15" name="Content Placeholder 2">
            <a:extLst>
              <a:ext uri="{FF2B5EF4-FFF2-40B4-BE49-F238E27FC236}">
                <a16:creationId xmlns:a16="http://schemas.microsoft.com/office/drawing/2014/main" id="{D3660A61-7EC0-FCF7-56A0-7EDC7ED6C402}"/>
              </a:ext>
            </a:extLst>
          </p:cNvPr>
          <p:cNvGraphicFramePr>
            <a:graphicFrameLocks noGrp="1"/>
          </p:cNvGraphicFramePr>
          <p:nvPr>
            <p:ph idx="1"/>
            <p:extLst>
              <p:ext uri="{D42A27DB-BD31-4B8C-83A1-F6EECF244321}">
                <p14:modId xmlns:p14="http://schemas.microsoft.com/office/powerpoint/2010/main" val="2014046438"/>
              </p:ext>
            </p:extLst>
          </p:nvPr>
        </p:nvGraphicFramePr>
        <p:xfrm>
          <a:off x="4552548" y="2409830"/>
          <a:ext cx="6796768" cy="3705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063" y="260019"/>
            <a:ext cx="11164539"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277" y="509521"/>
            <a:ext cx="10229471" cy="1014984"/>
          </a:xfrm>
        </p:spPr>
        <p:txBody>
          <a:bodyPr>
            <a:normAutofit/>
          </a:bodyPr>
          <a:lstStyle/>
          <a:p>
            <a:pPr>
              <a:defRPr>
                <a:solidFill>
                  <a:srgbClr val="0F234B"/>
                </a:solidFill>
              </a:defRPr>
            </a:pPr>
            <a:r>
              <a:rPr lang="en-US" sz="4000"/>
              <a:t>Layer 3 - Defense (Escalation &amp; Blocking)</a:t>
            </a:r>
          </a:p>
        </p:txBody>
      </p:sp>
      <p:sp>
        <p:nvSpPr>
          <p:cNvPr id="23" name="Rectangle 2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04" y="658327"/>
            <a:ext cx="12798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Content Placeholder 2">
            <a:extLst>
              <a:ext uri="{FF2B5EF4-FFF2-40B4-BE49-F238E27FC236}">
                <a16:creationId xmlns:a16="http://schemas.microsoft.com/office/drawing/2014/main" id="{B9058A7B-403E-4967-AF4C-96E2C3278AE8}"/>
              </a:ext>
            </a:extLst>
          </p:cNvPr>
          <p:cNvGraphicFramePr>
            <a:graphicFrameLocks noGrp="1"/>
          </p:cNvGraphicFramePr>
          <p:nvPr>
            <p:ph idx="1"/>
            <p:extLst>
              <p:ext uri="{D42A27DB-BD31-4B8C-83A1-F6EECF244321}">
                <p14:modId xmlns:p14="http://schemas.microsoft.com/office/powerpoint/2010/main" val="2458283837"/>
              </p:ext>
            </p:extLst>
          </p:nvPr>
        </p:nvGraphicFramePr>
        <p:xfrm>
          <a:off x="1115277" y="1673352"/>
          <a:ext cx="10229471"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215665"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7981" y="673770"/>
            <a:ext cx="3219491" cy="2027227"/>
          </a:xfrm>
        </p:spPr>
        <p:txBody>
          <a:bodyPr anchor="t">
            <a:normAutofit/>
          </a:bodyPr>
          <a:lstStyle/>
          <a:p>
            <a:pPr>
              <a:lnSpc>
                <a:spcPct val="90000"/>
              </a:lnSpc>
              <a:defRPr>
                <a:solidFill>
                  <a:srgbClr val="0F234B"/>
                </a:solidFill>
              </a:defRPr>
            </a:pPr>
            <a:r>
              <a:rPr lang="en-US" sz="4100">
                <a:solidFill>
                  <a:srgbClr val="FFFFFF"/>
                </a:solidFill>
              </a:rPr>
              <a:t>Deployment &amp; Management</a:t>
            </a:r>
          </a:p>
        </p:txBody>
      </p:sp>
      <p:graphicFrame>
        <p:nvGraphicFramePr>
          <p:cNvPr id="5" name="Content Placeholder 2">
            <a:extLst>
              <a:ext uri="{FF2B5EF4-FFF2-40B4-BE49-F238E27FC236}">
                <a16:creationId xmlns:a16="http://schemas.microsoft.com/office/drawing/2014/main" id="{DB64D59B-A0FC-5835-A665-A56AC6A81548}"/>
              </a:ext>
            </a:extLst>
          </p:cNvPr>
          <p:cNvGraphicFramePr>
            <a:graphicFrameLocks noGrp="1"/>
          </p:cNvGraphicFramePr>
          <p:nvPr>
            <p:ph idx="1"/>
            <p:extLst>
              <p:ext uri="{D42A27DB-BD31-4B8C-83A1-F6EECF244321}">
                <p14:modId xmlns:p14="http://schemas.microsoft.com/office/powerpoint/2010/main" val="1511136651"/>
              </p:ext>
            </p:extLst>
          </p:nvPr>
        </p:nvGraphicFramePr>
        <p:xfrm>
          <a:off x="5541228" y="541606"/>
          <a:ext cx="5809615"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1433</Words>
  <Application>Microsoft Office PowerPoint</Application>
  <PresentationFormat>Custom</PresentationFormat>
  <Paragraphs>100</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Proactive Defense Against AI-Powered Web Scraping</vt:lpstr>
      <vt:lpstr>The Problem: The Rise of AI Scrapers</vt:lpstr>
      <vt:lpstr>My Solution: A Multi-Layered Defense</vt:lpstr>
      <vt:lpstr>System Architecture</vt:lpstr>
      <vt:lpstr>System Architecture</vt:lpstr>
      <vt:lpstr>Layer 1 - Detection (AI Service)</vt:lpstr>
      <vt:lpstr>Layer 2 - Deception (The Tarpit)</vt:lpstr>
      <vt:lpstr>Layer 3 - Defense (Escalation &amp; Blocking)</vt:lpstr>
      <vt:lpstr>Deployment &amp; Management</vt:lpstr>
      <vt:lpstr>Conclusion &amp; Future Work</vt:lpstr>
      <vt:lpstr>Questions?   rich.hamilton7@gmail.com   GitHub repo: https://github.com/rhamenator/ai-scraping-defense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Rich Hamilton</cp:lastModifiedBy>
  <cp:revision>3</cp:revision>
  <dcterms:created xsi:type="dcterms:W3CDTF">2013-01-27T09:14:16Z</dcterms:created>
  <dcterms:modified xsi:type="dcterms:W3CDTF">2025-07-15T20:46:18Z</dcterms:modified>
  <cp:category/>
</cp:coreProperties>
</file>