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5E5"/>
    <a:srgbClr val="FF5050"/>
    <a:srgbClr val="4F22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49" d="100"/>
          <a:sy n="49" d="100"/>
        </p:scale>
        <p:origin x="2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D86E9-1CE7-4268-9C7C-30793C86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163F3-B6BB-4AA2-A1F0-511E3FFD6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1498B-8E62-472D-8607-2441C228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5C78F5-731C-42C9-9AD1-803AAEB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7DFE2-7E80-40D4-9098-9B91719A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6D959-116A-4E34-9051-B42F8009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0F87F3-C15E-4B48-B200-185186E3D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72975-B923-424A-A373-A28C1551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FD081-5FA2-4305-82BB-3AC84D98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8E863D-B498-4D0B-B72F-16D4D436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9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458EED-C6E6-47D8-B21F-7D08D87EF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8D6F6-5DAF-4682-ACAC-02B4DC573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17C58-BF50-4C13-9352-1DA2D4D7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A7A21-9B5E-42E2-9F58-F5F67EFD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4AA672-1587-44A8-80B2-57B099F7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2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E2CDF-A756-4DCB-879C-CCBD4B558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80F68A-7FB8-4026-A422-934DF0979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2307C-A3EE-4FF9-9B54-BC6FD0AD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F06E7-875B-443F-B889-93F3F600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9BF05B-44FB-46B8-8C73-A34084F9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E8ADB-2E5B-41B7-8CE0-B61538CC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ECBBA-32D1-4458-AFC1-5AB536784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D48F17-03E6-4517-9A1A-ADD5E83F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C471D8-B96D-4CAE-B49E-11A7727F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902C5-0B39-4309-8338-A87A190F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67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6B7A9-1A2E-43FB-9E2C-144A00FD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656DB-66F5-4DA6-8695-51E9C7ABB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595DD6-C77B-4C2A-883A-5A095FDBC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4F97EF-9177-4BA3-90C6-721D85F1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493854-7FC7-47F0-AD72-02F8D184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5CE654-459E-4BB9-883C-D7DE92D9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1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92580-FE38-4CBD-A8C1-1F7589FA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45F061-B2AD-4C96-81A5-44E9F7CF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42839C-6414-4566-941B-9BFC694AF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436BF7-A4D4-48A7-8E40-43429D2F2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5500A0-AC63-4326-9138-79CA993AB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A16EB3-1D70-4973-A181-2A25C12F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441723-0A52-412E-BAF8-075D2C71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69FE1E-5484-4636-BD08-B8AF0FEB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957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4366E-DFBD-450A-A356-1BE77211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60F10D-0434-43F7-B667-19E318BB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F46DD9-915A-4A83-98A4-1427EBBF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77030-A718-4291-8A6E-2DAD6E35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19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7A60284-B666-4215-B848-D2565CC4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5EE8E8-EA26-40E1-A724-690F09E7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32736D-4446-4AB3-B625-83C00C40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6BAE5-CEC4-4445-9E52-51801CD7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9417E-5652-49B0-89D1-01A6D0FE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AC1F6D-91FB-4836-AF04-76C6D4F84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B4E3F-392B-4721-BE6A-0285F380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62794-D797-4C54-A3CE-88EBB6BBB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707342-0471-4571-8F0E-0DF8FA7C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7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AF154-846E-4D83-8F26-EC42012E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AA2F60-19DB-4179-9A6F-E8A2152C5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2D2958-2CDA-459D-AE2F-A1A768AA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19D86E-69D0-43A2-BD56-1722FE8D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808A3E-CC2C-4D46-8A48-19831ACA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1FEFC-C5E2-400F-92C6-61F62C494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927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880FFC-725C-401B-BE7A-F308BCE7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B7CA8-0041-4086-BB95-DEA414047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6022E-94CA-46DA-BDCD-0319BD5AC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58F8-1DE6-4F7A-93C0-F6084903BDF7}" type="datetimeFigureOut">
              <a:rPr lang="ko-KR" altLang="en-US" smtClean="0"/>
              <a:t>2021-11-16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F94A2D-5DFB-4566-971D-914B51C1DB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946CB-7197-446F-8AB7-8BCDDBE0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CC73-DD71-482B-A840-B83F0AE188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640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539145-773B-4103-B2E3-98F2B6FAF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72083"/>
              </p:ext>
            </p:extLst>
          </p:nvPr>
        </p:nvGraphicFramePr>
        <p:xfrm>
          <a:off x="0" y="-4"/>
          <a:ext cx="12192000" cy="6858003"/>
        </p:xfrm>
        <a:graphic>
          <a:graphicData uri="http://schemas.openxmlformats.org/drawingml/2006/table">
            <a:tbl>
              <a:tblPr/>
              <a:tblGrid>
                <a:gridCol w="1354668">
                  <a:extLst>
                    <a:ext uri="{9D8B030D-6E8A-4147-A177-3AD203B41FA5}">
                      <a16:colId xmlns:a16="http://schemas.microsoft.com/office/drawing/2014/main" val="3796690451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3039524765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067366448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634266882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2297625344"/>
                    </a:ext>
                  </a:extLst>
                </a:gridCol>
                <a:gridCol w="1272410">
                  <a:extLst>
                    <a:ext uri="{9D8B030D-6E8A-4147-A177-3AD203B41FA5}">
                      <a16:colId xmlns:a16="http://schemas.microsoft.com/office/drawing/2014/main" val="26068551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155180885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1182997537"/>
                    </a:ext>
                  </a:extLst>
                </a:gridCol>
                <a:gridCol w="1354668">
                  <a:extLst>
                    <a:ext uri="{9D8B030D-6E8A-4147-A177-3AD203B41FA5}">
                      <a16:colId xmlns:a16="http://schemas.microsoft.com/office/drawing/2014/main" val="3033961709"/>
                    </a:ext>
                  </a:extLst>
                </a:gridCol>
              </a:tblGrid>
              <a:tr h="89323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글씨 크기 큼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그림 활용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버튼마다 색깔을 다르게 하기</a:t>
                      </a: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색깔 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– 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눈이 편한 색깔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직사각형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양손으로 쥘 수 있는 손목에 무리가 가지 않는 디자인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이미지 활용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글자 수를 줄이기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  <a:p>
                      <a:pPr marL="0" marR="0" lvl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문맹자를 위한 그림 삽입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이해하기 쉬운 단어 채택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큰 글씨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7388127"/>
                  </a:ext>
                </a:extLst>
              </a:tr>
              <a:tr h="7706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가독성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팔레트형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디자인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설명서 크기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잘 보이도록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A4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용지 정도의 크기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설명서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핵심 기능만 설명한 설명서와 부가기능을 설명한 설명서로 나누기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107608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게임기형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양손으로 주리 수 있는 모형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261710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TV 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전원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On/Off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채널 바꾸기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위급상황 대비 기능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연락</a:t>
                      </a: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가독성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디자인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설명서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버튼 모양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정사각형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직사각형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원형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다양한 모양의 버튼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41954"/>
                  </a:ext>
                </a:extLst>
              </a:tr>
              <a:tr h="787365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채널 추천 기능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자주 보는 채널</a:t>
                      </a:r>
                      <a:r>
                        <a:rPr lang="en-US" altLang="ko-KR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기능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리모컨 찾아주는 기능</a:t>
                      </a:r>
                      <a:endParaRPr lang="en-US" altLang="ko-KR" sz="10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소리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기능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리모컨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버튼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누르기 쉬운 재질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버튼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61544"/>
                  </a:ext>
                </a:extLst>
              </a:tr>
              <a:tr h="77062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원하는 기능만 설정할 수 있는 조립 기능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배터리 커버를 </a:t>
                      </a:r>
                      <a:endParaRPr lang="en-US" altLang="ko-KR" sz="12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쉽게 벗기는 기능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보관할 장소가 따로 없어도 되도록 벽에다 붙일 수 있게 하기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크기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4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무게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벗겨지지 않는 프리팅</a:t>
                      </a:r>
                      <a:endParaRPr lang="en-US" altLang="ko-KR" sz="105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(</a:t>
                      </a: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기호와 이모티콘</a:t>
                      </a:r>
                      <a:r>
                        <a:rPr lang="en-US" altLang="ko-KR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)</a:t>
                      </a:r>
                      <a:endParaRPr lang="ko-KR" altLang="en-US" sz="105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크고 눈에 잘 보이는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8400572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한눈에 잘 보이는 크기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가볍고 콤팩트한 크기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한 손에 잡기 편한 크기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노인의 손목에 무리가 가지 않는 무게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4537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기존 리모컨 사이즈와 차별화 된 크기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크기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80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무게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1156019"/>
                  </a:ext>
                </a:extLst>
              </a:tr>
              <a:tr h="72723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kern="0" spc="0">
                          <a:solidFill>
                            <a:srgbClr val="000000"/>
                          </a:solidFill>
                          <a:effectLst/>
                          <a:latin typeface="a우유식빵" panose="02020600000000000000" pitchFamily="18" charset="-127"/>
                          <a:ea typeface="a우유식빵" panose="02020600000000000000" pitchFamily="18" charset="-127"/>
                        </a:rPr>
                        <a:t>버튼 크기와 함께 리모컨 크기도 커짐</a:t>
                      </a: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  <a:latin typeface="a우유식빵" panose="02020600000000000000" pitchFamily="18" charset="-127"/>
                        <a:ea typeface="a우유식빵" panose="02020600000000000000" pitchFamily="18" charset="-127"/>
                      </a:endParaRPr>
                    </a:p>
                  </a:txBody>
                  <a:tcPr marL="19179" marR="19179" marT="5302" marB="5302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3896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8FF1433-0790-492A-8F9C-E30B7BC5B9C6}"/>
              </a:ext>
            </a:extLst>
          </p:cNvPr>
          <p:cNvSpPr txBox="1"/>
          <p:nvPr/>
        </p:nvSpPr>
        <p:spPr>
          <a:xfrm>
            <a:off x="5488028" y="6334779"/>
            <a:ext cx="6835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* </a:t>
            </a:r>
            <a:r>
              <a:rPr lang="ko-KR" altLang="en-US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아이디어에 겹치는 부분이 많아 만다라트는 회의에서 아이디어 모으는데 사용하고 이후 전체적인 정리는 마인드맵으로 함</a:t>
            </a:r>
            <a:r>
              <a:rPr lang="en-US" altLang="ko-KR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(</a:t>
            </a:r>
            <a:r>
              <a:rPr lang="ko-KR" altLang="en-US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미완성이 아님</a:t>
            </a:r>
            <a:r>
              <a:rPr lang="en-US" altLang="ko-KR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. </a:t>
            </a:r>
            <a:r>
              <a:rPr lang="ko-KR" altLang="en-US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참고용으로 넣어놓은 것</a:t>
            </a:r>
            <a:r>
              <a:rPr lang="en-US" altLang="ko-KR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216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그림 96" descr="텍스트이(가) 표시된 사진&#10;&#10;자동 생성된 설명">
            <a:extLst>
              <a:ext uri="{FF2B5EF4-FFF2-40B4-BE49-F238E27FC236}">
                <a16:creationId xmlns:a16="http://schemas.microsoft.com/office/drawing/2014/main" id="{0ECB9369-8087-44E8-B927-8B913F946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095" y="1876441"/>
            <a:ext cx="928924" cy="476735"/>
          </a:xfrm>
          <a:prstGeom prst="rect">
            <a:avLst/>
          </a:prstGeom>
        </p:spPr>
      </p:pic>
      <p:pic>
        <p:nvPicPr>
          <p:cNvPr id="92" name="그림 91" descr="텍스트이(가) 표시된 사진&#10;&#10;자동 생성된 설명">
            <a:extLst>
              <a:ext uri="{FF2B5EF4-FFF2-40B4-BE49-F238E27FC236}">
                <a16:creationId xmlns:a16="http://schemas.microsoft.com/office/drawing/2014/main" id="{932E68B5-1935-407A-9F8F-AEA9C35D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324" y="1476365"/>
            <a:ext cx="1832415" cy="969109"/>
          </a:xfrm>
          <a:prstGeom prst="rect">
            <a:avLst/>
          </a:prstGeom>
        </p:spPr>
      </p:pic>
      <p:pic>
        <p:nvPicPr>
          <p:cNvPr id="114" name="그림 113" descr="텍스트이(가) 표시된 사진&#10;&#10;자동 생성된 설명">
            <a:extLst>
              <a:ext uri="{FF2B5EF4-FFF2-40B4-BE49-F238E27FC236}">
                <a16:creationId xmlns:a16="http://schemas.microsoft.com/office/drawing/2014/main" id="{07C202A4-931D-4B21-9057-E4B775B77D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4" b="42414"/>
          <a:stretch/>
        </p:blipFill>
        <p:spPr>
          <a:xfrm>
            <a:off x="3559961" y="191838"/>
            <a:ext cx="508932" cy="4022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964E6C5-7964-4026-84F3-FB34847886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3" t="4983" r="8326" b="3743"/>
          <a:stretch/>
        </p:blipFill>
        <p:spPr>
          <a:xfrm>
            <a:off x="33694" y="4431773"/>
            <a:ext cx="1802897" cy="240398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16EDEFD-67A8-4FD6-BE56-A9C420325EDB}"/>
              </a:ext>
            </a:extLst>
          </p:cNvPr>
          <p:cNvSpPr/>
          <p:nvPr/>
        </p:nvSpPr>
        <p:spPr>
          <a:xfrm>
            <a:off x="4081666" y="3167390"/>
            <a:ext cx="40286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우유식빵" panose="02020600000000000000" pitchFamily="18" charset="-127"/>
                <a:ea typeface="a우유식빵" panose="02020600000000000000" pitchFamily="18" charset="-127"/>
              </a:rPr>
              <a:t>노인분들을 위한 리모컨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DCB37D-F3EE-4F94-B5C9-54CF7BB97D05}"/>
              </a:ext>
            </a:extLst>
          </p:cNvPr>
          <p:cNvCxnSpPr/>
          <p:nvPr/>
        </p:nvCxnSpPr>
        <p:spPr>
          <a:xfrm flipH="1" flipV="1">
            <a:off x="3897913" y="2950590"/>
            <a:ext cx="245097" cy="21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9287CC-A07A-4853-A3FB-5E69249F51BA}"/>
              </a:ext>
            </a:extLst>
          </p:cNvPr>
          <p:cNvSpPr/>
          <p:nvPr/>
        </p:nvSpPr>
        <p:spPr>
          <a:xfrm>
            <a:off x="4143010" y="3167390"/>
            <a:ext cx="390597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F4975-52B8-418D-A62D-7E88724C7C39}"/>
              </a:ext>
            </a:extLst>
          </p:cNvPr>
          <p:cNvSpPr txBox="1"/>
          <p:nvPr/>
        </p:nvSpPr>
        <p:spPr>
          <a:xfrm>
            <a:off x="2905705" y="2536217"/>
            <a:ext cx="1121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solidFill>
                  <a:srgbClr val="FF505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디자인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0C90C7-516C-4395-AFBF-5D5C3C8FAB7C}"/>
              </a:ext>
            </a:extLst>
          </p:cNvPr>
          <p:cNvCxnSpPr>
            <a:cxnSpLocks/>
          </p:cNvCxnSpPr>
          <p:nvPr/>
        </p:nvCxnSpPr>
        <p:spPr>
          <a:xfrm flipH="1" flipV="1">
            <a:off x="2176854" y="2166118"/>
            <a:ext cx="799341" cy="41207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DAAA86-CECD-40D5-A870-D1F55DD7C96C}"/>
              </a:ext>
            </a:extLst>
          </p:cNvPr>
          <p:cNvSpPr txBox="1"/>
          <p:nvPr/>
        </p:nvSpPr>
        <p:spPr>
          <a:xfrm>
            <a:off x="1258567" y="1755622"/>
            <a:ext cx="113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리모컨 형태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1DBAA4-FD7D-4BD4-9CC3-63F686F5DB3B}"/>
              </a:ext>
            </a:extLst>
          </p:cNvPr>
          <p:cNvCxnSpPr>
            <a:cxnSpLocks/>
          </p:cNvCxnSpPr>
          <p:nvPr/>
        </p:nvCxnSpPr>
        <p:spPr>
          <a:xfrm flipH="1">
            <a:off x="1868602" y="1682294"/>
            <a:ext cx="66412" cy="10699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47E3566-D3AE-43CC-98EB-F18359F2957E}"/>
              </a:ext>
            </a:extLst>
          </p:cNvPr>
          <p:cNvCxnSpPr>
            <a:cxnSpLocks/>
          </p:cNvCxnSpPr>
          <p:nvPr/>
        </p:nvCxnSpPr>
        <p:spPr>
          <a:xfrm flipH="1" flipV="1">
            <a:off x="1365205" y="1712212"/>
            <a:ext cx="173424" cy="9758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D38BC1-16B8-4C2A-B24C-A9C0498F5CF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023606" y="1882962"/>
            <a:ext cx="372648" cy="1325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52E0E4A-F0D5-4C72-89BF-34C3746C723B}"/>
              </a:ext>
            </a:extLst>
          </p:cNvPr>
          <p:cNvSpPr txBox="1"/>
          <p:nvPr/>
        </p:nvSpPr>
        <p:spPr>
          <a:xfrm>
            <a:off x="50287" y="1729073"/>
            <a:ext cx="973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게임기형</a:t>
            </a:r>
            <a:endParaRPr lang="en-US" altLang="ko-KR" sz="1400">
              <a:solidFill>
                <a:schemeClr val="accent2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2105CCA-19CB-4C4E-9DA1-35F5A6F1432B}"/>
              </a:ext>
            </a:extLst>
          </p:cNvPr>
          <p:cNvCxnSpPr>
            <a:cxnSpLocks/>
          </p:cNvCxnSpPr>
          <p:nvPr/>
        </p:nvCxnSpPr>
        <p:spPr>
          <a:xfrm>
            <a:off x="554879" y="2026620"/>
            <a:ext cx="0" cy="20664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244D383-E869-4C3D-9364-BD5991902E9F}"/>
              </a:ext>
            </a:extLst>
          </p:cNvPr>
          <p:cNvSpPr txBox="1"/>
          <p:nvPr/>
        </p:nvSpPr>
        <p:spPr>
          <a:xfrm>
            <a:off x="-161390" y="2196497"/>
            <a:ext cx="143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양손조작형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1FFDAA6-8A5B-41A2-9058-2A40BAFBDED9}"/>
              </a:ext>
            </a:extLst>
          </p:cNvPr>
          <p:cNvCxnSpPr>
            <a:cxnSpLocks/>
          </p:cNvCxnSpPr>
          <p:nvPr/>
        </p:nvCxnSpPr>
        <p:spPr>
          <a:xfrm flipV="1">
            <a:off x="3530267" y="1857869"/>
            <a:ext cx="612743" cy="66446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44E123-87FA-4554-B58D-7F02BA1C3C3B}"/>
              </a:ext>
            </a:extLst>
          </p:cNvPr>
          <p:cNvSpPr txBox="1"/>
          <p:nvPr/>
        </p:nvSpPr>
        <p:spPr>
          <a:xfrm>
            <a:off x="3836725" y="1402037"/>
            <a:ext cx="11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chemeClr val="accent2">
                    <a:lumMod val="60000"/>
                    <a:lumOff val="4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버튼</a:t>
            </a:r>
            <a:endParaRPr lang="ko-KR" altLang="en-US" sz="2000">
              <a:solidFill>
                <a:schemeClr val="accent2">
                  <a:lumMod val="60000"/>
                  <a:lumOff val="40000"/>
                </a:schemeClr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46EE64B-BC82-43C4-8C73-D991F626CF7F}"/>
              </a:ext>
            </a:extLst>
          </p:cNvPr>
          <p:cNvCxnSpPr>
            <a:cxnSpLocks/>
          </p:cNvCxnSpPr>
          <p:nvPr/>
        </p:nvCxnSpPr>
        <p:spPr>
          <a:xfrm flipH="1" flipV="1">
            <a:off x="3954614" y="1152000"/>
            <a:ext cx="188396" cy="274793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C00938-DED0-4CD5-9B1B-075C75CE1EBF}"/>
              </a:ext>
            </a:extLst>
          </p:cNvPr>
          <p:cNvSpPr txBox="1"/>
          <p:nvPr/>
        </p:nvSpPr>
        <p:spPr>
          <a:xfrm>
            <a:off x="3231597" y="804989"/>
            <a:ext cx="112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형태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DC0457-7114-4296-B9DF-3C88CAD1A8BD}"/>
              </a:ext>
            </a:extLst>
          </p:cNvPr>
          <p:cNvCxnSpPr>
            <a:cxnSpLocks/>
          </p:cNvCxnSpPr>
          <p:nvPr/>
        </p:nvCxnSpPr>
        <p:spPr>
          <a:xfrm flipV="1">
            <a:off x="4621914" y="1239134"/>
            <a:ext cx="103596" cy="17981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0D44CE-E1D4-4F94-991D-DFAFA728B10E}"/>
              </a:ext>
            </a:extLst>
          </p:cNvPr>
          <p:cNvSpPr txBox="1"/>
          <p:nvPr/>
        </p:nvSpPr>
        <p:spPr>
          <a:xfrm>
            <a:off x="4099854" y="908765"/>
            <a:ext cx="112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60000"/>
                    <a:lumOff val="4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가독성</a:t>
            </a:r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DBA3453-EFCF-4658-AF26-8A3A85570248}"/>
              </a:ext>
            </a:extLst>
          </p:cNvPr>
          <p:cNvCxnSpPr>
            <a:cxnSpLocks/>
          </p:cNvCxnSpPr>
          <p:nvPr/>
        </p:nvCxnSpPr>
        <p:spPr>
          <a:xfrm flipV="1">
            <a:off x="5276073" y="3705637"/>
            <a:ext cx="1" cy="216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01CFC9-1149-44B9-9CB6-3AFECC91DF80}"/>
              </a:ext>
            </a:extLst>
          </p:cNvPr>
          <p:cNvSpPr txBox="1"/>
          <p:nvPr/>
        </p:nvSpPr>
        <p:spPr>
          <a:xfrm>
            <a:off x="4661024" y="3946352"/>
            <a:ext cx="1121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solidFill>
                  <a:srgbClr val="00B05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설명서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3120B63-3CD4-4913-91D9-612D4113B654}"/>
              </a:ext>
            </a:extLst>
          </p:cNvPr>
          <p:cNvCxnSpPr>
            <a:cxnSpLocks/>
          </p:cNvCxnSpPr>
          <p:nvPr/>
        </p:nvCxnSpPr>
        <p:spPr>
          <a:xfrm flipV="1">
            <a:off x="8048988" y="2941023"/>
            <a:ext cx="229142" cy="22164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1963578-E44C-49A3-B20A-8BE08D1AB652}"/>
              </a:ext>
            </a:extLst>
          </p:cNvPr>
          <p:cNvSpPr txBox="1"/>
          <p:nvPr/>
        </p:nvSpPr>
        <p:spPr>
          <a:xfrm>
            <a:off x="8188911" y="2483516"/>
            <a:ext cx="1121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기능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CCE5945-3E5E-4F52-B673-929B32F11BF0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8540721" y="2976440"/>
            <a:ext cx="110678" cy="314694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6D7E9B2-B6FE-4BC0-9C3B-8AED13C91F1E}"/>
              </a:ext>
            </a:extLst>
          </p:cNvPr>
          <p:cNvCxnSpPr>
            <a:cxnSpLocks/>
          </p:cNvCxnSpPr>
          <p:nvPr/>
        </p:nvCxnSpPr>
        <p:spPr>
          <a:xfrm flipH="1" flipV="1">
            <a:off x="8974394" y="2852113"/>
            <a:ext cx="318934" cy="13109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1A1CD4A-818E-46A1-AF38-EFB68BF5CE4E}"/>
              </a:ext>
            </a:extLst>
          </p:cNvPr>
          <p:cNvSpPr txBox="1"/>
          <p:nvPr/>
        </p:nvSpPr>
        <p:spPr>
          <a:xfrm>
            <a:off x="7979826" y="3291134"/>
            <a:ext cx="1343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TV</a:t>
            </a:r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 전원 </a:t>
            </a:r>
            <a:r>
              <a:rPr lang="en-US" altLang="ko-KR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on/off</a:t>
            </a:r>
            <a:endParaRPr lang="ko-KR" altLang="en-US" sz="1600">
              <a:solidFill>
                <a:schemeClr val="accent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34376395-2036-4A74-AA8C-DED7DA33066E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8977738" y="2582514"/>
            <a:ext cx="338474" cy="6632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6A26F1-6B05-4ADB-AC28-77C3748FF863}"/>
              </a:ext>
            </a:extLst>
          </p:cNvPr>
          <p:cNvSpPr txBox="1"/>
          <p:nvPr/>
        </p:nvSpPr>
        <p:spPr>
          <a:xfrm>
            <a:off x="9316212" y="2290126"/>
            <a:ext cx="188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위급상황을 대비한 전화 연결</a:t>
            </a:r>
            <a:endParaRPr lang="ko-KR" altLang="en-US">
              <a:solidFill>
                <a:schemeClr val="accent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EA9E1D-6FA3-4000-8E98-1AF507AB841E}"/>
              </a:ext>
            </a:extLst>
          </p:cNvPr>
          <p:cNvSpPr txBox="1"/>
          <p:nvPr/>
        </p:nvSpPr>
        <p:spPr>
          <a:xfrm>
            <a:off x="9019117" y="2996203"/>
            <a:ext cx="15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채널</a:t>
            </a:r>
            <a:r>
              <a:rPr lang="ko-KR" altLang="en-US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 </a:t>
            </a:r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전환</a:t>
            </a:r>
            <a:endParaRPr lang="ko-KR" altLang="en-US">
              <a:solidFill>
                <a:schemeClr val="accent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7A0D8B2-C9EE-4917-A06B-EC38906C96C0}"/>
              </a:ext>
            </a:extLst>
          </p:cNvPr>
          <p:cNvCxnSpPr>
            <a:cxnSpLocks/>
            <a:stCxn id="56" idx="0"/>
          </p:cNvCxnSpPr>
          <p:nvPr/>
        </p:nvCxnSpPr>
        <p:spPr>
          <a:xfrm flipH="1" flipV="1">
            <a:off x="4438990" y="1896215"/>
            <a:ext cx="43681" cy="26840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AE73439-0E23-4145-9E7D-6ED773A94A3B}"/>
              </a:ext>
            </a:extLst>
          </p:cNvPr>
          <p:cNvSpPr txBox="1"/>
          <p:nvPr/>
        </p:nvSpPr>
        <p:spPr>
          <a:xfrm>
            <a:off x="3747386" y="2164616"/>
            <a:ext cx="147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누르기 쉬운 재질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6819598-DFB8-496B-9FA8-3B239CD3C0BF}"/>
              </a:ext>
            </a:extLst>
          </p:cNvPr>
          <p:cNvCxnSpPr>
            <a:cxnSpLocks/>
          </p:cNvCxnSpPr>
          <p:nvPr/>
        </p:nvCxnSpPr>
        <p:spPr>
          <a:xfrm flipV="1">
            <a:off x="4668597" y="740992"/>
            <a:ext cx="0" cy="19252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E042A24-DA15-47D7-B0D8-73952107617F}"/>
              </a:ext>
            </a:extLst>
          </p:cNvPr>
          <p:cNvSpPr txBox="1"/>
          <p:nvPr/>
        </p:nvSpPr>
        <p:spPr>
          <a:xfrm>
            <a:off x="3940307" y="442797"/>
            <a:ext cx="1631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글씨 크기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6C5770-0D52-4D61-8181-531846CE914A}"/>
              </a:ext>
            </a:extLst>
          </p:cNvPr>
          <p:cNvCxnSpPr>
            <a:cxnSpLocks/>
          </p:cNvCxnSpPr>
          <p:nvPr/>
        </p:nvCxnSpPr>
        <p:spPr>
          <a:xfrm flipV="1">
            <a:off x="3530267" y="1171525"/>
            <a:ext cx="172471" cy="24742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DB59984-08A0-4098-A1D7-5EBC97EF7A9C}"/>
              </a:ext>
            </a:extLst>
          </p:cNvPr>
          <p:cNvSpPr txBox="1"/>
          <p:nvPr/>
        </p:nvSpPr>
        <p:spPr>
          <a:xfrm>
            <a:off x="2656634" y="1437700"/>
            <a:ext cx="1121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크고 눈에 잘 보이는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FDC4552-EFCD-4C1C-AB16-0E8B46F287F7}"/>
              </a:ext>
            </a:extLst>
          </p:cNvPr>
          <p:cNvCxnSpPr>
            <a:cxnSpLocks/>
          </p:cNvCxnSpPr>
          <p:nvPr/>
        </p:nvCxnSpPr>
        <p:spPr>
          <a:xfrm flipV="1">
            <a:off x="8887683" y="1400783"/>
            <a:ext cx="924806" cy="1060429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B24397A-38BA-477E-A23E-8D164E80E58B}"/>
              </a:ext>
            </a:extLst>
          </p:cNvPr>
          <p:cNvSpPr txBox="1"/>
          <p:nvPr/>
        </p:nvSpPr>
        <p:spPr>
          <a:xfrm>
            <a:off x="9733835" y="1178594"/>
            <a:ext cx="2268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리모컨 찾아주는 기능</a:t>
            </a:r>
            <a:r>
              <a:rPr lang="en-US" altLang="ko-KR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(</a:t>
            </a:r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소리</a:t>
            </a:r>
            <a:r>
              <a:rPr lang="en-US" altLang="ko-KR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)</a:t>
            </a:r>
            <a:endParaRPr lang="ko-KR" altLang="en-US" sz="1600">
              <a:solidFill>
                <a:schemeClr val="accent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3CC0A51-7C77-4550-972F-AFBC0C39433A}"/>
              </a:ext>
            </a:extLst>
          </p:cNvPr>
          <p:cNvCxnSpPr>
            <a:cxnSpLocks/>
          </p:cNvCxnSpPr>
          <p:nvPr/>
        </p:nvCxnSpPr>
        <p:spPr>
          <a:xfrm flipV="1">
            <a:off x="2479837" y="2983212"/>
            <a:ext cx="568887" cy="32780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24BEEFE-9811-4F7F-B607-04EA7558D8B4}"/>
              </a:ext>
            </a:extLst>
          </p:cNvPr>
          <p:cNvSpPr txBox="1"/>
          <p:nvPr/>
        </p:nvSpPr>
        <p:spPr>
          <a:xfrm>
            <a:off x="1622190" y="3244334"/>
            <a:ext cx="11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크기</a:t>
            </a: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63D8582-2345-4B8F-A25A-49B003FF2B0C}"/>
              </a:ext>
            </a:extLst>
          </p:cNvPr>
          <p:cNvCxnSpPr>
            <a:cxnSpLocks/>
          </p:cNvCxnSpPr>
          <p:nvPr/>
        </p:nvCxnSpPr>
        <p:spPr>
          <a:xfrm flipV="1">
            <a:off x="3150886" y="3135612"/>
            <a:ext cx="50238" cy="585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1F02055-6AB3-40D2-A136-8B988AC16D2D}"/>
              </a:ext>
            </a:extLst>
          </p:cNvPr>
          <p:cNvSpPr txBox="1"/>
          <p:nvPr/>
        </p:nvSpPr>
        <p:spPr>
          <a:xfrm>
            <a:off x="2465743" y="3755783"/>
            <a:ext cx="1131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>
                <a:solidFill>
                  <a:srgbClr val="FFC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무게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8913535-7243-4FF1-827A-DD4085E60B10}"/>
              </a:ext>
            </a:extLst>
          </p:cNvPr>
          <p:cNvCxnSpPr>
            <a:cxnSpLocks/>
          </p:cNvCxnSpPr>
          <p:nvPr/>
        </p:nvCxnSpPr>
        <p:spPr>
          <a:xfrm flipH="1" flipV="1">
            <a:off x="4934451" y="1228112"/>
            <a:ext cx="88767" cy="225872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BD9744C-E1EF-4603-A32E-82A331346C0D}"/>
              </a:ext>
            </a:extLst>
          </p:cNvPr>
          <p:cNvSpPr txBox="1"/>
          <p:nvPr/>
        </p:nvSpPr>
        <p:spPr>
          <a:xfrm>
            <a:off x="5307544" y="2511039"/>
            <a:ext cx="1470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벗겨지지 않는 프린팅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25FC80E-D454-4A0E-A1CC-ACC77873BE29}"/>
              </a:ext>
            </a:extLst>
          </p:cNvPr>
          <p:cNvCxnSpPr>
            <a:cxnSpLocks/>
          </p:cNvCxnSpPr>
          <p:nvPr/>
        </p:nvCxnSpPr>
        <p:spPr>
          <a:xfrm>
            <a:off x="3446796" y="804989"/>
            <a:ext cx="125550" cy="38456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47F25B9-9560-4D65-9DF3-E340C99D0BFD}"/>
              </a:ext>
            </a:extLst>
          </p:cNvPr>
          <p:cNvSpPr txBox="1"/>
          <p:nvPr/>
        </p:nvSpPr>
        <p:spPr>
          <a:xfrm>
            <a:off x="2130556" y="553087"/>
            <a:ext cx="1346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다양한 모양을</a:t>
            </a:r>
            <a:endParaRPr lang="en-US" altLang="ko-KR" sz="1400">
              <a:solidFill>
                <a:schemeClr val="accent2">
                  <a:lumMod val="40000"/>
                  <a:lumOff val="60000"/>
                </a:schemeClr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ctr"/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함께 사용</a:t>
            </a:r>
            <a:endParaRPr lang="en-US" altLang="ko-KR" sz="1400">
              <a:solidFill>
                <a:schemeClr val="accent2">
                  <a:lumMod val="40000"/>
                  <a:lumOff val="60000"/>
                </a:schemeClr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FF6DB1-74CA-480B-AA97-6B5A13985607}"/>
              </a:ext>
            </a:extLst>
          </p:cNvPr>
          <p:cNvCxnSpPr>
            <a:cxnSpLocks/>
          </p:cNvCxnSpPr>
          <p:nvPr/>
        </p:nvCxnSpPr>
        <p:spPr>
          <a:xfrm flipH="1" flipV="1">
            <a:off x="3820640" y="636199"/>
            <a:ext cx="1" cy="210568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1B040FCE-2975-4F01-844A-0358F7206963}"/>
              </a:ext>
            </a:extLst>
          </p:cNvPr>
          <p:cNvCxnSpPr>
            <a:cxnSpLocks/>
          </p:cNvCxnSpPr>
          <p:nvPr/>
        </p:nvCxnSpPr>
        <p:spPr>
          <a:xfrm flipH="1" flipV="1">
            <a:off x="4746131" y="1699311"/>
            <a:ext cx="614100" cy="90855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681133C-145A-4C9B-905D-FA2A7DEFF877}"/>
              </a:ext>
            </a:extLst>
          </p:cNvPr>
          <p:cNvSpPr txBox="1"/>
          <p:nvPr/>
        </p:nvSpPr>
        <p:spPr>
          <a:xfrm>
            <a:off x="3047297" y="-11846"/>
            <a:ext cx="1513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정사각형</a:t>
            </a:r>
            <a:r>
              <a:rPr lang="en-US" altLang="ko-KR" sz="9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</a:t>
            </a:r>
            <a:r>
              <a:rPr lang="ko-KR" altLang="en-US" sz="9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원형</a:t>
            </a:r>
            <a:r>
              <a:rPr lang="en-US" altLang="ko-KR" sz="9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 sz="9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직사각형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B32012-D7C7-45AB-B1B6-655FBD956653}"/>
              </a:ext>
            </a:extLst>
          </p:cNvPr>
          <p:cNvCxnSpPr>
            <a:cxnSpLocks/>
          </p:cNvCxnSpPr>
          <p:nvPr/>
        </p:nvCxnSpPr>
        <p:spPr>
          <a:xfrm flipH="1" flipV="1">
            <a:off x="3080989" y="4148056"/>
            <a:ext cx="14901" cy="2535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48A6675-C87D-4AF0-82DC-ED29BC3125AB}"/>
              </a:ext>
            </a:extLst>
          </p:cNvPr>
          <p:cNvSpPr txBox="1"/>
          <p:nvPr/>
        </p:nvSpPr>
        <p:spPr>
          <a:xfrm>
            <a:off x="2183247" y="4444174"/>
            <a:ext cx="1862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C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손목에 무리가 가지 않는 무게</a:t>
            </a: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4EEAD11-DB8F-4540-8170-34AA8873FAB1}"/>
              </a:ext>
            </a:extLst>
          </p:cNvPr>
          <p:cNvCxnSpPr>
            <a:cxnSpLocks/>
          </p:cNvCxnSpPr>
          <p:nvPr/>
        </p:nvCxnSpPr>
        <p:spPr>
          <a:xfrm flipH="1" flipV="1">
            <a:off x="1875360" y="3051846"/>
            <a:ext cx="122245" cy="1924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9DF046C-CCCC-4822-9FA5-CE59E3EA5917}"/>
              </a:ext>
            </a:extLst>
          </p:cNvPr>
          <p:cNvSpPr txBox="1"/>
          <p:nvPr/>
        </p:nvSpPr>
        <p:spPr>
          <a:xfrm>
            <a:off x="657274" y="2464737"/>
            <a:ext cx="2030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한 눈에 잘 보이는</a:t>
            </a:r>
            <a:endParaRPr lang="en-US" altLang="ko-KR" sz="1400">
              <a:solidFill>
                <a:srgbClr val="C0000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크기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FA2717D-A1E9-4CB5-AED9-781980751C2B}"/>
              </a:ext>
            </a:extLst>
          </p:cNvPr>
          <p:cNvCxnSpPr>
            <a:cxnSpLocks/>
          </p:cNvCxnSpPr>
          <p:nvPr/>
        </p:nvCxnSpPr>
        <p:spPr>
          <a:xfrm flipH="1" flipV="1">
            <a:off x="1498377" y="3360489"/>
            <a:ext cx="365190" cy="4837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0342F7F-4CCF-403E-99E3-4D3858106D04}"/>
              </a:ext>
            </a:extLst>
          </p:cNvPr>
          <p:cNvSpPr txBox="1"/>
          <p:nvPr/>
        </p:nvSpPr>
        <p:spPr>
          <a:xfrm>
            <a:off x="-8065" y="2991157"/>
            <a:ext cx="17313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한 손에 잡기</a:t>
            </a:r>
            <a:endParaRPr lang="en-US" altLang="ko-KR" sz="1400">
              <a:solidFill>
                <a:srgbClr val="C0000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편한 크기</a:t>
            </a:r>
            <a:endParaRPr lang="en-US" altLang="ko-KR" sz="1400">
              <a:solidFill>
                <a:srgbClr val="C0000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ctr"/>
            <a:r>
              <a:rPr lang="en-US" altLang="ko-KR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(</a:t>
            </a:r>
            <a:r>
              <a:rPr lang="ko-KR" altLang="en-US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콤팩트한 크기</a:t>
            </a:r>
            <a:r>
              <a:rPr lang="en-US" altLang="ko-KR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)</a:t>
            </a:r>
            <a:endParaRPr lang="ko-KR" altLang="en-US" sz="1400">
              <a:solidFill>
                <a:srgbClr val="C0000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E3B2A7D2-C78E-4F01-8DE0-62E4F99853D8}"/>
              </a:ext>
            </a:extLst>
          </p:cNvPr>
          <p:cNvCxnSpPr>
            <a:cxnSpLocks/>
          </p:cNvCxnSpPr>
          <p:nvPr/>
        </p:nvCxnSpPr>
        <p:spPr>
          <a:xfrm flipV="1">
            <a:off x="1922717" y="3638857"/>
            <a:ext cx="158153" cy="2788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91EE335B-79B9-4409-8AE8-3D9F4B0E278F}"/>
              </a:ext>
            </a:extLst>
          </p:cNvPr>
          <p:cNvSpPr txBox="1"/>
          <p:nvPr/>
        </p:nvSpPr>
        <p:spPr>
          <a:xfrm>
            <a:off x="411976" y="3940449"/>
            <a:ext cx="2030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버튼을 크게 해서</a:t>
            </a:r>
            <a:endParaRPr lang="en-US" altLang="ko-KR" sz="1400">
              <a:solidFill>
                <a:srgbClr val="C0000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ctr"/>
            <a:r>
              <a:rPr lang="ko-KR" altLang="en-US" sz="1400">
                <a:solidFill>
                  <a:srgbClr val="C0000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리모컨 크기도 커짐</a:t>
            </a:r>
            <a:endParaRPr lang="en-US" altLang="ko-KR" sz="1400">
              <a:solidFill>
                <a:srgbClr val="C0000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2679749C-B595-4258-AC81-BB3A396A144C}"/>
              </a:ext>
            </a:extLst>
          </p:cNvPr>
          <p:cNvCxnSpPr>
            <a:cxnSpLocks/>
            <a:stCxn id="109" idx="0"/>
          </p:cNvCxnSpPr>
          <p:nvPr/>
        </p:nvCxnSpPr>
        <p:spPr>
          <a:xfrm flipV="1">
            <a:off x="7316949" y="5007512"/>
            <a:ext cx="79897" cy="32596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0057C4C-9405-446E-8051-0D5344FC082D}"/>
              </a:ext>
            </a:extLst>
          </p:cNvPr>
          <p:cNvSpPr txBox="1"/>
          <p:nvPr/>
        </p:nvSpPr>
        <p:spPr>
          <a:xfrm>
            <a:off x="6470338" y="5333476"/>
            <a:ext cx="1693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원하는 기능만 설정할 수 있는 조립 기능</a:t>
            </a: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D25D04D-1461-4E15-93CD-D31D295DAA56}"/>
              </a:ext>
            </a:extLst>
          </p:cNvPr>
          <p:cNvCxnSpPr>
            <a:cxnSpLocks/>
          </p:cNvCxnSpPr>
          <p:nvPr/>
        </p:nvCxnSpPr>
        <p:spPr>
          <a:xfrm flipH="1" flipV="1">
            <a:off x="7912535" y="2233263"/>
            <a:ext cx="279490" cy="31487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EE2F5937-4506-42BF-8995-AE84B9299F79}"/>
              </a:ext>
            </a:extLst>
          </p:cNvPr>
          <p:cNvCxnSpPr>
            <a:cxnSpLocks/>
          </p:cNvCxnSpPr>
          <p:nvPr/>
        </p:nvCxnSpPr>
        <p:spPr>
          <a:xfrm flipV="1">
            <a:off x="7407594" y="2218088"/>
            <a:ext cx="90660" cy="22233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651ABA0-B795-4633-B743-53841D7FD291}"/>
              </a:ext>
            </a:extLst>
          </p:cNvPr>
          <p:cNvSpPr txBox="1"/>
          <p:nvPr/>
        </p:nvSpPr>
        <p:spPr>
          <a:xfrm>
            <a:off x="6821925" y="2435730"/>
            <a:ext cx="98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자주 보는 채널 설정</a:t>
            </a: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D637F676-1313-4252-B095-05E54BD491E2}"/>
              </a:ext>
            </a:extLst>
          </p:cNvPr>
          <p:cNvCxnSpPr>
            <a:cxnSpLocks/>
          </p:cNvCxnSpPr>
          <p:nvPr/>
        </p:nvCxnSpPr>
        <p:spPr>
          <a:xfrm flipH="1">
            <a:off x="4777489" y="395034"/>
            <a:ext cx="20302" cy="75751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37FE28E3-DCE8-4F1C-B110-B290F6EAF348}"/>
              </a:ext>
            </a:extLst>
          </p:cNvPr>
          <p:cNvSpPr txBox="1"/>
          <p:nvPr/>
        </p:nvSpPr>
        <p:spPr>
          <a:xfrm>
            <a:off x="4497795" y="133980"/>
            <a:ext cx="617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글꼴</a:t>
            </a: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4A9851F8-E0E3-4D6B-B2F8-4CFC44AF1AE2}"/>
              </a:ext>
            </a:extLst>
          </p:cNvPr>
          <p:cNvCxnSpPr>
            <a:cxnSpLocks/>
          </p:cNvCxnSpPr>
          <p:nvPr/>
        </p:nvCxnSpPr>
        <p:spPr>
          <a:xfrm flipV="1">
            <a:off x="4994982" y="855587"/>
            <a:ext cx="206038" cy="12669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8D4C7C2E-02F5-40C3-B12B-90EA34E8581E}"/>
              </a:ext>
            </a:extLst>
          </p:cNvPr>
          <p:cNvSpPr txBox="1"/>
          <p:nvPr/>
        </p:nvSpPr>
        <p:spPr>
          <a:xfrm>
            <a:off x="5057602" y="531945"/>
            <a:ext cx="1426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버튼마다 색깔 다르게 하기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E676F8CE-A6BE-4B50-AB25-93D9A44461AD}"/>
              </a:ext>
            </a:extLst>
          </p:cNvPr>
          <p:cNvCxnSpPr>
            <a:cxnSpLocks/>
          </p:cNvCxnSpPr>
          <p:nvPr/>
        </p:nvCxnSpPr>
        <p:spPr>
          <a:xfrm flipV="1">
            <a:off x="5736687" y="440549"/>
            <a:ext cx="33974" cy="125359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EEF84B-4CF8-402E-B9B4-F37B26AB9897}"/>
              </a:ext>
            </a:extLst>
          </p:cNvPr>
          <p:cNvSpPr txBox="1"/>
          <p:nvPr/>
        </p:nvSpPr>
        <p:spPr>
          <a:xfrm>
            <a:off x="4864939" y="163225"/>
            <a:ext cx="1953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눈이 편한 색상 이용</a:t>
            </a:r>
          </a:p>
        </p:txBody>
      </p:sp>
      <p:cxnSp>
        <p:nvCxnSpPr>
          <p:cNvPr id="131" name="직선 연결선 130">
            <a:extLst>
              <a:ext uri="{FF2B5EF4-FFF2-40B4-BE49-F238E27FC236}">
                <a16:creationId xmlns:a16="http://schemas.microsoft.com/office/drawing/2014/main" id="{7AE8A327-D1F9-442D-8A4F-821B16B464DF}"/>
              </a:ext>
            </a:extLst>
          </p:cNvPr>
          <p:cNvCxnSpPr>
            <a:cxnSpLocks/>
          </p:cNvCxnSpPr>
          <p:nvPr/>
        </p:nvCxnSpPr>
        <p:spPr>
          <a:xfrm flipH="1" flipV="1">
            <a:off x="7113649" y="3685914"/>
            <a:ext cx="137686" cy="455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5D1A45D-E8D0-45E5-96BD-E519A60C0AC1}"/>
              </a:ext>
            </a:extLst>
          </p:cNvPr>
          <p:cNvSpPr txBox="1"/>
          <p:nvPr/>
        </p:nvSpPr>
        <p:spPr>
          <a:xfrm>
            <a:off x="10176313" y="4466969"/>
            <a:ext cx="1909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배터리 커버를 쉽게 벗길 수 있게 하기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B88D46B-7209-4C72-94F1-65175B37906D}"/>
              </a:ext>
            </a:extLst>
          </p:cNvPr>
          <p:cNvSpPr txBox="1"/>
          <p:nvPr/>
        </p:nvSpPr>
        <p:spPr>
          <a:xfrm>
            <a:off x="7041770" y="4117532"/>
            <a:ext cx="11217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부수적 요소들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AB322A19-3DD2-46E3-B39B-77C4E8F230AE}"/>
              </a:ext>
            </a:extLst>
          </p:cNvPr>
          <p:cNvCxnSpPr>
            <a:cxnSpLocks/>
            <a:stCxn id="133" idx="1"/>
          </p:cNvCxnSpPr>
          <p:nvPr/>
        </p:nvCxnSpPr>
        <p:spPr>
          <a:xfrm flipH="1" flipV="1">
            <a:off x="8063497" y="4466969"/>
            <a:ext cx="2112816" cy="29238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F313D8F1-5A75-4C09-BFE5-DDDB2967A1E7}"/>
              </a:ext>
            </a:extLst>
          </p:cNvPr>
          <p:cNvCxnSpPr>
            <a:cxnSpLocks/>
          </p:cNvCxnSpPr>
          <p:nvPr/>
        </p:nvCxnSpPr>
        <p:spPr>
          <a:xfrm flipH="1" flipV="1">
            <a:off x="8069562" y="4839679"/>
            <a:ext cx="507148" cy="19216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1FE804CD-C261-4117-8B5D-30FCC83CC136}"/>
              </a:ext>
            </a:extLst>
          </p:cNvPr>
          <p:cNvCxnSpPr>
            <a:cxnSpLocks/>
          </p:cNvCxnSpPr>
          <p:nvPr/>
        </p:nvCxnSpPr>
        <p:spPr>
          <a:xfrm flipV="1">
            <a:off x="8578880" y="1541225"/>
            <a:ext cx="368459" cy="933531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9D10DA2-1155-48AF-A56C-BFB2334D5B71}"/>
              </a:ext>
            </a:extLst>
          </p:cNvPr>
          <p:cNvCxnSpPr>
            <a:cxnSpLocks/>
          </p:cNvCxnSpPr>
          <p:nvPr/>
        </p:nvCxnSpPr>
        <p:spPr>
          <a:xfrm flipV="1">
            <a:off x="9829722" y="804989"/>
            <a:ext cx="54497" cy="200806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0822F56-9E83-423B-A4D5-E22CB1A8808E}"/>
              </a:ext>
            </a:extLst>
          </p:cNvPr>
          <p:cNvSpPr txBox="1"/>
          <p:nvPr/>
        </p:nvSpPr>
        <p:spPr>
          <a:xfrm>
            <a:off x="9488994" y="486961"/>
            <a:ext cx="98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방 전등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8C0E887C-A986-465A-A0F0-B9B2B0609C76}"/>
              </a:ext>
            </a:extLst>
          </p:cNvPr>
          <p:cNvCxnSpPr>
            <a:cxnSpLocks/>
          </p:cNvCxnSpPr>
          <p:nvPr/>
        </p:nvCxnSpPr>
        <p:spPr>
          <a:xfrm flipV="1">
            <a:off x="4008534" y="4383977"/>
            <a:ext cx="757161" cy="88732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55CF3D5-2E10-4744-9699-676847872C8E}"/>
              </a:ext>
            </a:extLst>
          </p:cNvPr>
          <p:cNvSpPr txBox="1"/>
          <p:nvPr/>
        </p:nvSpPr>
        <p:spPr>
          <a:xfrm>
            <a:off x="3274929" y="5263512"/>
            <a:ext cx="98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6">
                    <a:lumMod val="5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이미지 활용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C75AFE-076C-4673-9523-BE69B4E7E8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482" y="5211160"/>
            <a:ext cx="2329518" cy="1646840"/>
          </a:xfrm>
          <a:prstGeom prst="rect">
            <a:avLst/>
          </a:prstGeom>
        </p:spPr>
      </p:pic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71298CED-A07F-49A0-BC61-91914733957D}"/>
              </a:ext>
            </a:extLst>
          </p:cNvPr>
          <p:cNvCxnSpPr>
            <a:cxnSpLocks/>
          </p:cNvCxnSpPr>
          <p:nvPr/>
        </p:nvCxnSpPr>
        <p:spPr>
          <a:xfrm flipV="1">
            <a:off x="4955840" y="4439933"/>
            <a:ext cx="44002" cy="4854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233B862-9B3B-4A03-95F2-1C349328DF41}"/>
              </a:ext>
            </a:extLst>
          </p:cNvPr>
          <p:cNvSpPr txBox="1"/>
          <p:nvPr/>
        </p:nvSpPr>
        <p:spPr>
          <a:xfrm>
            <a:off x="4295194" y="4934917"/>
            <a:ext cx="11311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6">
                    <a:lumMod val="75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큰 크기</a:t>
            </a:r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99DAB515-10EC-49FC-80D9-D5B0327868B5}"/>
              </a:ext>
            </a:extLst>
          </p:cNvPr>
          <p:cNvCxnSpPr>
            <a:cxnSpLocks/>
          </p:cNvCxnSpPr>
          <p:nvPr/>
        </p:nvCxnSpPr>
        <p:spPr>
          <a:xfrm flipV="1">
            <a:off x="3246399" y="5732682"/>
            <a:ext cx="239085" cy="18358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877830B-D56E-4392-A1FF-457EEF8F1778}"/>
              </a:ext>
            </a:extLst>
          </p:cNvPr>
          <p:cNvSpPr txBox="1"/>
          <p:nvPr/>
        </p:nvSpPr>
        <p:spPr>
          <a:xfrm>
            <a:off x="1935014" y="5916269"/>
            <a:ext cx="2030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글씨 줄이기</a:t>
            </a: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98AFF091-BED3-42B2-8EF7-5AAE4F8F9E2D}"/>
              </a:ext>
            </a:extLst>
          </p:cNvPr>
          <p:cNvCxnSpPr>
            <a:cxnSpLocks/>
          </p:cNvCxnSpPr>
          <p:nvPr/>
        </p:nvCxnSpPr>
        <p:spPr>
          <a:xfrm flipV="1">
            <a:off x="2985795" y="6304914"/>
            <a:ext cx="0" cy="17421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46EAF924-F6D3-4CE2-B3E4-6AD4CCDDC60E}"/>
              </a:ext>
            </a:extLst>
          </p:cNvPr>
          <p:cNvSpPr txBox="1"/>
          <p:nvPr/>
        </p:nvSpPr>
        <p:spPr>
          <a:xfrm>
            <a:off x="1847706" y="6477958"/>
            <a:ext cx="2233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이해하기 쉬운 단어 채택</a:t>
            </a:r>
          </a:p>
        </p:txBody>
      </p: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977AFFC9-6CEE-4493-AC8B-F622F174D8A9}"/>
              </a:ext>
            </a:extLst>
          </p:cNvPr>
          <p:cNvCxnSpPr>
            <a:cxnSpLocks/>
          </p:cNvCxnSpPr>
          <p:nvPr/>
        </p:nvCxnSpPr>
        <p:spPr>
          <a:xfrm flipV="1">
            <a:off x="4722831" y="5333477"/>
            <a:ext cx="23298" cy="2162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603EC832-46FE-4EF4-804E-DAD4CA3B93EA}"/>
              </a:ext>
            </a:extLst>
          </p:cNvPr>
          <p:cNvSpPr txBox="1"/>
          <p:nvPr/>
        </p:nvSpPr>
        <p:spPr>
          <a:xfrm>
            <a:off x="3689897" y="5563171"/>
            <a:ext cx="2030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6">
                    <a:lumMod val="75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A4 </a:t>
            </a:r>
            <a:r>
              <a:rPr lang="ko-KR" altLang="en-US" sz="1400">
                <a:solidFill>
                  <a:schemeClr val="accent6">
                    <a:lumMod val="75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용지</a:t>
            </a:r>
          </a:p>
        </p:txBody>
      </p:sp>
      <p:cxnSp>
        <p:nvCxnSpPr>
          <p:cNvPr id="183" name="직선 연결선 182">
            <a:extLst>
              <a:ext uri="{FF2B5EF4-FFF2-40B4-BE49-F238E27FC236}">
                <a16:creationId xmlns:a16="http://schemas.microsoft.com/office/drawing/2014/main" id="{93727258-32F2-49E4-8155-3D8DCB5C329C}"/>
              </a:ext>
            </a:extLst>
          </p:cNvPr>
          <p:cNvCxnSpPr>
            <a:cxnSpLocks/>
          </p:cNvCxnSpPr>
          <p:nvPr/>
        </p:nvCxnSpPr>
        <p:spPr>
          <a:xfrm flipH="1" flipV="1">
            <a:off x="5360231" y="4439933"/>
            <a:ext cx="77680" cy="3521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132679DA-26A6-4854-B604-2A04164CB08F}"/>
              </a:ext>
            </a:extLst>
          </p:cNvPr>
          <p:cNvSpPr txBox="1"/>
          <p:nvPr/>
        </p:nvSpPr>
        <p:spPr>
          <a:xfrm>
            <a:off x="5283725" y="4777495"/>
            <a:ext cx="10815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92D05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핵심 기능 설명서</a:t>
            </a:r>
            <a:r>
              <a:rPr lang="en-US" altLang="ko-KR" sz="1600">
                <a:solidFill>
                  <a:srgbClr val="92D05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 sz="1600">
                <a:solidFill>
                  <a:srgbClr val="92D05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부가 기능 설명서 </a:t>
            </a:r>
            <a:endParaRPr lang="en-US" altLang="ko-KR" sz="1600">
              <a:solidFill>
                <a:srgbClr val="92D05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ctr"/>
            <a:r>
              <a:rPr lang="ko-KR" altLang="en-US" sz="1600">
                <a:solidFill>
                  <a:srgbClr val="92D05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나누기</a:t>
            </a:r>
          </a:p>
        </p:txBody>
      </p: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E6DE06BB-DA25-4B7B-AA58-6AD5EAA0AC1D}"/>
              </a:ext>
            </a:extLst>
          </p:cNvPr>
          <p:cNvCxnSpPr>
            <a:cxnSpLocks/>
          </p:cNvCxnSpPr>
          <p:nvPr/>
        </p:nvCxnSpPr>
        <p:spPr>
          <a:xfrm flipH="1" flipV="1">
            <a:off x="3458720" y="6164473"/>
            <a:ext cx="231177" cy="14044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15C92CE2-5E04-4C3D-BCFF-F2B33B8C417D}"/>
              </a:ext>
            </a:extLst>
          </p:cNvPr>
          <p:cNvSpPr txBox="1"/>
          <p:nvPr/>
        </p:nvSpPr>
        <p:spPr>
          <a:xfrm>
            <a:off x="3527398" y="6234723"/>
            <a:ext cx="103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>
                <a:solidFill>
                  <a:schemeClr val="accent6">
                    <a:lumMod val="5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큰 글씨</a:t>
            </a:r>
          </a:p>
        </p:txBody>
      </p: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00220E1-FC74-4C86-8B16-66088067D251}"/>
              </a:ext>
            </a:extLst>
          </p:cNvPr>
          <p:cNvCxnSpPr>
            <a:cxnSpLocks/>
          </p:cNvCxnSpPr>
          <p:nvPr/>
        </p:nvCxnSpPr>
        <p:spPr>
          <a:xfrm flipH="1" flipV="1">
            <a:off x="10611996" y="2908991"/>
            <a:ext cx="34465" cy="214318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934A3AA-134F-4716-B503-8807DD7A27E4}"/>
              </a:ext>
            </a:extLst>
          </p:cNvPr>
          <p:cNvSpPr txBox="1"/>
          <p:nvPr/>
        </p:nvSpPr>
        <p:spPr>
          <a:xfrm>
            <a:off x="10231756" y="3123309"/>
            <a:ext cx="985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119</a:t>
            </a:r>
            <a:endParaRPr lang="ko-KR" altLang="en-US" sz="1400">
              <a:solidFill>
                <a:schemeClr val="accent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2B9C3714-DA0A-49BA-8F81-0097D8FDEBF7}"/>
              </a:ext>
            </a:extLst>
          </p:cNvPr>
          <p:cNvCxnSpPr>
            <a:cxnSpLocks/>
          </p:cNvCxnSpPr>
          <p:nvPr/>
        </p:nvCxnSpPr>
        <p:spPr>
          <a:xfrm flipV="1">
            <a:off x="10267756" y="2063688"/>
            <a:ext cx="344939" cy="252827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9EA1E48-80D4-41CF-88EB-61B7961A2532}"/>
              </a:ext>
            </a:extLst>
          </p:cNvPr>
          <p:cNvSpPr txBox="1"/>
          <p:nvPr/>
        </p:nvSpPr>
        <p:spPr>
          <a:xfrm>
            <a:off x="10474126" y="1797459"/>
            <a:ext cx="131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사회복지사</a:t>
            </a:r>
          </a:p>
        </p:txBody>
      </p: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D4937120-B8A0-4C89-8FE7-2CDD09FB3242}"/>
              </a:ext>
            </a:extLst>
          </p:cNvPr>
          <p:cNvCxnSpPr>
            <a:cxnSpLocks/>
          </p:cNvCxnSpPr>
          <p:nvPr/>
        </p:nvCxnSpPr>
        <p:spPr>
          <a:xfrm flipH="1" flipV="1">
            <a:off x="11093880" y="2609861"/>
            <a:ext cx="215659" cy="174010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C651580D-9686-47FA-BED3-CBE9A98B6FD8}"/>
              </a:ext>
            </a:extLst>
          </p:cNvPr>
          <p:cNvSpPr txBox="1"/>
          <p:nvPr/>
        </p:nvSpPr>
        <p:spPr>
          <a:xfrm>
            <a:off x="10926866" y="2834393"/>
            <a:ext cx="1314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가족</a:t>
            </a:r>
            <a:r>
              <a:rPr lang="en-US" altLang="ko-KR" sz="14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 sz="14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지인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6BE4F87-B4F8-446B-A15E-101F5659AD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 b="31889"/>
          <a:stretch/>
        </p:blipFill>
        <p:spPr>
          <a:xfrm>
            <a:off x="-1406" y="11596"/>
            <a:ext cx="2142452" cy="1535003"/>
          </a:xfrm>
          <a:prstGeom prst="rect">
            <a:avLst/>
          </a:prstGeom>
        </p:spPr>
      </p:pic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7C7C32C1-D1EC-4F4A-A332-538B315637F2}"/>
              </a:ext>
            </a:extLst>
          </p:cNvPr>
          <p:cNvCxnSpPr>
            <a:cxnSpLocks/>
            <a:stCxn id="221" idx="0"/>
          </p:cNvCxnSpPr>
          <p:nvPr/>
        </p:nvCxnSpPr>
        <p:spPr>
          <a:xfrm flipV="1">
            <a:off x="8869093" y="5597918"/>
            <a:ext cx="93125" cy="19801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D4C00F7-0836-4E3D-852C-4ED1D3792E99}"/>
              </a:ext>
            </a:extLst>
          </p:cNvPr>
          <p:cNvSpPr txBox="1"/>
          <p:nvPr/>
        </p:nvSpPr>
        <p:spPr>
          <a:xfrm>
            <a:off x="7853967" y="5795935"/>
            <a:ext cx="2030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벽에 붙이기</a:t>
            </a:r>
            <a:r>
              <a:rPr lang="en-US" altLang="ko-KR" sz="14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(</a:t>
            </a:r>
            <a:r>
              <a:rPr lang="ko-KR" altLang="en-US" sz="14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찍찍이</a:t>
            </a:r>
            <a:r>
              <a:rPr lang="en-US" altLang="ko-KR" sz="14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)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1370014-6957-4FFE-9863-D261AF1921B0}"/>
              </a:ext>
            </a:extLst>
          </p:cNvPr>
          <p:cNvSpPr txBox="1"/>
          <p:nvPr/>
        </p:nvSpPr>
        <p:spPr>
          <a:xfrm>
            <a:off x="8110333" y="5018254"/>
            <a:ext cx="203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7030A0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보관할 장소가 따로 필요 없게 하기</a:t>
            </a:r>
            <a:endParaRPr lang="en-US" altLang="ko-KR" sz="1600">
              <a:solidFill>
                <a:srgbClr val="7030A0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9B25F71-AC99-49CD-B6B0-9FE07572D9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46" y="2074"/>
            <a:ext cx="1765436" cy="2067832"/>
          </a:xfrm>
          <a:prstGeom prst="rect">
            <a:avLst/>
          </a:prstGeom>
        </p:spPr>
      </p:pic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18D7DEB3-7272-4E92-BD8B-2C80C8D05DC0}"/>
              </a:ext>
            </a:extLst>
          </p:cNvPr>
          <p:cNvCxnSpPr>
            <a:cxnSpLocks/>
            <a:endCxn id="167" idx="1"/>
          </p:cNvCxnSpPr>
          <p:nvPr/>
        </p:nvCxnSpPr>
        <p:spPr>
          <a:xfrm flipV="1">
            <a:off x="1882586" y="5555900"/>
            <a:ext cx="1392343" cy="1885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6F96B34-4378-49A9-9D13-3CA10BDC01C9}"/>
              </a:ext>
            </a:extLst>
          </p:cNvPr>
          <p:cNvSpPr txBox="1"/>
          <p:nvPr/>
        </p:nvSpPr>
        <p:spPr>
          <a:xfrm>
            <a:off x="1691035" y="5378628"/>
            <a:ext cx="774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6">
                    <a:lumMod val="5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예시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7A2A29BE-BC8A-4EA4-9502-0F9E50842F4E}"/>
              </a:ext>
            </a:extLst>
          </p:cNvPr>
          <p:cNvCxnSpPr>
            <a:cxnSpLocks/>
          </p:cNvCxnSpPr>
          <p:nvPr/>
        </p:nvCxnSpPr>
        <p:spPr>
          <a:xfrm flipH="1" flipV="1">
            <a:off x="9718159" y="6065488"/>
            <a:ext cx="248092" cy="8574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63F2D645-D270-4030-9727-5D03BAA781C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" t="62452" r="69681" b="8600"/>
          <a:stretch/>
        </p:blipFill>
        <p:spPr>
          <a:xfrm>
            <a:off x="11221185" y="3170838"/>
            <a:ext cx="738888" cy="1235980"/>
          </a:xfrm>
          <a:prstGeom prst="rect">
            <a:avLst/>
          </a:prstGeom>
        </p:spPr>
      </p:pic>
      <p:pic>
        <p:nvPicPr>
          <p:cNvPr id="118" name="그림 117" descr="텍스트이(가) 표시된 사진&#10;&#10;자동 생성된 설명">
            <a:extLst>
              <a:ext uri="{FF2B5EF4-FFF2-40B4-BE49-F238E27FC236}">
                <a16:creationId xmlns:a16="http://schemas.microsoft.com/office/drawing/2014/main" id="{235C5132-FCB0-462A-9E8A-010F036D0D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6" t="65472"/>
          <a:stretch/>
        </p:blipFill>
        <p:spPr>
          <a:xfrm>
            <a:off x="10714747" y="227692"/>
            <a:ext cx="1314271" cy="950206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3BF7768D-0D8C-4E88-9146-48625E66F5C4}"/>
              </a:ext>
            </a:extLst>
          </p:cNvPr>
          <p:cNvSpPr txBox="1"/>
          <p:nvPr/>
        </p:nvSpPr>
        <p:spPr>
          <a:xfrm>
            <a:off x="6912208" y="1818365"/>
            <a:ext cx="1795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채널 추천 기능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D8713C2-1B4C-45C1-856D-C748B731E17E}"/>
              </a:ext>
            </a:extLst>
          </p:cNvPr>
          <p:cNvSpPr txBox="1"/>
          <p:nvPr/>
        </p:nvSpPr>
        <p:spPr>
          <a:xfrm>
            <a:off x="8202336" y="963082"/>
            <a:ext cx="1957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다른 가전제품과의 연결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B5AD1-EA5D-4471-9E17-006CC0332260}"/>
              </a:ext>
            </a:extLst>
          </p:cNvPr>
          <p:cNvSpPr txBox="1"/>
          <p:nvPr/>
        </p:nvSpPr>
        <p:spPr>
          <a:xfrm>
            <a:off x="366486" y="1461706"/>
            <a:ext cx="112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팔레트형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CFEBEC-136A-4DB9-ADA7-CA79EA49CB36}"/>
              </a:ext>
            </a:extLst>
          </p:cNvPr>
          <p:cNvSpPr txBox="1"/>
          <p:nvPr/>
        </p:nvSpPr>
        <p:spPr>
          <a:xfrm>
            <a:off x="1632125" y="1337842"/>
            <a:ext cx="11217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chemeClr val="accent2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직사각형</a:t>
            </a: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81889C6-C2FC-417F-8129-68DA7E427C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68" y="446195"/>
            <a:ext cx="419689" cy="918394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7103D0F-FB1E-45E2-9DCF-8DF5897BDA54}"/>
              </a:ext>
            </a:extLst>
          </p:cNvPr>
          <p:cNvSpPr txBox="1"/>
          <p:nvPr/>
        </p:nvSpPr>
        <p:spPr>
          <a:xfrm>
            <a:off x="4769919" y="1428780"/>
            <a:ext cx="251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solidFill>
                  <a:schemeClr val="accent2">
                    <a:lumMod val="40000"/>
                    <a:lumOff val="60000"/>
                  </a:schemeClr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기호와 이모티콘 등 그림 이용</a:t>
            </a:r>
          </a:p>
        </p:txBody>
      </p:sp>
    </p:spTree>
    <p:extLst>
      <p:ext uri="{BB962C8B-B14F-4D97-AF65-F5344CB8AC3E}">
        <p14:creationId xmlns:p14="http://schemas.microsoft.com/office/powerpoint/2010/main" val="299228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610BA05-BFC8-44B7-9ACD-7097D2E271C5}"/>
              </a:ext>
            </a:extLst>
          </p:cNvPr>
          <p:cNvSpPr/>
          <p:nvPr/>
        </p:nvSpPr>
        <p:spPr>
          <a:xfrm>
            <a:off x="4197974" y="6260120"/>
            <a:ext cx="40286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우유식빵" panose="02020600000000000000" pitchFamily="18" charset="-127"/>
                <a:ea typeface="a우유식빵" panose="02020600000000000000" pitchFamily="18" charset="-127"/>
              </a:rPr>
              <a:t>노인분들을 위한 리모컨</a:t>
            </a:r>
            <a:endParaRPr lang="en-US" altLang="ko-KR" sz="28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F34C3E-0AE8-48F5-A554-AE01BAD59DDE}"/>
              </a:ext>
            </a:extLst>
          </p:cNvPr>
          <p:cNvSpPr/>
          <p:nvPr/>
        </p:nvSpPr>
        <p:spPr>
          <a:xfrm>
            <a:off x="4259319" y="6260120"/>
            <a:ext cx="3905978" cy="5232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8CE9914-3563-4D1F-8AED-6BA44F64418C}"/>
              </a:ext>
            </a:extLst>
          </p:cNvPr>
          <p:cNvGrpSpPr/>
          <p:nvPr/>
        </p:nvGrpSpPr>
        <p:grpSpPr>
          <a:xfrm>
            <a:off x="270086" y="117254"/>
            <a:ext cx="3343728" cy="2782379"/>
            <a:chOff x="4143010" y="132250"/>
            <a:chExt cx="3343728" cy="278237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AE69F6A-1C32-4463-B0B0-2512372AD3D5}"/>
                </a:ext>
              </a:extLst>
            </p:cNvPr>
            <p:cNvGrpSpPr/>
            <p:nvPr/>
          </p:nvGrpSpPr>
          <p:grpSpPr>
            <a:xfrm>
              <a:off x="4143010" y="132250"/>
              <a:ext cx="3343728" cy="2782379"/>
              <a:chOff x="737937" y="385011"/>
              <a:chExt cx="3031958" cy="278237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E30D106E-DEA2-476E-A3BA-A88E1C7B332B}"/>
                  </a:ext>
                </a:extLst>
              </p:cNvPr>
              <p:cNvSpPr/>
              <p:nvPr/>
            </p:nvSpPr>
            <p:spPr>
              <a:xfrm>
                <a:off x="737937" y="385011"/>
                <a:ext cx="3031958" cy="27823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0F52E3C-C4D6-4947-82ED-BD78C0F162A8}"/>
                  </a:ext>
                </a:extLst>
              </p:cNvPr>
              <p:cNvSpPr/>
              <p:nvPr/>
            </p:nvSpPr>
            <p:spPr>
              <a:xfrm>
                <a:off x="737937" y="833726"/>
                <a:ext cx="3031958" cy="2333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B8928C-1B2B-47F1-A2EE-5C2C47125C35}"/>
                </a:ext>
              </a:extLst>
            </p:cNvPr>
            <p:cNvSpPr txBox="1"/>
            <p:nvPr/>
          </p:nvSpPr>
          <p:spPr>
            <a:xfrm>
              <a:off x="4225177" y="145205"/>
              <a:ext cx="106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a우유식빵" panose="02020600000000000000" pitchFamily="18" charset="-127"/>
                  <a:ea typeface="a우유식빵" panose="02020600000000000000" pitchFamily="18" charset="-127"/>
                </a:rPr>
                <a:t>양성보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5F57D43-C5C5-4921-A700-2ABEC25E8AB9}"/>
                </a:ext>
              </a:extLst>
            </p:cNvPr>
            <p:cNvSpPr txBox="1"/>
            <p:nvPr/>
          </p:nvSpPr>
          <p:spPr>
            <a:xfrm>
              <a:off x="4184093" y="767298"/>
              <a:ext cx="326156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팔레트형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한 눈에 들어오는 크기 조합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: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잘 까먹으시는 노인 분들이 찾기 쉬울 것 같음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위급상황 대비 전화연결 기능 포함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설명서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: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이미지 활용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6B7448F-56B6-42D6-B64A-0BEC62D84A68}"/>
              </a:ext>
            </a:extLst>
          </p:cNvPr>
          <p:cNvGrpSpPr/>
          <p:nvPr/>
        </p:nvGrpSpPr>
        <p:grpSpPr>
          <a:xfrm>
            <a:off x="4197974" y="117254"/>
            <a:ext cx="4987971" cy="4052017"/>
            <a:chOff x="4143010" y="132250"/>
            <a:chExt cx="3343730" cy="2782379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8D123AE-1A60-4FC6-94C6-93203DCBCD17}"/>
                </a:ext>
              </a:extLst>
            </p:cNvPr>
            <p:cNvGrpSpPr/>
            <p:nvPr/>
          </p:nvGrpSpPr>
          <p:grpSpPr>
            <a:xfrm>
              <a:off x="4143010" y="132250"/>
              <a:ext cx="3343730" cy="2782379"/>
              <a:chOff x="737936" y="385011"/>
              <a:chExt cx="3031959" cy="2782379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CFF8E1B-CA03-4EA9-BEAA-856194F551C5}"/>
                  </a:ext>
                </a:extLst>
              </p:cNvPr>
              <p:cNvSpPr/>
              <p:nvPr/>
            </p:nvSpPr>
            <p:spPr>
              <a:xfrm>
                <a:off x="737937" y="385011"/>
                <a:ext cx="3031958" cy="27823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3AFB17C-1684-4F34-BB82-7FEB5E8A5039}"/>
                  </a:ext>
                </a:extLst>
              </p:cNvPr>
              <p:cNvSpPr/>
              <p:nvPr/>
            </p:nvSpPr>
            <p:spPr>
              <a:xfrm>
                <a:off x="737936" y="833726"/>
                <a:ext cx="3031958" cy="2333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9EC33EC-1D72-430C-858D-42E4987BFF0B}"/>
                </a:ext>
              </a:extLst>
            </p:cNvPr>
            <p:cNvSpPr txBox="1"/>
            <p:nvPr/>
          </p:nvSpPr>
          <p:spPr>
            <a:xfrm>
              <a:off x="4184094" y="216198"/>
              <a:ext cx="106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a우유식빵" panose="02020600000000000000" pitchFamily="18" charset="-127"/>
                  <a:ea typeface="a우유식빵" panose="02020600000000000000" pitchFamily="18" charset="-127"/>
                </a:rPr>
                <a:t>유란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965F16-5DE9-4C50-9D57-0DE28A777C2B}"/>
                </a:ext>
              </a:extLst>
            </p:cNvPr>
            <p:cNvSpPr txBox="1"/>
            <p:nvPr/>
          </p:nvSpPr>
          <p:spPr>
            <a:xfrm>
              <a:off x="4184094" y="617130"/>
              <a:ext cx="3261561" cy="2261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팔레트형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&amp;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양손조작형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한 손에 잡기 편한 크기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노인들을 위한 가벼운 무게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버튼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: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부드러운 재질의 고무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원형 모양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굵은 글씨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벗겨지지 않는 페인팅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기호와 이모티콘 사용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기능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: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찾아주는 기능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방 전등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전화와 연결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(119,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특정 지인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),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자주 보는 채널 설정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부수적 요소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: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배터리 커버를 쉽게 벗길 수 있게 하기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설명서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: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이미지 활용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큰 글씨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(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이해하기 쉬운 단어 채택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글씨 줄이기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),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큰 크기</a:t>
              </a:r>
              <a:endPara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612BDC5-9C62-467D-9DD0-7BF3809152C6}"/>
              </a:ext>
            </a:extLst>
          </p:cNvPr>
          <p:cNvGrpSpPr/>
          <p:nvPr/>
        </p:nvGrpSpPr>
        <p:grpSpPr>
          <a:xfrm>
            <a:off x="208798" y="3188556"/>
            <a:ext cx="3730429" cy="3410270"/>
            <a:chOff x="4143010" y="132250"/>
            <a:chExt cx="3343728" cy="278237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879681A-3639-4224-A140-B2268670F836}"/>
                </a:ext>
              </a:extLst>
            </p:cNvPr>
            <p:cNvGrpSpPr/>
            <p:nvPr/>
          </p:nvGrpSpPr>
          <p:grpSpPr>
            <a:xfrm>
              <a:off x="4143010" y="132250"/>
              <a:ext cx="3343728" cy="2782379"/>
              <a:chOff x="737937" y="385011"/>
              <a:chExt cx="3031958" cy="2782379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999A77E-52CD-4E68-97C9-300D98DC3F94}"/>
                  </a:ext>
                </a:extLst>
              </p:cNvPr>
              <p:cNvSpPr/>
              <p:nvPr/>
            </p:nvSpPr>
            <p:spPr>
              <a:xfrm>
                <a:off x="737937" y="385011"/>
                <a:ext cx="3031958" cy="27823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87B43CC-1D9A-4E79-B626-B2A84958CF3E}"/>
                  </a:ext>
                </a:extLst>
              </p:cNvPr>
              <p:cNvSpPr/>
              <p:nvPr/>
            </p:nvSpPr>
            <p:spPr>
              <a:xfrm>
                <a:off x="737937" y="833726"/>
                <a:ext cx="3031958" cy="233366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B478D9-ABD1-448E-9FD3-0C38AD9AE30C}"/>
                </a:ext>
              </a:extLst>
            </p:cNvPr>
            <p:cNvSpPr txBox="1"/>
            <p:nvPr/>
          </p:nvSpPr>
          <p:spPr>
            <a:xfrm>
              <a:off x="4251617" y="211633"/>
              <a:ext cx="1063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a우유식빵" panose="02020600000000000000" pitchFamily="18" charset="-127"/>
                  <a:ea typeface="a우유식빵" panose="02020600000000000000" pitchFamily="18" charset="-127"/>
                </a:rPr>
                <a:t>정아영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93A750D-F8B0-4D9E-A9CC-26E0CFF6A4E1}"/>
                </a:ext>
              </a:extLst>
            </p:cNvPr>
            <p:cNvSpPr txBox="1"/>
            <p:nvPr/>
          </p:nvSpPr>
          <p:spPr>
            <a:xfrm>
              <a:off x="4175118" y="585238"/>
              <a:ext cx="3261561" cy="2105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팔레트형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기호와 아이콘 모양의 버튼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다양한 버튼 컬러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가독성 좋은 설명서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양손으로 쥐기 쉬운 크기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벽에 붙이기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(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밸크로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)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추천 채널 기능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다른 가전제품과 연결 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(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인공지능 기기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,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스마트 전구</a:t>
              </a:r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)</a:t>
              </a:r>
            </a:p>
            <a:p>
              <a:r>
                <a:rPr lang="en-US" altLang="ko-KR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- </a:t>
              </a:r>
              <a:r>
                <a:rPr lang="ko-KR" altLang="en-US" sz="1600">
                  <a:latin typeface="a우유식빵" panose="02020600000000000000" pitchFamily="18" charset="-127"/>
                  <a:ea typeface="a우유식빵" panose="02020600000000000000" pitchFamily="18" charset="-127"/>
                </a:rPr>
                <a:t>위급상황을 대비한 전화연결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E649D8-E227-4A8A-9512-00D3DF08CD55}"/>
              </a:ext>
            </a:extLst>
          </p:cNvPr>
          <p:cNvSpPr/>
          <p:nvPr/>
        </p:nvSpPr>
        <p:spPr>
          <a:xfrm>
            <a:off x="9319396" y="74660"/>
            <a:ext cx="2743200" cy="66531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2400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공통점</a:t>
            </a:r>
            <a:endParaRPr lang="en-US" altLang="ko-KR" sz="2400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just"/>
            <a:endParaRPr lang="en-US" altLang="ko-KR" sz="2400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팔레트형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기호와 아이콘 모양의 버튼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한 눈에 들어오고</a:t>
            </a:r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손에 쥐기 쉬운 크기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다른 가전제품과 연결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전등</a:t>
            </a:r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전화 등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위급상황 대비 전화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설명서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이미지 활용</a:t>
            </a:r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등으로 가독성 좋게 만들기</a:t>
            </a:r>
          </a:p>
        </p:txBody>
      </p:sp>
    </p:spTree>
    <p:extLst>
      <p:ext uri="{BB962C8B-B14F-4D97-AF65-F5344CB8AC3E}">
        <p14:creationId xmlns:p14="http://schemas.microsoft.com/office/powerpoint/2010/main" val="184083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0E587CEB-BE95-4250-877F-29265553C8FA}"/>
              </a:ext>
            </a:extLst>
          </p:cNvPr>
          <p:cNvGrpSpPr/>
          <p:nvPr/>
        </p:nvGrpSpPr>
        <p:grpSpPr>
          <a:xfrm>
            <a:off x="0" y="-10646"/>
            <a:ext cx="12192000" cy="6858000"/>
            <a:chOff x="5715000" y="1917700"/>
            <a:chExt cx="6096000" cy="42926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6803C9-0056-4DD1-B8CA-CA5CC4FDFF8A}"/>
                </a:ext>
              </a:extLst>
            </p:cNvPr>
            <p:cNvSpPr/>
            <p:nvPr/>
          </p:nvSpPr>
          <p:spPr>
            <a:xfrm>
              <a:off x="5715000" y="1917700"/>
              <a:ext cx="6096000" cy="4292600"/>
            </a:xfrm>
            <a:prstGeom prst="rect">
              <a:avLst/>
            </a:prstGeom>
            <a:solidFill>
              <a:srgbClr val="ADD5E5"/>
            </a:solidFill>
            <a:ln>
              <a:solidFill>
                <a:srgbClr val="ADD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58A73B-F4E9-4B97-8810-70A4F91A0BF9}"/>
                </a:ext>
              </a:extLst>
            </p:cNvPr>
            <p:cNvSpPr/>
            <p:nvPr/>
          </p:nvSpPr>
          <p:spPr>
            <a:xfrm>
              <a:off x="5905500" y="2514600"/>
              <a:ext cx="1967520" cy="546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06857D8-9240-4CEB-AB95-23431004D321}"/>
                </a:ext>
              </a:extLst>
            </p:cNvPr>
            <p:cNvSpPr/>
            <p:nvPr/>
          </p:nvSpPr>
          <p:spPr>
            <a:xfrm>
              <a:off x="8063520" y="2514600"/>
              <a:ext cx="3633180" cy="546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A6C12A6-32C2-40F3-8F42-8532FE111A02}"/>
                </a:ext>
              </a:extLst>
            </p:cNvPr>
            <p:cNvSpPr/>
            <p:nvPr/>
          </p:nvSpPr>
          <p:spPr>
            <a:xfrm>
              <a:off x="5905500" y="3187700"/>
              <a:ext cx="2908300" cy="17907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377B25-23E5-4ABB-8A25-251E8EF879DD}"/>
                </a:ext>
              </a:extLst>
            </p:cNvPr>
            <p:cNvSpPr/>
            <p:nvPr/>
          </p:nvSpPr>
          <p:spPr>
            <a:xfrm>
              <a:off x="5905500" y="5105400"/>
              <a:ext cx="2908300" cy="9787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6064D4-05DE-4D66-83C8-0A5F4D0BC0CA}"/>
                </a:ext>
              </a:extLst>
            </p:cNvPr>
            <p:cNvSpPr/>
            <p:nvPr/>
          </p:nvSpPr>
          <p:spPr>
            <a:xfrm>
              <a:off x="9004300" y="3187700"/>
              <a:ext cx="2692400" cy="1168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1DDD47-3563-4FFB-A965-41D743C7DB1C}"/>
                </a:ext>
              </a:extLst>
            </p:cNvPr>
            <p:cNvSpPr/>
            <p:nvPr/>
          </p:nvSpPr>
          <p:spPr>
            <a:xfrm>
              <a:off x="9004300" y="4483099"/>
              <a:ext cx="2692400" cy="679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C7D5CB-8360-433D-8743-83F3415F8C87}"/>
                </a:ext>
              </a:extLst>
            </p:cNvPr>
            <p:cNvSpPr/>
            <p:nvPr/>
          </p:nvSpPr>
          <p:spPr>
            <a:xfrm>
              <a:off x="9004300" y="5289554"/>
              <a:ext cx="2692400" cy="7945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FA9E89-37D7-4CCC-A2EB-0466C9729BE6}"/>
              </a:ext>
            </a:extLst>
          </p:cNvPr>
          <p:cNvSpPr/>
          <p:nvPr/>
        </p:nvSpPr>
        <p:spPr>
          <a:xfrm>
            <a:off x="381000" y="946787"/>
            <a:ext cx="1066800" cy="3740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3AD55A-BA52-48F3-BFB6-414CC93EC04A}"/>
              </a:ext>
            </a:extLst>
          </p:cNvPr>
          <p:cNvSpPr/>
          <p:nvPr/>
        </p:nvSpPr>
        <p:spPr>
          <a:xfrm>
            <a:off x="4697040" y="941872"/>
            <a:ext cx="2224460" cy="36717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CC9782-DFC6-4EFC-8ECE-5AB322DB0660}"/>
              </a:ext>
            </a:extLst>
          </p:cNvPr>
          <p:cNvSpPr/>
          <p:nvPr/>
        </p:nvSpPr>
        <p:spPr>
          <a:xfrm>
            <a:off x="381000" y="2028993"/>
            <a:ext cx="1765300" cy="5052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85693B-4203-438A-A5A4-F5A291EBD362}"/>
              </a:ext>
            </a:extLst>
          </p:cNvPr>
          <p:cNvSpPr/>
          <p:nvPr/>
        </p:nvSpPr>
        <p:spPr>
          <a:xfrm>
            <a:off x="6578600" y="2028993"/>
            <a:ext cx="1193800" cy="44542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8761857-BE1F-4B9B-B41B-ED3A7EB4327D}"/>
              </a:ext>
            </a:extLst>
          </p:cNvPr>
          <p:cNvSpPr/>
          <p:nvPr/>
        </p:nvSpPr>
        <p:spPr>
          <a:xfrm>
            <a:off x="381000" y="5078433"/>
            <a:ext cx="1196432" cy="29421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C7818C-1B6E-4B80-AA44-440FCD6BFE62}"/>
              </a:ext>
            </a:extLst>
          </p:cNvPr>
          <p:cNvSpPr/>
          <p:nvPr/>
        </p:nvSpPr>
        <p:spPr>
          <a:xfrm>
            <a:off x="6578600" y="4083687"/>
            <a:ext cx="1308100" cy="505295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70A221-6184-4A95-8130-9B05676688F1}"/>
              </a:ext>
            </a:extLst>
          </p:cNvPr>
          <p:cNvSpPr/>
          <p:nvPr/>
        </p:nvSpPr>
        <p:spPr>
          <a:xfrm>
            <a:off x="6578600" y="5386986"/>
            <a:ext cx="1699772" cy="3254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6AA961-524F-4C43-B047-527541F9D33C}"/>
              </a:ext>
            </a:extLst>
          </p:cNvPr>
          <p:cNvSpPr/>
          <p:nvPr/>
        </p:nvSpPr>
        <p:spPr>
          <a:xfrm>
            <a:off x="7546101" y="134000"/>
            <a:ext cx="44172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Idea CANVAS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BB48C3-9F0E-48FA-A96F-9191106F29AB}"/>
              </a:ext>
            </a:extLst>
          </p:cNvPr>
          <p:cNvSpPr/>
          <p:nvPr/>
        </p:nvSpPr>
        <p:spPr>
          <a:xfrm>
            <a:off x="365452" y="968956"/>
            <a:ext cx="10823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아이디어명</a:t>
            </a:r>
            <a:endParaRPr lang="en-US" altLang="ko-KR" sz="14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7BD91-9C29-4D71-80BD-6B9934D5B837}"/>
              </a:ext>
            </a:extLst>
          </p:cNvPr>
          <p:cNvSpPr/>
          <p:nvPr/>
        </p:nvSpPr>
        <p:spPr>
          <a:xfrm>
            <a:off x="4794442" y="988979"/>
            <a:ext cx="204254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6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아이디어 한 줄 설명</a:t>
            </a:r>
            <a:endParaRPr lang="en-US" altLang="ko-KR" sz="16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09071F-A062-4AF5-955B-764CD70342E3}"/>
              </a:ext>
            </a:extLst>
          </p:cNvPr>
          <p:cNvSpPr/>
          <p:nvPr/>
        </p:nvSpPr>
        <p:spPr>
          <a:xfrm>
            <a:off x="406193" y="2105090"/>
            <a:ext cx="165141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아이디어 설명</a:t>
            </a:r>
            <a:endParaRPr lang="en-US" altLang="ko-KR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4E76D26-86DE-44CD-AA1D-79B8ABFC1B45}"/>
              </a:ext>
            </a:extLst>
          </p:cNvPr>
          <p:cNvSpPr/>
          <p:nvPr/>
        </p:nvSpPr>
        <p:spPr>
          <a:xfrm>
            <a:off x="6580625" y="2080264"/>
            <a:ext cx="11897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그림 설명</a:t>
            </a:r>
            <a:endParaRPr lang="en-US" altLang="ko-KR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39C31FF-8F97-4A75-9158-9D2CCD5465D8}"/>
              </a:ext>
            </a:extLst>
          </p:cNvPr>
          <p:cNvSpPr/>
          <p:nvPr/>
        </p:nvSpPr>
        <p:spPr>
          <a:xfrm>
            <a:off x="6637775" y="4157381"/>
            <a:ext cx="118974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타켓 고객</a:t>
            </a:r>
            <a:endParaRPr lang="en-US" altLang="ko-KR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A8B7FA-EB06-4318-B5F1-524199CB53AD}"/>
              </a:ext>
            </a:extLst>
          </p:cNvPr>
          <p:cNvSpPr/>
          <p:nvPr/>
        </p:nvSpPr>
        <p:spPr>
          <a:xfrm>
            <a:off x="6609325" y="5435438"/>
            <a:ext cx="1669047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2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사용자 이점</a:t>
            </a:r>
            <a:r>
              <a:rPr lang="en-US" altLang="ko-KR" sz="1200"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(BENEFIT)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5F976D-3DD4-4833-86C0-491A5DDF183A}"/>
              </a:ext>
            </a:extLst>
          </p:cNvPr>
          <p:cNvSpPr/>
          <p:nvPr/>
        </p:nvSpPr>
        <p:spPr>
          <a:xfrm>
            <a:off x="370050" y="5085066"/>
            <a:ext cx="120738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14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배경 및 의도</a:t>
            </a:r>
            <a:endParaRPr lang="en-US" altLang="ko-KR" sz="1400" b="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14AFE-C4F9-4026-8B9A-C1ABE92D2D07}"/>
              </a:ext>
            </a:extLst>
          </p:cNvPr>
          <p:cNvSpPr txBox="1"/>
          <p:nvPr/>
        </p:nvSpPr>
        <p:spPr>
          <a:xfrm>
            <a:off x="4697040" y="1304312"/>
            <a:ext cx="7266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노인분들이 자주 사용하는 리모컨이 노인분들의 </a:t>
            </a:r>
            <a:r>
              <a:rPr lang="en-US" altLang="ko-KR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tv </a:t>
            </a:r>
            <a:r>
              <a:rPr lang="ko-KR" altLang="en-US" sz="1400">
                <a:latin typeface="a우유식빵" panose="02020600000000000000" pitchFamily="18" charset="-127"/>
                <a:ea typeface="a우유식빵" panose="02020600000000000000" pitchFamily="18" charset="-127"/>
              </a:rPr>
              <a:t>시청에 한층 편리함을 가져다 줄 뿐 아니라 일상생활에서도 도움이 될 수 있기를 바라며 고안된 리모컨</a:t>
            </a:r>
            <a:endParaRPr lang="en-US" altLang="ko-KR" sz="1400"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A1B96D-061D-4D44-9A0A-84BE51D152AD}"/>
              </a:ext>
            </a:extLst>
          </p:cNvPr>
          <p:cNvSpPr txBox="1"/>
          <p:nvPr/>
        </p:nvSpPr>
        <p:spPr>
          <a:xfrm>
            <a:off x="7886699" y="4064960"/>
            <a:ext cx="38005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rPr>
              <a:t>- TV </a:t>
            </a:r>
            <a:r>
              <a:rPr lang="ko-KR" altLang="en-US" sz="1600">
                <a:latin typeface="a우유식빵" panose="02020600000000000000" pitchFamily="18" charset="-127"/>
                <a:ea typeface="a우유식빵" panose="02020600000000000000" pitchFamily="18" charset="-127"/>
              </a:rPr>
              <a:t>보기가 취미인 노인분들</a:t>
            </a:r>
            <a:endParaRPr lang="en-US" altLang="ko-KR" sz="1600"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r>
              <a: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rPr>
              <a:t>-</a:t>
            </a:r>
            <a:r>
              <a:rPr lang="ko-KR" altLang="en-US" sz="1600">
                <a:latin typeface="a우유식빵" panose="02020600000000000000" pitchFamily="18" charset="-127"/>
                <a:ea typeface="a우유식빵" panose="02020600000000000000" pitchFamily="18" charset="-127"/>
              </a:rPr>
              <a:t> 자신에게 언제 위급상황이 올지 몰라 두려움을 느끼시는 노인분들이나 그 분들의 자녀분들</a:t>
            </a:r>
            <a:endParaRPr lang="en-US" altLang="ko-KR" sz="1600"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pic>
        <p:nvPicPr>
          <p:cNvPr id="39" name="그림 38" descr="자기이(가) 표시된 사진&#10;&#10;자동 생성된 설명">
            <a:extLst>
              <a:ext uri="{FF2B5EF4-FFF2-40B4-BE49-F238E27FC236}">
                <a16:creationId xmlns:a16="http://schemas.microsoft.com/office/drawing/2014/main" id="{29056D18-6A41-4821-99A1-A875B0A02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524" y="2059960"/>
            <a:ext cx="1922463" cy="14418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70494D-B7A2-4C50-8DA7-64286BB710EC}"/>
              </a:ext>
            </a:extLst>
          </p:cNvPr>
          <p:cNvSpPr txBox="1"/>
          <p:nvPr/>
        </p:nvSpPr>
        <p:spPr>
          <a:xfrm>
            <a:off x="6877028" y="3600690"/>
            <a:ext cx="6199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>
                <a:latin typeface="a우유식빵" panose="02020600000000000000" pitchFamily="18" charset="-127"/>
                <a:ea typeface="a우유식빵" panose="02020600000000000000" pitchFamily="18" charset="-127"/>
              </a:rPr>
              <a:t>* </a:t>
            </a:r>
            <a:r>
              <a:rPr lang="ko-KR" altLang="en-US" sz="1600">
                <a:latin typeface="a우유식빵" panose="02020600000000000000" pitchFamily="18" charset="-127"/>
                <a:ea typeface="a우유식빵" panose="02020600000000000000" pitchFamily="18" charset="-127"/>
              </a:rPr>
              <a:t>세부적인 버튼에는 오른쪽 그림처럼 변경이 있을 예정</a:t>
            </a:r>
            <a:endParaRPr lang="en-US" altLang="ko-KR" sz="1600">
              <a:latin typeface="a우유식빵" panose="02020600000000000000" pitchFamily="18" charset="-127"/>
              <a:ea typeface="a우유식빵" panose="02020600000000000000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40E3D-4ADE-4046-9718-7217BB86B66E}"/>
              </a:ext>
            </a:extLst>
          </p:cNvPr>
          <p:cNvSpPr txBox="1"/>
          <p:nvPr/>
        </p:nvSpPr>
        <p:spPr>
          <a:xfrm>
            <a:off x="406193" y="2534288"/>
            <a:ext cx="61549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팔레트형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기호와 아이콘 모양의 버튼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한 눈에 들어오고</a:t>
            </a:r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손에 쥐기 쉬운 크기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다른 가전제품과 연결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전등</a:t>
            </a:r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전화 등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위급상황 대비 전화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marL="285750" indent="-285750" algn="just">
              <a:buFontTx/>
              <a:buChar char="-"/>
            </a:pP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설명서</a:t>
            </a:r>
            <a:endParaRPr lang="en-US" altLang="ko-KR">
              <a:solidFill>
                <a:schemeClr val="tx1"/>
              </a:solidFill>
              <a:latin typeface="a우유식빵" panose="02020600000000000000" pitchFamily="18" charset="-127"/>
              <a:ea typeface="a우유식빵" panose="02020600000000000000" pitchFamily="18" charset="-127"/>
            </a:endParaRPr>
          </a:p>
          <a:p>
            <a:pPr algn="just"/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: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이미지 활용</a:t>
            </a:r>
            <a:r>
              <a:rPr lang="en-US" altLang="ko-KR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 </a:t>
            </a:r>
            <a:r>
              <a:rPr lang="ko-KR" altLang="en-US">
                <a:solidFill>
                  <a:schemeClr val="tx1"/>
                </a:solidFill>
                <a:latin typeface="a우유식빵" panose="02020600000000000000" pitchFamily="18" charset="-127"/>
                <a:ea typeface="a우유식빵" panose="02020600000000000000" pitchFamily="18" charset="-127"/>
              </a:rPr>
              <a:t>등으로 가독성 좋게 만들기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7FEBCB-318F-4EDD-8DBD-14CC17E430A0}"/>
              </a:ext>
            </a:extLst>
          </p:cNvPr>
          <p:cNvSpPr txBox="1"/>
          <p:nvPr/>
        </p:nvSpPr>
        <p:spPr>
          <a:xfrm>
            <a:off x="6578600" y="5677238"/>
            <a:ext cx="54438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TV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리모컨 버튼이 아이콘 모양으로 되어있어 글씨가 잘 보이거나 지워지더라도 쉽게 알아볼 수 있고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, 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위급상황 대비 전화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전등 등의 추가적인 노인분들을 위한 서비스를 넣어놓아 노인분들께서 많이 사용하시는 리모컨이 단순히 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tv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시청의 역할 뿐만 아니라 일상생활에도 도움을 줄 수 있게 된 점에 사용자의 이점이 있다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662E79-F5A2-44E9-A999-577C6BA64EBC}"/>
              </a:ext>
            </a:extLst>
          </p:cNvPr>
          <p:cNvSpPr txBox="1"/>
          <p:nvPr/>
        </p:nvSpPr>
        <p:spPr>
          <a:xfrm>
            <a:off x="525227" y="5405403"/>
            <a:ext cx="5584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대다수의 노인분들이 취미로 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tv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를 많이 시청하시는데 비해서 리모컨이 눈이 잘 안 보이시는 노인분들같은 경우를 잘 대비해 놓은 것 같지 않아 아이디어를 내게 되었다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.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특히 팀원 중 한 사람의 외할머니 분께서 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tv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볼 때 리모컨 사용의 불편함에 대하여 고충을 털어놓으신 것이 큰 계기가 되었다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.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이 리모컨은 기계의 발달에 적응하지 못하는 노인분들을 위해 이용은 쉽게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, </a:t>
            </a:r>
            <a:r>
              <a:rPr lang="ko-KR" altLang="en-US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기능은 기계의 발달에 맞춰 다양하게 하는 데에 의도를 두고 있다</a:t>
            </a:r>
            <a:r>
              <a:rPr lang="en-US" altLang="ko-KR" sz="1200">
                <a:latin typeface="a우유식빵" panose="02020600000000000000" pitchFamily="18" charset="-127"/>
                <a:ea typeface="a우유식빵" panose="02020600000000000000" pitchFamily="18" charset="-127"/>
              </a:rPr>
              <a:t>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862B03-4966-411D-9A7E-A8356B1BBDB0}"/>
              </a:ext>
            </a:extLst>
          </p:cNvPr>
          <p:cNvSpPr txBox="1"/>
          <p:nvPr/>
        </p:nvSpPr>
        <p:spPr>
          <a:xfrm>
            <a:off x="525227" y="1368069"/>
            <a:ext cx="4034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a우유식빵" panose="02020600000000000000" pitchFamily="18" charset="-127"/>
                <a:ea typeface="a우유식빵" panose="02020600000000000000" pitchFamily="18" charset="-127"/>
              </a:rPr>
              <a:t>시니어 리모트</a:t>
            </a:r>
            <a:r>
              <a:rPr lang="en-US" altLang="ko-KR" sz="2000">
                <a:latin typeface="a우유식빵" panose="02020600000000000000" pitchFamily="18" charset="-127"/>
                <a:ea typeface="a우유식빵" panose="02020600000000000000" pitchFamily="18" charset="-127"/>
              </a:rPr>
              <a:t>(</a:t>
            </a:r>
            <a:r>
              <a:rPr lang="ko-KR" altLang="en-US" sz="2000">
                <a:latin typeface="a우유식빵" panose="02020600000000000000" pitchFamily="18" charset="-127"/>
                <a:ea typeface="a우유식빵" panose="02020600000000000000" pitchFamily="18" charset="-127"/>
              </a:rPr>
              <a:t>제론 리모컨</a:t>
            </a:r>
            <a:r>
              <a:rPr lang="en-US" altLang="ko-KR" sz="2000">
                <a:latin typeface="a우유식빵" panose="02020600000000000000" pitchFamily="18" charset="-127"/>
                <a:ea typeface="a우유식빵" panose="02020600000000000000" pitchFamily="18" charset="-127"/>
              </a:rPr>
              <a:t>)</a:t>
            </a:r>
          </a:p>
        </p:txBody>
      </p:sp>
      <p:pic>
        <p:nvPicPr>
          <p:cNvPr id="46" name="그림 45" descr="텍스트이(가) 표시된 사진&#10;&#10;자동 생성된 설명">
            <a:extLst>
              <a:ext uri="{FF2B5EF4-FFF2-40B4-BE49-F238E27FC236}">
                <a16:creationId xmlns:a16="http://schemas.microsoft.com/office/drawing/2014/main" id="{0D2A4788-0708-400B-93BD-C4E33C810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826" y="2166552"/>
            <a:ext cx="2278530" cy="1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48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782</Words>
  <Application>Microsoft Office PowerPoint</Application>
  <PresentationFormat>와이드스크린</PresentationFormat>
  <Paragraphs>174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a우유식빵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란</dc:creator>
  <cp:lastModifiedBy>유 란</cp:lastModifiedBy>
  <cp:revision>27</cp:revision>
  <dcterms:created xsi:type="dcterms:W3CDTF">2021-11-10T06:45:57Z</dcterms:created>
  <dcterms:modified xsi:type="dcterms:W3CDTF">2021-11-15T18:31:30Z</dcterms:modified>
</cp:coreProperties>
</file>