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660E7-07D9-4138-BF36-5672D66B9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3EC607-7F35-46FF-8ED0-10FA3103B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E173C-7542-4FBE-9C28-E3B4E793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FF13-B337-498D-83DB-8C7295B735F9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3FFF0-0AB6-4882-A647-D169F1F4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8D518-856C-40C7-9F94-E5CEFC4F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7B35-0FF3-4E19-A3A5-FE4E5E66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37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CE175-A10F-4E9D-8516-36BE16D9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8DC425-6407-4894-BC11-F33CA335B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CA2C-88D9-4E1D-86D7-E5DC54AA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FF13-B337-498D-83DB-8C7295B735F9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ACE27-C1D5-4CB7-BCB8-822B57CC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EF56E-401F-4C9D-9EFC-6C9C683A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7B35-0FF3-4E19-A3A5-FE4E5E66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6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E47471-6678-45E8-B524-106579DB2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76C758-E833-4E5A-AE82-EA2F20AC4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53AF9-9EC7-4E01-887D-9D4E8A0C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FF13-B337-498D-83DB-8C7295B735F9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C742C-C8B2-497C-9E62-EE7B5A36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9B2BF-5748-45CE-9AF4-094472D9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7B35-0FF3-4E19-A3A5-FE4E5E66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17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5CB85-4A9C-4111-A6AC-558FDC03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1E254-D30F-4D72-85E1-062F53656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55882-9310-4083-B2AA-6BDDF048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FF13-B337-498D-83DB-8C7295B735F9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182E7-F04C-4AC4-8717-5D367B42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C29FB-3A9A-4058-80B1-2E39192F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7B35-0FF3-4E19-A3A5-FE4E5E66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0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1011A-E345-4233-AD5B-2CC84302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B4ACBC-BE03-44EF-8B4C-4BBFB8F22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7377A-9BDA-4411-B599-582C4F80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FF13-B337-498D-83DB-8C7295B735F9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70CA7-4F0A-45D9-8051-791319F4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5B0AB-3DA8-42FA-8CBE-F8D6D818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7B35-0FF3-4E19-A3A5-FE4E5E66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54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E25FA-7A77-47D7-A762-DADF9AC0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371BA6-CAB0-46EA-8B1F-87101F62B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821F17-1AA8-4B3E-8EF1-12FD7FF03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46ECCC-632C-4FF1-95C7-D47C597D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FF13-B337-498D-83DB-8C7295B735F9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24203C-1FD3-4860-8064-3C277F65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8DEE4C-F90A-4564-9A0F-4B6A852F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7B35-0FF3-4E19-A3A5-FE4E5E66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5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8D9A6-644D-48CF-8D88-BB809902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627190-BF87-465A-9608-7F84302C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AA70D1-043F-4816-9398-6A26933B9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89EEA1-C305-4533-B673-9DEF4552C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E5A565-3CE4-43AF-98A7-08DBD580C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208127-B93F-46AA-BBD2-8FF02F5C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FF13-B337-498D-83DB-8C7295B735F9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53DF8A-A058-4D89-85BE-FD235A4B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14B0E7-E563-4764-8402-ACB4B189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7B35-0FF3-4E19-A3A5-FE4E5E66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81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98C9B-A4BF-4D91-85DF-5E55EA26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3D5681-B40F-4FF3-B95F-6958195E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FF13-B337-498D-83DB-8C7295B735F9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DB9557-7802-4C5C-A9B1-38923A38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82A4C0-A473-4488-B0EC-12DA0095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7B35-0FF3-4E19-A3A5-FE4E5E66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25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BD0D64-E798-4B7B-AF04-2833A584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FF13-B337-498D-83DB-8C7295B735F9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7F3652-29DE-44F5-9912-4AC77AD0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058D31-9EA4-4E09-81D0-EBD495E5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7B35-0FF3-4E19-A3A5-FE4E5E66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34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BF666-CC50-4F3B-ACC3-EA8AC4E4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C6D176-B8CD-4DDF-BB0E-4DBC62028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3559C5-B133-40D3-9773-18F138957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C5E279-027C-4B7A-8CA2-6D5CEE12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FF13-B337-498D-83DB-8C7295B735F9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9D12A0-00D0-440D-B1F4-9FEE2E86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ED21E3-D375-4B61-835F-D7B6BE1A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7B35-0FF3-4E19-A3A5-FE4E5E66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09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5995E-DEFF-4269-A071-8382C084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09DD70-5D8F-48BE-BA66-E5AD4425F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2C0DEE-193F-4D03-8153-700C2C4EB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96AB98-0411-4F44-9659-66B64762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FF13-B337-498D-83DB-8C7295B735F9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46F9B3-04CA-4FA5-A10F-3BD1FCCD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6F56E9-C8A8-439B-A6B3-CCB92FB5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7B35-0FF3-4E19-A3A5-FE4E5E66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50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AA8D64-B754-4DFE-A706-A85C696C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901923-3F0D-4285-ACD6-5ACB076D9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421BA-90A2-43A9-B182-4587C338F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4FF13-B337-498D-83DB-8C7295B735F9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FD33D-BC40-4CD7-B4DF-86962FBCB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5E6CA-4ABE-4311-A002-B6E921174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87B35-0FF3-4E19-A3A5-FE4E5E6661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6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blesse.com/home/news/magazine/detail.php?no=1025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yakup.com/pharmplus/index.html?mode=view&amp;cat=23&amp;cat2=472&amp;nid=300013259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실외, 하늘, 잔디, 산이(가) 표시된 사진&#10;&#10;자동 생성된 설명">
            <a:extLst>
              <a:ext uri="{FF2B5EF4-FFF2-40B4-BE49-F238E27FC236}">
                <a16:creationId xmlns:a16="http://schemas.microsoft.com/office/drawing/2014/main" id="{45727E60-FEAF-49E9-B343-05F045FF7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88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7C5FDB-0220-4AB4-A15D-7A1F50833B36}"/>
              </a:ext>
            </a:extLst>
          </p:cNvPr>
          <p:cNvSpPr/>
          <p:nvPr/>
        </p:nvSpPr>
        <p:spPr>
          <a:xfrm>
            <a:off x="0" y="0"/>
            <a:ext cx="12192000" cy="6908802"/>
          </a:xfrm>
          <a:prstGeom prst="rect">
            <a:avLst/>
          </a:prstGeom>
          <a:solidFill>
            <a:schemeClr val="tx1">
              <a:lumMod val="95000"/>
              <a:lumOff val="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9B60F7-7418-479A-99D4-C24C855AAC41}"/>
              </a:ext>
            </a:extLst>
          </p:cNvPr>
          <p:cNvSpPr txBox="1"/>
          <p:nvPr/>
        </p:nvSpPr>
        <p:spPr>
          <a:xfrm>
            <a:off x="523240" y="467360"/>
            <a:ext cx="1114552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대표적인 팀 주제</a:t>
            </a:r>
            <a:r>
              <a:rPr lang="en-US" altLang="ko-KR" sz="24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  <a:r>
              <a:rPr lang="ko-KR" altLang="en-US" sz="24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‘</a:t>
            </a:r>
            <a:r>
              <a:rPr lang="ko-KR" altLang="en-US" sz="24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장애인을 위한 디자인 씽킹</a:t>
            </a:r>
            <a:r>
              <a:rPr lang="en-US" altLang="ko-KR" sz="24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’</a:t>
            </a:r>
          </a:p>
          <a:p>
            <a:endParaRPr lang="en-US" altLang="ko-KR" sz="2400">
              <a:solidFill>
                <a:schemeClr val="bg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24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선정 이유</a:t>
            </a:r>
            <a:r>
              <a:rPr lang="en-US" altLang="ko-KR" sz="24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</a:p>
          <a:p>
            <a:r>
              <a:rPr lang="ko-KR" altLang="en-US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집 안에서나 집 밖에서 장애인들의 일반적인 생활권을 보장해주지 않는 방해물들이 너무나 많아서 그것들을 공감하고 해결하는 과정에서 디자인 씽킹이 이루어질 수 있을 것 같았고</a:t>
            </a:r>
            <a:r>
              <a:rPr lang="en-US" altLang="ko-KR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또 동시에 장애인 분들에게 도움이 될 것 같아서 일단 대표적인 팀 주제로 선정하게 되었습니다</a:t>
            </a:r>
            <a:r>
              <a:rPr lang="en-US" altLang="ko-KR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나중에 이 주제가 확정이되면 집 밖인지 집 안인지</a:t>
            </a:r>
            <a:r>
              <a:rPr lang="en-US" altLang="ko-KR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어느 분야의 불편함에 중점을 둘 것인지 등의 구체화 작업이 이루어질 것 같습니다</a:t>
            </a:r>
            <a:r>
              <a:rPr lang="en-US" altLang="ko-KR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예</a:t>
            </a:r>
            <a:r>
              <a:rPr lang="en-US" altLang="ko-KR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– </a:t>
            </a:r>
            <a:r>
              <a:rPr lang="ko-KR" altLang="en-US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집 밖</a:t>
            </a:r>
            <a:r>
              <a:rPr lang="en-US" altLang="ko-KR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문턱</a:t>
            </a:r>
            <a:r>
              <a:rPr lang="en-US" altLang="ko-KR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높은 곳에 위치한 가구나 기물 같은 것에 접근하기 어려움</a:t>
            </a:r>
            <a:r>
              <a:rPr lang="en-US" altLang="ko-KR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/ </a:t>
            </a:r>
            <a:r>
              <a:rPr lang="ko-KR" altLang="en-US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집 밖</a:t>
            </a:r>
            <a:r>
              <a:rPr lang="en-US" altLang="ko-KR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- </a:t>
            </a:r>
            <a:r>
              <a:rPr lang="ko-KR" altLang="en-US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비장애인처럼 자신의 마음대로 아무 곳이나 다니기 어려움</a:t>
            </a:r>
            <a:r>
              <a:rPr lang="en-US" altLang="ko-KR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endParaRPr lang="en-US" altLang="ko-KR">
              <a:solidFill>
                <a:schemeClr val="bg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>
              <a:solidFill>
                <a:schemeClr val="bg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24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그 외 팀 주제 후보</a:t>
            </a:r>
            <a:r>
              <a:rPr lang="en-US" altLang="ko-KR" sz="24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endParaRPr lang="en-US" altLang="ko-KR" sz="2000">
              <a:solidFill>
                <a:schemeClr val="bg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20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1) </a:t>
            </a:r>
            <a:r>
              <a:rPr lang="ko-KR" altLang="en-US" sz="20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친환경 생분해 플라스틱 포장재 </a:t>
            </a:r>
          </a:p>
          <a:p>
            <a:r>
              <a:rPr lang="en-US" altLang="ko-KR" sz="20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-&gt; </a:t>
            </a:r>
            <a:r>
              <a:rPr lang="ko-KR" altLang="en-US" sz="20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곰팡이를 키워서 부피감 있는 걸 개발해서 포장재를 만든다</a:t>
            </a:r>
            <a:r>
              <a:rPr lang="en-US" altLang="ko-KR" sz="20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20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옥수수전분</a:t>
            </a:r>
            <a:r>
              <a:rPr lang="en-US" altLang="ko-KR" sz="20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20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생분해 필름</a:t>
            </a:r>
            <a:r>
              <a:rPr lang="en-US" altLang="ko-KR" sz="20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20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봉투</a:t>
            </a:r>
          </a:p>
          <a:p>
            <a:r>
              <a:rPr lang="ko-KR" altLang="en-US" sz="20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커피 찌꺼기 다 모아서 벽돌</a:t>
            </a:r>
            <a:r>
              <a:rPr lang="en-US" altLang="ko-KR" sz="20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20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연필</a:t>
            </a:r>
            <a:r>
              <a:rPr lang="en-US" altLang="ko-KR" sz="20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20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의자 등 만들기</a:t>
            </a:r>
            <a:endParaRPr lang="en-US" altLang="ko-KR" sz="2000">
              <a:solidFill>
                <a:schemeClr val="bg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20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2) </a:t>
            </a:r>
            <a:r>
              <a:rPr lang="ko-KR" altLang="en-US" sz="20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음식물 쓰레기 처리 문제</a:t>
            </a:r>
            <a:endParaRPr lang="en-US" altLang="ko-KR" sz="2000">
              <a:solidFill>
                <a:schemeClr val="bg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20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3) </a:t>
            </a:r>
            <a:r>
              <a:rPr lang="ko-KR" altLang="en-US" sz="20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향수 구매에 도움을 줄 수 있는 디자인 씽킹</a:t>
            </a:r>
            <a:r>
              <a:rPr lang="en-US" altLang="ko-KR" sz="20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20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늘 향에 대한 설명이 이해하기 어렵게 되어 있는 점</a:t>
            </a:r>
            <a:endParaRPr lang="en-US" altLang="ko-KR" sz="2000">
              <a:solidFill>
                <a:schemeClr val="bg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20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4) </a:t>
            </a:r>
            <a:r>
              <a:rPr lang="ko-KR" altLang="en-US" sz="200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고연령대 등의 키오스크를 사용하기 어려워 하시는 분들을 위한 디자인 씽킹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DA42-FCFD-4C5D-ADA1-92E82222C035}"/>
              </a:ext>
            </a:extLst>
          </p:cNvPr>
          <p:cNvSpPr txBox="1"/>
          <p:nvPr/>
        </p:nvSpPr>
        <p:spPr>
          <a:xfrm>
            <a:off x="8031480" y="374134"/>
            <a:ext cx="363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i="1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한사랑산악회조</a:t>
            </a:r>
          </a:p>
        </p:txBody>
      </p:sp>
    </p:spTree>
    <p:extLst>
      <p:ext uri="{BB962C8B-B14F-4D97-AF65-F5344CB8AC3E}">
        <p14:creationId xmlns:p14="http://schemas.microsoft.com/office/powerpoint/2010/main" val="134890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D482F-6F3F-43BB-8C7E-9C11A2C8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3" y="186015"/>
            <a:ext cx="11166049" cy="1325563"/>
          </a:xfrm>
        </p:spPr>
        <p:txBody>
          <a:bodyPr>
            <a:normAutofit/>
          </a:bodyPr>
          <a:lstStyle/>
          <a:p>
            <a:r>
              <a:rPr lang="ko-KR" altLang="en-US" sz="3200"/>
              <a:t>장애인을 위한 디자인씽킹 </a:t>
            </a:r>
            <a:r>
              <a:rPr lang="en-US" altLang="ko-KR" sz="3200"/>
              <a:t>-&gt; </a:t>
            </a:r>
            <a:r>
              <a:rPr lang="ko-KR" altLang="en-US" sz="3200"/>
              <a:t>노인분들을 위한 디자인씽킹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43BF8D2-5441-4596-9CDE-EA75B5741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77" y="1385740"/>
            <a:ext cx="10515600" cy="82013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000"/>
              <a:t>약통</a:t>
            </a:r>
            <a:r>
              <a:rPr lang="en-US" altLang="ko-KR" sz="2000"/>
              <a:t>, </a:t>
            </a:r>
            <a:r>
              <a:rPr lang="ko-KR" altLang="en-US" sz="2000">
                <a:highlight>
                  <a:srgbClr val="FFFF00"/>
                </a:highlight>
              </a:rPr>
              <a:t>리모컨</a:t>
            </a:r>
            <a:r>
              <a:rPr lang="ko-KR" altLang="en-US" sz="2000"/>
              <a:t> 등</a:t>
            </a:r>
            <a:endParaRPr lang="en-US" altLang="ko-KR" sz="2000"/>
          </a:p>
          <a:p>
            <a:pPr>
              <a:buFontTx/>
              <a:buChar char="-"/>
            </a:pPr>
            <a:r>
              <a:rPr lang="ko-KR" altLang="en-US" sz="2000"/>
              <a:t>인터뷰</a:t>
            </a:r>
            <a:r>
              <a:rPr lang="en-US" altLang="ko-KR" sz="2000"/>
              <a:t>(</a:t>
            </a:r>
            <a:r>
              <a:rPr lang="ko-KR" altLang="en-US" sz="2000"/>
              <a:t>각자의 조부모님들과의 경험</a:t>
            </a:r>
            <a:r>
              <a:rPr lang="en-US" altLang="ko-KR" sz="2000"/>
              <a:t>)</a:t>
            </a:r>
            <a:endParaRPr lang="ko-KR" altLang="en-US" sz="2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133A0C2-DD02-42BC-8E69-C48208BA20A7}"/>
              </a:ext>
            </a:extLst>
          </p:cNvPr>
          <p:cNvSpPr txBox="1">
            <a:spLocks/>
          </p:cNvSpPr>
          <p:nvPr/>
        </p:nvSpPr>
        <p:spPr>
          <a:xfrm>
            <a:off x="583677" y="220587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Q : </a:t>
            </a:r>
            <a:r>
              <a:rPr lang="ko-KR" altLang="en-US" sz="1800" kern="0">
                <a:solidFill>
                  <a:srgbClr val="000000"/>
                </a:solidFill>
                <a:latin typeface="한컴바탕"/>
                <a:ea typeface="한컴바탕"/>
              </a:rPr>
              <a:t>할머니</a:t>
            </a: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, </a:t>
            </a:r>
            <a:r>
              <a:rPr lang="ko-KR" altLang="en-US" sz="1800" kern="0">
                <a:solidFill>
                  <a:srgbClr val="000000"/>
                </a:solidFill>
                <a:latin typeface="한컴바탕"/>
                <a:ea typeface="한컴바탕"/>
              </a:rPr>
              <a:t>혹시 집에서 생활할 때 불편하신 점이 있으신가요</a:t>
            </a: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?</a:t>
            </a:r>
            <a:endParaRPr lang="ko-KR" altLang="en-US" sz="1800" kern="0">
              <a:solidFill>
                <a:srgbClr val="000000"/>
              </a:solidFill>
              <a:latin typeface="한컴바탕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A : </a:t>
            </a:r>
            <a:r>
              <a:rPr lang="ko-KR" altLang="en-US" sz="1800" kern="0">
                <a:solidFill>
                  <a:srgbClr val="000000"/>
                </a:solidFill>
                <a:latin typeface="한컴바탕"/>
                <a:ea typeface="한컴바탕"/>
              </a:rPr>
              <a:t>불편한 거</a:t>
            </a: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? </a:t>
            </a:r>
            <a:r>
              <a:rPr lang="ko-KR" altLang="en-US" sz="1800" kern="0">
                <a:solidFill>
                  <a:srgbClr val="000000"/>
                </a:solidFill>
                <a:latin typeface="한컴바탕"/>
                <a:ea typeface="한컴바탕"/>
              </a:rPr>
              <a:t>늙으니까 눈이 잘 안 봬서 조그만 글자는 잘 못 보겄어</a:t>
            </a: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.</a:t>
            </a:r>
            <a:endParaRPr lang="ko-KR" altLang="en-US" sz="1800" kern="0">
              <a:solidFill>
                <a:srgbClr val="000000"/>
              </a:solidFill>
              <a:latin typeface="한컴바탕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Q : </a:t>
            </a:r>
            <a:r>
              <a:rPr lang="ko-KR" altLang="en-US" sz="1800" kern="0">
                <a:solidFill>
                  <a:srgbClr val="000000"/>
                </a:solidFill>
                <a:latin typeface="한컴바탕"/>
                <a:ea typeface="한컴바탕"/>
              </a:rPr>
              <a:t>조그만 글자라면 어떤 거요</a:t>
            </a: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?</a:t>
            </a:r>
            <a:endParaRPr lang="ko-KR" altLang="en-US" sz="1800" kern="0">
              <a:solidFill>
                <a:srgbClr val="000000"/>
              </a:solidFill>
              <a:latin typeface="한컴바탕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A : </a:t>
            </a:r>
            <a:r>
              <a:rPr lang="ko-KR" altLang="en-US" sz="1800" kern="0">
                <a:solidFill>
                  <a:srgbClr val="000000"/>
                </a:solidFill>
                <a:latin typeface="한컴바탕"/>
                <a:ea typeface="한컴바탕"/>
              </a:rPr>
              <a:t>저녁마다 약 챙겨먹는거 있잖어</a:t>
            </a: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? </a:t>
            </a:r>
            <a:r>
              <a:rPr lang="ko-KR" altLang="en-US" sz="1800" kern="0">
                <a:solidFill>
                  <a:srgbClr val="000000"/>
                </a:solidFill>
                <a:latin typeface="한컴바탕"/>
                <a:ea typeface="한컴바탕"/>
              </a:rPr>
              <a:t>통에 뭐라고 써놓는지를 모르겄어</a:t>
            </a: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.</a:t>
            </a:r>
            <a:endParaRPr lang="ko-KR" altLang="en-US" sz="1800" kern="0">
              <a:solidFill>
                <a:srgbClr val="000000"/>
              </a:solidFill>
              <a:latin typeface="한컴바탕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800" kern="0">
                <a:solidFill>
                  <a:srgbClr val="000000"/>
                </a:solidFill>
                <a:latin typeface="한컴바탕"/>
                <a:ea typeface="한컴바탕"/>
              </a:rPr>
              <a:t>또 텔레비전 볼 때 리모컨도 불편하고</a:t>
            </a: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.</a:t>
            </a:r>
            <a:endParaRPr lang="ko-KR" altLang="en-US" sz="1800" kern="0">
              <a:solidFill>
                <a:srgbClr val="000000"/>
              </a:solidFill>
              <a:latin typeface="한컴바탕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Q ; </a:t>
            </a:r>
            <a:r>
              <a:rPr lang="ko-KR" altLang="en-US" sz="1800" kern="0">
                <a:solidFill>
                  <a:srgbClr val="000000"/>
                </a:solidFill>
                <a:latin typeface="한컴바탕"/>
                <a:ea typeface="한컴바탕"/>
              </a:rPr>
              <a:t>리모컨이요</a:t>
            </a: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? </a:t>
            </a:r>
            <a:r>
              <a:rPr lang="ko-KR" altLang="en-US" sz="1800" kern="0">
                <a:solidFill>
                  <a:srgbClr val="000000"/>
                </a:solidFill>
                <a:latin typeface="한컴바탕"/>
                <a:ea typeface="한컴바탕"/>
              </a:rPr>
              <a:t>리모컨 어떤 점이 불편하신 거에요</a:t>
            </a: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?</a:t>
            </a:r>
            <a:endParaRPr lang="ko-KR" altLang="en-US" sz="1800" kern="0">
              <a:solidFill>
                <a:srgbClr val="000000"/>
              </a:solidFill>
              <a:latin typeface="한컴바탕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A : </a:t>
            </a:r>
            <a:r>
              <a:rPr lang="ko-KR" altLang="en-US" sz="1800" kern="0">
                <a:solidFill>
                  <a:srgbClr val="000000"/>
                </a:solidFill>
                <a:latin typeface="한컴바탕"/>
                <a:ea typeface="한컴바탕"/>
              </a:rPr>
              <a:t>눈은 흐릿헌데 글자가 쪼끄매서 보이질 않어</a:t>
            </a: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. </a:t>
            </a:r>
            <a:r>
              <a:rPr lang="ko-KR" altLang="en-US" sz="1800" kern="0">
                <a:solidFill>
                  <a:srgbClr val="000000"/>
                </a:solidFill>
                <a:latin typeface="한컴바탕"/>
                <a:ea typeface="한컴바탕"/>
              </a:rPr>
              <a:t>글자 보려면 눈앞에 대야 되고</a:t>
            </a: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. </a:t>
            </a:r>
            <a:r>
              <a:rPr lang="ko-KR" altLang="en-US" sz="1800" kern="0">
                <a:solidFill>
                  <a:srgbClr val="000000"/>
                </a:solidFill>
                <a:latin typeface="한컴바탕"/>
                <a:ea typeface="한컴바탕"/>
              </a:rPr>
              <a:t>또 뭔지도 모르는 버튼들이 많아</a:t>
            </a: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. </a:t>
            </a:r>
            <a:r>
              <a:rPr lang="ko-KR" altLang="en-US" sz="1800" kern="0">
                <a:solidFill>
                  <a:srgbClr val="000000"/>
                </a:solidFill>
                <a:latin typeface="한컴바탕"/>
                <a:ea typeface="한컴바탕"/>
              </a:rPr>
              <a:t>안 그래도 누르는 것만 누르는데 영어로 쓰인 건 아예 알아먹지도 못하고</a:t>
            </a: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. </a:t>
            </a:r>
            <a:endParaRPr lang="ko-KR" altLang="en-US" sz="1800" kern="0">
              <a:solidFill>
                <a:srgbClr val="000000"/>
              </a:solidFill>
              <a:latin typeface="한컴바탕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Q : </a:t>
            </a:r>
            <a:r>
              <a:rPr lang="ko-KR" altLang="en-US" sz="1800" kern="0">
                <a:solidFill>
                  <a:srgbClr val="000000"/>
                </a:solidFill>
                <a:latin typeface="한컴바탕"/>
                <a:ea typeface="한컴바탕"/>
              </a:rPr>
              <a:t>설명서 같은 건 없었어요</a:t>
            </a: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?</a:t>
            </a:r>
            <a:endParaRPr lang="ko-KR" altLang="en-US" sz="1800" kern="0">
              <a:solidFill>
                <a:srgbClr val="000000"/>
              </a:solidFill>
              <a:latin typeface="한컴바탕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A : </a:t>
            </a:r>
            <a:r>
              <a:rPr lang="ko-KR" altLang="en-US" sz="1800" kern="0">
                <a:solidFill>
                  <a:srgbClr val="000000"/>
                </a:solidFill>
                <a:latin typeface="한컴바탕"/>
                <a:ea typeface="한컴바탕"/>
              </a:rPr>
              <a:t>설명서도 글씨가 쪼끄매</a:t>
            </a: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. </a:t>
            </a:r>
            <a:r>
              <a:rPr lang="ko-KR" altLang="en-US" sz="1800" kern="0">
                <a:solidFill>
                  <a:srgbClr val="000000"/>
                </a:solidFill>
                <a:latin typeface="한컴바탕"/>
                <a:ea typeface="한컴바탕"/>
              </a:rPr>
              <a:t>그리고 봐도 뭔 말인지를 모르겄다</a:t>
            </a: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.</a:t>
            </a:r>
            <a:endParaRPr lang="ko-KR" altLang="en-US" sz="1800" kern="0">
              <a:solidFill>
                <a:srgbClr val="000000"/>
              </a:solidFill>
              <a:latin typeface="한컴바탕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Q : </a:t>
            </a:r>
            <a:r>
              <a:rPr lang="ko-KR" altLang="en-US" sz="1800" kern="0">
                <a:solidFill>
                  <a:srgbClr val="000000"/>
                </a:solidFill>
                <a:latin typeface="한컴바탕"/>
                <a:ea typeface="한컴바탕"/>
              </a:rPr>
              <a:t>그래서 텔레비전 보실 때 저한테 도와달라고 하셨던 거에요</a:t>
            </a: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?</a:t>
            </a:r>
            <a:endParaRPr lang="ko-KR" altLang="en-US" sz="1800" kern="0">
              <a:solidFill>
                <a:srgbClr val="000000"/>
              </a:solidFill>
              <a:latin typeface="한컴바탕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A : </a:t>
            </a:r>
            <a:r>
              <a:rPr lang="ko-KR" altLang="en-US" sz="1800" kern="0">
                <a:solidFill>
                  <a:srgbClr val="000000"/>
                </a:solidFill>
                <a:latin typeface="한컴바탕"/>
                <a:ea typeface="한컴바탕"/>
              </a:rPr>
              <a:t>그치</a:t>
            </a: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, </a:t>
            </a:r>
            <a:r>
              <a:rPr lang="ko-KR" altLang="en-US" sz="1800" kern="0">
                <a:solidFill>
                  <a:srgbClr val="000000"/>
                </a:solidFill>
                <a:latin typeface="한컴바탕"/>
                <a:ea typeface="한컴바탕"/>
              </a:rPr>
              <a:t>나 같은 노인네들이 그런 거 알 리가 있냐</a:t>
            </a: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.</a:t>
            </a:r>
            <a:endParaRPr lang="ko-KR" altLang="en-US" sz="1800" kern="0">
              <a:solidFill>
                <a:srgbClr val="000000"/>
              </a:solidFill>
              <a:latin typeface="한컴바탕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57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655F0-FD50-4EEF-9F2B-9A036433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22" y="20487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/>
              <a:t>노인들을 위한 기술과 리모콘 접목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381B0-57EA-421D-9577-91C99338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5" y="181619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/>
              <a:t>4</a:t>
            </a:r>
            <a:r>
              <a:rPr lang="ko-KR" altLang="en-US" sz="2000"/>
              <a:t>차 산업혁명 </a:t>
            </a:r>
            <a:r>
              <a:rPr lang="en-US" altLang="ko-KR" sz="2000"/>
              <a:t>– “</a:t>
            </a:r>
            <a:r>
              <a:rPr lang="ko-KR" altLang="en-US" sz="2000"/>
              <a:t>초연결 사회</a:t>
            </a:r>
            <a:r>
              <a:rPr lang="en-US" altLang="ko-KR" sz="2000"/>
              <a:t>”</a:t>
            </a:r>
          </a:p>
          <a:p>
            <a:pPr marL="0" indent="0">
              <a:buNone/>
            </a:pPr>
            <a:r>
              <a:rPr lang="en-US" altLang="ko-KR" sz="2000"/>
              <a:t>(</a:t>
            </a:r>
            <a:r>
              <a:rPr lang="en-US" altLang="ko-KR" sz="2000">
                <a:hlinkClick r:id="rId2"/>
              </a:rPr>
              <a:t>https://www.noblesse.com/home/news/magazine/detail.php?no=10251</a:t>
            </a:r>
            <a:r>
              <a:rPr lang="en-US" altLang="ko-KR" sz="2000"/>
              <a:t>)</a:t>
            </a:r>
          </a:p>
          <a:p>
            <a:pPr marL="0" indent="0">
              <a:buNone/>
            </a:pPr>
            <a:r>
              <a:rPr lang="en-US" altLang="ko-KR" sz="2000"/>
              <a:t>“</a:t>
            </a:r>
            <a:r>
              <a:rPr lang="ko-KR" altLang="en-US" sz="2000" b="0" i="0">
                <a:solidFill>
                  <a:srgbClr val="3C3C3C"/>
                </a:solidFill>
                <a:effectLst/>
                <a:latin typeface="Montserrat" panose="020B0604020202020204" pitchFamily="2" charset="0"/>
              </a:rPr>
              <a:t>제론테크놀로지</a:t>
            </a:r>
            <a:r>
              <a:rPr lang="en-US" altLang="ko-KR" sz="2000" b="0" i="0">
                <a:solidFill>
                  <a:srgbClr val="3C3C3C"/>
                </a:solidFill>
                <a:effectLst/>
                <a:latin typeface="Montserrat" panose="020B0604020202020204" pitchFamily="2" charset="0"/>
              </a:rPr>
              <a:t>(Gerontechnology, </a:t>
            </a:r>
            <a:r>
              <a:rPr lang="ko-KR" altLang="en-US" sz="2000" b="0" i="0">
                <a:solidFill>
                  <a:srgbClr val="3C3C3C"/>
                </a:solidFill>
                <a:effectLst/>
                <a:latin typeface="Montserrat" panose="020B0604020202020204" pitchFamily="2" charset="0"/>
              </a:rPr>
              <a:t>이하 제론테크</a:t>
            </a:r>
            <a:r>
              <a:rPr lang="en-US" altLang="ko-KR" sz="2000" b="0" i="0">
                <a:solidFill>
                  <a:srgbClr val="3C3C3C"/>
                </a:solidFill>
                <a:effectLst/>
                <a:latin typeface="Montserrat" panose="020B0604020202020204" pitchFamily="2" charset="0"/>
              </a:rPr>
              <a:t>)’. </a:t>
            </a:r>
            <a:r>
              <a:rPr lang="ko-KR" altLang="en-US" sz="2000" b="0" i="0">
                <a:solidFill>
                  <a:srgbClr val="3C3C3C"/>
                </a:solidFill>
                <a:effectLst/>
                <a:latin typeface="Montserrat" panose="020B0604020202020204" pitchFamily="2" charset="0"/>
              </a:rPr>
              <a:t>흔히 ‘에이징 테크’라 불리는 이것은 노인학과 기술을 접목해 기술적 측면에서 노인 문제를 해결하려는 의지가 담겼다</a:t>
            </a:r>
            <a:r>
              <a:rPr lang="en-US" altLang="ko-KR" sz="2000" b="0" i="0">
                <a:solidFill>
                  <a:srgbClr val="3C3C3C"/>
                </a:solidFill>
                <a:effectLst/>
                <a:latin typeface="Montserrat" panose="020B0604020202020204" pitchFamily="2" charset="0"/>
              </a:rPr>
              <a:t>”</a:t>
            </a:r>
          </a:p>
          <a:p>
            <a:pPr marL="0" indent="0">
              <a:buNone/>
            </a:pPr>
            <a:endParaRPr lang="en-US" altLang="ko-KR" sz="200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000"/>
              <a:t>특히 사물인터넷</a:t>
            </a:r>
            <a:r>
              <a:rPr lang="en-US" altLang="ko-KR" sz="2000"/>
              <a:t>(IoT)</a:t>
            </a:r>
          </a:p>
          <a:p>
            <a:pPr marL="0" indent="0">
              <a:buNone/>
            </a:pPr>
            <a:r>
              <a:rPr lang="en-US" altLang="ko-KR" sz="2000"/>
              <a:t>Ex) </a:t>
            </a:r>
            <a:r>
              <a:rPr lang="ko-KR" altLang="en-US" sz="2000"/>
              <a:t>벽의 센서로 사람을 감지해 혹시 사람이 쓰러졌을 때 </a:t>
            </a:r>
            <a:r>
              <a:rPr lang="en-US" altLang="ko-KR" sz="2000"/>
              <a:t>119</a:t>
            </a:r>
            <a:r>
              <a:rPr lang="ko-KR" altLang="en-US" sz="2000"/>
              <a:t>에 전화해주는 기술 등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이런 기술처럼 리모컨도 사물인터넷과 연결시켜보기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Ex) </a:t>
            </a:r>
            <a:r>
              <a:rPr lang="ko-KR" altLang="en-US" sz="2000"/>
              <a:t>리모콘에 </a:t>
            </a:r>
            <a:r>
              <a:rPr lang="en-US" altLang="ko-KR" sz="2000"/>
              <a:t>119 </a:t>
            </a:r>
            <a:r>
              <a:rPr lang="ko-KR" altLang="en-US" sz="2000"/>
              <a:t>신고기능이랑 전등끄는 기능</a:t>
            </a:r>
            <a:r>
              <a:rPr lang="en-US" altLang="ko-KR" sz="2000"/>
              <a:t>, </a:t>
            </a:r>
            <a:r>
              <a:rPr lang="ko-KR" altLang="en-US" sz="2000"/>
              <a:t>독거노인의 고독사 예방을 위해 </a:t>
            </a:r>
            <a:r>
              <a:rPr lang="en-US" altLang="ko-KR" sz="2000"/>
              <a:t>3</a:t>
            </a:r>
            <a:r>
              <a:rPr lang="ko-KR" altLang="en-US" sz="2000"/>
              <a:t>주 이상의 조작이 없을 시 사회복지사</a:t>
            </a:r>
            <a:r>
              <a:rPr lang="en-US" altLang="ko-KR" sz="2000"/>
              <a:t>, </a:t>
            </a:r>
            <a:r>
              <a:rPr lang="ko-KR" altLang="en-US" sz="2000"/>
              <a:t>경찰 아니면</a:t>
            </a:r>
            <a:r>
              <a:rPr lang="en-US" altLang="ko-KR" sz="2000"/>
              <a:t> </a:t>
            </a:r>
            <a:r>
              <a:rPr lang="ko-KR" altLang="en-US" sz="2000"/>
              <a:t>가까운 사람에게 연락이 가도록 하는 기능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331236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40440-D175-4D22-86DF-ECD9D2811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12" y="500774"/>
            <a:ext cx="10515600" cy="585645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ko-KR" altLang="en-US" sz="24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사물인터넷 기반의 </a:t>
            </a:r>
            <a:r>
              <a:rPr lang="ko-KR" altLang="en-US" sz="2400" b="0" i="0">
                <a:solidFill>
                  <a:srgbClr val="3C3C3C"/>
                </a:solidFill>
                <a:effectLst/>
                <a:highlight>
                  <a:srgbClr val="FFFF00"/>
                </a:highlight>
                <a:latin typeface="Montserrat" panose="00000500000000000000" pitchFamily="2" charset="0"/>
              </a:rPr>
              <a:t>지능형 바닥재</a:t>
            </a:r>
            <a:r>
              <a:rPr lang="en-US" altLang="ko-KR" sz="2400" b="0" i="0">
                <a:solidFill>
                  <a:srgbClr val="3C3C3C"/>
                </a:solidFill>
                <a:effectLst/>
                <a:highlight>
                  <a:srgbClr val="FFFF00"/>
                </a:highlight>
                <a:latin typeface="Montserrat" panose="00000500000000000000" pitchFamily="2" charset="0"/>
              </a:rPr>
              <a:t>, </a:t>
            </a:r>
            <a:r>
              <a:rPr lang="ko-KR" altLang="en-US" sz="2400" b="0" i="0">
                <a:solidFill>
                  <a:srgbClr val="3C3C3C"/>
                </a:solidFill>
                <a:effectLst/>
                <a:highlight>
                  <a:srgbClr val="FFFF00"/>
                </a:highlight>
                <a:latin typeface="Montserrat" panose="00000500000000000000" pitchFamily="2" charset="0"/>
              </a:rPr>
              <a:t>능동형 센서</a:t>
            </a:r>
            <a:r>
              <a:rPr lang="en-US" altLang="ko-KR" sz="2400" b="0" i="0">
                <a:solidFill>
                  <a:srgbClr val="3C3C3C"/>
                </a:solidFill>
                <a:effectLst/>
                <a:highlight>
                  <a:srgbClr val="FFFF00"/>
                </a:highlight>
                <a:latin typeface="Montserrat" panose="00000500000000000000" pitchFamily="2" charset="0"/>
              </a:rPr>
              <a:t>, </a:t>
            </a:r>
            <a:r>
              <a:rPr lang="ko-KR" altLang="en-US" sz="2400" b="0" i="0">
                <a:solidFill>
                  <a:srgbClr val="3C3C3C"/>
                </a:solidFill>
                <a:effectLst/>
                <a:highlight>
                  <a:srgbClr val="FFFF00"/>
                </a:highlight>
                <a:latin typeface="Montserrat" panose="00000500000000000000" pitchFamily="2" charset="0"/>
              </a:rPr>
              <a:t>디스플레이 </a:t>
            </a:r>
            <a:r>
              <a:rPr lang="ko-KR" altLang="en-US" sz="24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등을 활용해 발생하는 위험을 감지하고</a:t>
            </a:r>
            <a:r>
              <a:rPr lang="en-US" altLang="ko-KR" sz="24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lang="ko-KR" altLang="en-US" sz="24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건강 상태를 체크하는 등 </a:t>
            </a:r>
            <a:r>
              <a:rPr lang="ko-KR" altLang="en-US" sz="2400" b="0" i="0">
                <a:solidFill>
                  <a:srgbClr val="3C3C3C"/>
                </a:solidFill>
                <a:effectLst/>
                <a:highlight>
                  <a:srgbClr val="FFFF00"/>
                </a:highlight>
                <a:latin typeface="Montserrat" panose="00000500000000000000" pitchFamily="2" charset="0"/>
              </a:rPr>
              <a:t>사용자에 맞춰 대응하는 기능을 갖춘 스마트 홈과 음성인식 기술</a:t>
            </a:r>
            <a:r>
              <a:rPr lang="en-US" altLang="ko-KR" sz="2400" b="0" i="0">
                <a:solidFill>
                  <a:srgbClr val="3C3C3C"/>
                </a:solidFill>
                <a:effectLst/>
                <a:highlight>
                  <a:srgbClr val="FFFF00"/>
                </a:highlight>
                <a:latin typeface="Montserrat" panose="00000500000000000000" pitchFamily="2" charset="0"/>
              </a:rPr>
              <a:t>, </a:t>
            </a:r>
            <a:r>
              <a:rPr lang="ko-KR" altLang="en-US" sz="2400" b="0" i="0">
                <a:solidFill>
                  <a:srgbClr val="3C3C3C"/>
                </a:solidFill>
                <a:effectLst/>
                <a:highlight>
                  <a:srgbClr val="FFFF00"/>
                </a:highlight>
                <a:latin typeface="Montserrat" panose="00000500000000000000" pitchFamily="2" charset="0"/>
              </a:rPr>
              <a:t>챗봇</a:t>
            </a:r>
            <a:r>
              <a:rPr lang="ko-KR" altLang="en-US" sz="24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을 사용해 응급 상황에 침착하게 대처할 수 있는 시스템은 언제든 돌발 상황이 발생할 수 있는 노인층에 꼭 필요한 기술이다</a:t>
            </a:r>
            <a:r>
              <a:rPr lang="en-US" altLang="ko-KR" sz="24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.</a:t>
            </a:r>
            <a:r>
              <a:rPr lang="ko-KR" altLang="en-US" sz="24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이제 건강 부문으로 가보자</a:t>
            </a:r>
            <a:r>
              <a:rPr lang="en-US" altLang="ko-KR" sz="24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. </a:t>
            </a:r>
            <a:r>
              <a:rPr lang="ko-KR" altLang="en-US" sz="24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치매나 암처럼 의지와 상관없는 건강 문제에서 기술은 ‘스마트’한 삶을 살 수 있도록 돕는다</a:t>
            </a:r>
            <a:r>
              <a:rPr lang="en-US" altLang="ko-KR" sz="24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. </a:t>
            </a:r>
            <a:r>
              <a:rPr lang="ko-KR" altLang="en-US" sz="24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삼성전자의 ‘삼성 기어’ 및 ‘리모 헬스 스마트워치’ 같은 </a:t>
            </a:r>
            <a:r>
              <a:rPr lang="ko-KR" altLang="en-US" sz="2400" b="0" i="0">
                <a:solidFill>
                  <a:srgbClr val="3C3C3C"/>
                </a:solidFill>
                <a:effectLst/>
                <a:highlight>
                  <a:srgbClr val="FFFF00"/>
                </a:highlight>
                <a:latin typeface="Montserrat" panose="00000500000000000000" pitchFamily="2" charset="0"/>
              </a:rPr>
              <a:t>팔찌형 웨어러블을 통해 맥박</a:t>
            </a:r>
            <a:r>
              <a:rPr lang="en-US" altLang="ko-KR" sz="2400" b="0" i="0">
                <a:solidFill>
                  <a:srgbClr val="3C3C3C"/>
                </a:solidFill>
                <a:effectLst/>
                <a:highlight>
                  <a:srgbClr val="FFFF00"/>
                </a:highlight>
                <a:latin typeface="Montserrat" panose="00000500000000000000" pitchFamily="2" charset="0"/>
              </a:rPr>
              <a:t>, </a:t>
            </a:r>
            <a:r>
              <a:rPr lang="ko-KR" altLang="en-US" sz="2400" b="0" i="0">
                <a:solidFill>
                  <a:srgbClr val="3C3C3C"/>
                </a:solidFill>
                <a:effectLst/>
                <a:highlight>
                  <a:srgbClr val="FFFF00"/>
                </a:highlight>
                <a:latin typeface="Montserrat" panose="00000500000000000000" pitchFamily="2" charset="0"/>
              </a:rPr>
              <a:t>혈압 등 이상 징후를 체크하고 보호자나 의사에게 전달하는 의료 기구</a:t>
            </a:r>
            <a:r>
              <a:rPr lang="ko-KR" altLang="en-US" sz="24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는 물론 당뇨병 처럼 일정한 시간 간격으로 약을 먹어야 하는 환자를 위해 </a:t>
            </a:r>
            <a:r>
              <a:rPr lang="ko-KR" altLang="en-US" sz="2400" b="0" i="0">
                <a:solidFill>
                  <a:srgbClr val="3C3C3C"/>
                </a:solidFill>
                <a:effectLst/>
                <a:highlight>
                  <a:srgbClr val="FFFF00"/>
                </a:highlight>
                <a:latin typeface="Montserrat" panose="00000500000000000000" pitchFamily="2" charset="0"/>
              </a:rPr>
              <a:t>복용 시간을 알려주는 ‘</a:t>
            </a:r>
            <a:r>
              <a:rPr lang="en-US" altLang="ko-KR" sz="2400" b="0" i="0">
                <a:solidFill>
                  <a:srgbClr val="3C3C3C"/>
                </a:solidFill>
                <a:effectLst/>
                <a:highlight>
                  <a:srgbClr val="FFFF00"/>
                </a:highlight>
                <a:latin typeface="Montserrat" panose="00000500000000000000" pitchFamily="2" charset="0"/>
              </a:rPr>
              <a:t>Pillboxie’ </a:t>
            </a:r>
            <a:r>
              <a:rPr lang="ko-KR" altLang="en-US" sz="2400" b="0" i="0">
                <a:solidFill>
                  <a:srgbClr val="3C3C3C"/>
                </a:solidFill>
                <a:effectLst/>
                <a:highlight>
                  <a:srgbClr val="FFFF00"/>
                </a:highlight>
                <a:latin typeface="Montserrat" panose="00000500000000000000" pitchFamily="2" charset="0"/>
              </a:rPr>
              <a:t>앱 </a:t>
            </a:r>
            <a:r>
              <a:rPr lang="ko-KR" altLang="en-US" sz="24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등 발명은 노인에게 큰 도움이 된다</a:t>
            </a:r>
            <a:r>
              <a:rPr lang="en-US" altLang="ko-KR" sz="24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. </a:t>
            </a:r>
            <a:r>
              <a:rPr lang="ko-KR" altLang="en-US" sz="24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올해 초에는 </a:t>
            </a:r>
            <a:r>
              <a:rPr lang="ko-KR" altLang="en-US" sz="2400" b="0" i="0">
                <a:solidFill>
                  <a:srgbClr val="3C3C3C"/>
                </a:solidFill>
                <a:effectLst/>
                <a:highlight>
                  <a:srgbClr val="FFFF00"/>
                </a:highlight>
                <a:latin typeface="Montserrat" panose="00000500000000000000" pitchFamily="2" charset="0"/>
              </a:rPr>
              <a:t>위치 추적 장치 및 </a:t>
            </a:r>
            <a:r>
              <a:rPr lang="en-US" altLang="ko-KR" sz="2400" b="0" i="0">
                <a:solidFill>
                  <a:srgbClr val="3C3C3C"/>
                </a:solidFill>
                <a:effectLst/>
                <a:highlight>
                  <a:srgbClr val="FFFF00"/>
                </a:highlight>
                <a:latin typeface="Montserrat" panose="00000500000000000000" pitchFamily="2" charset="0"/>
              </a:rPr>
              <a:t>GPS</a:t>
            </a:r>
            <a:r>
              <a:rPr lang="ko-KR" altLang="en-US" sz="2400" b="0" i="0">
                <a:solidFill>
                  <a:srgbClr val="3C3C3C"/>
                </a:solidFill>
                <a:effectLst/>
                <a:highlight>
                  <a:srgbClr val="FFFF00"/>
                </a:highlight>
                <a:latin typeface="Montserrat" panose="00000500000000000000" pitchFamily="2" charset="0"/>
              </a:rPr>
              <a:t>를 탑재한 스마트 슈즈</a:t>
            </a:r>
            <a:r>
              <a:rPr lang="ko-KR" altLang="en-US" sz="24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까지 등장해 치매 환자와 가족이 안심할 수 있는 서비스를 제공한다</a:t>
            </a:r>
            <a:r>
              <a:rPr lang="en-US" altLang="ko-KR" sz="24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. </a:t>
            </a:r>
            <a:r>
              <a:rPr lang="ko-KR" altLang="en-US" sz="24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돌봄 로봇의 개발과 보급도 활성화되고 있다</a:t>
            </a:r>
            <a:r>
              <a:rPr lang="en-US" altLang="ko-KR" sz="24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. </a:t>
            </a:r>
            <a:r>
              <a:rPr lang="ko-KR" altLang="en-US" sz="24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일본의 ‘</a:t>
            </a:r>
            <a:r>
              <a:rPr lang="en-US" altLang="ko-KR" sz="2400" b="0" i="0">
                <a:solidFill>
                  <a:srgbClr val="3C3C3C"/>
                </a:solidFill>
                <a:effectLst/>
                <a:highlight>
                  <a:srgbClr val="FFFF00"/>
                </a:highlight>
                <a:latin typeface="Montserrat" panose="00000500000000000000" pitchFamily="2" charset="0"/>
              </a:rPr>
              <a:t>RoBear’</a:t>
            </a:r>
            <a:r>
              <a:rPr lang="ko-KR" altLang="en-US" sz="2400" b="0" i="0">
                <a:solidFill>
                  <a:srgbClr val="3C3C3C"/>
                </a:solidFill>
                <a:effectLst/>
                <a:highlight>
                  <a:srgbClr val="FFFF00"/>
                </a:highlight>
                <a:latin typeface="Montserrat" panose="00000500000000000000" pitchFamily="2" charset="0"/>
              </a:rPr>
              <a:t>와 프랑스의 ‘</a:t>
            </a:r>
            <a:r>
              <a:rPr lang="en-US" altLang="ko-KR" sz="2400" b="0" i="0">
                <a:solidFill>
                  <a:srgbClr val="3C3C3C"/>
                </a:solidFill>
                <a:effectLst/>
                <a:highlight>
                  <a:srgbClr val="FFFF00"/>
                </a:highlight>
                <a:latin typeface="Montserrat" panose="00000500000000000000" pitchFamily="2" charset="0"/>
              </a:rPr>
              <a:t>NAO’ </a:t>
            </a:r>
            <a:r>
              <a:rPr lang="ko-KR" altLang="en-US" sz="2400" b="0" i="0">
                <a:solidFill>
                  <a:srgbClr val="3C3C3C"/>
                </a:solidFill>
                <a:effectLst/>
                <a:highlight>
                  <a:srgbClr val="FFFF00"/>
                </a:highlight>
                <a:latin typeface="Montserrat" panose="00000500000000000000" pitchFamily="2" charset="0"/>
              </a:rPr>
              <a:t>같은 돌봄 로봇은 식사 보조는 물론 이동하기 어려운 환자를 집중 케어하는 든든한 ‘보호자’ 역할</a:t>
            </a:r>
            <a:r>
              <a:rPr lang="ko-KR" altLang="en-US" sz="24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을 한다</a:t>
            </a:r>
            <a:r>
              <a:rPr lang="en-US" altLang="ko-KR" sz="24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. </a:t>
            </a:r>
            <a:r>
              <a:rPr lang="ko-KR" altLang="en-US" sz="24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독립적 생활 방식을 추구하는 노인층이 생기면서 국내 ‘</a:t>
            </a:r>
            <a:r>
              <a:rPr lang="ko-KR" altLang="en-US" sz="2400" b="0" i="0">
                <a:solidFill>
                  <a:srgbClr val="3C3C3C"/>
                </a:solidFill>
                <a:effectLst/>
                <a:highlight>
                  <a:srgbClr val="FFFF00"/>
                </a:highlight>
                <a:latin typeface="Montserrat" panose="00000500000000000000" pitchFamily="2" charset="0"/>
              </a:rPr>
              <a:t>파이보’ 같은 인공지능을 탑재한 반려 로봇</a:t>
            </a:r>
            <a:r>
              <a:rPr lang="ko-KR" altLang="en-US" sz="24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이 노인들이 마주한 고독감과 우울감을 해소하는 새로운 플랫폼으로 제시되었다</a:t>
            </a:r>
            <a:r>
              <a:rPr lang="en-US" altLang="ko-KR" sz="24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. </a:t>
            </a:r>
            <a:r>
              <a:rPr lang="ko-KR" altLang="en-US" sz="24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전 세계적으로 국가나 기업 차원에서 노인을 위해 특화된 새로운 사회 시스템 도입과 이에 따른 기술 확립</a:t>
            </a:r>
            <a:r>
              <a:rPr lang="en-US" altLang="ko-KR" sz="24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lang="ko-KR" altLang="en-US" sz="24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도입이 필요하다는 사실을 인지하고 있다</a:t>
            </a:r>
            <a:r>
              <a:rPr lang="en-US" altLang="ko-KR" sz="24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. </a:t>
            </a:r>
            <a:r>
              <a:rPr lang="ko-KR" altLang="en-US" sz="24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하지만 </a:t>
            </a:r>
            <a:r>
              <a:rPr lang="ko-KR" altLang="en-US" sz="2400" b="0" i="0">
                <a:solidFill>
                  <a:srgbClr val="3C3C3C"/>
                </a:solidFill>
                <a:effectLst/>
                <a:highlight>
                  <a:srgbClr val="FFFF00"/>
                </a:highlight>
                <a:latin typeface="Montserrat" panose="00000500000000000000" pitchFamily="2" charset="0"/>
              </a:rPr>
              <a:t>기술을 개발했음에도 대상이 노인인 만큼 제대로 활용하지 못하는 경우도 있다</a:t>
            </a:r>
            <a:r>
              <a:rPr lang="en-US" altLang="ko-KR" sz="2400" b="0" i="0">
                <a:solidFill>
                  <a:srgbClr val="3C3C3C"/>
                </a:solidFill>
                <a:effectLst/>
                <a:highlight>
                  <a:srgbClr val="FFFF00"/>
                </a:highlight>
                <a:latin typeface="Montserrat" panose="00000500000000000000" pitchFamily="2" charset="0"/>
              </a:rPr>
              <a:t>. </a:t>
            </a:r>
            <a:r>
              <a:rPr lang="ko-KR" altLang="en-US" sz="2400" b="0" i="0">
                <a:solidFill>
                  <a:srgbClr val="3C3C3C"/>
                </a:solidFill>
                <a:effectLst/>
                <a:highlight>
                  <a:srgbClr val="FFFF00"/>
                </a:highlight>
                <a:latin typeface="Montserrat" panose="00000500000000000000" pitchFamily="2" charset="0"/>
              </a:rPr>
              <a:t>미국에서는 이러한 문제를 해결하기 위해 대학생을 연결해 직접적으로 도움 받을 수 있는 앱 서비스 ‘파파’를 런칭</a:t>
            </a:r>
            <a:endParaRPr lang="ko-KR" altLang="en-US" sz="240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0228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23E1F-C90B-4E60-8AA5-B26BACD11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377"/>
            <a:ext cx="10515600" cy="5903586"/>
          </a:xfrm>
        </p:spPr>
        <p:txBody>
          <a:bodyPr>
            <a:normAutofit/>
          </a:bodyPr>
          <a:lstStyle/>
          <a:p>
            <a:r>
              <a:rPr lang="en-US" altLang="ko-KR" sz="2000">
                <a:solidFill>
                  <a:srgbClr val="3C3C3C"/>
                </a:solidFill>
                <a:latin typeface="Montserrat" panose="020B0604020202020204" pitchFamily="2" charset="0"/>
              </a:rPr>
              <a:t>“</a:t>
            </a:r>
            <a:r>
              <a:rPr lang="ko-KR" altLang="en-US" sz="18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노인 중심’의 스마트한 삶을 추구하기 위해서는 </a:t>
            </a:r>
            <a:r>
              <a:rPr lang="en-US" altLang="ko-KR" sz="18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4</a:t>
            </a:r>
            <a:r>
              <a:rPr lang="ko-KR" altLang="en-US" sz="18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차 산업 기술 개발뿐 아니라 어떻게 하면 노인이 이를 잘 활용할 수 있을지 지속적으로 논의해야 할 것이다</a:t>
            </a:r>
            <a:r>
              <a:rPr lang="en-US" altLang="ko-KR" sz="1400" b="0" i="0">
                <a:solidFill>
                  <a:srgbClr val="3C3C3C"/>
                </a:solidFill>
                <a:effectLst/>
                <a:latin typeface="Montserrat" panose="00000500000000000000" pitchFamily="2" charset="0"/>
              </a:rPr>
              <a:t>.</a:t>
            </a:r>
            <a:r>
              <a:rPr lang="en-US" altLang="ko-KR" sz="2000">
                <a:solidFill>
                  <a:srgbClr val="3C3C3C"/>
                </a:solidFill>
                <a:latin typeface="Montserrat" panose="020B0604020202020204" pitchFamily="2" charset="0"/>
              </a:rPr>
              <a:t>”</a:t>
            </a:r>
            <a:endParaRPr lang="en-US" altLang="ko-KR" sz="1800"/>
          </a:p>
          <a:p>
            <a:r>
              <a:rPr lang="en-US" altLang="ko-KR" sz="1800">
                <a:hlinkClick r:id="rId2"/>
              </a:rPr>
              <a:t>https://www.yakup.com/pharmplus/index.html?mode=view&amp;cat=23&amp;cat2=472&amp;nid=3000132592</a:t>
            </a:r>
            <a:endParaRPr lang="en-US" altLang="ko-KR" sz="1800"/>
          </a:p>
          <a:p>
            <a:pPr marL="0" indent="0">
              <a:buNone/>
            </a:pPr>
            <a:endParaRPr lang="ko-KR" altLang="en-US" sz="18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1BCB26-705D-4139-91B2-B2D71CD78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47" y="1982356"/>
            <a:ext cx="4327689" cy="2892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D76B05-5AF7-4C48-BA05-1072DC254794}"/>
              </a:ext>
            </a:extLst>
          </p:cNvPr>
          <p:cNvSpPr txBox="1"/>
          <p:nvPr/>
        </p:nvSpPr>
        <p:spPr>
          <a:xfrm>
            <a:off x="1231874" y="4901793"/>
            <a:ext cx="270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>
                <a:solidFill>
                  <a:srgbClr val="333333"/>
                </a:solidFill>
                <a:effectLst/>
                <a:latin typeface="Nanum Gothic"/>
              </a:rPr>
              <a:t>2018</a:t>
            </a:r>
            <a:r>
              <a:rPr lang="ko-KR" altLang="en-US" b="0" i="0">
                <a:solidFill>
                  <a:srgbClr val="333333"/>
                </a:solidFill>
                <a:effectLst/>
                <a:latin typeface="Nanum Gothic"/>
              </a:rPr>
              <a:t>년 우리나라 연령별 디지털 정보화 수준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1F748-C659-4E8D-A93A-4750EFC343CA}"/>
              </a:ext>
            </a:extLst>
          </p:cNvPr>
          <p:cNvSpPr txBox="1"/>
          <p:nvPr/>
        </p:nvSpPr>
        <p:spPr>
          <a:xfrm>
            <a:off x="4747968" y="1741980"/>
            <a:ext cx="70072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0" i="0">
                <a:solidFill>
                  <a:srgbClr val="333333"/>
                </a:solidFill>
                <a:effectLst/>
                <a:latin typeface="Nanum Gothic"/>
              </a:rPr>
              <a:t>노인 스스로 다양한 디지털 신기술 활용방법을 익히게 하려면</a:t>
            </a:r>
            <a:r>
              <a:rPr lang="en-US" altLang="ko-KR" b="0" i="0">
                <a:solidFill>
                  <a:srgbClr val="333333"/>
                </a:solidFill>
                <a:effectLst/>
                <a:latin typeface="Nanum Gothic"/>
              </a:rPr>
              <a:t>, </a:t>
            </a:r>
            <a:r>
              <a:rPr lang="ko-KR" altLang="en-US" b="0" i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Nanum Gothic"/>
              </a:rPr>
              <a:t>각종 디바이스의 사용법은 매우 쉬워야 한다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Nanum Gothic"/>
              </a:rPr>
              <a:t>.</a:t>
            </a:r>
          </a:p>
          <a:p>
            <a:pPr algn="just"/>
            <a:r>
              <a:rPr lang="ko-KR" altLang="en-US" b="0" i="0">
                <a:solidFill>
                  <a:srgbClr val="333333"/>
                </a:solidFill>
                <a:effectLst/>
                <a:latin typeface="Nanum Gothic"/>
              </a:rPr>
              <a:t>실제 세계</a:t>
            </a:r>
            <a:r>
              <a:rPr lang="en-US" altLang="ko-KR" b="0" i="0">
                <a:solidFill>
                  <a:srgbClr val="333333"/>
                </a:solidFill>
                <a:effectLst/>
                <a:latin typeface="Nanum Gothic"/>
              </a:rPr>
              <a:t>(real world)</a:t>
            </a:r>
            <a:r>
              <a:rPr lang="ko-KR" altLang="en-US" b="0" i="0">
                <a:solidFill>
                  <a:srgbClr val="333333"/>
                </a:solidFill>
                <a:effectLst/>
                <a:latin typeface="Nanum Gothic"/>
              </a:rPr>
              <a:t>의 친숙한 객체를 흉내 내는</a:t>
            </a:r>
            <a:r>
              <a:rPr lang="en-US" altLang="ko-KR" b="0" i="0">
                <a:solidFill>
                  <a:srgbClr val="333333"/>
                </a:solidFill>
                <a:effectLst/>
                <a:latin typeface="Nanum Gothic"/>
              </a:rPr>
              <a:t>, </a:t>
            </a:r>
            <a:r>
              <a:rPr lang="ko-KR" altLang="en-US" b="0" i="0">
                <a:solidFill>
                  <a:srgbClr val="333333"/>
                </a:solidFill>
                <a:effectLst/>
                <a:latin typeface="Nanum Gothic"/>
              </a:rPr>
              <a:t>이른바 ‘</a:t>
            </a:r>
            <a:r>
              <a:rPr lang="ko-KR" altLang="en-US" b="0" i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Nanum Gothic"/>
              </a:rPr>
              <a:t>스큐오모픽</a:t>
            </a:r>
            <a:r>
              <a:rPr lang="en-US" altLang="ko-KR" b="0" i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Nanum Gothic"/>
              </a:rPr>
              <a:t>(Skeuomophic)’ </a:t>
            </a:r>
            <a:r>
              <a:rPr lang="ko-KR" altLang="en-US" b="0" i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Nanum Gothic"/>
              </a:rPr>
              <a:t>인터페이스</a:t>
            </a:r>
            <a:r>
              <a:rPr lang="ko-KR" altLang="en-US" b="0" i="0">
                <a:solidFill>
                  <a:srgbClr val="333333"/>
                </a:solidFill>
                <a:effectLst/>
                <a:latin typeface="Nanum Gothic"/>
              </a:rPr>
              <a:t>를 활용하는 것이다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Nanum Gothic"/>
              </a:rPr>
              <a:t>. </a:t>
            </a:r>
            <a:r>
              <a:rPr lang="ko-KR" altLang="en-US" b="0" i="0">
                <a:solidFill>
                  <a:srgbClr val="333333"/>
                </a:solidFill>
                <a:effectLst/>
                <a:latin typeface="Nanum Gothic"/>
              </a:rPr>
              <a:t>예를 들어</a:t>
            </a:r>
            <a:r>
              <a:rPr lang="en-US" altLang="ko-KR" b="0" i="0">
                <a:solidFill>
                  <a:srgbClr val="333333"/>
                </a:solidFill>
                <a:effectLst/>
                <a:latin typeface="Nanum Gothic"/>
              </a:rPr>
              <a:t>, </a:t>
            </a:r>
            <a:r>
              <a:rPr lang="ko-KR" altLang="en-US" b="0" i="0">
                <a:solidFill>
                  <a:srgbClr val="333333"/>
                </a:solidFill>
                <a:effectLst/>
                <a:latin typeface="Nanum Gothic"/>
              </a:rPr>
              <a:t>한 업체가 지능형 의약품 보관함을 만든다면</a:t>
            </a:r>
            <a:r>
              <a:rPr lang="en-US" altLang="ko-KR" b="0" i="0">
                <a:solidFill>
                  <a:srgbClr val="333333"/>
                </a:solidFill>
                <a:effectLst/>
                <a:latin typeface="Nanum Gothic"/>
              </a:rPr>
              <a:t>, </a:t>
            </a:r>
            <a:r>
              <a:rPr lang="ko-KR" altLang="en-US" b="0" i="0">
                <a:solidFill>
                  <a:srgbClr val="333333"/>
                </a:solidFill>
                <a:effectLst/>
                <a:latin typeface="Nanum Gothic"/>
              </a:rPr>
              <a:t>노인이 일상에서 자신의 처방약을 정리하는 데 사용하는 약상자처럼 보여야 하는 것이다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Nanum Gothic"/>
              </a:rPr>
              <a:t>. </a:t>
            </a:r>
            <a:r>
              <a:rPr lang="ko-KR" altLang="en-US" b="0" i="0">
                <a:solidFill>
                  <a:srgbClr val="333333"/>
                </a:solidFill>
                <a:effectLst/>
                <a:latin typeface="Nanum Gothic"/>
              </a:rPr>
              <a:t>미래형 디자인은 밀레니엄세대의 디자이너 스스로 감탄할지 모르나 실제 사용자인 노인은 오늘 여기에 보관하던 당뇨병치료제를 먹었는지는 정확히 알 수 없는 근본적 문제를 야기할 가능성이 높다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Nanum Gothic"/>
              </a:rPr>
              <a:t>.</a:t>
            </a:r>
          </a:p>
          <a:p>
            <a:pPr algn="just"/>
            <a:endParaRPr lang="en-US" altLang="ko-KR" b="0" i="0">
              <a:solidFill>
                <a:srgbClr val="333333"/>
              </a:solidFill>
              <a:effectLst/>
              <a:latin typeface="Nanum Gothic"/>
            </a:endParaRPr>
          </a:p>
          <a:p>
            <a:pPr algn="just"/>
            <a:r>
              <a:rPr lang="ko-KR" altLang="en-US" b="0" i="0">
                <a:solidFill>
                  <a:srgbClr val="333333"/>
                </a:solidFill>
                <a:effectLst/>
                <a:latin typeface="Nanum Gothic"/>
              </a:rPr>
              <a:t>제품과 서비스 개발자는 실제 노인들이 새 디바이스와 서비스를 체험하고 테스트하도록 해야한다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Nanum Gothic"/>
              </a:rPr>
              <a:t>. </a:t>
            </a:r>
            <a:r>
              <a:rPr lang="ko-KR" altLang="en-US" b="0" i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Nanum Gothic"/>
              </a:rPr>
              <a:t>실제 이용자가 새 기술을 한 달 이상 사용해보고</a:t>
            </a:r>
            <a:r>
              <a:rPr lang="en-US" altLang="ko-KR" b="0" i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Nanum Gothic"/>
              </a:rPr>
              <a:t>, </a:t>
            </a:r>
            <a:r>
              <a:rPr lang="ko-KR" altLang="en-US" b="0" i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Nanum Gothic"/>
              </a:rPr>
              <a:t>초기 기대감이 반감된 후에도 실제 계속 이용하는지 확인해야 한다</a:t>
            </a:r>
            <a:r>
              <a:rPr lang="en-US" altLang="ko-KR" b="0" i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Nanum Gothic"/>
              </a:rPr>
              <a:t>. </a:t>
            </a:r>
            <a:r>
              <a:rPr lang="ko-KR" altLang="en-US" b="0" i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Nanum Gothic"/>
              </a:rPr>
              <a:t>만약 사용하지 않는다면</a:t>
            </a:r>
            <a:r>
              <a:rPr lang="en-US" altLang="ko-KR" b="0" i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Nanum Gothic"/>
              </a:rPr>
              <a:t>, </a:t>
            </a:r>
            <a:r>
              <a:rPr lang="ko-KR" altLang="en-US" b="0" i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Nanum Gothic"/>
              </a:rPr>
              <a:t>가치가 낮기도 하지만 노인들이 원하는 방식으로 동작하지 못하기 때문일 수 있다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Nanum Gothic"/>
              </a:rPr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59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37D8A-7684-4202-A9F6-E410F798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/>
              <a:t>5whys</a:t>
            </a:r>
            <a:endParaRPr lang="ko-KR" altLang="en-US" sz="360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0D7E9E7-D2D1-446C-B942-1BF62A651896}"/>
              </a:ext>
            </a:extLst>
          </p:cNvPr>
          <p:cNvSpPr txBox="1">
            <a:spLocks/>
          </p:cNvSpPr>
          <p:nvPr/>
        </p:nvSpPr>
        <p:spPr>
          <a:xfrm>
            <a:off x="583677" y="106522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Q : </a:t>
            </a:r>
            <a:r>
              <a:rPr lang="ko-KR" altLang="en-US" sz="1800"/>
              <a:t>왜 노인분들은 리모컨을 사용하는 걸 불편해할까 </a:t>
            </a:r>
            <a:endParaRPr lang="en-US" altLang="ko-KR" sz="1800"/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A : </a:t>
            </a:r>
            <a:r>
              <a:rPr lang="ko-KR" altLang="en-US" sz="1800"/>
              <a:t>눈의 노화가 진행되어 리모컨 글씨가 잘 안보이기 때문이다</a:t>
            </a:r>
            <a:endParaRPr lang="en-US" altLang="ko-KR" sz="1800"/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Q :</a:t>
            </a:r>
            <a:r>
              <a:rPr lang="ko-KR" altLang="en-US" sz="1800"/>
              <a:t>리모컨 글씨가 잘 안보이면 왜 리모컨을 사용하기 불편할까 </a:t>
            </a:r>
            <a:endParaRPr lang="en-US" altLang="ko-KR" sz="1800"/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A : </a:t>
            </a:r>
            <a:r>
              <a:rPr lang="ko-KR" altLang="en-US" sz="1800"/>
              <a:t>어느 것이 어떤 버튼인지 아는데 어려움을 겪기 때문이다 </a:t>
            </a:r>
            <a:endParaRPr lang="ko-KR" altLang="en-US" sz="1800" kern="0">
              <a:solidFill>
                <a:srgbClr val="000000"/>
              </a:solidFill>
              <a:latin typeface="한컴바탕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Q : </a:t>
            </a:r>
            <a:r>
              <a:rPr lang="ko-KR" altLang="en-US" sz="1800"/>
              <a:t>보통 젊은 사람들은 버튼의 글씨가 지워져도 버튼을 구별하는데 어려움을 겪지 않는데 노인분들은 왜 대부분 사용하기 어려워할까</a:t>
            </a:r>
            <a:endParaRPr lang="ko-KR" altLang="en-US" sz="1800" kern="0">
              <a:solidFill>
                <a:srgbClr val="000000"/>
              </a:solidFill>
              <a:latin typeface="한컴바탕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A : </a:t>
            </a:r>
            <a:r>
              <a:rPr lang="ko-KR" altLang="en-US" sz="1800"/>
              <a:t>그분들이 리모컨같은 기계에 익숙하지 않은 세대인데 늘어나는 </a:t>
            </a:r>
            <a:r>
              <a:rPr lang="en-US" altLang="ko-KR" sz="1800"/>
              <a:t>TV</a:t>
            </a:r>
            <a:r>
              <a:rPr lang="ko-KR" altLang="en-US" sz="1800"/>
              <a:t>의 기능</a:t>
            </a:r>
            <a:r>
              <a:rPr lang="en-US" altLang="ko-KR" sz="1800"/>
              <a:t>(</a:t>
            </a:r>
            <a:r>
              <a:rPr lang="ko-KR" altLang="en-US" sz="1800"/>
              <a:t>버튼</a:t>
            </a:r>
            <a:r>
              <a:rPr lang="en-US" altLang="ko-KR" sz="1800"/>
              <a:t>)</a:t>
            </a:r>
            <a:r>
              <a:rPr lang="ko-KR" altLang="en-US" sz="1800"/>
              <a:t>에 대한 충분한 설명이 그분들에게 제공되지 않았기</a:t>
            </a:r>
            <a:r>
              <a:rPr lang="en-US" altLang="ko-KR" sz="1800"/>
              <a:t> </a:t>
            </a:r>
            <a:r>
              <a:rPr lang="ko-KR" altLang="en-US" sz="1800"/>
              <a:t>때문이다</a:t>
            </a:r>
            <a:r>
              <a:rPr lang="en-US" altLang="ko-KR" sz="1800"/>
              <a:t>.</a:t>
            </a:r>
            <a:endParaRPr lang="ko-KR" altLang="en-US" sz="1800" kern="0">
              <a:solidFill>
                <a:srgbClr val="000000"/>
              </a:solidFill>
              <a:latin typeface="한컴바탕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Q : </a:t>
            </a:r>
            <a:r>
              <a:rPr lang="ko-KR" altLang="en-US" sz="1800"/>
              <a:t>왜 그분들에게는 충분한 설명이 제공되지 않았나 </a:t>
            </a:r>
            <a:endParaRPr lang="en-US" altLang="ko-KR" sz="1800"/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 kern="0">
                <a:solidFill>
                  <a:srgbClr val="000000"/>
                </a:solidFill>
                <a:latin typeface="한컴바탕"/>
                <a:ea typeface="한컴바탕"/>
              </a:rPr>
              <a:t>A : </a:t>
            </a:r>
            <a:r>
              <a:rPr lang="ko-KR" altLang="en-US" sz="1800"/>
              <a:t>그분들이 기계의 다양한 발전들에 주 고객이 아니었기 때문에 설명서의 용어</a:t>
            </a:r>
            <a:r>
              <a:rPr lang="en-US" altLang="ko-KR" sz="1800"/>
              <a:t>, </a:t>
            </a:r>
            <a:r>
              <a:rPr lang="ko-KR" altLang="en-US" sz="1800"/>
              <a:t>글씨 크기가 그 분들을 위한 맞춤으로 나오지 않았기 때문이다 </a:t>
            </a:r>
            <a:endParaRPr lang="ko-KR" altLang="en-US" sz="1800" kern="0">
              <a:solidFill>
                <a:srgbClr val="000000"/>
              </a:solidFill>
              <a:latin typeface="한컴바탕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83C7B82-91AD-4322-9011-D59E5E59FB70}"/>
              </a:ext>
            </a:extLst>
          </p:cNvPr>
          <p:cNvSpPr txBox="1">
            <a:spLocks/>
          </p:cNvSpPr>
          <p:nvPr/>
        </p:nvSpPr>
        <p:spPr>
          <a:xfrm>
            <a:off x="583677" y="5491980"/>
            <a:ext cx="10515600" cy="1065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800" kern="0">
                <a:solidFill>
                  <a:srgbClr val="000000"/>
                </a:solidFill>
                <a:latin typeface="한컴바탕"/>
              </a:rPr>
              <a:t>=&gt; </a:t>
            </a:r>
            <a:r>
              <a:rPr lang="ko-KR" altLang="en-US" sz="1800" kern="0">
                <a:solidFill>
                  <a:srgbClr val="000000"/>
                </a:solidFill>
                <a:latin typeface="한컴바탕"/>
              </a:rPr>
              <a:t>노인분들이 이해할 수 있는 설명서를 갖춘 </a:t>
            </a:r>
            <a:r>
              <a:rPr lang="en-US" altLang="ko-KR" sz="1800" kern="0">
                <a:solidFill>
                  <a:srgbClr val="000000"/>
                </a:solidFill>
                <a:latin typeface="한컴바탕"/>
              </a:rPr>
              <a:t>TV</a:t>
            </a:r>
            <a:r>
              <a:rPr lang="ko-KR" altLang="en-US" sz="1800" kern="0">
                <a:solidFill>
                  <a:srgbClr val="000000"/>
                </a:solidFill>
                <a:latin typeface="한컴바탕"/>
              </a:rPr>
              <a:t>의 모든 기능을 다 활용할 수 있는 리모컨</a:t>
            </a:r>
            <a:endParaRPr lang="en-US" altLang="ko-KR" sz="1800" kern="0">
              <a:solidFill>
                <a:srgbClr val="000000"/>
              </a:solidFill>
              <a:latin typeface="한컴바탕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800" kern="0">
                <a:solidFill>
                  <a:srgbClr val="000000"/>
                </a:solidFill>
                <a:latin typeface="한컴바탕"/>
              </a:rPr>
              <a:t>=&gt; </a:t>
            </a:r>
            <a:r>
              <a:rPr lang="ko-KR" altLang="en-US" sz="1800" kern="0">
                <a:solidFill>
                  <a:srgbClr val="000000"/>
                </a:solidFill>
                <a:latin typeface="한컴바탕"/>
              </a:rPr>
              <a:t>꼭 필요하다고 여기는 기능만 있는 편리한 리모컨</a:t>
            </a:r>
          </a:p>
        </p:txBody>
      </p:sp>
    </p:spTree>
    <p:extLst>
      <p:ext uri="{BB962C8B-B14F-4D97-AF65-F5344CB8AC3E}">
        <p14:creationId xmlns:p14="http://schemas.microsoft.com/office/powerpoint/2010/main" val="52469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자기이(가) 표시된 사진&#10;&#10;자동 생성된 설명">
            <a:extLst>
              <a:ext uri="{FF2B5EF4-FFF2-40B4-BE49-F238E27FC236}">
                <a16:creationId xmlns:a16="http://schemas.microsoft.com/office/drawing/2014/main" id="{34818361-028F-4241-8DBE-0C08F9A75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465" y="1371600"/>
            <a:ext cx="6786880" cy="509016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7BFA401F-B3C9-42D7-8DE7-CF08FA24FC47}"/>
              </a:ext>
            </a:extLst>
          </p:cNvPr>
          <p:cNvSpPr txBox="1">
            <a:spLocks/>
          </p:cNvSpPr>
          <p:nvPr/>
        </p:nvSpPr>
        <p:spPr>
          <a:xfrm>
            <a:off x="394406" y="39624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IF</a:t>
            </a:r>
            <a:r>
              <a:rPr lang="ko-KR" altLang="en-US" sz="3600"/>
              <a:t> </a:t>
            </a:r>
            <a:r>
              <a:rPr lang="en-US" altLang="ko-KR" sz="3600"/>
              <a:t>– </a:t>
            </a:r>
            <a:r>
              <a:rPr lang="ko-KR" altLang="en-US" sz="3600"/>
              <a:t>대략적인 이미지</a:t>
            </a:r>
          </a:p>
        </p:txBody>
      </p:sp>
    </p:spTree>
    <p:extLst>
      <p:ext uri="{BB962C8B-B14F-4D97-AF65-F5344CB8AC3E}">
        <p14:creationId xmlns:p14="http://schemas.microsoft.com/office/powerpoint/2010/main" val="49451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1042</Words>
  <Application>Microsoft Office PowerPoint</Application>
  <PresentationFormat>와이드스크린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HY궁서B</vt:lpstr>
      <vt:lpstr>Nanum Gothic</vt:lpstr>
      <vt:lpstr>맑은 고딕</vt:lpstr>
      <vt:lpstr>한컴바탕</vt:lpstr>
      <vt:lpstr>Arial</vt:lpstr>
      <vt:lpstr>Montserrat</vt:lpstr>
      <vt:lpstr>Symbol</vt:lpstr>
      <vt:lpstr>Office 테마</vt:lpstr>
      <vt:lpstr>PowerPoint 프레젠테이션</vt:lpstr>
      <vt:lpstr>장애인을 위한 디자인씽킹 -&gt; 노인분들을 위한 디자인씽킹</vt:lpstr>
      <vt:lpstr>노인들을 위한 기술과 리모콘 접목</vt:lpstr>
      <vt:lpstr>PowerPoint 프레젠테이션</vt:lpstr>
      <vt:lpstr>PowerPoint 프레젠테이션</vt:lpstr>
      <vt:lpstr>5whys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란</dc:creator>
  <cp:lastModifiedBy>유 란</cp:lastModifiedBy>
  <cp:revision>3</cp:revision>
  <dcterms:created xsi:type="dcterms:W3CDTF">2021-10-29T00:30:57Z</dcterms:created>
  <dcterms:modified xsi:type="dcterms:W3CDTF">2021-10-29T04:31:17Z</dcterms:modified>
</cp:coreProperties>
</file>