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53"/>
  </p:notesMasterIdLst>
  <p:sldIdLst>
    <p:sldId id="279" r:id="rId2"/>
    <p:sldId id="1545" r:id="rId3"/>
    <p:sldId id="578" r:id="rId4"/>
    <p:sldId id="1553" r:id="rId5"/>
    <p:sldId id="1515" r:id="rId6"/>
    <p:sldId id="1554" r:id="rId7"/>
    <p:sldId id="484" r:id="rId8"/>
    <p:sldId id="1566" r:id="rId9"/>
    <p:sldId id="371" r:id="rId10"/>
    <p:sldId id="1532" r:id="rId11"/>
    <p:sldId id="1565" r:id="rId12"/>
    <p:sldId id="1529" r:id="rId13"/>
    <p:sldId id="1536" r:id="rId14"/>
    <p:sldId id="348" r:id="rId15"/>
    <p:sldId id="1544" r:id="rId16"/>
    <p:sldId id="437" r:id="rId17"/>
    <p:sldId id="438" r:id="rId18"/>
    <p:sldId id="583" r:id="rId19"/>
    <p:sldId id="381" r:id="rId20"/>
    <p:sldId id="452" r:id="rId21"/>
    <p:sldId id="1556" r:id="rId22"/>
    <p:sldId id="1557" r:id="rId23"/>
    <p:sldId id="1561" r:id="rId24"/>
    <p:sldId id="1542" r:id="rId25"/>
    <p:sldId id="1531" r:id="rId26"/>
    <p:sldId id="455" r:id="rId27"/>
    <p:sldId id="457" r:id="rId28"/>
    <p:sldId id="463" r:id="rId29"/>
    <p:sldId id="1541" r:id="rId30"/>
    <p:sldId id="1555" r:id="rId31"/>
    <p:sldId id="1510" r:id="rId32"/>
    <p:sldId id="1516" r:id="rId33"/>
    <p:sldId id="1537" r:id="rId34"/>
    <p:sldId id="1533" r:id="rId35"/>
    <p:sldId id="1564" r:id="rId36"/>
    <p:sldId id="1630" r:id="rId37"/>
    <p:sldId id="1631" r:id="rId38"/>
    <p:sldId id="1540" r:id="rId39"/>
    <p:sldId id="1518" r:id="rId40"/>
    <p:sldId id="1534" r:id="rId41"/>
    <p:sldId id="1567" r:id="rId42"/>
    <p:sldId id="1539" r:id="rId43"/>
    <p:sldId id="1563" r:id="rId44"/>
    <p:sldId id="382" r:id="rId45"/>
    <p:sldId id="475" r:id="rId46"/>
    <p:sldId id="1512" r:id="rId47"/>
    <p:sldId id="1549" r:id="rId48"/>
    <p:sldId id="1550" r:id="rId49"/>
    <p:sldId id="1551" r:id="rId50"/>
    <p:sldId id="1538" r:id="rId51"/>
    <p:sldId id="473" r:id="rId5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requisites" id="{AD0392AD-A3A5-0E4A-86F0-D4BE1E8BF2A3}">
          <p14:sldIdLst/>
        </p14:section>
        <p14:section name="Intro - 5 min" id="{02FBE69A-7364-8C41-9AA0-EE95356518CC}">
          <p14:sldIdLst>
            <p14:sldId id="279"/>
            <p14:sldId id="1545"/>
            <p14:sldId id="578"/>
            <p14:sldId id="1553"/>
          </p14:sldIdLst>
        </p14:section>
        <p14:section name="Module 1 - Setup - 20 min" id="{7F9B68DF-25C7-0F4E-A43B-775864C0C93B}">
          <p14:sldIdLst>
            <p14:sldId id="1515"/>
            <p14:sldId id="1554"/>
            <p14:sldId id="484"/>
            <p14:sldId id="1566"/>
          </p14:sldIdLst>
        </p14:section>
        <p14:section name="Module 2 - Attack Kickoff 40 min" id="{D3F56F8B-F980-D54F-9E1A-3737BEF4371E}">
          <p14:sldIdLst>
            <p14:sldId id="371"/>
            <p14:sldId id="1532"/>
            <p14:sldId id="1565"/>
          </p14:sldIdLst>
        </p14:section>
        <p14:section name="Module 2 - Presentation" id="{814CC4A2-B37C-8F49-8B22-6DCC96DC022B}">
          <p14:sldIdLst>
            <p14:sldId id="1529"/>
            <p14:sldId id="1536"/>
            <p14:sldId id="348"/>
            <p14:sldId id="1544"/>
            <p14:sldId id="437"/>
            <p14:sldId id="438"/>
            <p14:sldId id="583"/>
            <p14:sldId id="381"/>
            <p14:sldId id="452"/>
            <p14:sldId id="1556"/>
            <p14:sldId id="1557"/>
            <p14:sldId id="1561"/>
            <p14:sldId id="1542"/>
            <p14:sldId id="1531"/>
            <p14:sldId id="455"/>
            <p14:sldId id="457"/>
            <p14:sldId id="463"/>
          </p14:sldIdLst>
        </p14:section>
        <p14:section name="Module 2 - Workshop Walk-Thru" id="{4042EDB2-A986-CE4B-AAC6-ACF88880061E}">
          <p14:sldIdLst>
            <p14:sldId id="1541"/>
            <p14:sldId id="1555"/>
            <p14:sldId id="1510"/>
            <p14:sldId id="1516"/>
            <p14:sldId id="1537"/>
          </p14:sldIdLst>
        </p14:section>
        <p14:section name="Module 3 - Detect, Investigate &amp; Respond - 45 min" id="{E26F287D-8EA4-D344-BB8B-BA29FA092E49}">
          <p14:sldIdLst>
            <p14:sldId id="1533"/>
            <p14:sldId id="1564"/>
          </p14:sldIdLst>
        </p14:section>
        <p14:section name="Module 4 - Forensic Analysis" id="{893119EA-A8C3-4AA1-A1CF-EE74B3637D52}">
          <p14:sldIdLst>
            <p14:sldId id="1630"/>
            <p14:sldId id="1631"/>
          </p14:sldIdLst>
        </p14:section>
        <p14:section name="Module 5 - Review, Questions &amp; Cleanup - 15 min" id="{FF274F01-EFB0-0B47-950C-DD20E5EC0541}">
          <p14:sldIdLst>
            <p14:sldId id="1540"/>
            <p14:sldId id="1518"/>
            <p14:sldId id="1534"/>
            <p14:sldId id="1567"/>
          </p14:sldIdLst>
        </p14:section>
        <p14:section name="Module 5 - Scenario Discussion" id="{5685672B-CCAA-874D-8796-706B8D393363}">
          <p14:sldIdLst>
            <p14:sldId id="1539"/>
            <p14:sldId id="1563"/>
            <p14:sldId id="382"/>
          </p14:sldIdLst>
        </p14:section>
        <p14:section name="Module 5 - Questions" id="{F1645AC5-DF4B-0E40-92F5-AEFCC2DDF9B9}">
          <p14:sldIdLst>
            <p14:sldId id="475"/>
            <p14:sldId id="1512"/>
            <p14:sldId id="1549"/>
            <p14:sldId id="1550"/>
            <p14:sldId id="1551"/>
            <p14:sldId id="1538"/>
            <p14:sldId id="473"/>
          </p14:sldIdLst>
        </p14:section>
      </p14:sectionLst>
    </p:ext>
    <p:ext uri="{EFAFB233-063F-42B5-8137-9DF3F51BA10A}">
      <p15:sldGuideLst xmlns:p15="http://schemas.microsoft.com/office/powerpoint/2012/main">
        <p15:guide id="1" orient="horz" pos="127">
          <p15:clr>
            <a:srgbClr val="A4A3A4"/>
          </p15:clr>
        </p15:guide>
        <p15:guide id="2" orient="horz" pos="252" userDrawn="1">
          <p15:clr>
            <a:srgbClr val="A4A3A4"/>
          </p15:clr>
        </p15:guide>
        <p15:guide id="3" orient="horz" pos="148">
          <p15:clr>
            <a:srgbClr val="A4A3A4"/>
          </p15:clr>
        </p15:guide>
        <p15:guide id="4" orient="horz" pos="2316" userDrawn="1">
          <p15:clr>
            <a:srgbClr val="A4A3A4"/>
          </p15:clr>
        </p15:guide>
        <p15:guide id="5" orient="horz" pos="205">
          <p15:clr>
            <a:srgbClr val="A4A3A4"/>
          </p15:clr>
        </p15:guide>
        <p15:guide id="6" orient="horz" pos="1687">
          <p15:clr>
            <a:srgbClr val="A4A3A4"/>
          </p15:clr>
        </p15:guide>
        <p15:guide id="7" orient="horz" pos="234">
          <p15:clr>
            <a:srgbClr val="A4A3A4"/>
          </p15:clr>
        </p15:guide>
        <p15:guide id="8" orient="horz" pos="182">
          <p15:clr>
            <a:srgbClr val="A4A3A4"/>
          </p15:clr>
        </p15:guide>
        <p15:guide id="9" pos="4776" userDrawn="1">
          <p15:clr>
            <a:srgbClr val="A4A3A4"/>
          </p15:clr>
        </p15:guide>
        <p15:guide id="10" pos="1066">
          <p15:clr>
            <a:srgbClr val="A4A3A4"/>
          </p15:clr>
        </p15:guide>
        <p15:guide id="11" pos="168" userDrawn="1">
          <p15:clr>
            <a:srgbClr val="A4A3A4"/>
          </p15:clr>
        </p15:guide>
        <p15:guide id="12" pos="961">
          <p15:clr>
            <a:srgbClr val="A4A3A4"/>
          </p15:clr>
        </p15:guide>
        <p15:guide id="13" pos="4511">
          <p15:clr>
            <a:srgbClr val="A4A3A4"/>
          </p15:clr>
        </p15:guide>
        <p15:guide id="14" pos="1560" userDrawn="1">
          <p15:clr>
            <a:srgbClr val="A4A3A4"/>
          </p15:clr>
        </p15:guide>
        <p15:guide id="15" pos="4418">
          <p15:clr>
            <a:srgbClr val="A4A3A4"/>
          </p15:clr>
        </p15:guide>
        <p15:guide id="16" pos="989">
          <p15:clr>
            <a:srgbClr val="A4A3A4"/>
          </p15:clr>
        </p15:guide>
        <p15:guide id="17" pos="4122">
          <p15:clr>
            <a:srgbClr val="A4A3A4"/>
          </p15:clr>
        </p15:guide>
        <p15:guide id="18" pos="3984" userDrawn="1">
          <p15:clr>
            <a:srgbClr val="A4A3A4"/>
          </p15:clr>
        </p15:guide>
        <p15:guide id="19" pos="45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4"/>
    <a:srgbClr val="3C3C3E"/>
    <a:srgbClr val="5F5F61"/>
    <a:srgbClr val="146EB4"/>
    <a:srgbClr val="8D8C8E"/>
    <a:srgbClr val="676668"/>
    <a:srgbClr val="414042"/>
    <a:srgbClr val="212021"/>
    <a:srgbClr val="E6E7E8"/>
    <a:srgbClr val="FAA6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autoAdjust="0"/>
    <p:restoredTop sz="64994" autoAdjust="0"/>
  </p:normalViewPr>
  <p:slideViewPr>
    <p:cSldViewPr snapToGrid="0" snapToObjects="1" showGuides="1">
      <p:cViewPr varScale="1">
        <p:scale>
          <a:sx n="137" d="100"/>
          <a:sy n="137" d="100"/>
        </p:scale>
        <p:origin x="2544" y="108"/>
      </p:cViewPr>
      <p:guideLst>
        <p:guide orient="horz" pos="127"/>
        <p:guide orient="horz" pos="252"/>
        <p:guide orient="horz" pos="148"/>
        <p:guide orient="horz" pos="2316"/>
        <p:guide orient="horz" pos="205"/>
        <p:guide orient="horz" pos="1687"/>
        <p:guide orient="horz" pos="234"/>
        <p:guide orient="horz" pos="182"/>
        <p:guide pos="4776"/>
        <p:guide pos="1066"/>
        <p:guide pos="168"/>
        <p:guide pos="961"/>
        <p:guide pos="4511"/>
        <p:guide pos="1560"/>
        <p:guide pos="4418"/>
        <p:guide pos="989"/>
        <p:guide pos="4122"/>
        <p:guide pos="3984"/>
        <p:guide pos="454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Reconnaissance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Escalate Privileges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a:solidFill>
                <a:schemeClr val="bg1"/>
              </a:solidFill>
              <a:latin typeface="Amazon Ember" charset="0"/>
              <a:ea typeface="Amazon Ember" charset="0"/>
              <a:cs typeface="Amazon Ember" charset="0"/>
            </a:rPr>
            <a:t>Maintain Persistence</a:t>
          </a:r>
          <a:endParaRPr lang="en-US" dirty="0">
            <a:solidFill>
              <a:schemeClr val="bg1"/>
            </a:solidFill>
            <a:latin typeface="Amazon Ember" charset="0"/>
            <a:ea typeface="Amazon Ember" charset="0"/>
            <a:cs typeface="Amazon Ember" charset="0"/>
          </a:endParaRP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05D2C5D6-EA25-144C-9B48-A86FB8CF9F0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Establish Foothold</a:t>
          </a:r>
        </a:p>
      </dgm:t>
    </dgm:pt>
    <dgm:pt modelId="{D7FD0082-4C1C-E646-85B9-D81D829419D9}" type="parTrans" cxnId="{AE802274-9541-644F-88B3-D6C1F427CF6A}">
      <dgm:prSet/>
      <dgm:spPr/>
      <dgm:t>
        <a:bodyPr/>
        <a:lstStyle/>
        <a:p>
          <a:endParaRPr lang="en-US"/>
        </a:p>
      </dgm:t>
    </dgm:pt>
    <dgm:pt modelId="{D54403FA-0971-5D42-AF03-1BFDEA0C115C}" type="sibTrans" cxnId="{AE802274-9541-644F-88B3-D6C1F427CF6A}">
      <dgm:prSet/>
      <dgm:spPr/>
      <dgm:t>
        <a:bodyPr/>
        <a:lstStyle/>
        <a:p>
          <a:endParaRPr lang="en-US"/>
        </a:p>
      </dgm:t>
    </dgm:pt>
    <dgm:pt modelId="{AC1E01DB-833B-4D4B-89C0-F46AE1A04011}">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Internal Reconnaissance</a:t>
          </a:r>
        </a:p>
      </dgm:t>
    </dgm:pt>
    <dgm:pt modelId="{18C1D4F5-9D67-9943-9CFC-D70160A4BE66}" type="parTrans" cxnId="{7E34591E-4E1C-D547-BEF3-CECD358C1A76}">
      <dgm:prSet/>
      <dgm:spPr/>
      <dgm:t>
        <a:bodyPr/>
        <a:lstStyle/>
        <a:p>
          <a:endParaRPr lang="en-US"/>
        </a:p>
      </dgm:t>
    </dgm:pt>
    <dgm:pt modelId="{51DD342B-929E-5346-811C-2554631D53A7}" type="sibTrans" cxnId="{7E34591E-4E1C-D547-BEF3-CECD358C1A76}">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C397CFAD-507B-994D-8F63-B6DD5BA67948}" type="pres">
      <dgm:prSet presAssocID="{05D2C5D6-EA25-144C-9B48-A86FB8CF9F00}" presName="textNode" presStyleLbl="node1" presStyleIdx="1" presStyleCnt="5">
        <dgm:presLayoutVars>
          <dgm:bulletEnabled val="1"/>
        </dgm:presLayoutVars>
      </dgm:prSet>
      <dgm:spPr/>
    </dgm:pt>
    <dgm:pt modelId="{8326131F-6FA4-AC4E-86DC-B4BAB42F0512}" type="pres">
      <dgm:prSet presAssocID="{D54403FA-0971-5D42-AF03-1BFDEA0C115C}"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976101E-52E9-1841-87E2-61D13E62E389}" type="pres">
      <dgm:prSet presAssocID="{AC1E01DB-833B-4D4B-89C0-F46AE1A04011}" presName="textNode" presStyleLbl="node1" presStyleIdx="3" presStyleCnt="5">
        <dgm:presLayoutVars>
          <dgm:bulletEnabled val="1"/>
        </dgm:presLayoutVars>
      </dgm:prSet>
      <dgm:spPr/>
    </dgm:pt>
    <dgm:pt modelId="{9B11DA2C-A85E-B949-9DAB-AE0D5E1F04E0}" type="pres">
      <dgm:prSet presAssocID="{51DD342B-929E-5346-811C-2554631D53A7}"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7E34591E-4E1C-D547-BEF3-CECD358C1A76}" srcId="{8DC344C9-26B8-1B47-8311-FD2D4A9BB597}" destId="{AC1E01DB-833B-4D4B-89C0-F46AE1A04011}" srcOrd="3" destOrd="0" parTransId="{18C1D4F5-9D67-9943-9CFC-D70160A4BE66}" sibTransId="{51DD342B-929E-5346-811C-2554631D53A7}"/>
    <dgm:cxn modelId="{A4C79C34-5B49-864C-8CDD-4DDDF384B789}" srcId="{8DC344C9-26B8-1B47-8311-FD2D4A9BB597}" destId="{134A667F-61F8-5C44-A50D-9332904538DA}" srcOrd="4" destOrd="0" parTransId="{0F0A4FDF-031C-024A-AAF4-4DE2F7E93CD5}" sibTransId="{E4D0E2CC-4F9B-3E48-A47C-95297ABB3733}"/>
    <dgm:cxn modelId="{1923A14C-23EF-E74E-9856-4D0CDB8DDDBE}" type="presOf" srcId="{05D2C5D6-EA25-144C-9B48-A86FB8CF9F00}" destId="{C397CFAD-507B-994D-8F63-B6DD5BA67948}" srcOrd="0" destOrd="0" presId="urn:microsoft.com/office/officeart/2005/8/layout/hProcess9"/>
    <dgm:cxn modelId="{8023B272-2A1F-E64E-B873-4DAEF5936779}" type="presOf" srcId="{AC1E01DB-833B-4D4B-89C0-F46AE1A04011}" destId="{C976101E-52E9-1841-87E2-61D13E62E389}" srcOrd="0" destOrd="0" presId="urn:microsoft.com/office/officeart/2005/8/layout/hProcess9"/>
    <dgm:cxn modelId="{AE802274-9541-644F-88B3-D6C1F427CF6A}" srcId="{8DC344C9-26B8-1B47-8311-FD2D4A9BB597}" destId="{05D2C5D6-EA25-144C-9B48-A86FB8CF9F00}" srcOrd="1" destOrd="0" parTransId="{D7FD0082-4C1C-E646-85B9-D81D829419D9}" sibTransId="{D54403FA-0971-5D42-AF03-1BFDEA0C115C}"/>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92AE2EE6-FC02-6748-BAA8-7494F8E31DE5}" type="presParOf" srcId="{5560E23A-748A-5544-BAAD-CBCA5406AC4D}" destId="{C397CFAD-507B-994D-8F63-B6DD5BA67948}" srcOrd="2" destOrd="0" presId="urn:microsoft.com/office/officeart/2005/8/layout/hProcess9"/>
    <dgm:cxn modelId="{B602BCFF-DA13-A142-B038-824E9BAF7030}" type="presParOf" srcId="{5560E23A-748A-5544-BAAD-CBCA5406AC4D}" destId="{8326131F-6FA4-AC4E-86DC-B4BAB42F0512}"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2649FCF1-DEC2-5A42-8669-A436974F51FF}" type="presParOf" srcId="{5560E23A-748A-5544-BAAD-CBCA5406AC4D}" destId="{C976101E-52E9-1841-87E2-61D13E62E389}" srcOrd="6" destOrd="0" presId="urn:microsoft.com/office/officeart/2005/8/layout/hProcess9"/>
    <dgm:cxn modelId="{CA6E4144-FB3F-0044-8AF6-BB0CE8E874F4}" type="presParOf" srcId="{5560E23A-748A-5544-BAAD-CBCA5406AC4D}" destId="{9B11DA2C-A85E-B949-9DAB-AE0D5E1F04E0}"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1762" y="759389"/>
          <a:ext cx="1325604"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latin typeface="Amazon Ember" charset="0"/>
              <a:ea typeface="Amazon Ember" charset="0"/>
              <a:cs typeface="Amazon Ember" charset="0"/>
            </a:rPr>
            <a:t>Reconnaissance</a:t>
          </a:r>
        </a:p>
      </dsp:txBody>
      <dsp:txXfrm>
        <a:off x="51189" y="808816"/>
        <a:ext cx="1226750" cy="913665"/>
      </dsp:txXfrm>
    </dsp:sp>
    <dsp:sp modelId="{C397CFAD-507B-994D-8F63-B6DD5BA67948}">
      <dsp:nvSpPr>
        <dsp:cNvPr id="0" name=""/>
        <dsp:cNvSpPr/>
      </dsp:nvSpPr>
      <dsp:spPr>
        <a:xfrm>
          <a:off x="1403660" y="759389"/>
          <a:ext cx="1325604"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latin typeface="Amazon Ember" charset="0"/>
              <a:ea typeface="Amazon Ember" charset="0"/>
              <a:cs typeface="Amazon Ember" charset="0"/>
            </a:rPr>
            <a:t>Establish Foothold</a:t>
          </a:r>
        </a:p>
      </dsp:txBody>
      <dsp:txXfrm>
        <a:off x="1453087" y="808816"/>
        <a:ext cx="1226750" cy="913665"/>
      </dsp:txXfrm>
    </dsp:sp>
    <dsp:sp modelId="{3F908C55-EC9A-E741-A9E4-9228E2CE99EF}">
      <dsp:nvSpPr>
        <dsp:cNvPr id="0" name=""/>
        <dsp:cNvSpPr/>
      </dsp:nvSpPr>
      <dsp:spPr>
        <a:xfrm>
          <a:off x="2805558" y="759389"/>
          <a:ext cx="1325604"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latin typeface="Amazon Ember" charset="0"/>
              <a:ea typeface="Amazon Ember" charset="0"/>
              <a:cs typeface="Amazon Ember" charset="0"/>
            </a:rPr>
            <a:t>Escalate Privileges</a:t>
          </a:r>
        </a:p>
      </dsp:txBody>
      <dsp:txXfrm>
        <a:off x="2854985" y="808816"/>
        <a:ext cx="1226750" cy="913665"/>
      </dsp:txXfrm>
    </dsp:sp>
    <dsp:sp modelId="{C976101E-52E9-1841-87E2-61D13E62E389}">
      <dsp:nvSpPr>
        <dsp:cNvPr id="0" name=""/>
        <dsp:cNvSpPr/>
      </dsp:nvSpPr>
      <dsp:spPr>
        <a:xfrm>
          <a:off x="4207456" y="759389"/>
          <a:ext cx="1325604"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latin typeface="Amazon Ember" charset="0"/>
              <a:ea typeface="Amazon Ember" charset="0"/>
              <a:cs typeface="Amazon Ember" charset="0"/>
            </a:rPr>
            <a:t>Internal Reconnaissance</a:t>
          </a:r>
        </a:p>
      </dsp:txBody>
      <dsp:txXfrm>
        <a:off x="4256883" y="808816"/>
        <a:ext cx="1226750" cy="913665"/>
      </dsp:txXfrm>
    </dsp:sp>
    <dsp:sp modelId="{391E982C-86F2-1D48-90BC-8FDD43030CD8}">
      <dsp:nvSpPr>
        <dsp:cNvPr id="0" name=""/>
        <dsp:cNvSpPr/>
      </dsp:nvSpPr>
      <dsp:spPr>
        <a:xfrm>
          <a:off x="5609354" y="759389"/>
          <a:ext cx="1325604"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bg1"/>
              </a:solidFill>
              <a:latin typeface="Amazon Ember" charset="0"/>
              <a:ea typeface="Amazon Ember" charset="0"/>
              <a:cs typeface="Amazon Ember" charset="0"/>
            </a:rPr>
            <a:t>Maintain Persistence</a:t>
          </a:r>
          <a:endParaRPr lang="en-US" sz="1300" kern="1200" dirty="0">
            <a:solidFill>
              <a:schemeClr val="bg1"/>
            </a:solidFill>
            <a:latin typeface="Amazon Ember" charset="0"/>
            <a:ea typeface="Amazon Ember" charset="0"/>
            <a:cs typeface="Amazon Ember" charset="0"/>
          </a:endParaRPr>
        </a:p>
      </dsp:txBody>
      <dsp:txXfrm>
        <a:off x="5658781" y="808816"/>
        <a:ext cx="1226750" cy="913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CF989-6525-C640-8C58-7B40451EDA8A}" type="datetimeFigureOut">
              <a:rPr lang="en-US" smtClean="0"/>
              <a:t>4/22/2019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F73B6F-6C74-6846-B3E2-267958B98325}" type="slidenum">
              <a:rPr lang="en-US" smtClean="0"/>
              <a:t>‹#›</a:t>
            </a:fld>
            <a:endParaRPr lang="en-US"/>
          </a:p>
        </p:txBody>
      </p:sp>
    </p:spTree>
    <p:extLst>
      <p:ext uri="{BB962C8B-B14F-4D97-AF65-F5344CB8AC3E}">
        <p14:creationId xmlns:p14="http://schemas.microsoft.com/office/powerpoint/2010/main" val="36776225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Hello, My name is Ross Warren and I am a specialized Solution Architect focused on AWS External Security Services.</a:t>
            </a:r>
          </a:p>
          <a:p>
            <a:r>
              <a:rPr lang="en-US" sz="1200" kern="1200" dirty="0">
                <a:solidFill>
                  <a:schemeClr val="tx1"/>
                </a:solidFill>
                <a:effectLst/>
                <a:latin typeface="+mn-lt"/>
                <a:ea typeface="+mn-ea"/>
                <a:cs typeface="+mn-cs"/>
              </a:rPr>
              <a:t>I have been at AWS over a year and before joining AWS. I was at a cool Boston startup called Sqrrl. If you read anything about Threat Hunting in 2016 and 2017, you probably were reading something produced by the Sqrrl Team.  Previous to Sqrrl, I was working at a Government contract in Northern Virginia running their security operations center as the manager and lead incident responder, where I deployed a distributed Splunk instance that was being feed by a cluster of machines running Security Onion and all the cool tools that come with </a:t>
            </a:r>
            <a:r>
              <a:rPr lang="en-US" sz="1200" kern="1200" dirty="0" err="1">
                <a:solidFill>
                  <a:schemeClr val="tx1"/>
                </a:solidFill>
                <a:effectLst/>
                <a:latin typeface="+mn-lt"/>
                <a:ea typeface="+mn-ea"/>
                <a:cs typeface="+mn-cs"/>
              </a:rPr>
              <a:t>SecurityOnion</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why are we here today? We are going to be building an environment in AWS, in which we will deploy detective controls such as GuardDuty and </a:t>
            </a:r>
            <a:r>
              <a:rPr lang="en-US" sz="1200" kern="1200" dirty="0" err="1">
                <a:solidFill>
                  <a:schemeClr val="tx1"/>
                </a:solidFill>
                <a:effectLst/>
                <a:latin typeface="+mn-lt"/>
                <a:ea typeface="+mn-ea"/>
                <a:cs typeface="+mn-cs"/>
              </a:rPr>
              <a:t>SecurityHub</a:t>
            </a:r>
            <a:r>
              <a:rPr lang="en-US" sz="1200" kern="1200" dirty="0">
                <a:solidFill>
                  <a:schemeClr val="tx1"/>
                </a:solidFill>
                <a:effectLst/>
                <a:latin typeface="+mn-lt"/>
                <a:ea typeface="+mn-ea"/>
                <a:cs typeface="+mn-cs"/>
              </a:rPr>
              <a:t>, a few EC2 instances and then run simulated attacks against these hosts. After the attacks have completed, you will play the part of the incident responder sitting in a Security Operations Center and try and figure out what happened and what do to mitigate the risks.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Who else is in the room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Bathrooms</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66F73B6F-6C74-6846-B3E2-267958B98325}" type="slidenum">
              <a:rPr lang="en-US" smtClean="0"/>
              <a:t>1</a:t>
            </a:fld>
            <a:endParaRPr lang="en-US"/>
          </a:p>
        </p:txBody>
      </p:sp>
    </p:spTree>
    <p:extLst>
      <p:ext uri="{BB962C8B-B14F-4D97-AF65-F5344CB8AC3E}">
        <p14:creationId xmlns:p14="http://schemas.microsoft.com/office/powerpoint/2010/main" val="1509121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318112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6189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While we wait for the attack to happen and the findings to show up in GuardDuty and Security Hub, we are going to talk about Threat Detection and Response.</a:t>
            </a:r>
          </a:p>
          <a:p>
            <a:pPr marL="0" indent="0">
              <a:buFont typeface="Arial" panose="020B0604020202020204" pitchFamily="34" charset="0"/>
              <a:buNone/>
            </a:pPr>
            <a:endParaRPr lang="en-US" dirty="0">
              <a:solidFill>
                <a:schemeClr val="tx1"/>
              </a:solidFill>
            </a:endParaRPr>
          </a:p>
          <a:p>
            <a:pPr marL="0" indent="0">
              <a:buFont typeface="Arial" panose="020B0604020202020204" pitchFamily="34" charset="0"/>
              <a:buNone/>
            </a:pPr>
            <a:endParaRPr lang="en-US" dirty="0">
              <a:solidFill>
                <a:schemeClr val="tx1"/>
              </a:solidFill>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789281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Threat detection has always been difficult and it is becoming more and more of a challenge.</a:t>
            </a:r>
          </a:p>
          <a:p>
            <a:pPr marL="171450" indent="-171450">
              <a:buFont typeface="Arial" panose="020B0604020202020204" pitchFamily="34" charset="0"/>
              <a:buChar char="•"/>
            </a:pPr>
            <a:r>
              <a:rPr lang="en-US" b="1" dirty="0">
                <a:solidFill>
                  <a:schemeClr val="tx1"/>
                </a:solidFill>
              </a:rPr>
              <a:t>More connected systems</a:t>
            </a:r>
            <a:r>
              <a:rPr lang="en-US" dirty="0">
                <a:solidFill>
                  <a:schemeClr val="tx1"/>
                </a:solidFill>
              </a:rPr>
              <a:t> and devices - produce large data sets needing to be analyzed.</a:t>
            </a:r>
          </a:p>
          <a:p>
            <a:pPr marL="171450" indent="-171450">
              <a:buFont typeface="Arial" panose="020B0604020202020204" pitchFamily="34" charset="0"/>
              <a:buChar char="•"/>
            </a:pPr>
            <a:r>
              <a:rPr lang="en-US" b="1" dirty="0">
                <a:solidFill>
                  <a:schemeClr val="tx1"/>
                </a:solidFill>
              </a:rPr>
              <a:t>Difficult to find the threats </a:t>
            </a:r>
            <a:r>
              <a:rPr lang="en-US" dirty="0">
                <a:solidFill>
                  <a:schemeClr val="tx1"/>
                </a:solidFill>
              </a:rPr>
              <a:t>in all the data. </a:t>
            </a:r>
            <a:r>
              <a:rPr lang="en-US" b="1" dirty="0">
                <a:solidFill>
                  <a:schemeClr val="tx1"/>
                </a:solidFill>
              </a:rPr>
              <a:t>Alert fatigue </a:t>
            </a:r>
            <a:r>
              <a:rPr lang="en-US" dirty="0">
                <a:solidFill>
                  <a:schemeClr val="tx1"/>
                </a:solidFill>
              </a:rPr>
              <a:t>from so many notifications and false alarms. What’s really important? </a:t>
            </a:r>
          </a:p>
          <a:p>
            <a:pPr marL="171450" indent="-171450">
              <a:buFont typeface="Arial" panose="020B0604020202020204" pitchFamily="34" charset="0"/>
              <a:buChar char="•"/>
            </a:pPr>
            <a:r>
              <a:rPr lang="en-US" b="1" dirty="0">
                <a:solidFill>
                  <a:schemeClr val="tx1"/>
                </a:solidFill>
              </a:rPr>
              <a:t>Difficult to find and hire people </a:t>
            </a:r>
            <a:r>
              <a:rPr lang="en-US" b="0" dirty="0">
                <a:solidFill>
                  <a:schemeClr val="tx1"/>
                </a:solidFill>
              </a:rPr>
              <a:t>with the skills </a:t>
            </a:r>
            <a:r>
              <a:rPr lang="en-US" dirty="0">
                <a:solidFill>
                  <a:schemeClr val="tx1"/>
                </a:solidFill>
              </a:rPr>
              <a:t>needed to interpret all of this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32494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good overview of services at AWS that help you secure your environment. Today we are focused on Detection and Response, but I want you to realize there are other service that complement each other to help you.</a:t>
            </a:r>
          </a:p>
          <a:p>
            <a:endParaRPr lang="en-US" dirty="0"/>
          </a:p>
          <a:p>
            <a:endParaRPr lang="en-US" dirty="0"/>
          </a:p>
          <a:p>
            <a:r>
              <a:rPr lang="en-US" dirty="0" err="1"/>
              <a:t>xxxxx</a:t>
            </a:r>
            <a:r>
              <a:rPr lang="en-US" dirty="0"/>
              <a:t>.</a:t>
            </a:r>
          </a:p>
        </p:txBody>
      </p:sp>
      <p:sp>
        <p:nvSpPr>
          <p:cNvPr id="4" name="Slide Number Placeholder 3"/>
          <p:cNvSpPr>
            <a:spLocks noGrp="1"/>
          </p:cNvSpPr>
          <p:nvPr>
            <p:ph type="sldNum" sz="quarter" idx="5"/>
          </p:nvPr>
        </p:nvSpPr>
        <p:spPr/>
        <p:txBody>
          <a:bodyPr/>
          <a:lstStyle/>
          <a:p>
            <a:fld id="{66F73B6F-6C74-6846-B3E2-267958B98325}" type="slidenum">
              <a:rPr lang="en-US" smtClean="0"/>
              <a:t>14</a:t>
            </a:fld>
            <a:endParaRPr lang="en-US"/>
          </a:p>
        </p:txBody>
      </p:sp>
    </p:spTree>
    <p:extLst>
      <p:ext uri="{BB962C8B-B14F-4D97-AF65-F5344CB8AC3E}">
        <p14:creationId xmlns:p14="http://schemas.microsoft.com/office/powerpoint/2010/main" val="964300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282622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 – GuardDuty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58368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AWS security services, GuardDuty and Macie, use the power of machine learning to detect threats.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Arial"/>
                <a:ea typeface="+mn-ea"/>
                <a:cs typeface="+mn-cs"/>
              </a:rPr>
              <a:t>GuardDuty continuously monitors for malicious or unauthorized behavior to help you protect your AWS accounts and workloads. </a:t>
            </a:r>
          </a:p>
          <a:p>
            <a:r>
              <a:rPr lang="en-US" sz="1200" kern="1200" dirty="0">
                <a:solidFill>
                  <a:schemeClr val="tx1"/>
                </a:solidFill>
                <a:effectLst/>
                <a:latin typeface="Arial"/>
                <a:ea typeface="+mn-ea"/>
                <a:cs typeface="+mn-cs"/>
              </a:rPr>
              <a:t>It uncovers activity such as unusual API calls or potentially unauthorized deployments that indicate a possible account compromise. It also detects potentially compromised instances and reconnaissance by attackers.</a:t>
            </a:r>
          </a:p>
          <a:p>
            <a:r>
              <a:rPr lang="en-US" sz="1200" kern="1200" dirty="0">
                <a:solidFill>
                  <a:schemeClr val="tx1"/>
                </a:solidFill>
                <a:effectLst/>
                <a:latin typeface="Arial"/>
                <a:ea typeface="+mn-ea"/>
                <a:cs typeface="+mn-cs"/>
              </a:rPr>
              <a:t>GuardDuty analyzes billions of events across AWS accounts for signs of risk.</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Macie: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Helps you better understand where sensitive information is stored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Shows you how your data is being accessed, including user authentications and access patterns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Macie’s user behavior analytics can also identify indications of compromise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675334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Collection of rules based on the AWS and security industry best practices. For example, Security Hub supports the CIS AWS Foundations Benchmark standard. </a:t>
            </a:r>
            <a:endParaRPr lang="en-US" sz="1059" kern="1200" dirty="0">
              <a:solidFill>
                <a:schemeClr val="tx1"/>
              </a:solidFill>
              <a:effectLst/>
              <a:latin typeface="+mj-lt"/>
              <a:ea typeface="+mn-ea"/>
              <a:cs typeface="+mn-cs"/>
            </a:endParaRPr>
          </a:p>
          <a:p>
            <a:endParaRPr lang="en-US" sz="1059" kern="1200" dirty="0">
              <a:solidFill>
                <a:schemeClr val="tx1"/>
              </a:solidFill>
              <a:effectLst/>
              <a:latin typeface="+mj-lt"/>
              <a:ea typeface="+mn-ea"/>
              <a:cs typeface="+mn-cs"/>
            </a:endParaRPr>
          </a:p>
          <a:p>
            <a:r>
              <a:rPr lang="en-US" sz="1059" kern="1200" dirty="0">
                <a:solidFill>
                  <a:schemeClr val="tx1"/>
                </a:solidFill>
                <a:effectLst/>
                <a:latin typeface="+mj-lt"/>
                <a:ea typeface="+mn-ea"/>
                <a:cs typeface="+mn-cs"/>
              </a:rPr>
              <a:t>Finding: potential security issue detected a provider.</a:t>
            </a:r>
          </a:p>
          <a:p>
            <a:endParaRPr lang="en-US" sz="1059" kern="1200" dirty="0">
              <a:solidFill>
                <a:schemeClr val="tx1"/>
              </a:solidFill>
              <a:effectLst/>
              <a:latin typeface="+mj-lt"/>
              <a:ea typeface="+mn-ea"/>
              <a:cs typeface="+mn-cs"/>
            </a:endParaRPr>
          </a:p>
          <a:p>
            <a:r>
              <a:rPr lang="en-US" sz="1059" kern="1200" dirty="0">
                <a:solidFill>
                  <a:schemeClr val="tx1"/>
                </a:solidFill>
                <a:effectLst/>
                <a:latin typeface="+mj-lt"/>
                <a:ea typeface="+mn-ea"/>
                <a:cs typeface="+mn-cs"/>
              </a:rPr>
              <a:t>Insight: consolidation of findings - identifies a security area that requires attention or intervention. An</a:t>
            </a:r>
          </a:p>
          <a:p>
            <a:r>
              <a:rPr lang="en-US" sz="1059" kern="1200" dirty="0">
                <a:solidFill>
                  <a:schemeClr val="tx1"/>
                </a:solidFill>
                <a:effectLst/>
                <a:latin typeface="+mj-lt"/>
                <a:ea typeface="+mn-ea"/>
                <a:cs typeface="+mn-cs"/>
              </a:rPr>
              <a:t>insight provides a prescriptive, actionable view on a particular area of your AWS security state and</a:t>
            </a:r>
          </a:p>
          <a:p>
            <a:r>
              <a:rPr lang="en-US" sz="1059" kern="1200" dirty="0">
                <a:solidFill>
                  <a:schemeClr val="tx1"/>
                </a:solidFill>
                <a:effectLst/>
                <a:latin typeface="+mj-lt"/>
                <a:ea typeface="+mn-ea"/>
                <a:cs typeface="+mn-cs"/>
              </a:rPr>
              <a:t>enables you to address it. An insight is defined by a combination of specific attributes (filters) that</a:t>
            </a:r>
          </a:p>
          <a:p>
            <a:r>
              <a:rPr lang="en-US" sz="1059" kern="1200" dirty="0">
                <a:solidFill>
                  <a:schemeClr val="tx1"/>
                </a:solidFill>
                <a:effectLst/>
                <a:latin typeface="+mj-lt"/>
                <a:ea typeface="+mn-ea"/>
                <a:cs typeface="+mn-cs"/>
              </a:rPr>
              <a:t>are applied to all of your existing Security Hub aggregated findings. The result is a particular subset of</a:t>
            </a:r>
          </a:p>
          <a:p>
            <a:pPr marL="0" marR="0" indent="0" algn="l" defTabSz="1097212" rtl="0" eaLnBrk="1" fontAlgn="auto" latinLnBrk="0" hangingPunct="1">
              <a:lnSpc>
                <a:spcPct val="90000"/>
              </a:lnSpc>
              <a:spcBef>
                <a:spcPts val="0"/>
              </a:spcBef>
              <a:spcAft>
                <a:spcPts val="400"/>
              </a:spcAft>
              <a:buClrTx/>
              <a:buSzTx/>
              <a:buFontTx/>
              <a:buNone/>
              <a:tabLst/>
              <a:defRPr/>
            </a:pPr>
            <a:r>
              <a:rPr lang="en-US" sz="1059" kern="1200" dirty="0">
                <a:solidFill>
                  <a:schemeClr val="tx1"/>
                </a:solidFill>
                <a:effectLst/>
                <a:latin typeface="+mj-lt"/>
                <a:ea typeface="+mn-ea"/>
                <a:cs typeface="+mn-cs"/>
              </a:rPr>
              <a:t>your </a:t>
            </a:r>
            <a:r>
              <a:rPr kumimoji="0" lang="en-US" sz="1059" b="0" i="0" u="none" strike="noStrike" kern="1200" cap="none" spc="0" normalizeH="0" baseline="0" noProof="0" dirty="0">
                <a:ln>
                  <a:noFill/>
                </a:ln>
                <a:solidFill>
                  <a:prstClr val="black"/>
                </a:solidFill>
                <a:effectLst/>
                <a:uLnTx/>
                <a:uFillTx/>
                <a:latin typeface="+mj-lt"/>
                <a:ea typeface="+mn-ea"/>
                <a:cs typeface="+mn-cs"/>
              </a:rPr>
              <a:t>Security Hub </a:t>
            </a:r>
            <a:r>
              <a:rPr lang="en-US" sz="1059" kern="1200" dirty="0">
                <a:solidFill>
                  <a:schemeClr val="tx1"/>
                </a:solidFill>
                <a:effectLst/>
                <a:latin typeface="+mj-lt"/>
                <a:ea typeface="+mn-ea"/>
                <a:cs typeface="+mn-cs"/>
              </a:rPr>
              <a:t>aggregated findings that are included in this insight.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059" kern="1200" dirty="0">
                <a:solidFill>
                  <a:schemeClr val="tx1"/>
                </a:solidFill>
                <a:effectLst/>
                <a:latin typeface="+mj-lt"/>
                <a:ea typeface="+mn-ea"/>
                <a:cs typeface="+mn-cs"/>
              </a:rPr>
              <a:t>Security findings provider: service that generates security findings. Security Hub aggregates security findings generated</a:t>
            </a:r>
          </a:p>
          <a:p>
            <a:r>
              <a:rPr lang="en-US" sz="1059" kern="1200" dirty="0">
                <a:solidFill>
                  <a:schemeClr val="tx1"/>
                </a:solidFill>
                <a:effectLst/>
                <a:latin typeface="+mj-lt"/>
                <a:ea typeface="+mn-ea"/>
                <a:cs typeface="+mn-cs"/>
              </a:rPr>
              <a:t>by the following supported AWS services: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317277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easily enable GuardDuty in the console and authorize it to monitor your accounts without additional security software or infrastructure to deploy or manage.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a:ea typeface="+mn-ea"/>
                <a:cs typeface="+mn-cs"/>
              </a:rPr>
              <a:t>It can analyze and correlate billions of events from CloudTrail, VPC Flow Logs, and DNS Logs across all of your associated AWS accounts. </a:t>
            </a:r>
          </a:p>
          <a:p>
            <a:pPr marL="171450" indent="-171450">
              <a:buFont typeface="Arial" panose="020B0604020202020204" pitchFamily="34" charset="0"/>
              <a:buChar char="•"/>
            </a:pPr>
            <a:r>
              <a:rPr lang="en-US" dirty="0"/>
              <a:t>Performs continuous monitoring using managed rule-sets, integrated threat intelligence, anomaly detection, and machine learning to detect malicious or unauthorized behavior.</a:t>
            </a:r>
          </a:p>
          <a:p>
            <a:pPr marL="171450" indent="-171450">
              <a:buFont typeface="Arial" panose="020B0604020202020204" pitchFamily="34" charset="0"/>
              <a:buChar char="•"/>
            </a:pPr>
            <a:r>
              <a:rPr lang="en-US" dirty="0"/>
              <a:t>Review details findings in the console, integrate into event management or workflow systems, or trigger Lambda for automated remediation or prevention.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206804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Apple Braille" pitchFamily="2" charset="0"/>
              </a:rPr>
              <a:t>We’ll go fairly quick through this agenda since there is a lot to cover</a:t>
            </a:r>
          </a:p>
          <a:p>
            <a:r>
              <a:rPr lang="en-US" sz="1100" dirty="0">
                <a:latin typeface="Apple Braille" pitchFamily="2" charset="0"/>
              </a:rPr>
              <a:t>If not finished with a section before we move on, feel free to keep working and if you have any problems ask one of the facilitators to help – you will be able to work on this workshop outside of this event at any time</a:t>
            </a:r>
          </a:p>
          <a:p>
            <a:endParaRPr lang="en-US" sz="1100" dirty="0">
              <a:latin typeface="Apple Braille"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latin typeface="Apple Braille" pitchFamily="2" charset="0"/>
              </a:rPr>
              <a:t>Important : Use the Oregon (us-west-2) region, there are some services in this workshop that are only available in Oregon</a:t>
            </a:r>
          </a:p>
          <a:p>
            <a:endParaRPr lang="en-US" sz="1100" dirty="0">
              <a:latin typeface="Apple Braille" pitchFamily="2" charset="0"/>
            </a:endParaRPr>
          </a:p>
          <a:p>
            <a:r>
              <a:rPr lang="en-US" sz="1100" dirty="0">
                <a:latin typeface="Apple Braille" pitchFamily="2" charset="0"/>
              </a:rPr>
              <a:t>PLEASE FOLLOW DIRECTIONS – especially in the first part on the parameters screen, people working their way though the workshop are most successful if they follow the directions, please read all the steps, skipping just one step can minimize your enjoyment of this workshop</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Module 1: </a:t>
            </a:r>
          </a:p>
          <a:p>
            <a:pPr lvl="1"/>
            <a:r>
              <a:rPr lang="en-US" sz="1100" kern="1200" dirty="0">
                <a:solidFill>
                  <a:schemeClr val="tx1"/>
                </a:solidFill>
                <a:effectLst/>
                <a:latin typeface="+mn-lt"/>
                <a:ea typeface="+mn-ea"/>
                <a:cs typeface="+mn-cs"/>
              </a:rPr>
              <a:t>Run CloudFormation template to Build Detective Controls</a:t>
            </a:r>
          </a:p>
          <a:p>
            <a:pPr lvl="0"/>
            <a:r>
              <a:rPr lang="en-US" sz="1100" kern="1200" dirty="0">
                <a:solidFill>
                  <a:schemeClr val="tx1"/>
                </a:solidFill>
                <a:effectLst/>
                <a:latin typeface="+mn-lt"/>
                <a:ea typeface="+mn-ea"/>
                <a:cs typeface="+mn-cs"/>
              </a:rPr>
              <a:t>Module 2:</a:t>
            </a:r>
          </a:p>
          <a:p>
            <a:pPr lvl="1"/>
            <a:r>
              <a:rPr lang="en-US" sz="1100" kern="1200" dirty="0">
                <a:solidFill>
                  <a:schemeClr val="tx1"/>
                </a:solidFill>
                <a:effectLst/>
                <a:latin typeface="+mn-lt"/>
                <a:ea typeface="+mn-ea"/>
                <a:cs typeface="+mn-cs"/>
              </a:rPr>
              <a:t>Run CloudFormation template</a:t>
            </a:r>
          </a:p>
          <a:p>
            <a:pPr lvl="1"/>
            <a:r>
              <a:rPr lang="en-US" sz="1100" kern="1200" dirty="0">
                <a:solidFill>
                  <a:schemeClr val="tx1"/>
                </a:solidFill>
                <a:effectLst/>
                <a:latin typeface="+mn-lt"/>
                <a:ea typeface="+mn-ea"/>
                <a:cs typeface="+mn-cs"/>
              </a:rPr>
              <a:t>Presentation and live role playing exercise</a:t>
            </a:r>
          </a:p>
          <a:p>
            <a:pPr lvl="0"/>
            <a:r>
              <a:rPr lang="en-US" sz="1100" kern="1200" dirty="0">
                <a:solidFill>
                  <a:schemeClr val="tx1"/>
                </a:solidFill>
                <a:effectLst/>
                <a:latin typeface="+mn-lt"/>
                <a:ea typeface="+mn-ea"/>
                <a:cs typeface="+mn-cs"/>
              </a:rPr>
              <a:t>Module 3: </a:t>
            </a:r>
          </a:p>
          <a:p>
            <a:pPr lvl="1"/>
            <a:r>
              <a:rPr lang="en-US" sz="1100" kern="1200" dirty="0">
                <a:solidFill>
                  <a:schemeClr val="tx1"/>
                </a:solidFill>
                <a:effectLst/>
                <a:latin typeface="+mn-lt"/>
                <a:ea typeface="+mn-ea"/>
                <a:cs typeface="+mn-cs"/>
              </a:rPr>
              <a:t>Investigate the attack</a:t>
            </a:r>
          </a:p>
          <a:p>
            <a:pPr lvl="0"/>
            <a:r>
              <a:rPr lang="en-US" sz="1100" kern="1200" dirty="0">
                <a:solidFill>
                  <a:schemeClr val="tx1"/>
                </a:solidFill>
                <a:effectLst/>
                <a:latin typeface="+mn-lt"/>
                <a:ea typeface="+mn-ea"/>
                <a:cs typeface="+mn-cs"/>
              </a:rPr>
              <a:t>Module 4: </a:t>
            </a:r>
          </a:p>
          <a:p>
            <a:pPr lvl="1"/>
            <a:r>
              <a:rPr lang="en-US" sz="1100" kern="1200" dirty="0">
                <a:solidFill>
                  <a:schemeClr val="tx1"/>
                </a:solidFill>
                <a:effectLst/>
                <a:latin typeface="+mn-lt"/>
                <a:ea typeface="+mn-ea"/>
                <a:cs typeface="+mn-cs"/>
              </a:rPr>
              <a:t>Presentation / group Q&amp;A</a:t>
            </a:r>
          </a:p>
          <a:p>
            <a:pPr lvl="1"/>
            <a:r>
              <a:rPr lang="en-US" sz="1100" kern="1200" dirty="0">
                <a:solidFill>
                  <a:schemeClr val="tx1"/>
                </a:solidFill>
                <a:effectLst/>
                <a:latin typeface="+mn-lt"/>
                <a:ea typeface="+mn-ea"/>
                <a:cs typeface="+mn-cs"/>
              </a:rPr>
              <a:t>Cleanup</a:t>
            </a:r>
          </a:p>
          <a:p>
            <a:endParaRPr lang="en-US" dirty="0"/>
          </a:p>
          <a:p>
            <a:endParaRPr lang="en-US" dirty="0"/>
          </a:p>
        </p:txBody>
      </p:sp>
      <p:sp>
        <p:nvSpPr>
          <p:cNvPr id="4" name="Slide Number Placeholder 3"/>
          <p:cNvSpPr>
            <a:spLocks noGrp="1"/>
          </p:cNvSpPr>
          <p:nvPr>
            <p:ph type="sldNum" sz="quarter" idx="5"/>
          </p:nvPr>
        </p:nvSpPr>
        <p:spPr/>
        <p:txBody>
          <a:bodyPr/>
          <a:lstStyle/>
          <a:p>
            <a:fld id="{66F73B6F-6C74-6846-B3E2-267958B98325}" type="slidenum">
              <a:rPr lang="en-US" smtClean="0"/>
              <a:t>2</a:t>
            </a:fld>
            <a:endParaRPr lang="en-US"/>
          </a:p>
        </p:txBody>
      </p:sp>
    </p:spTree>
    <p:extLst>
      <p:ext uri="{BB962C8B-B14F-4D97-AF65-F5344CB8AC3E}">
        <p14:creationId xmlns:p14="http://schemas.microsoft.com/office/powerpoint/2010/main" val="1365603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and CloudWatch Events can both be used to trigger automated threat response.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Highlights: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Cloudwatch event timing vs Cloudtrail and use cases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 multi-region, multi-account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Config Rule represents desired configurations for a resource and is evaluated against configuration changes recorded by AWS Config.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Config Rules to assess overall compliance and risk status from a configuration perspective,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View compliance trends over time and pinpoint which configuration change caused a resource to drift out of compliance with a rule.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CloudWatch becomes aware of changes as they occur for near real-time response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Take corrective action by activating functions, making changes, and capturing state information.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427632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Live Role Playing </a:t>
            </a:r>
            <a:r>
              <a:rPr lang="en-US" sz="1200" dirty="0" err="1">
                <a:latin typeface="Amazon Ember" panose="020B0603020204020204" pitchFamily="34" charset="0"/>
                <a:ea typeface="Amazon Ember" panose="020B0603020204020204" pitchFamily="34" charset="0"/>
                <a:cs typeface="Amazon Ember" panose="020B0603020204020204" pitchFamily="34" charset="0"/>
              </a:rPr>
              <a:t>Demo</a:t>
            </a:r>
            <a:r>
              <a:rPr lang="en-US" sz="1200" kern="1200" dirty="0" err="1">
                <a:solidFill>
                  <a:schemeClr val="tx1"/>
                </a:solidFill>
                <a:effectLst/>
                <a:latin typeface="Arial"/>
                <a:ea typeface="+mn-ea"/>
                <a:cs typeface="+mn-cs"/>
              </a:rPr>
              <a:t>GuardDuty</a:t>
            </a:r>
            <a:r>
              <a:rPr lang="en-US" sz="1200" kern="1200" dirty="0">
                <a:solidFill>
                  <a:schemeClr val="tx1"/>
                </a:solidFill>
                <a:effectLst/>
                <a:latin typeface="Arial"/>
                <a:ea typeface="+mn-ea"/>
                <a:cs typeface="+mn-cs"/>
              </a:rPr>
              <a:t>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77543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Live Role Playing </a:t>
            </a:r>
            <a:r>
              <a:rPr lang="en-US" sz="1200" dirty="0" err="1">
                <a:latin typeface="Amazon Ember" panose="020B0603020204020204" pitchFamily="34" charset="0"/>
                <a:ea typeface="Amazon Ember" panose="020B0603020204020204" pitchFamily="34" charset="0"/>
                <a:cs typeface="Amazon Ember" panose="020B0603020204020204" pitchFamily="34" charset="0"/>
              </a:rPr>
              <a:t>Demo</a:t>
            </a:r>
            <a:r>
              <a:rPr lang="en-US" sz="1200" kern="1200" dirty="0" err="1">
                <a:solidFill>
                  <a:schemeClr val="tx1"/>
                </a:solidFill>
                <a:effectLst/>
                <a:latin typeface="Arial"/>
                <a:ea typeface="+mn-ea"/>
                <a:cs typeface="+mn-cs"/>
              </a:rPr>
              <a:t>GuardDuty</a:t>
            </a:r>
            <a:r>
              <a:rPr lang="en-US" sz="1200" kern="1200" dirty="0">
                <a:solidFill>
                  <a:schemeClr val="tx1"/>
                </a:solidFill>
                <a:effectLst/>
                <a:latin typeface="Arial"/>
                <a:ea typeface="+mn-ea"/>
                <a:cs typeface="+mn-cs"/>
              </a:rPr>
              <a:t>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796332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3681422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819821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CloudWatch Events delivers a near real-time stream of system events that describe changes in your AWS resources. </a:t>
            </a:r>
          </a:p>
          <a:p>
            <a:r>
              <a:rPr lang="en-US" dirty="0"/>
              <a:t>Using simple rules that are quick to set up, you can match events and route them to one or more target functions or streams. </a:t>
            </a:r>
          </a:p>
          <a:p>
            <a:r>
              <a:rPr lang="en-US" dirty="0"/>
              <a:t>Respond to changes, take corrective action by sending messages to activate functions, make changes, capture state information and </a:t>
            </a:r>
          </a:p>
          <a:p>
            <a:r>
              <a:rPr lang="en-US" dirty="0"/>
              <a:t>	pass notifications to collaboration and communication tools. </a:t>
            </a:r>
          </a:p>
          <a:p>
            <a:r>
              <a:rPr lang="en-US" dirty="0"/>
              <a:t>This example shows a GuardDuty finding, but it could just as easily be a Macie event.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3509027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Automate your threat remediation with these AWS services.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Lambda:</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prevention mechanisms to security boundary services</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WAF, Security Groups, S3 bucket policies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Invoke deeper inspection of the AWS estate</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Systems Manager, Inspector</a:t>
            </a:r>
          </a:p>
          <a:p>
            <a:r>
              <a:rPr lang="en-US" dirty="0"/>
              <a:t>Systems Manager: </a:t>
            </a:r>
            <a:r>
              <a:rPr lang="en-US" sz="1200" b="0" i="0" kern="1200" dirty="0">
                <a:solidFill>
                  <a:schemeClr val="tx1"/>
                </a:solidFill>
                <a:effectLst/>
                <a:latin typeface="Amazon Ember Regular" charset="0"/>
                <a:ea typeface="+mn-ea"/>
                <a:cs typeface="+mn-cs"/>
              </a:rPr>
              <a:t> </a:t>
            </a:r>
          </a:p>
          <a:p>
            <a:r>
              <a:rPr lang="en-US" dirty="0"/>
              <a:t>	Proactively mitigate threats at instance level</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Patching system</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Amazon Inspector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a:t>
            </a:r>
            <a:r>
              <a:rPr lang="en-US" sz="1200" b="0" i="0" kern="1200" dirty="0">
                <a:solidFill>
                  <a:schemeClr val="tx1"/>
                </a:solidFill>
                <a:effectLst/>
                <a:latin typeface="Amazon Ember Regular" charset="0"/>
                <a:ea typeface="+mn-ea"/>
                <a:cs typeface="+mn-cs"/>
              </a:rPr>
              <a:t>utomated security assessment service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Amazon Ember Regular" charset="0"/>
                <a:ea typeface="+mn-ea"/>
                <a:cs typeface="+mn-cs"/>
              </a:rPr>
              <a:t>	Helps improve the security and compliance of applications deployed on AWS.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1104449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Anyone can have an ‘intern moment’ and the explanation often starts with, “I was in a hurry to meet a deadline…”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5316577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a:ea typeface="+mn-ea"/>
                <a:cs typeface="+mn-cs"/>
              </a:rPr>
              <a:t>CloudWatch metrics provide details about every incident. </a:t>
            </a:r>
          </a:p>
          <a:p>
            <a:r>
              <a:rPr lang="en-US" sz="1200" b="0" i="0" kern="1200" dirty="0">
                <a:solidFill>
                  <a:schemeClr val="tx1"/>
                </a:solidFill>
                <a:effectLst/>
                <a:latin typeface="Arial"/>
                <a:ea typeface="+mn-ea"/>
                <a:cs typeface="+mn-cs"/>
              </a:rPr>
              <a:t>Automate the addition of the bad IPs as indicated by Shield to add to blacklists elsewhere (WAF, VPC or your own Data Center)</a:t>
            </a:r>
          </a:p>
          <a:p>
            <a:r>
              <a:rPr lang="en-US" baseline="0" dirty="0"/>
              <a:t>advantage of the cloud is having the ability to capture automated events and notifications of changes to your infrastructure.  </a:t>
            </a:r>
          </a:p>
          <a:p>
            <a:r>
              <a:rPr lang="en-US" baseline="0" dirty="0"/>
              <a:t>You can then feed those changes to a Lambda function.  </a:t>
            </a:r>
          </a:p>
          <a:p>
            <a:r>
              <a:rPr lang="en-US" baseline="0" dirty="0"/>
              <a:t>This Lambda function could do any number of things such as Detection, Alerting, Remediation, Countermeasures, or Forensics.  </a:t>
            </a:r>
          </a:p>
          <a:p>
            <a:endParaRPr lang="en-US" baseline="0" dirty="0"/>
          </a:p>
          <a:p>
            <a:r>
              <a:rPr lang="en-US" baseline="0" dirty="0"/>
              <a:t>By having the ability to pull together these changes in configuration information and act upon them allows you to ensure you have your security policies are automated from beginning to end and have continuous insight into your environment.  </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3127269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197942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recently went through the 2018 Verizon Data Breach Investigations Report</a:t>
            </a:r>
          </a:p>
          <a:p>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First. I want to define what a Data </a:t>
            </a:r>
            <a:r>
              <a:rPr lang="en-US" sz="1200" b="0" i="0" kern="1200" dirty="0">
                <a:solidFill>
                  <a:schemeClr val="tx1"/>
                </a:solidFill>
                <a:effectLst/>
                <a:latin typeface="Amazon Ember Regular" charset="0"/>
                <a:ea typeface="+mn-ea"/>
                <a:cs typeface="+mn-cs"/>
              </a:rPr>
              <a:t>Breach is: The incident results in confirmed disclosure of data to an unauthorized party (not just potential exposure)</a:t>
            </a:r>
            <a:br>
              <a:rPr lang="en-US" dirty="0"/>
            </a:br>
            <a:r>
              <a:rPr lang="en-US" sz="1200" b="0" i="0" kern="1200" dirty="0">
                <a:solidFill>
                  <a:schemeClr val="tx1"/>
                </a:solidFill>
                <a:effectLst/>
                <a:latin typeface="Amazon Ember Regular" charset="0"/>
                <a:ea typeface="+mn-ea"/>
                <a:cs typeface="+mn-cs"/>
              </a:rPr>
              <a:t>Incident: security event that compromises the confidentiality, integrity or availability of an information asset.</a:t>
            </a:r>
            <a:endParaRPr lang="en-US" dirty="0"/>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One of the leading data breach patterns is attacks on Web Applications –green line. Brown line is Point of Sale devices. Clearly web apps are an important target. That is one of the reasons we will use a web site in the scenario for this workshop (although the actual threat vector exploited could be done against any server)</a:t>
            </a:r>
          </a:p>
          <a:p>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r>
              <a:rPr lang="en-US" sz="1200" b="0" i="0" u="none" strike="noStrike" kern="1200" dirty="0">
                <a:solidFill>
                  <a:schemeClr val="tx1"/>
                </a:solidFill>
                <a:effectLst/>
                <a:latin typeface="+mn-lt"/>
                <a:ea typeface="+mn-ea"/>
                <a:cs typeface="+mn-cs"/>
              </a:rPr>
              <a:t>Phishing </a:t>
            </a:r>
          </a:p>
          <a:p>
            <a:r>
              <a:rPr lang="en-US" sz="1200" b="0" i="0" u="none" strike="noStrike" kern="1200" dirty="0">
                <a:solidFill>
                  <a:schemeClr val="tx1"/>
                </a:solidFill>
                <a:effectLst/>
                <a:latin typeface="+mn-lt"/>
                <a:ea typeface="+mn-ea"/>
                <a:cs typeface="+mn-cs"/>
              </a:rPr>
              <a:t>Drive-by Download</a:t>
            </a:r>
          </a:p>
          <a:p>
            <a:r>
              <a:rPr lang="en-US" sz="1200" b="0" i="0" u="none" strike="noStrike" kern="1200" dirty="0">
                <a:solidFill>
                  <a:schemeClr val="tx1"/>
                </a:solidFill>
                <a:effectLst/>
                <a:latin typeface="+mn-lt"/>
                <a:ea typeface="+mn-ea"/>
                <a:cs typeface="+mn-cs"/>
              </a:rPr>
              <a:t>Operating System Exploitation </a:t>
            </a:r>
          </a:p>
          <a:p>
            <a:r>
              <a:rPr lang="en-US" sz="1200" b="0" i="0" u="none" strike="noStrike" kern="1200" dirty="0">
                <a:solidFill>
                  <a:schemeClr val="tx1"/>
                </a:solidFill>
                <a:effectLst/>
                <a:latin typeface="+mn-lt"/>
                <a:ea typeface="+mn-ea"/>
                <a:cs typeface="+mn-cs"/>
              </a:rPr>
              <a:t>Misconfigurations </a:t>
            </a:r>
          </a:p>
          <a:p>
            <a:r>
              <a:rPr lang="en-US" sz="1200" b="0" i="0" u="none" strike="noStrike" kern="1200" dirty="0">
                <a:solidFill>
                  <a:schemeClr val="tx1"/>
                </a:solidFill>
                <a:effectLst/>
                <a:latin typeface="+mn-lt"/>
                <a:ea typeface="+mn-ea"/>
                <a:cs typeface="+mn-cs"/>
              </a:rPr>
              <a:t>Web Application Attack </a:t>
            </a:r>
          </a:p>
          <a:p>
            <a:r>
              <a:rPr lang="en-US" sz="1200" b="0" i="0" u="none" strike="noStrike" kern="1200" dirty="0" err="1">
                <a:solidFill>
                  <a:schemeClr val="tx1"/>
                </a:solidFill>
                <a:effectLst/>
                <a:latin typeface="+mn-lt"/>
                <a:ea typeface="+mn-ea"/>
                <a:cs typeface="+mn-cs"/>
              </a:rPr>
              <a:t>Bruteforcing</a:t>
            </a:r>
            <a:r>
              <a:rPr lang="en-US" sz="1200" b="0" i="0" u="none" strike="noStrike" kern="1200" dirty="0">
                <a:solidFill>
                  <a:schemeClr val="tx1"/>
                </a:solidFill>
                <a:effectLst/>
                <a:latin typeface="+mn-lt"/>
                <a:ea typeface="+mn-ea"/>
                <a:cs typeface="+mn-cs"/>
              </a:rPr>
              <a:t>/Password Spraying </a:t>
            </a:r>
          </a:p>
          <a:p>
            <a:r>
              <a:rPr lang="en-US" sz="1200" b="0" i="0" u="none" strike="noStrike" kern="1200" dirty="0">
                <a:solidFill>
                  <a:schemeClr val="tx1"/>
                </a:solidFill>
                <a:effectLst/>
                <a:latin typeface="+mn-lt"/>
                <a:ea typeface="+mn-ea"/>
                <a:cs typeface="+mn-cs"/>
              </a:rPr>
              <a:t>Denial of Service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327266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teams in your org  are trying to figure out how to move on-prem applications to the cloud from an existing data center . Your team wants to go ahead with a simple POC</a:t>
            </a:r>
          </a:p>
          <a:p>
            <a:pPr marL="171450" indent="-171450">
              <a:buFont typeface="Arial" panose="020B0604020202020204" pitchFamily="34" charset="0"/>
              <a:buChar char="•"/>
            </a:pPr>
            <a:r>
              <a:rPr lang="en-US" dirty="0"/>
              <a:t>They starts with building a bare minimum architecture with a web server within a VPC that’s hosting a website.  Also the webserver uses data that’s stored on an S3 bucket.</a:t>
            </a:r>
          </a:p>
          <a:p>
            <a:pPr marL="171450" indent="-171450">
              <a:buFont typeface="Arial" panose="020B0604020202020204" pitchFamily="34" charset="0"/>
              <a:buChar char="•"/>
            </a:pPr>
            <a:r>
              <a:rPr lang="en-US" dirty="0"/>
              <a:t>In this lab your job is to put on the hat of a security engineer and use AWS services to figure out the nature of the attack that is occurring and properly remediate the threats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sz="1200" b="0" i="0" kern="1200" dirty="0">
                <a:solidFill>
                  <a:schemeClr val="tx1"/>
                </a:solidFill>
                <a:effectLst/>
                <a:latin typeface="+mn-lt"/>
                <a:ea typeface="+mn-ea"/>
                <a:cs typeface="+mn-cs"/>
              </a:rPr>
              <a:t>For this Workshop you will have a single instance setup in the us-west-2 region. As this was a “lift-and-shift” migration for piloting, you have yet to build redundancy into your application, so you have a single public-facing web server. The web server has access to the Internet Gateway through an Elastic Network Interface. Customers access your web server through a DNS entry pointing to the Elastic Network Interface. You store static content in an S3 bucket and use the VPC S3 Endpoint Gateway for access from the web server.</a:t>
            </a:r>
          </a:p>
          <a:p>
            <a:r>
              <a:rPr lang="en-US" sz="1200" b="0" i="0" kern="1200" dirty="0">
                <a:solidFill>
                  <a:schemeClr val="tx1"/>
                </a:solidFill>
                <a:effectLst/>
                <a:latin typeface="+mn-lt"/>
                <a:ea typeface="+mn-ea"/>
                <a:cs typeface="+mn-cs"/>
              </a:rPr>
              <a:t>For this Workshop you will have a simple setup with a single instance setup in the us-west-2 region. As this was a “lift-and-shift” migration for piloting, you have yet to build redundancy into your application, so you have a single public-facing web server that is accessed through an internet gateway and retrieves static content from an S3 bucket.</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313393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 is about to occur</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048206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fill this in after we discover what happened during the attack  - in the next module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3360018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Inspector and Systems Manager</a:t>
            </a:r>
          </a:p>
          <a:p>
            <a:endParaRPr lang="en-US" dirty="0"/>
          </a:p>
          <a:p>
            <a:r>
              <a:rPr lang="en-US" b="1" dirty="0"/>
              <a:t>None, since GuardDuty processes the VPC Flow Logs, CloudTrail Logs and DNS Logs outside of your account, enabling GuardDuty. has no impact to your account regardless of the number of VPCs (correct)</a:t>
            </a:r>
          </a:p>
          <a:p>
            <a:endParaRPr lang="en-US" b="1" dirty="0"/>
          </a:p>
          <a:p>
            <a:r>
              <a:rPr lang="en-US" b="1" dirty="0"/>
              <a:t>GuardDuty automatically sends logs to CloudWatch events. Create a CloudWatch event rule with a target such as SNS or Lambda. (correct)</a:t>
            </a:r>
          </a:p>
          <a:p>
            <a:endParaRPr lang="en-US" b="1" dirty="0"/>
          </a:p>
          <a:p>
            <a:r>
              <a:rPr lang="en-US" b="1" dirty="0"/>
              <a:t>Macie looks at a subset of the data (S3) and management API calls and GuardDuty looks at management API calls, VPC Flow log and DNS logs. (correct)</a:t>
            </a:r>
            <a:endParaRPr lang="en-US" dirty="0"/>
          </a:p>
          <a:p>
            <a:endParaRPr lang="en-US" dirty="0"/>
          </a:p>
          <a:p>
            <a:r>
              <a:rPr lang="en-US" dirty="0"/>
              <a:t>Timing 2:15 –latest</a:t>
            </a:r>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3899922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a:p>
            <a:endParaRPr lang="en-US" sz="1200" dirty="0">
              <a:latin typeface="Apple Braille" pitchFamily="2" charset="0"/>
            </a:endParaRPr>
          </a:p>
          <a:p>
            <a:r>
              <a:rPr lang="en-US" sz="1200" dirty="0">
                <a:latin typeface="Apple Braille" pitchFamily="2" charset="0"/>
              </a:rPr>
              <a:t>Timing = 3:00</a:t>
            </a:r>
          </a:p>
          <a:p>
            <a:endParaRPr lang="en-US" sz="1200" dirty="0">
              <a:latin typeface="Apple Braille" pitchFamily="2" charset="0"/>
            </a:endParaRPr>
          </a:p>
          <a:p>
            <a:r>
              <a:rPr lang="en-US" sz="1200" dirty="0">
                <a:latin typeface="Apple Braille" pitchFamily="2" charset="0"/>
              </a:rPr>
              <a:t>We are going to Detect, investigate and respond to the attack!</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38608110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3228439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a:p>
            <a:endParaRPr lang="en-US" sz="1200" dirty="0">
              <a:latin typeface="Apple Braille" pitchFamily="2" charset="0"/>
            </a:endParaRPr>
          </a:p>
          <a:p>
            <a:r>
              <a:rPr lang="en-US" sz="1200" dirty="0">
                <a:latin typeface="Apple Braille" pitchFamily="2" charset="0"/>
              </a:rPr>
              <a:t>Timing = 3:00</a:t>
            </a:r>
          </a:p>
          <a:p>
            <a:endParaRPr lang="en-US" sz="1200" dirty="0">
              <a:latin typeface="Apple Braille" pitchFamily="2" charset="0"/>
            </a:endParaRPr>
          </a:p>
          <a:p>
            <a:r>
              <a:rPr lang="en-US" sz="1200" dirty="0">
                <a:latin typeface="Apple Braille" pitchFamily="2" charset="0"/>
              </a:rPr>
              <a:t>We are going to Detect, investigate and respond to the attack!</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633834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583596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23284138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88210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 in your org are trying to figure out how to move on-prem applications to the cloud from an existing data center . Your team wants to go ahead with a simple POC</a:t>
            </a:r>
          </a:p>
          <a:p>
            <a:pPr marL="171450" indent="-171450">
              <a:buFont typeface="Arial" panose="020B0604020202020204" pitchFamily="34" charset="0"/>
              <a:buChar char="•"/>
            </a:pPr>
            <a:r>
              <a:rPr lang="en-US" dirty="0"/>
              <a:t>They start with building a bare minimum architecture in AWS with a web server within a VPC that’s hosting a website.  Also the webserver uses data that’s stored on an S3 bucket.</a:t>
            </a:r>
          </a:p>
          <a:p>
            <a:pPr marL="171450" indent="-171450">
              <a:buFont typeface="Arial" panose="020B0604020202020204" pitchFamily="34" charset="0"/>
              <a:buChar char="•"/>
            </a:pPr>
            <a:r>
              <a:rPr lang="en-US" dirty="0"/>
              <a:t>In this workshop your job is to put on the hat of a security engineer and use AWS services to figure out the nature of the simulated attack that is occurring and properly remediate the threats</a:t>
            </a:r>
          </a:p>
          <a:p>
            <a:pPr marL="171450" indent="-171450">
              <a:buFont typeface="Arial" panose="020B0604020202020204" pitchFamily="34" charset="0"/>
              <a:buChar char="•"/>
            </a:pPr>
            <a:endParaRPr lang="en-US" dirty="0"/>
          </a:p>
          <a:p>
            <a:r>
              <a:rPr lang="en-US" sz="1200" b="0" i="0" kern="1200" dirty="0">
                <a:solidFill>
                  <a:schemeClr val="tx1"/>
                </a:solidFill>
                <a:effectLst/>
                <a:latin typeface="+mn-lt"/>
                <a:ea typeface="+mn-ea"/>
                <a:cs typeface="+mn-cs"/>
              </a:rPr>
              <a:t>For this Workshop you will setup a single instance in the us-west-2 region. As this was a “lift-and-shift” migration for piloting, you have yet to build redundancy into your application, so you have a single public-facing web server. The web server has access to the Internet Gateway through an Elastic Network Interface. </a:t>
            </a:r>
          </a:p>
          <a:p>
            <a:r>
              <a:rPr lang="en-US" sz="1200" b="0" i="0" kern="1200" dirty="0">
                <a:solidFill>
                  <a:schemeClr val="tx1"/>
                </a:solidFill>
                <a:effectLst/>
                <a:latin typeface="+mn-lt"/>
                <a:ea typeface="+mn-ea"/>
                <a:cs typeface="+mn-cs"/>
              </a:rPr>
              <a:t>Customers access your web server through a DNS entry pointing to the Elastic Network Interface. You store static content in an S3 bucket and use the VPC S3 Endpoint Gateway for access from the web server.</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7149688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36676491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val="35203586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42</a:t>
            </a:fld>
            <a:endParaRPr lang="en-US" dirty="0"/>
          </a:p>
        </p:txBody>
      </p:sp>
    </p:spTree>
    <p:extLst>
      <p:ext uri="{BB962C8B-B14F-4D97-AF65-F5344CB8AC3E}">
        <p14:creationId xmlns:p14="http://schemas.microsoft.com/office/powerpoint/2010/main" val="20438936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EC2 instances created by the Module 2 CloudFormation template. </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represents the attacker which we pretend is on the Internet. </a:t>
            </a:r>
          </a:p>
          <a:p>
            <a:r>
              <a:rPr lang="en-US" sz="1200" b="0" i="0" kern="1200" dirty="0">
                <a:solidFill>
                  <a:schemeClr val="tx1"/>
                </a:solidFill>
                <a:effectLst/>
                <a:latin typeface="+mn-lt"/>
                <a:ea typeface="+mn-ea"/>
                <a:cs typeface="+mn-cs"/>
              </a:rPr>
              <a:t>The Elastic IP on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is in a custom threat list in GuardDuty. The other instance named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 represents the web server that was lifted and shifted into AWS.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Although company policy is that only key-based authentication should be enabled for SSH, at some point password authentication for SSH was enabled on the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 This misconfiguration is identified in the Inspector scan that is triggered from the GuardDuty finding.</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performed a brute force SSH password attack against the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 The brute force attack is designed to be successful.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SSH brute force attack was successful and the attacker was able to log in to the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EC2 Instance that is created in the Module 2 CloudFormation template disabled default encryption on the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bucket. In addition the CloudFormation template made the </a:t>
            </a:r>
            <a:r>
              <a:rPr lang="en-US" sz="1200" b="1" i="0" kern="1200" dirty="0">
                <a:solidFill>
                  <a:schemeClr val="tx1"/>
                </a:solidFill>
                <a:effectLst/>
                <a:latin typeface="+mn-lt"/>
                <a:ea typeface="+mn-ea"/>
                <a:cs typeface="+mn-cs"/>
              </a:rPr>
              <a:t>Data </a:t>
            </a:r>
            <a:r>
              <a:rPr lang="en-US" sz="1200" b="0" i="0" kern="1200" dirty="0">
                <a:solidFill>
                  <a:schemeClr val="tx1"/>
                </a:solidFill>
                <a:effectLst/>
                <a:latin typeface="+mn-lt"/>
                <a:ea typeface="+mn-ea"/>
                <a:cs typeface="+mn-cs"/>
              </a:rPr>
              <a:t>bucket public. This is used for the Macie part of the investigation in Module 3. We pretend that the attacker made the bucket public and removed the default encryption from the bucket.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Compromised Instance also has a </a:t>
            </a:r>
            <a:r>
              <a:rPr lang="en-US" sz="1200" b="0" i="0" kern="1200" dirty="0" err="1">
                <a:solidFill>
                  <a:schemeClr val="tx1"/>
                </a:solidFill>
                <a:effectLst/>
                <a:latin typeface="+mn-lt"/>
                <a:ea typeface="+mn-ea"/>
                <a:cs typeface="+mn-cs"/>
              </a:rPr>
              <a:t>cron</a:t>
            </a:r>
            <a:r>
              <a:rPr lang="en-US" sz="1200" b="0" i="0" kern="1200" dirty="0">
                <a:solidFill>
                  <a:schemeClr val="tx1"/>
                </a:solidFill>
                <a:effectLst/>
                <a:latin typeface="+mn-lt"/>
                <a:ea typeface="+mn-ea"/>
                <a:cs typeface="+mn-cs"/>
              </a:rPr>
              <a:t> job that continuously pings the Malicious Host to generate a GuardDuty finding based off the custom threat list.</a:t>
            </a:r>
          </a:p>
          <a:p>
            <a:r>
              <a:rPr lang="en-US" sz="1200" b="0" i="0" kern="1200" dirty="0">
                <a:solidFill>
                  <a:schemeClr val="tx1"/>
                </a:solidFill>
                <a:effectLst/>
                <a:latin typeface="+mn-lt"/>
                <a:ea typeface="+mn-ea"/>
                <a:cs typeface="+mn-cs"/>
              </a:rPr>
              <a:t>The API Calls that generated the API findings come from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The calls use the temp creds from the IAM role for EC2 running on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The GuardDuty findings are generated because the EIP attached to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is in a custom threat list.</a:t>
            </a:r>
          </a:p>
          <a:p>
            <a:r>
              <a:rPr lang="en-US" sz="1200" b="0" i="0" kern="1200" dirty="0">
                <a:solidFill>
                  <a:schemeClr val="tx1"/>
                </a:solidFill>
                <a:effectLst/>
                <a:latin typeface="+mn-lt"/>
                <a:ea typeface="+mn-ea"/>
                <a:cs typeface="+mn-cs"/>
              </a:rPr>
              <a:t>A number of CloudWatch Events Rules are evoked by the GuardDuty findings and then these trigger various services.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43</a:t>
            </a:fld>
            <a:endParaRPr lang="en-US" dirty="0"/>
          </a:p>
        </p:txBody>
      </p:sp>
    </p:spTree>
    <p:extLst>
      <p:ext uri="{BB962C8B-B14F-4D97-AF65-F5344CB8AC3E}">
        <p14:creationId xmlns:p14="http://schemas.microsoft.com/office/powerpoint/2010/main" val="38289201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Attack Recap</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Module 2 CloudFormation template creates two EC2 instances. They are in the same VPC but different subnets. The Malicious Host represents the attacker which we pretend is on the Internet. The Elastic IP on the Malicious Host is in a custom threat list in GuardDuty (in order to generate . The other instance named Compromised Instance represents the web server that was lifted and shifted into AWS.</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Although company policy is that only certificate authentication should be enabled for SSH, at some point password authentication for SSH was enabled on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The Malicious Host performed a brute force SSH password attack against the Compromised Instance. The brute force attack is designed to be successful</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The SSH brute force attack was successful and the attacker was able to log in to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We pretend here that the attacker then copied the temp credentials (that came from IAM Role for EC2) from the instance to an S3 bucket - in reality the API calls from the Malicious Host use the temp creds from the IAM Role for EC2 attached to the Malicious Host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The CloudFormation template that we ran in Module 2 enables encryption for the Data bucket and then the EC2 instance removes the encryption. In addition the CloudFormation template made the Data bucket public. This is used for the Macie part of the investigation in Module 3. We pretend that the attacker made the bucket public and removed the default encryption from the bucket.</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7. The API Calls that generated the API findings come from the Malicious Host. The calls use the temp creds from the IAM role for EC2 running on the Malicious Host. The GuardDuty findings are generated because the EIP on the Malicious Host is in a custom threat list.</a:t>
            </a:r>
          </a:p>
          <a:p>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44</a:t>
            </a:fld>
            <a:endParaRPr lang="en-US" dirty="0"/>
          </a:p>
        </p:txBody>
      </p:sp>
    </p:spTree>
    <p:extLst>
      <p:ext uri="{BB962C8B-B14F-4D97-AF65-F5344CB8AC3E}">
        <p14:creationId xmlns:p14="http://schemas.microsoft.com/office/powerpoint/2010/main" val="11682447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2385607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was a side effect of the attack simulation since the “malicious host” is actually running in the same VPC as the compromised instance. (correct)</a:t>
            </a:r>
          </a:p>
          <a:p>
            <a:endParaRPr lang="en-US" dirty="0"/>
          </a:p>
          <a:p>
            <a:r>
              <a:rPr lang="en-US" b="1" dirty="0"/>
              <a:t>The Public IP of the “malicious host” was added to a custom threat list in GuardDuty so certain API calls from that EC2 instance will generate findings. (correct)</a:t>
            </a:r>
          </a:p>
          <a:p>
            <a:endParaRPr lang="en-US" dirty="0"/>
          </a:p>
          <a:p>
            <a:r>
              <a:rPr lang="en-US" dirty="0"/>
              <a:t>CloudWatch agent (correct)</a:t>
            </a:r>
          </a:p>
          <a:p>
            <a:endParaRPr lang="en-US" dirty="0"/>
          </a:p>
          <a:p>
            <a:r>
              <a:rPr lang="en-US" dirty="0"/>
              <a:t>Password authentication for SSH access was not disabled</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17537686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47</a:t>
            </a:fld>
            <a:endParaRPr lang="en-US" dirty="0"/>
          </a:p>
        </p:txBody>
      </p:sp>
    </p:spTree>
    <p:extLst>
      <p:ext uri="{BB962C8B-B14F-4D97-AF65-F5344CB8AC3E}">
        <p14:creationId xmlns:p14="http://schemas.microsoft.com/office/powerpoint/2010/main" val="26415667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25311743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49</a:t>
            </a:fld>
            <a:endParaRPr lang="en-US" dirty="0"/>
          </a:p>
        </p:txBody>
      </p:sp>
    </p:spTree>
    <p:extLst>
      <p:ext uri="{BB962C8B-B14F-4D97-AF65-F5344CB8AC3E}">
        <p14:creationId xmlns:p14="http://schemas.microsoft.com/office/powerpoint/2010/main" val="1181884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7781243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haven’t already please do the Cleanup section of Module #4</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35374192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51</a:t>
            </a:fld>
            <a:endParaRPr lang="en-US" dirty="0"/>
          </a:p>
        </p:txBody>
      </p:sp>
    </p:spTree>
    <p:extLst>
      <p:ext uri="{BB962C8B-B14F-4D97-AF65-F5344CB8AC3E}">
        <p14:creationId xmlns:p14="http://schemas.microsoft.com/office/powerpoint/2010/main" val="414068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what the first cloud formation template in Module 1 is going to create. Ideally these detective controls are already deployed in your production AWS environment. </a:t>
            </a:r>
          </a:p>
          <a:p>
            <a:endParaRPr lang="en-US" dirty="0"/>
          </a:p>
          <a:p>
            <a:r>
              <a:rPr lang="en-US" dirty="0"/>
              <a:t>Explain slide..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595235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15 mins for this</a:t>
            </a:r>
          </a:p>
          <a:p>
            <a:r>
              <a:rPr lang="en-US" sz="1200" dirty="0">
                <a:latin typeface="Apple Braille" pitchFamily="2" charset="0"/>
              </a:rPr>
              <a:t>Use the Oregon region </a:t>
            </a:r>
          </a:p>
          <a:p>
            <a:endParaRPr lang="en-US" sz="1200" dirty="0">
              <a:latin typeface="Apple Braille" pitchFamily="2" charset="0"/>
            </a:endParaRPr>
          </a:p>
          <a:p>
            <a:r>
              <a:rPr lang="en-US" sz="1200" dirty="0">
                <a:latin typeface="Apple Braille" pitchFamily="2" charset="0"/>
              </a:rPr>
              <a:t>I will mention once again.. </a:t>
            </a:r>
          </a:p>
          <a:p>
            <a:endParaRPr lang="en-US" sz="1200" dirty="0">
              <a:latin typeface="Apple Braille" pitchFamily="2" charset="0"/>
            </a:endParaRPr>
          </a:p>
          <a:p>
            <a:r>
              <a:rPr lang="en-US" sz="1200" dirty="0">
                <a:latin typeface="Apple Braille" pitchFamily="2" charset="0"/>
              </a:rPr>
              <a:t>We’ll go fairly quick through this since there is a lot to cover - If not finished with a section before we move on, feel free to keep working and if you have any problems ask one of the facilitators to help</a:t>
            </a:r>
          </a:p>
          <a:p>
            <a:r>
              <a:rPr lang="en-US" sz="1200" dirty="0">
                <a:latin typeface="Apple Braille" pitchFamily="2" charset="0"/>
              </a:rPr>
              <a:t> – you will be able to work on this workshop outside of this event at any time</a:t>
            </a:r>
          </a:p>
          <a:p>
            <a:endParaRPr lang="en-US" sz="1200" dirty="0">
              <a:latin typeface="Apple Braille" pitchFamily="2" charset="0"/>
            </a:endParaRPr>
          </a:p>
          <a:p>
            <a:r>
              <a:rPr lang="en-US" sz="1200" dirty="0">
                <a:latin typeface="Apple Braille" pitchFamily="2" charset="0"/>
              </a:rPr>
              <a:t>PLEASE FOLLOW DIRECTIONS – esp in the first part on the parameters screen</a:t>
            </a:r>
          </a:p>
          <a:p>
            <a:endParaRPr lang="en-US" sz="1200" dirty="0">
              <a:latin typeface="Apple Braille" pitchFamily="2" charset="0"/>
            </a:endParaRPr>
          </a:p>
          <a:p>
            <a:r>
              <a:rPr lang="en-US" sz="1200" dirty="0">
                <a:latin typeface="Apple Braille" pitchFamily="2" charset="0"/>
              </a:rPr>
              <a:t>Timing = 1:30</a:t>
            </a:r>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6381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 1:30</a:t>
            </a:r>
          </a:p>
          <a:p>
            <a:endParaRPr lang="en-US" sz="1200" dirty="0">
              <a:latin typeface="Apple Braille" pitchFamily="2" charset="0"/>
            </a:endParaRPr>
          </a:p>
          <a:p>
            <a:r>
              <a:rPr lang="en-US" sz="1200" dirty="0">
                <a:latin typeface="Apple Braille" pitchFamily="2" charset="0"/>
              </a:rPr>
              <a:t>Give some indication that you have completed..</a:t>
            </a:r>
          </a:p>
          <a:p>
            <a:endParaRPr lang="en-US" sz="1200" dirty="0">
              <a:latin typeface="Apple Braille" pitchFamily="2" charset="0"/>
            </a:endParaRPr>
          </a:p>
          <a:p>
            <a:r>
              <a:rPr lang="en-US" sz="1200" dirty="0">
                <a:latin typeface="Apple Braille" pitchFamily="2" charset="0"/>
              </a:rPr>
              <a:t>…. Or ask about about 1:25..</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595136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Our next module will simulate the actual attack you will be investigating.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Attack and findings need time to run while we go through presentation…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634373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8050" y="1507147"/>
            <a:ext cx="8609496" cy="686858"/>
          </a:xfrm>
        </p:spPr>
        <p:txBody>
          <a:bodyPr lIns="0" tIns="0"/>
          <a:lstStyle>
            <a:lvl1pPr>
              <a:defRPr b="0"/>
            </a:lvl1pPr>
          </a:lstStyle>
          <a:p>
            <a:r>
              <a:rPr lang="en-US" dirty="0"/>
              <a:t>Sub Title</a:t>
            </a:r>
          </a:p>
        </p:txBody>
      </p:sp>
      <p:sp>
        <p:nvSpPr>
          <p:cNvPr id="6" name="Text Placeholder 6"/>
          <p:cNvSpPr>
            <a:spLocks noGrp="1"/>
          </p:cNvSpPr>
          <p:nvPr>
            <p:ph type="body" sz="quarter" idx="11" hasCustomPrompt="1"/>
          </p:nvPr>
        </p:nvSpPr>
        <p:spPr>
          <a:xfrm>
            <a:off x="268050" y="2315586"/>
            <a:ext cx="2941638" cy="799953"/>
          </a:xfrm>
        </p:spPr>
        <p:txBody>
          <a:bodyPr lIns="0" tIns="0" rIns="0" bIns="0">
            <a:normAutofit/>
          </a:bodyPr>
          <a:lstStyle>
            <a:lvl1pPr marL="0" indent="0" algn="l">
              <a:buNone/>
              <a:defRPr sz="1400" b="0" baseline="0">
                <a:solidFill>
                  <a:srgbClr val="E6E7E8"/>
                </a:solidFill>
              </a:defRPr>
            </a:lvl1pPr>
          </a:lstStyle>
          <a:p>
            <a:pPr lvl="0"/>
            <a:r>
              <a:rPr lang="en-US" dirty="0"/>
              <a:t>Presenter Name</a:t>
            </a:r>
          </a:p>
          <a:p>
            <a:pPr lvl="0"/>
            <a:r>
              <a:rPr lang="en-US" dirty="0"/>
              <a:t>Presenter Title</a:t>
            </a:r>
          </a:p>
          <a:p>
            <a:pPr lvl="0"/>
            <a:r>
              <a:rPr lang="en-US" dirty="0"/>
              <a:t>Month Day, Year</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5976" y="3556000"/>
            <a:ext cx="549656" cy="329794"/>
          </a:xfrm>
          <a:prstGeom prst="rect">
            <a:avLst/>
          </a:prstGeom>
        </p:spPr>
      </p:pic>
    </p:spTree>
    <p:extLst>
      <p:ext uri="{BB962C8B-B14F-4D97-AF65-F5344CB8AC3E}">
        <p14:creationId xmlns:p14="http://schemas.microsoft.com/office/powerpoint/2010/main" val="7140776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05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68050" y="1624452"/>
            <a:ext cx="8609496" cy="686858"/>
          </a:xfrm>
        </p:spPr>
        <p:txBody>
          <a:bodyPr lIns="0" tIns="0"/>
          <a:lstStyle/>
          <a:p>
            <a:r>
              <a:rPr lang="en-US" dirty="0"/>
              <a:t>Section Title Here</a:t>
            </a:r>
          </a:p>
        </p:txBody>
      </p:sp>
      <p:sp>
        <p:nvSpPr>
          <p:cNvPr id="8" name="Text Placeholder 6"/>
          <p:cNvSpPr>
            <a:spLocks noGrp="1"/>
          </p:cNvSpPr>
          <p:nvPr>
            <p:ph type="body" sz="quarter" idx="10" hasCustomPrompt="1"/>
          </p:nvPr>
        </p:nvSpPr>
        <p:spPr>
          <a:xfrm>
            <a:off x="268050" y="2432892"/>
            <a:ext cx="2941638" cy="243164"/>
          </a:xfrm>
        </p:spPr>
        <p:txBody>
          <a:bodyPr lIns="0" tIns="0" rIns="0" bIns="0">
            <a:normAutofit/>
          </a:bodyPr>
          <a:lstStyle>
            <a:lvl1pPr marL="0" indent="0" algn="l">
              <a:buNone/>
              <a:defRPr sz="1400" b="0">
                <a:solidFill>
                  <a:srgbClr val="FAA634"/>
                </a:solidFill>
              </a:defRPr>
            </a:lvl1pPr>
          </a:lstStyle>
          <a:p>
            <a:pPr lvl="0"/>
            <a:r>
              <a:rPr lang="en-US" dirty="0"/>
              <a:t>Sub Title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183405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68050" y="801726"/>
            <a:ext cx="8609496" cy="3558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356981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68049" y="995836"/>
            <a:ext cx="4212207" cy="3356356"/>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95836"/>
            <a:ext cx="4229346" cy="3356356"/>
          </a:xfrm>
        </p:spPr>
        <p:txBody>
          <a:bodyPr>
            <a:no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p:cNvCxnSpPr/>
          <p:nvPr userDrawn="1"/>
        </p:nvCxnSpPr>
        <p:spPr>
          <a:xfrm>
            <a:off x="4568462" y="995836"/>
            <a:ext cx="0" cy="3356356"/>
          </a:xfrm>
          <a:prstGeom prst="line">
            <a:avLst/>
          </a:prstGeom>
          <a:ln w="9525" cmpd="sng">
            <a:solidFill>
              <a:srgbClr val="8D8C8E"/>
            </a:solidFill>
            <a:prstDash val="dash"/>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1988347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68050" y="1377310"/>
            <a:ext cx="2776228" cy="2974882"/>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3191067" y="1377310"/>
            <a:ext cx="2776228" cy="2974882"/>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01318" y="1377310"/>
            <a:ext cx="2776228" cy="2974882"/>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3106063" y="995836"/>
            <a:ext cx="0" cy="3356356"/>
          </a:xfrm>
          <a:prstGeom prst="line">
            <a:avLst/>
          </a:prstGeom>
          <a:ln w="9525" cmpd="sng">
            <a:solidFill>
              <a:srgbClr val="8D8C8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36559" y="1007977"/>
            <a:ext cx="0" cy="3356356"/>
          </a:xfrm>
          <a:prstGeom prst="line">
            <a:avLst/>
          </a:prstGeom>
          <a:ln w="9525" cmpd="sng">
            <a:solidFill>
              <a:srgbClr val="8D8C8E"/>
            </a:solidFill>
            <a:prstDash val="dash"/>
          </a:ln>
          <a:effectLst/>
        </p:spPr>
        <p:style>
          <a:lnRef idx="2">
            <a:schemeClr val="accent1"/>
          </a:lnRef>
          <a:fillRef idx="0">
            <a:schemeClr val="accent1"/>
          </a:fillRef>
          <a:effectRef idx="1">
            <a:schemeClr val="accent1"/>
          </a:effectRef>
          <a:fontRef idx="minor">
            <a:schemeClr val="tx1"/>
          </a:fontRef>
        </p:style>
      </p:cxnSp>
      <p:sp>
        <p:nvSpPr>
          <p:cNvPr id="12" name="Text Placeholder 11"/>
          <p:cNvSpPr>
            <a:spLocks noGrp="1"/>
          </p:cNvSpPr>
          <p:nvPr>
            <p:ph type="body" sz="quarter" idx="12"/>
          </p:nvPr>
        </p:nvSpPr>
        <p:spPr>
          <a:xfrm>
            <a:off x="268050" y="995363"/>
            <a:ext cx="2776228" cy="288925"/>
          </a:xfrm>
        </p:spPr>
        <p:txBody>
          <a:bodyPr anchor="ctr" anchorCtr="0"/>
          <a:lstStyle>
            <a:lvl1pPr marL="0" indent="0" algn="ctr">
              <a:buNone/>
              <a:defRPr b="1">
                <a:solidFill>
                  <a:srgbClr val="E6E7E8"/>
                </a:solidFill>
              </a:defRPr>
            </a:lvl1pPr>
          </a:lstStyle>
          <a:p>
            <a:pPr lvl="0"/>
            <a:endParaRPr lang="en-US" dirty="0"/>
          </a:p>
        </p:txBody>
      </p:sp>
      <p:sp>
        <p:nvSpPr>
          <p:cNvPr id="13" name="Text Placeholder 11"/>
          <p:cNvSpPr>
            <a:spLocks noGrp="1"/>
          </p:cNvSpPr>
          <p:nvPr>
            <p:ph type="body" sz="quarter" idx="13"/>
          </p:nvPr>
        </p:nvSpPr>
        <p:spPr>
          <a:xfrm>
            <a:off x="3191067" y="995363"/>
            <a:ext cx="2776228" cy="288925"/>
          </a:xfrm>
        </p:spPr>
        <p:txBody>
          <a:bodyPr anchor="ctr" anchorCtr="0"/>
          <a:lstStyle>
            <a:lvl1pPr marL="0" indent="0" algn="ctr">
              <a:buNone/>
              <a:defRPr b="1">
                <a:solidFill>
                  <a:srgbClr val="E6E7E8"/>
                </a:solidFill>
              </a:defRPr>
            </a:lvl1pPr>
          </a:lstStyle>
          <a:p>
            <a:pPr lvl="0"/>
            <a:endParaRPr lang="en-US" dirty="0"/>
          </a:p>
        </p:txBody>
      </p:sp>
      <p:sp>
        <p:nvSpPr>
          <p:cNvPr id="14" name="Text Placeholder 11"/>
          <p:cNvSpPr>
            <a:spLocks noGrp="1"/>
          </p:cNvSpPr>
          <p:nvPr>
            <p:ph type="body" sz="quarter" idx="14"/>
          </p:nvPr>
        </p:nvSpPr>
        <p:spPr>
          <a:xfrm>
            <a:off x="6101318" y="995363"/>
            <a:ext cx="2776228" cy="288925"/>
          </a:xfrm>
        </p:spPr>
        <p:txBody>
          <a:bodyPr anchor="ctr" anchorCtr="0"/>
          <a:lstStyle>
            <a:lvl1pPr marL="0" indent="0" algn="ctr">
              <a:buNone/>
              <a:defRPr b="1">
                <a:solidFill>
                  <a:srgbClr val="E6E7E8"/>
                </a:solidFill>
              </a:defRPr>
            </a:lvl1pPr>
          </a:lstStyle>
          <a:p>
            <a:pPr lvl="0"/>
            <a:endParaRPr lang="en-US"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286514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240396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Slide - Text/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3175000" y="1014412"/>
            <a:ext cx="5702546" cy="36493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4"/>
          </p:nvPr>
        </p:nvSpPr>
        <p:spPr>
          <a:xfrm>
            <a:off x="268050" y="1014413"/>
            <a:ext cx="2772012" cy="481365"/>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4" name="Text Placeholder 13"/>
          <p:cNvSpPr>
            <a:spLocks noGrp="1"/>
          </p:cNvSpPr>
          <p:nvPr>
            <p:ph type="body" sz="quarter" idx="15"/>
          </p:nvPr>
        </p:nvSpPr>
        <p:spPr>
          <a:xfrm>
            <a:off x="268289" y="1587499"/>
            <a:ext cx="2771774" cy="3076221"/>
          </a:xfrm>
        </p:spPr>
        <p:txBody>
          <a:bodyPr>
            <a:normAutofit/>
          </a:bodyPr>
          <a:lstStyle>
            <a:lvl1pPr>
              <a:defRPr sz="1400"/>
            </a:lvl1pPr>
            <a:lvl2pPr>
              <a:defRPr sz="1200"/>
            </a:lvl2pPr>
            <a:lvl3pPr>
              <a:defRPr sz="11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211219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54603" t="1547" b="-1"/>
          <a:stretch/>
        </p:blipFill>
        <p:spPr>
          <a:xfrm>
            <a:off x="4262674" y="1047059"/>
            <a:ext cx="1074621" cy="584200"/>
          </a:xfrm>
          <a:prstGeom prst="rect">
            <a:avLst/>
          </a:prstGeom>
        </p:spPr>
      </p:pic>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27674" y="1250259"/>
            <a:ext cx="549656" cy="329794"/>
          </a:xfrm>
          <a:prstGeom prst="rect">
            <a:avLst/>
          </a:prstGeom>
        </p:spPr>
      </p:pic>
    </p:spTree>
    <p:extLst>
      <p:ext uri="{BB962C8B-B14F-4D97-AF65-F5344CB8AC3E}">
        <p14:creationId xmlns:p14="http://schemas.microsoft.com/office/powerpoint/2010/main" val="114270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139134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050" y="114868"/>
            <a:ext cx="8609496" cy="68685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68050" y="982753"/>
            <a:ext cx="8609496" cy="35586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a:off x="120380" y="4858702"/>
            <a:ext cx="3089307" cy="215444"/>
          </a:xfrm>
          <a:prstGeom prst="rect">
            <a:avLst/>
          </a:prstGeom>
        </p:spPr>
        <p:txBody>
          <a:bodyPr wrap="none">
            <a:spAutoFit/>
          </a:bodyPr>
          <a:lstStyle/>
          <a:p>
            <a:r>
              <a:rPr lang="en-US" sz="800" dirty="0">
                <a:solidFill>
                  <a:schemeClr val="bg1"/>
                </a:solidFill>
              </a:rPr>
              <a:t>© 2019, Amazon Web Services, Inc. or its Affiliates. All rights reserved</a:t>
            </a:r>
            <a:endParaRPr lang="en-US" dirty="0">
              <a:solidFill>
                <a:schemeClr val="bg1"/>
              </a:solidFill>
            </a:endParaRPr>
          </a:p>
        </p:txBody>
      </p:sp>
    </p:spTree>
    <p:extLst>
      <p:ext uri="{BB962C8B-B14F-4D97-AF65-F5344CB8AC3E}">
        <p14:creationId xmlns:p14="http://schemas.microsoft.com/office/powerpoint/2010/main" val="33675767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5" r:id="rId5"/>
    <p:sldLayoutId id="2147483687" r:id="rId6"/>
    <p:sldLayoutId id="2147483688" r:id="rId7"/>
    <p:sldLayoutId id="2147483689" r:id="rId8"/>
    <p:sldLayoutId id="2147483691" r:id="rId9"/>
    <p:sldLayoutId id="2147483692" r:id="rId10"/>
  </p:sldLayoutIdLst>
  <p:txStyles>
    <p:titleStyle>
      <a:lvl1pPr algn="l" defTabSz="457200" rtl="0" eaLnBrk="1" latinLnBrk="0" hangingPunct="1">
        <a:spcBef>
          <a:spcPct val="0"/>
        </a:spcBef>
        <a:buNone/>
        <a:defRPr sz="2400" b="1"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800" kern="1200">
          <a:ln>
            <a:noFill/>
          </a:ln>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1600" kern="1200">
          <a:ln>
            <a:noFill/>
          </a:ln>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400" kern="1200">
          <a:ln>
            <a:noFill/>
          </a:ln>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2.png"/><Relationship Id="rId7" Type="http://schemas.openxmlformats.org/officeDocument/2006/relationships/image" Target="../media/image31.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29.sv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5.svg"/></Relationships>
</file>

<file path=ppt/slides/_rels/slide18.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0.png"/><Relationship Id="rId3" Type="http://schemas.openxmlformats.org/officeDocument/2006/relationships/image" Target="../media/image53.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18.xml"/><Relationship Id="rId16" Type="http://schemas.openxmlformats.org/officeDocument/2006/relationships/image" Target="../media/image58.svg"/><Relationship Id="rId1" Type="http://schemas.openxmlformats.org/officeDocument/2006/relationships/slideLayout" Target="../slideLayouts/slideLayout3.xml"/><Relationship Id="rId6" Type="http://schemas.openxmlformats.org/officeDocument/2006/relationships/image" Target="../media/image56.svg"/><Relationship Id="rId11" Type="http://schemas.openxmlformats.org/officeDocument/2006/relationships/image" Target="../media/image34.png"/><Relationship Id="rId5" Type="http://schemas.openxmlformats.org/officeDocument/2006/relationships/image" Target="../media/image55.png"/><Relationship Id="rId15" Type="http://schemas.openxmlformats.org/officeDocument/2006/relationships/image" Target="../media/image57.png"/><Relationship Id="rId10" Type="http://schemas.openxmlformats.org/officeDocument/2006/relationships/image" Target="../media/image25.svg"/><Relationship Id="rId4" Type="http://schemas.openxmlformats.org/officeDocument/2006/relationships/image" Target="../media/image54.svg"/><Relationship Id="rId9" Type="http://schemas.openxmlformats.org/officeDocument/2006/relationships/image" Target="../media/image24.png"/><Relationship Id="rId14" Type="http://schemas.openxmlformats.org/officeDocument/2006/relationships/image" Target="../media/image21.svg"/></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39.sv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29.sv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38.png"/><Relationship Id="rId7"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9.sv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63.png"/><Relationship Id="rId7" Type="http://schemas.openxmlformats.org/officeDocument/2006/relationships/image" Target="../media/image39.sv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43.svg"/></Relationships>
</file>

<file path=ppt/slides/_rels/slide28.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60.png"/><Relationship Id="rId21"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66.svg"/><Relationship Id="rId17" Type="http://schemas.openxmlformats.org/officeDocument/2006/relationships/image" Target="../media/image24.png"/><Relationship Id="rId2" Type="http://schemas.openxmlformats.org/officeDocument/2006/relationships/notesSlide" Target="../notesSlides/notesSlide28.xml"/><Relationship Id="rId16" Type="http://schemas.openxmlformats.org/officeDocument/2006/relationships/image" Target="../media/image58.svg"/><Relationship Id="rId20" Type="http://schemas.openxmlformats.org/officeDocument/2006/relationships/image" Target="../media/image35.svg"/><Relationship Id="rId1" Type="http://schemas.openxmlformats.org/officeDocument/2006/relationships/slideLayout" Target="../slideLayouts/slideLayout3.xml"/><Relationship Id="rId6" Type="http://schemas.openxmlformats.org/officeDocument/2006/relationships/image" Target="../media/image39.svg"/><Relationship Id="rId11" Type="http://schemas.openxmlformats.org/officeDocument/2006/relationships/image" Target="../media/image65.png"/><Relationship Id="rId5" Type="http://schemas.openxmlformats.org/officeDocument/2006/relationships/image" Target="../media/image38.png"/><Relationship Id="rId15" Type="http://schemas.openxmlformats.org/officeDocument/2006/relationships/image" Target="../media/image57.png"/><Relationship Id="rId10" Type="http://schemas.openxmlformats.org/officeDocument/2006/relationships/image" Target="../media/image27.svg"/><Relationship Id="rId19" Type="http://schemas.openxmlformats.org/officeDocument/2006/relationships/image" Target="../media/image34.png"/><Relationship Id="rId4" Type="http://schemas.openxmlformats.org/officeDocument/2006/relationships/image" Target="../media/image64.png"/><Relationship Id="rId9" Type="http://schemas.openxmlformats.org/officeDocument/2006/relationships/image" Target="../media/image26.png"/><Relationship Id="rId14" Type="http://schemas.openxmlformats.org/officeDocument/2006/relationships/image" Target="../media/image21.svg"/><Relationship Id="rId22" Type="http://schemas.openxmlformats.org/officeDocument/2006/relationships/image" Target="../media/image23.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30.xml"/><Relationship Id="rId16"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31.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1.svg"/><Relationship Id="rId3" Type="http://schemas.openxmlformats.org/officeDocument/2006/relationships/image" Target="../media/image38.png"/><Relationship Id="rId21" Type="http://schemas.openxmlformats.org/officeDocument/2006/relationships/image" Target="../media/image34.png"/><Relationship Id="rId34" Type="http://schemas.openxmlformats.org/officeDocument/2006/relationships/image" Target="../media/image17.svg"/><Relationship Id="rId7" Type="http://schemas.openxmlformats.org/officeDocument/2006/relationships/image" Target="../media/image42.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0.png"/><Relationship Id="rId33" Type="http://schemas.openxmlformats.org/officeDocument/2006/relationships/image" Target="../media/image16.png"/><Relationship Id="rId2" Type="http://schemas.openxmlformats.org/officeDocument/2006/relationships/notesSlide" Target="../notesSlides/notesSlide31.xml"/><Relationship Id="rId16" Type="http://schemas.openxmlformats.org/officeDocument/2006/relationships/image" Target="../media/image27.svg"/><Relationship Id="rId20" Type="http://schemas.openxmlformats.org/officeDocument/2006/relationships/image" Target="../media/image33.svg"/><Relationship Id="rId29"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41.svg"/><Relationship Id="rId11" Type="http://schemas.openxmlformats.org/officeDocument/2006/relationships/image" Target="../media/image22.png"/><Relationship Id="rId24" Type="http://schemas.openxmlformats.org/officeDocument/2006/relationships/image" Target="../media/image37.svg"/><Relationship Id="rId32" Type="http://schemas.openxmlformats.org/officeDocument/2006/relationships/image" Target="../media/image15.svg"/><Relationship Id="rId5" Type="http://schemas.openxmlformats.org/officeDocument/2006/relationships/image" Target="../media/image40.png"/><Relationship Id="rId15" Type="http://schemas.openxmlformats.org/officeDocument/2006/relationships/image" Target="../media/image26.png"/><Relationship Id="rId23" Type="http://schemas.openxmlformats.org/officeDocument/2006/relationships/image" Target="../media/image36.png"/><Relationship Id="rId28" Type="http://schemas.openxmlformats.org/officeDocument/2006/relationships/image" Target="../media/image11.svg"/><Relationship Id="rId36" Type="http://schemas.openxmlformats.org/officeDocument/2006/relationships/image" Target="../media/image68.svg"/><Relationship Id="rId10" Type="http://schemas.openxmlformats.org/officeDocument/2006/relationships/image" Target="../media/image21.svg"/><Relationship Id="rId19" Type="http://schemas.openxmlformats.org/officeDocument/2006/relationships/image" Target="../media/image32.png"/><Relationship Id="rId31" Type="http://schemas.openxmlformats.org/officeDocument/2006/relationships/image" Target="../media/image14.png"/><Relationship Id="rId4" Type="http://schemas.openxmlformats.org/officeDocument/2006/relationships/image" Target="../media/image39.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5.svg"/><Relationship Id="rId27" Type="http://schemas.openxmlformats.org/officeDocument/2006/relationships/image" Target="../media/image10.png"/><Relationship Id="rId30" Type="http://schemas.openxmlformats.org/officeDocument/2006/relationships/image" Target="../media/image13.svg"/><Relationship Id="rId35" Type="http://schemas.openxmlformats.org/officeDocument/2006/relationships/image" Target="../media/image67.png"/><Relationship Id="rId8" Type="http://schemas.openxmlformats.org/officeDocument/2006/relationships/image" Target="../media/image43.svg"/></Relationships>
</file>

<file path=ppt/slides/_rels/slide3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71.png"/><Relationship Id="rId1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73.png"/><Relationship Id="rId2" Type="http://schemas.openxmlformats.org/officeDocument/2006/relationships/notesSlide" Target="../notesSlides/notesSlide32.xml"/><Relationship Id="rId16" Type="http://schemas.openxmlformats.org/officeDocument/2006/relationships/image" Target="../media/image9.svg"/><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16.png"/><Relationship Id="rId5" Type="http://schemas.openxmlformats.org/officeDocument/2006/relationships/image" Target="../media/image18.png"/><Relationship Id="rId1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70.svg"/><Relationship Id="rId9" Type="http://schemas.openxmlformats.org/officeDocument/2006/relationships/image" Target="../media/image14.png"/><Relationship Id="rId14" Type="http://schemas.openxmlformats.org/officeDocument/2006/relationships/image" Target="../media/image72.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4.xml"/><Relationship Id="rId16"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40.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71.png"/><Relationship Id="rId18" Type="http://schemas.openxmlformats.org/officeDocument/2006/relationships/image" Target="../media/image9.svg"/><Relationship Id="rId3" Type="http://schemas.openxmlformats.org/officeDocument/2006/relationships/image" Target="../media/image69.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8.png"/><Relationship Id="rId2" Type="http://schemas.openxmlformats.org/officeDocument/2006/relationships/notesSlide" Target="../notesSlides/notesSlide43.xml"/><Relationship Id="rId16" Type="http://schemas.openxmlformats.org/officeDocument/2006/relationships/image" Target="../media/image74.svg"/><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16.png"/><Relationship Id="rId5" Type="http://schemas.openxmlformats.org/officeDocument/2006/relationships/image" Target="../media/image18.png"/><Relationship Id="rId15" Type="http://schemas.openxmlformats.org/officeDocument/2006/relationships/image" Target="../media/image73.png"/><Relationship Id="rId10" Type="http://schemas.openxmlformats.org/officeDocument/2006/relationships/image" Target="../media/image15.svg"/><Relationship Id="rId4" Type="http://schemas.openxmlformats.org/officeDocument/2006/relationships/image" Target="../media/image70.svg"/><Relationship Id="rId9" Type="http://schemas.openxmlformats.org/officeDocument/2006/relationships/image" Target="../media/image14.png"/><Relationship Id="rId14" Type="http://schemas.openxmlformats.org/officeDocument/2006/relationships/image" Target="../media/image72.svg"/></Relationships>
</file>

<file path=ppt/slides/_rels/slide44.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1.svg"/><Relationship Id="rId21" Type="http://schemas.openxmlformats.org/officeDocument/2006/relationships/image" Target="../media/image34.png"/><Relationship Id="rId34" Type="http://schemas.openxmlformats.org/officeDocument/2006/relationships/image" Target="../media/image72.svg"/><Relationship Id="rId7" Type="http://schemas.openxmlformats.org/officeDocument/2006/relationships/image" Target="../media/image42.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0.png"/><Relationship Id="rId33" Type="http://schemas.openxmlformats.org/officeDocument/2006/relationships/image" Target="../media/image71.png"/><Relationship Id="rId38" Type="http://schemas.openxmlformats.org/officeDocument/2006/relationships/image" Target="../media/image70.svg"/><Relationship Id="rId2" Type="http://schemas.openxmlformats.org/officeDocument/2006/relationships/notesSlide" Target="../notesSlides/notesSlide44.xml"/><Relationship Id="rId16" Type="http://schemas.openxmlformats.org/officeDocument/2006/relationships/image" Target="../media/image27.svg"/><Relationship Id="rId20" Type="http://schemas.openxmlformats.org/officeDocument/2006/relationships/image" Target="../media/image33.svg"/><Relationship Id="rId29"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1.svg"/><Relationship Id="rId11" Type="http://schemas.openxmlformats.org/officeDocument/2006/relationships/image" Target="../media/image22.png"/><Relationship Id="rId24" Type="http://schemas.openxmlformats.org/officeDocument/2006/relationships/image" Target="../media/image37.svg"/><Relationship Id="rId32" Type="http://schemas.openxmlformats.org/officeDocument/2006/relationships/image" Target="../media/image17.svg"/><Relationship Id="rId37" Type="http://schemas.openxmlformats.org/officeDocument/2006/relationships/image" Target="../media/image69.png"/><Relationship Id="rId5" Type="http://schemas.openxmlformats.org/officeDocument/2006/relationships/image" Target="../media/image40.png"/><Relationship Id="rId15" Type="http://schemas.openxmlformats.org/officeDocument/2006/relationships/image" Target="../media/image26.png"/><Relationship Id="rId23" Type="http://schemas.openxmlformats.org/officeDocument/2006/relationships/image" Target="../media/image36.png"/><Relationship Id="rId28" Type="http://schemas.openxmlformats.org/officeDocument/2006/relationships/image" Target="../media/image13.svg"/><Relationship Id="rId36" Type="http://schemas.openxmlformats.org/officeDocument/2006/relationships/image" Target="../media/image19.svg"/><Relationship Id="rId10" Type="http://schemas.openxmlformats.org/officeDocument/2006/relationships/image" Target="../media/image21.svg"/><Relationship Id="rId19" Type="http://schemas.openxmlformats.org/officeDocument/2006/relationships/image" Target="../media/image32.png"/><Relationship Id="rId31" Type="http://schemas.openxmlformats.org/officeDocument/2006/relationships/image" Target="../media/image16.png"/><Relationship Id="rId4" Type="http://schemas.openxmlformats.org/officeDocument/2006/relationships/image" Target="../media/image39.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5.svg"/><Relationship Id="rId27" Type="http://schemas.openxmlformats.org/officeDocument/2006/relationships/image" Target="../media/image12.png"/><Relationship Id="rId30" Type="http://schemas.openxmlformats.org/officeDocument/2006/relationships/image" Target="../media/image15.svg"/><Relationship Id="rId35" Type="http://schemas.openxmlformats.org/officeDocument/2006/relationships/image" Target="../media/image18.png"/><Relationship Id="rId8" Type="http://schemas.openxmlformats.org/officeDocument/2006/relationships/image" Target="../media/image43.svg"/><Relationship Id="rId3"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svg"/><Relationship Id="rId26" Type="http://schemas.openxmlformats.org/officeDocument/2006/relationships/image" Target="../media/image43.sv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notesSlide" Target="../notesSlides/notesSlide6.xml"/><Relationship Id="rId16" Type="http://schemas.openxmlformats.org/officeDocument/2006/relationships/image" Target="../media/image33.svg"/><Relationship Id="rId20" Type="http://schemas.openxmlformats.org/officeDocument/2006/relationships/image" Target="../media/image37.svg"/><Relationship Id="rId1" Type="http://schemas.openxmlformats.org/officeDocument/2006/relationships/slideLayout" Target="../slideLayouts/slideLayout3.xml"/><Relationship Id="rId6" Type="http://schemas.openxmlformats.org/officeDocument/2006/relationships/image" Target="../media/image23.svg"/><Relationship Id="rId11" Type="http://schemas.openxmlformats.org/officeDocument/2006/relationships/image" Target="../media/image28.png"/><Relationship Id="rId24" Type="http://schemas.openxmlformats.org/officeDocument/2006/relationships/image" Target="../media/image41.sv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svg"/><Relationship Id="rId19" Type="http://schemas.openxmlformats.org/officeDocument/2006/relationships/image" Target="../media/image36.pn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 Id="rId22" Type="http://schemas.openxmlformats.org/officeDocument/2006/relationships/image" Target="../media/image3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Scaling Threat Detection and Response on AWS</a:t>
            </a:r>
          </a:p>
        </p:txBody>
      </p:sp>
      <p:sp>
        <p:nvSpPr>
          <p:cNvPr id="3" name="Text Placeholder 2"/>
          <p:cNvSpPr>
            <a:spLocks noGrp="1"/>
          </p:cNvSpPr>
          <p:nvPr>
            <p:ph type="body" sz="quarter" idx="11"/>
          </p:nvPr>
        </p:nvSpPr>
        <p:spPr>
          <a:xfrm>
            <a:off x="268049" y="2347117"/>
            <a:ext cx="4020171" cy="799953"/>
          </a:xfrm>
        </p:spPr>
        <p:txBody>
          <a:bodyPr>
            <a:norm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Ryan Haney</a:t>
            </a:r>
          </a:p>
          <a:p>
            <a:r>
              <a:rPr lang="en-US" sz="1600" dirty="0">
                <a:latin typeface="Amazon Ember" panose="020B0603020204020204" pitchFamily="34" charset="0"/>
                <a:ea typeface="Amazon Ember" panose="020B0603020204020204" pitchFamily="34" charset="0"/>
                <a:cs typeface="Amazon Ember" panose="020B0603020204020204" pitchFamily="34" charset="0"/>
              </a:rPr>
              <a:t>Solutions Architect, Global Life Sciences</a:t>
            </a:r>
          </a:p>
        </p:txBody>
      </p:sp>
    </p:spTree>
    <p:extLst>
      <p:ext uri="{BB962C8B-B14F-4D97-AF65-F5344CB8AC3E}">
        <p14:creationId xmlns:p14="http://schemas.microsoft.com/office/powerpoint/2010/main" val="11030045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Attack!</a:t>
            </a:r>
          </a:p>
        </p:txBody>
      </p:sp>
      <p:sp>
        <p:nvSpPr>
          <p:cNvPr id="3" name="Rectangle 2">
            <a:extLst>
              <a:ext uri="{FF2B5EF4-FFF2-40B4-BE49-F238E27FC236}">
                <a16:creationId xmlns:a16="http://schemas.microsoft.com/office/drawing/2014/main" id="{2CA723A6-34B2-C34A-8F53-131660EDCD8A}"/>
              </a:ext>
            </a:extLst>
          </p:cNvPr>
          <p:cNvSpPr/>
          <p:nvPr/>
        </p:nvSpPr>
        <p:spPr>
          <a:xfrm>
            <a:off x="268050" y="1384442"/>
            <a:ext cx="8423462" cy="1862048"/>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https://tinyurl.com/y45rcnkm</a:t>
            </a:r>
          </a:p>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Do not move on to Module 3</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1003477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371600" y="1068169"/>
            <a:ext cx="6400800" cy="3429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https://tinyurl.com/y45rcnkm</a:t>
            </a:r>
          </a:p>
        </p:txBody>
      </p:sp>
    </p:spTree>
    <p:extLst>
      <p:ext uri="{BB962C8B-B14F-4D97-AF65-F5344CB8AC3E}">
        <p14:creationId xmlns:p14="http://schemas.microsoft.com/office/powerpoint/2010/main" val="1800479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9D5A8916-A120-2047-BA01-C65B38F22FE3}"/>
              </a:ext>
            </a:extLst>
          </p:cNvPr>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Threat Detection and Response</a:t>
            </a:r>
          </a:p>
        </p:txBody>
      </p:sp>
      <p:sp>
        <p:nvSpPr>
          <p:cNvPr id="3" name="Text Placeholder 2">
            <a:extLst>
              <a:ext uri="{FF2B5EF4-FFF2-40B4-BE49-F238E27FC236}">
                <a16:creationId xmlns:a16="http://schemas.microsoft.com/office/drawing/2014/main" id="{A463C3A8-EF57-4C40-B7F4-6421E78FC4B3}"/>
              </a:ext>
            </a:extLst>
          </p:cNvPr>
          <p:cNvSpPr>
            <a:spLocks noGrp="1"/>
          </p:cNvSpPr>
          <p:nvPr>
            <p:ph type="body" sz="quarter" idx="10"/>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Introduction</a:t>
            </a:r>
            <a:endParaRPr lang="en-US" dirty="0"/>
          </a:p>
        </p:txBody>
      </p:sp>
    </p:spTree>
    <p:extLst>
      <p:ext uri="{BB962C8B-B14F-4D97-AF65-F5344CB8AC3E}">
        <p14:creationId xmlns:p14="http://schemas.microsoft.com/office/powerpoint/2010/main" val="2914451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Why is threat </a:t>
            </a:r>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detection</a:t>
            </a:r>
            <a:r>
              <a:rPr lang="en-US" dirty="0">
                <a:solidFill>
                  <a:schemeClr val="accent6"/>
                </a:solidFill>
              </a:rPr>
              <a:t> so hard?</a:t>
            </a:r>
          </a:p>
        </p:txBody>
      </p:sp>
      <p:sp>
        <p:nvSpPr>
          <p:cNvPr id="7" name="TextBox 6">
            <a:extLst>
              <a:ext uri="{FF2B5EF4-FFF2-40B4-BE49-F238E27FC236}">
                <a16:creationId xmlns:a16="http://schemas.microsoft.com/office/drawing/2014/main" id="{1A2C789F-FC36-AB40-AF95-67C45023F3CF}"/>
              </a:ext>
            </a:extLst>
          </p:cNvPr>
          <p:cNvSpPr txBox="1"/>
          <p:nvPr/>
        </p:nvSpPr>
        <p:spPr>
          <a:xfrm>
            <a:off x="6193615" y="3137961"/>
            <a:ext cx="2370840" cy="400110"/>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Skills shortage</a:t>
            </a:r>
          </a:p>
        </p:txBody>
      </p:sp>
      <p:sp>
        <p:nvSpPr>
          <p:cNvPr id="8" name="TextBox 7">
            <a:extLst>
              <a:ext uri="{FF2B5EF4-FFF2-40B4-BE49-F238E27FC236}">
                <a16:creationId xmlns:a16="http://schemas.microsoft.com/office/drawing/2014/main" id="{AD624C3C-DCC5-9A46-8ED6-F267B15457E0}"/>
              </a:ext>
            </a:extLst>
          </p:cNvPr>
          <p:cNvSpPr txBox="1"/>
          <p:nvPr/>
        </p:nvSpPr>
        <p:spPr>
          <a:xfrm>
            <a:off x="3328835" y="3137961"/>
            <a:ext cx="2367071" cy="400110"/>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Signal to noise</a:t>
            </a:r>
          </a:p>
        </p:txBody>
      </p:sp>
      <p:sp>
        <p:nvSpPr>
          <p:cNvPr id="9" name="TextBox 8">
            <a:extLst>
              <a:ext uri="{FF2B5EF4-FFF2-40B4-BE49-F238E27FC236}">
                <a16:creationId xmlns:a16="http://schemas.microsoft.com/office/drawing/2014/main" id="{0F84D466-0C85-544C-A71A-F7509E528EEA}"/>
              </a:ext>
            </a:extLst>
          </p:cNvPr>
          <p:cNvSpPr txBox="1"/>
          <p:nvPr/>
        </p:nvSpPr>
        <p:spPr>
          <a:xfrm>
            <a:off x="517710" y="3137961"/>
            <a:ext cx="2417062" cy="400110"/>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Large datasets</a:t>
            </a:r>
          </a:p>
        </p:txBody>
      </p:sp>
      <p:pic>
        <p:nvPicPr>
          <p:cNvPr id="10" name="Picture 9">
            <a:extLst>
              <a:ext uri="{FF2B5EF4-FFF2-40B4-BE49-F238E27FC236}">
                <a16:creationId xmlns:a16="http://schemas.microsoft.com/office/drawing/2014/main" id="{D90FF105-598A-1649-8DFC-37D7268FD76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8159" y="1575558"/>
            <a:ext cx="1356164" cy="1356164"/>
          </a:xfrm>
          <a:prstGeom prst="rect">
            <a:avLst/>
          </a:prstGeom>
        </p:spPr>
      </p:pic>
      <p:pic>
        <p:nvPicPr>
          <p:cNvPr id="11" name="Picture 10">
            <a:extLst>
              <a:ext uri="{FF2B5EF4-FFF2-40B4-BE49-F238E27FC236}">
                <a16:creationId xmlns:a16="http://schemas.microsoft.com/office/drawing/2014/main" id="{B12B8E03-AF21-BE45-B491-A278F6D82AA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39117" y="1613722"/>
            <a:ext cx="1279838" cy="1279838"/>
          </a:xfrm>
          <a:prstGeom prst="rect">
            <a:avLst/>
          </a:prstGeom>
        </p:spPr>
      </p:pic>
      <p:pic>
        <p:nvPicPr>
          <p:cNvPr id="12" name="Picture 11">
            <a:extLst>
              <a:ext uri="{FF2B5EF4-FFF2-40B4-BE49-F238E27FC236}">
                <a16:creationId xmlns:a16="http://schemas.microsoft.com/office/drawing/2014/main" id="{CE6B5961-B717-E443-8EA5-FE33C8DDCAB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77716" y="1662416"/>
            <a:ext cx="1269306" cy="1269306"/>
          </a:xfrm>
          <a:prstGeom prst="rect">
            <a:avLst/>
          </a:prstGeom>
        </p:spPr>
      </p:pic>
    </p:spTree>
    <p:extLst>
      <p:ext uri="{BB962C8B-B14F-4D97-AF65-F5344CB8AC3E}">
        <p14:creationId xmlns:p14="http://schemas.microsoft.com/office/powerpoint/2010/main" val="1017126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B834E0-5A36-E742-BA13-851508893F1F}"/>
              </a:ext>
            </a:extLst>
          </p:cNvPr>
          <p:cNvSpPr/>
          <p:nvPr/>
        </p:nvSpPr>
        <p:spPr>
          <a:xfrm>
            <a:off x="2103105" y="879941"/>
            <a:ext cx="1693782" cy="3337101"/>
          </a:xfrm>
          <a:prstGeom prst="rect">
            <a:avLst/>
          </a:prstGeom>
          <a:solidFill>
            <a:schemeClr val="accent1">
              <a:alpha val="25000"/>
            </a:scheme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56EDE17-ACAB-B04E-BF05-26424E65B389}"/>
              </a:ext>
            </a:extLst>
          </p:cNvPr>
          <p:cNvSpPr/>
          <p:nvPr/>
        </p:nvSpPr>
        <p:spPr>
          <a:xfrm>
            <a:off x="7225658" y="861993"/>
            <a:ext cx="1693782" cy="3355049"/>
          </a:xfrm>
          <a:prstGeom prst="rect">
            <a:avLst/>
          </a:prstGeom>
          <a:solidFill>
            <a:schemeClr val="accent1">
              <a:alpha val="25000"/>
            </a:scheme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A641DAA7-4D83-4740-9237-EEEC244D2694}"/>
              </a:ext>
            </a:extLst>
          </p:cNvPr>
          <p:cNvSpPr/>
          <p:nvPr/>
        </p:nvSpPr>
        <p:spPr>
          <a:xfrm>
            <a:off x="304800" y="2211276"/>
            <a:ext cx="1798305" cy="2092881"/>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Identity &amp; Access Management (IAM)</a:t>
            </a:r>
          </a:p>
          <a:p>
            <a:pPr algn="ctr">
              <a:spcBef>
                <a:spcPts val="800"/>
              </a:spcBef>
            </a:pPr>
            <a:r>
              <a:rPr lang="en-US" sz="1000" dirty="0">
                <a:solidFill>
                  <a:schemeClr val="accent6"/>
                </a:solidFill>
                <a:latin typeface="Amazon Ember Regular" charset="0"/>
              </a:rPr>
              <a:t>AWS Single Sign-On</a:t>
            </a:r>
          </a:p>
          <a:p>
            <a:pPr algn="ctr">
              <a:spcBef>
                <a:spcPts val="800"/>
              </a:spcBef>
            </a:pPr>
            <a:r>
              <a:rPr lang="en-US" sz="1000" dirty="0">
                <a:solidFill>
                  <a:schemeClr val="accent6"/>
                </a:solidFill>
                <a:latin typeface="Amazon Ember Regular" charset="0"/>
              </a:rPr>
              <a:t>AWS Directory Service</a:t>
            </a:r>
          </a:p>
          <a:p>
            <a:pPr algn="ctr">
              <a:spcBef>
                <a:spcPts val="800"/>
              </a:spcBef>
            </a:pPr>
            <a:r>
              <a:rPr lang="en-US" sz="1000" dirty="0">
                <a:solidFill>
                  <a:schemeClr val="accent6"/>
                </a:solidFill>
                <a:latin typeface="Amazon Ember Regular" charset="0"/>
              </a:rPr>
              <a:t>Amazon Cognito</a:t>
            </a:r>
          </a:p>
          <a:p>
            <a:pPr algn="ctr">
              <a:spcBef>
                <a:spcPts val="800"/>
              </a:spcBef>
            </a:pPr>
            <a:r>
              <a:rPr lang="en-US" sz="1000" dirty="0">
                <a:solidFill>
                  <a:schemeClr val="accent6"/>
                </a:solidFill>
                <a:latin typeface="Amazon Ember Regular" charset="0"/>
              </a:rPr>
              <a:t>AWS Organizations </a:t>
            </a:r>
          </a:p>
          <a:p>
            <a:pPr algn="ctr">
              <a:spcBef>
                <a:spcPts val="800"/>
              </a:spcBef>
            </a:pPr>
            <a:r>
              <a:rPr lang="en-US" sz="1000" dirty="0">
                <a:solidFill>
                  <a:schemeClr val="accent6"/>
                </a:solidFill>
                <a:latin typeface="Amazon Ember Regular" charset="0"/>
              </a:rPr>
              <a:t>AWS Secrets Manager</a:t>
            </a:r>
          </a:p>
          <a:p>
            <a:pPr algn="ctr">
              <a:spcBef>
                <a:spcPts val="800"/>
              </a:spcBef>
            </a:pPr>
            <a:r>
              <a:rPr lang="en-US" sz="1000" dirty="0">
                <a:solidFill>
                  <a:schemeClr val="accent6"/>
                </a:solidFill>
                <a:latin typeface="Amazon Ember Regular" charset="0"/>
              </a:rPr>
              <a:t>AWS Resource Access Manager</a:t>
            </a:r>
          </a:p>
        </p:txBody>
      </p:sp>
      <p:sp>
        <p:nvSpPr>
          <p:cNvPr id="89" name="Rectangle 88">
            <a:extLst>
              <a:ext uri="{FF2B5EF4-FFF2-40B4-BE49-F238E27FC236}">
                <a16:creationId xmlns:a16="http://schemas.microsoft.com/office/drawing/2014/main" id="{39E1F6AC-E336-1B4B-BEA7-342757542AE1}"/>
              </a:ext>
            </a:extLst>
          </p:cNvPr>
          <p:cNvSpPr/>
          <p:nvPr/>
        </p:nvSpPr>
        <p:spPr>
          <a:xfrm>
            <a:off x="2070692" y="2239851"/>
            <a:ext cx="1748898" cy="1682512"/>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Security Hub</a:t>
            </a:r>
          </a:p>
          <a:p>
            <a:pPr lvl="0" algn="ctr">
              <a:spcBef>
                <a:spcPts val="800"/>
              </a:spcBef>
            </a:pPr>
            <a:r>
              <a:rPr lang="en-US" sz="1000" dirty="0">
                <a:solidFill>
                  <a:schemeClr val="accent6"/>
                </a:solidFill>
                <a:latin typeface="Amazon Ember Regular" charset="0"/>
              </a:rPr>
              <a:t>Amazon GuardDuty</a:t>
            </a:r>
          </a:p>
          <a:p>
            <a:pPr algn="ctr">
              <a:spcBef>
                <a:spcPts val="800"/>
              </a:spcBef>
            </a:pPr>
            <a:r>
              <a:rPr lang="en-US" sz="1000" dirty="0">
                <a:solidFill>
                  <a:schemeClr val="accent6"/>
                </a:solidFill>
                <a:latin typeface="Amazon Ember Regular" charset="0"/>
              </a:rPr>
              <a:t>AWS Config</a:t>
            </a:r>
          </a:p>
          <a:p>
            <a:pPr lvl="0" algn="ctr">
              <a:spcBef>
                <a:spcPts val="800"/>
              </a:spcBef>
            </a:pPr>
            <a:r>
              <a:rPr lang="en-US" sz="1000" dirty="0">
                <a:solidFill>
                  <a:schemeClr val="accent6"/>
                </a:solidFill>
                <a:latin typeface="Amazon Ember Regular" charset="0"/>
              </a:rPr>
              <a:t>AWS CloudTrail</a:t>
            </a:r>
          </a:p>
          <a:p>
            <a:pPr lvl="0" algn="ctr">
              <a:spcBef>
                <a:spcPts val="800"/>
              </a:spcBef>
            </a:pPr>
            <a:r>
              <a:rPr lang="en-US" sz="1000" dirty="0">
                <a:solidFill>
                  <a:schemeClr val="accent6"/>
                </a:solidFill>
                <a:latin typeface="Amazon Ember Regular" charset="0"/>
              </a:rPr>
              <a:t>Amazon</a:t>
            </a:r>
            <a:br>
              <a:rPr lang="en-US" sz="1000" dirty="0">
                <a:solidFill>
                  <a:schemeClr val="accent6"/>
                </a:solidFill>
                <a:latin typeface="Amazon Ember Regular" charset="0"/>
              </a:rPr>
            </a:br>
            <a:r>
              <a:rPr lang="en-US" sz="1000" dirty="0">
                <a:solidFill>
                  <a:schemeClr val="accent6"/>
                </a:solidFill>
                <a:latin typeface="Amazon Ember Regular" charset="0"/>
              </a:rPr>
              <a:t>CloudWatch</a:t>
            </a:r>
          </a:p>
          <a:p>
            <a:pPr lvl="0" algn="ctr">
              <a:spcBef>
                <a:spcPts val="800"/>
              </a:spcBef>
            </a:pPr>
            <a:r>
              <a:rPr lang="en-US" sz="1000" dirty="0">
                <a:solidFill>
                  <a:schemeClr val="accent6"/>
                </a:solidFill>
                <a:latin typeface="Amazon Ember Regular" charset="0"/>
              </a:rPr>
              <a:t>VPC Flow Logs</a:t>
            </a:r>
          </a:p>
        </p:txBody>
      </p:sp>
      <p:sp>
        <p:nvSpPr>
          <p:cNvPr id="90" name="Rectangle 89">
            <a:extLst>
              <a:ext uri="{FF2B5EF4-FFF2-40B4-BE49-F238E27FC236}">
                <a16:creationId xmlns:a16="http://schemas.microsoft.com/office/drawing/2014/main" id="{D519CA97-EBA4-E344-8A38-30FA9D81D256}"/>
              </a:ext>
            </a:extLst>
          </p:cNvPr>
          <p:cNvSpPr/>
          <p:nvPr/>
        </p:nvSpPr>
        <p:spPr>
          <a:xfrm>
            <a:off x="3771426" y="2239851"/>
            <a:ext cx="1748898" cy="1836400"/>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Systems Manager</a:t>
            </a:r>
          </a:p>
          <a:p>
            <a:pPr lvl="0" algn="ctr">
              <a:spcBef>
                <a:spcPts val="800"/>
              </a:spcBef>
            </a:pPr>
            <a:r>
              <a:rPr lang="en-US" sz="1000" dirty="0">
                <a:solidFill>
                  <a:schemeClr val="accent6"/>
                </a:solidFill>
                <a:latin typeface="Amazon Ember Regular" charset="0"/>
              </a:rPr>
              <a:t>AWS Shield</a:t>
            </a:r>
          </a:p>
          <a:p>
            <a:pPr lvl="0" algn="ctr">
              <a:spcBef>
                <a:spcPts val="800"/>
              </a:spcBef>
            </a:pPr>
            <a:r>
              <a:rPr lang="en-US" sz="1000" dirty="0">
                <a:solidFill>
                  <a:schemeClr val="accent6"/>
                </a:solidFill>
                <a:latin typeface="Amazon Ember Regular" charset="0"/>
              </a:rPr>
              <a:t>AWS WAF – Web application firewall</a:t>
            </a:r>
          </a:p>
          <a:p>
            <a:pPr lvl="0" algn="ctr">
              <a:spcBef>
                <a:spcPts val="800"/>
              </a:spcBef>
            </a:pPr>
            <a:r>
              <a:rPr lang="en-US" sz="1000" dirty="0">
                <a:solidFill>
                  <a:schemeClr val="accent6"/>
                </a:solidFill>
                <a:latin typeface="Amazon Ember Regular" charset="0"/>
              </a:rPr>
              <a:t>AWS Firewall Manager</a:t>
            </a:r>
          </a:p>
          <a:p>
            <a:pPr lvl="0" algn="ctr">
              <a:spcBef>
                <a:spcPts val="800"/>
              </a:spcBef>
            </a:pPr>
            <a:r>
              <a:rPr lang="en-US" sz="1000" dirty="0">
                <a:solidFill>
                  <a:schemeClr val="accent6"/>
                </a:solidFill>
                <a:latin typeface="Amazon Ember Regular" charset="0"/>
              </a:rPr>
              <a:t>Amazon Inspector</a:t>
            </a:r>
          </a:p>
          <a:p>
            <a:pPr lvl="0" algn="ctr">
              <a:spcBef>
                <a:spcPts val="800"/>
              </a:spcBef>
            </a:pPr>
            <a:r>
              <a:rPr lang="en-US" sz="1000" dirty="0">
                <a:solidFill>
                  <a:schemeClr val="accent6"/>
                </a:solidFill>
                <a:latin typeface="Amazon Ember Regular" charset="0"/>
              </a:rPr>
              <a:t>Amazon Virtual Private Cloud (VPC)</a:t>
            </a:r>
          </a:p>
        </p:txBody>
      </p:sp>
      <p:sp>
        <p:nvSpPr>
          <p:cNvPr id="91" name="Rectangle 90">
            <a:extLst>
              <a:ext uri="{FF2B5EF4-FFF2-40B4-BE49-F238E27FC236}">
                <a16:creationId xmlns:a16="http://schemas.microsoft.com/office/drawing/2014/main" id="{097AFA32-C21C-1349-8BE9-41934F0CB5B1}"/>
              </a:ext>
            </a:extLst>
          </p:cNvPr>
          <p:cNvSpPr/>
          <p:nvPr/>
        </p:nvSpPr>
        <p:spPr>
          <a:xfrm>
            <a:off x="5480848" y="2239851"/>
            <a:ext cx="1748898" cy="1426031"/>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Key Management Service (KMS)</a:t>
            </a:r>
          </a:p>
          <a:p>
            <a:pPr lvl="0" algn="ctr">
              <a:spcBef>
                <a:spcPts val="800"/>
              </a:spcBef>
            </a:pPr>
            <a:r>
              <a:rPr lang="en-US" sz="1000" dirty="0">
                <a:solidFill>
                  <a:schemeClr val="accent6"/>
                </a:solidFill>
                <a:latin typeface="Amazon Ember Regular" charset="0"/>
              </a:rPr>
              <a:t>AWS CloudHSM</a:t>
            </a:r>
          </a:p>
          <a:p>
            <a:pPr algn="ctr">
              <a:spcBef>
                <a:spcPts val="800"/>
              </a:spcBef>
            </a:pPr>
            <a:r>
              <a:rPr lang="en-US" sz="1000" dirty="0">
                <a:solidFill>
                  <a:schemeClr val="accent6"/>
                </a:solidFill>
                <a:latin typeface="Amazon Ember Regular" charset="0"/>
              </a:rPr>
              <a:t>AWS Certificate Manager</a:t>
            </a:r>
          </a:p>
          <a:p>
            <a:pPr algn="ctr">
              <a:spcBef>
                <a:spcPts val="800"/>
              </a:spcBef>
            </a:pPr>
            <a:r>
              <a:rPr lang="en-US" sz="1000" dirty="0">
                <a:solidFill>
                  <a:schemeClr val="accent6"/>
                </a:solidFill>
                <a:latin typeface="Amazon Ember Regular" charset="0"/>
              </a:rPr>
              <a:t>Amazon Macie</a:t>
            </a:r>
          </a:p>
          <a:p>
            <a:pPr algn="ctr">
              <a:spcBef>
                <a:spcPts val="800"/>
              </a:spcBef>
            </a:pPr>
            <a:r>
              <a:rPr lang="en-US" sz="1000" dirty="0">
                <a:solidFill>
                  <a:schemeClr val="accent6"/>
                </a:solidFill>
                <a:latin typeface="Amazon Ember Regular" charset="0"/>
              </a:rPr>
              <a:t>Server-Side Encryption</a:t>
            </a:r>
          </a:p>
        </p:txBody>
      </p:sp>
      <p:sp>
        <p:nvSpPr>
          <p:cNvPr id="92" name="Rectangle 91">
            <a:extLst>
              <a:ext uri="{FF2B5EF4-FFF2-40B4-BE49-F238E27FC236}">
                <a16:creationId xmlns:a16="http://schemas.microsoft.com/office/drawing/2014/main" id="{AA994E4A-0EA8-9749-81BD-BACDDE2987B2}"/>
              </a:ext>
            </a:extLst>
          </p:cNvPr>
          <p:cNvSpPr/>
          <p:nvPr/>
        </p:nvSpPr>
        <p:spPr>
          <a:xfrm>
            <a:off x="7229746" y="2239851"/>
            <a:ext cx="1594884" cy="759182"/>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Config Rules</a:t>
            </a:r>
          </a:p>
          <a:p>
            <a:pPr lvl="0" algn="ctr">
              <a:spcBef>
                <a:spcPts val="800"/>
              </a:spcBef>
            </a:pPr>
            <a:r>
              <a:rPr lang="en-US" sz="1000" dirty="0">
                <a:solidFill>
                  <a:schemeClr val="accent6"/>
                </a:solidFill>
                <a:latin typeface="Amazon Ember Regular" charset="0"/>
              </a:rPr>
              <a:t>AWS Lambda</a:t>
            </a:r>
          </a:p>
          <a:p>
            <a:pPr lvl="0" algn="ctr">
              <a:spcBef>
                <a:spcPts val="800"/>
              </a:spcBef>
            </a:pPr>
            <a:r>
              <a:rPr lang="en-US" sz="1000" dirty="0">
                <a:solidFill>
                  <a:schemeClr val="accent6"/>
                </a:solidFill>
                <a:latin typeface="Amazon Ember Regular" charset="0"/>
              </a:rPr>
              <a:t>AWS Systems manager</a:t>
            </a:r>
          </a:p>
        </p:txBody>
      </p:sp>
      <p:sp>
        <p:nvSpPr>
          <p:cNvPr id="93" name="Rectangle 92">
            <a:extLst>
              <a:ext uri="{FF2B5EF4-FFF2-40B4-BE49-F238E27FC236}">
                <a16:creationId xmlns:a16="http://schemas.microsoft.com/office/drawing/2014/main" id="{7C18222B-5058-3A48-9064-6D0A32A73768}"/>
              </a:ext>
            </a:extLst>
          </p:cNvPr>
          <p:cNvSpPr/>
          <p:nvPr/>
        </p:nvSpPr>
        <p:spPr>
          <a:xfrm>
            <a:off x="802899" y="1738776"/>
            <a:ext cx="851515" cy="307777"/>
          </a:xfrm>
          <a:prstGeom prst="rect">
            <a:avLst/>
          </a:prstGeom>
        </p:spPr>
        <p:txBody>
          <a:bodyPr wrap="none">
            <a:spAutoFit/>
          </a:bodyPr>
          <a:lstStyle/>
          <a:p>
            <a:pPr algn="ctr"/>
            <a:r>
              <a:rPr lang="en-US" sz="1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Identity</a:t>
            </a:r>
          </a:p>
        </p:txBody>
      </p:sp>
      <p:sp>
        <p:nvSpPr>
          <p:cNvPr id="94" name="Rectangle 93">
            <a:extLst>
              <a:ext uri="{FF2B5EF4-FFF2-40B4-BE49-F238E27FC236}">
                <a16:creationId xmlns:a16="http://schemas.microsoft.com/office/drawing/2014/main" id="{7B164108-B530-8C42-A81D-720425628E02}"/>
              </a:ext>
            </a:extLst>
          </p:cNvPr>
          <p:cNvSpPr/>
          <p:nvPr/>
        </p:nvSpPr>
        <p:spPr>
          <a:xfrm>
            <a:off x="2577893" y="1738776"/>
            <a:ext cx="734496" cy="307777"/>
          </a:xfrm>
          <a:prstGeom prst="rect">
            <a:avLst/>
          </a:prstGeom>
        </p:spPr>
        <p:txBody>
          <a:bodyPr wrap="none">
            <a:spAutoFit/>
          </a:bodyPr>
          <a:lstStyle/>
          <a:p>
            <a:pPr algn="ctr"/>
            <a:r>
              <a:rPr lang="en-US" sz="14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95" name="Rectangle 94">
            <a:extLst>
              <a:ext uri="{FF2B5EF4-FFF2-40B4-BE49-F238E27FC236}">
                <a16:creationId xmlns:a16="http://schemas.microsoft.com/office/drawing/2014/main" id="{D2E143DA-D7CF-0A4D-A075-19BA3D354914}"/>
              </a:ext>
            </a:extLst>
          </p:cNvPr>
          <p:cNvSpPr/>
          <p:nvPr/>
        </p:nvSpPr>
        <p:spPr>
          <a:xfrm>
            <a:off x="3968446" y="1631054"/>
            <a:ext cx="1354859" cy="523220"/>
          </a:xfrm>
          <a:prstGeom prst="rect">
            <a:avLst/>
          </a:prstGeom>
        </p:spPr>
        <p:txBody>
          <a:bodyPr wrap="none">
            <a:spAutoFit/>
          </a:bodyPr>
          <a:lstStyle/>
          <a:p>
            <a:pPr algn="ctr"/>
            <a:r>
              <a:rPr lang="en-US" sz="1400"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t>Infrastructure</a:t>
            </a:r>
            <a:br>
              <a:rPr lang="en-US" sz="1400"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br>
            <a:r>
              <a:rPr lang="en-US" sz="1400"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t>Protection</a:t>
            </a:r>
          </a:p>
        </p:txBody>
      </p:sp>
      <p:sp>
        <p:nvSpPr>
          <p:cNvPr id="96" name="Rectangle 95">
            <a:extLst>
              <a:ext uri="{FF2B5EF4-FFF2-40B4-BE49-F238E27FC236}">
                <a16:creationId xmlns:a16="http://schemas.microsoft.com/office/drawing/2014/main" id="{B86BDE89-F5E3-1445-AAFB-2771FB5A0463}"/>
              </a:ext>
            </a:extLst>
          </p:cNvPr>
          <p:cNvSpPr/>
          <p:nvPr/>
        </p:nvSpPr>
        <p:spPr>
          <a:xfrm>
            <a:off x="7569639" y="1738776"/>
            <a:ext cx="915635" cy="307777"/>
          </a:xfrm>
          <a:prstGeom prst="rect">
            <a:avLst/>
          </a:prstGeom>
        </p:spPr>
        <p:txBody>
          <a:bodyPr wrap="none">
            <a:spAutoFit/>
          </a:bodyPr>
          <a:lstStyle/>
          <a:p>
            <a:pPr algn="ctr"/>
            <a:r>
              <a:rPr lang="en-US" sz="14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97" name="Rectangle 96">
            <a:extLst>
              <a:ext uri="{FF2B5EF4-FFF2-40B4-BE49-F238E27FC236}">
                <a16:creationId xmlns:a16="http://schemas.microsoft.com/office/drawing/2014/main" id="{BEAE16BB-3CF0-8C49-A05C-CC6181468D9E}"/>
              </a:ext>
            </a:extLst>
          </p:cNvPr>
          <p:cNvSpPr/>
          <p:nvPr/>
        </p:nvSpPr>
        <p:spPr>
          <a:xfrm>
            <a:off x="5820536" y="1631054"/>
            <a:ext cx="1069524" cy="523220"/>
          </a:xfrm>
          <a:prstGeom prst="rect">
            <a:avLst/>
          </a:prstGeom>
        </p:spPr>
        <p:txBody>
          <a:bodyPr wrap="none">
            <a:spAutoFit/>
          </a:bodyPr>
          <a:lstStyle/>
          <a:p>
            <a:pPr algn="ctr"/>
            <a:r>
              <a:rPr lang="en-US" sz="14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Data</a:t>
            </a:r>
            <a:br>
              <a:rPr lang="en-US" sz="14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br>
            <a:r>
              <a:rPr lang="en-US" sz="14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Protection</a:t>
            </a:r>
          </a:p>
        </p:txBody>
      </p:sp>
      <p:pic>
        <p:nvPicPr>
          <p:cNvPr id="98" name="Picture 97">
            <a:extLst>
              <a:ext uri="{FF2B5EF4-FFF2-40B4-BE49-F238E27FC236}">
                <a16:creationId xmlns:a16="http://schemas.microsoft.com/office/drawing/2014/main" id="{7520302F-3E9B-854C-9097-3B048D7A412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12423" y="946650"/>
            <a:ext cx="553158" cy="553158"/>
          </a:xfrm>
          <a:prstGeom prst="rect">
            <a:avLst/>
          </a:prstGeom>
        </p:spPr>
      </p:pic>
      <p:pic>
        <p:nvPicPr>
          <p:cNvPr id="101" name="Picture 100">
            <a:extLst>
              <a:ext uri="{FF2B5EF4-FFF2-40B4-BE49-F238E27FC236}">
                <a16:creationId xmlns:a16="http://schemas.microsoft.com/office/drawing/2014/main" id="{972A2E58-6BFA-D342-A53F-DCEE2949B1B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3988" y="885772"/>
            <a:ext cx="674914" cy="674914"/>
          </a:xfrm>
          <a:prstGeom prst="rect">
            <a:avLst/>
          </a:prstGeom>
        </p:spPr>
      </p:pic>
      <p:pic>
        <p:nvPicPr>
          <p:cNvPr id="102" name="Picture 101">
            <a:extLst>
              <a:ext uri="{FF2B5EF4-FFF2-40B4-BE49-F238E27FC236}">
                <a16:creationId xmlns:a16="http://schemas.microsoft.com/office/drawing/2014/main" id="{F2DB4750-A92E-5942-AF05-B5865FE3CC8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627268" y="918429"/>
            <a:ext cx="609600" cy="609600"/>
          </a:xfrm>
          <a:prstGeom prst="rect">
            <a:avLst/>
          </a:prstGeom>
        </p:spPr>
      </p:pic>
      <p:pic>
        <p:nvPicPr>
          <p:cNvPr id="103" name="Picture 102">
            <a:extLst>
              <a:ext uri="{FF2B5EF4-FFF2-40B4-BE49-F238E27FC236}">
                <a16:creationId xmlns:a16="http://schemas.microsoft.com/office/drawing/2014/main" id="{23575D17-8140-7148-9463-E564A449F4F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1359" y="915674"/>
            <a:ext cx="615110" cy="615110"/>
          </a:xfrm>
          <a:prstGeom prst="rect">
            <a:avLst/>
          </a:prstGeom>
        </p:spPr>
      </p:pic>
      <p:grpSp>
        <p:nvGrpSpPr>
          <p:cNvPr id="104" name="Group 103">
            <a:extLst>
              <a:ext uri="{FF2B5EF4-FFF2-40B4-BE49-F238E27FC236}">
                <a16:creationId xmlns:a16="http://schemas.microsoft.com/office/drawing/2014/main" id="{D07F6276-B8FC-CC49-B975-C232B99E0F34}"/>
              </a:ext>
            </a:extLst>
          </p:cNvPr>
          <p:cNvGrpSpPr/>
          <p:nvPr/>
        </p:nvGrpSpPr>
        <p:grpSpPr>
          <a:xfrm>
            <a:off x="6058444" y="953264"/>
            <a:ext cx="618300" cy="539931"/>
            <a:chOff x="6041026" y="862148"/>
            <a:chExt cx="618300" cy="539931"/>
          </a:xfrm>
        </p:grpSpPr>
        <p:pic>
          <p:nvPicPr>
            <p:cNvPr id="105" name="Picture 104">
              <a:extLst>
                <a:ext uri="{FF2B5EF4-FFF2-40B4-BE49-F238E27FC236}">
                  <a16:creationId xmlns:a16="http://schemas.microsoft.com/office/drawing/2014/main" id="{D8EC34D8-1EE5-014B-B424-D2911B20B94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041026" y="862148"/>
              <a:ext cx="539931" cy="539931"/>
            </a:xfrm>
            <a:prstGeom prst="rect">
              <a:avLst/>
            </a:prstGeom>
          </p:spPr>
        </p:pic>
        <p:sp>
          <p:nvSpPr>
            <p:cNvPr id="106" name="Oval 105">
              <a:extLst>
                <a:ext uri="{FF2B5EF4-FFF2-40B4-BE49-F238E27FC236}">
                  <a16:creationId xmlns:a16="http://schemas.microsoft.com/office/drawing/2014/main" id="{E43D41F3-AF09-3643-B5ED-4B76BFA1E979}"/>
                </a:ext>
              </a:extLst>
            </p:cNvPr>
            <p:cNvSpPr/>
            <p:nvPr/>
          </p:nvSpPr>
          <p:spPr>
            <a:xfrm>
              <a:off x="6319692" y="1055446"/>
              <a:ext cx="339634" cy="339634"/>
            </a:xfrm>
            <a:prstGeom prst="ellipse">
              <a:avLst/>
            </a:prstGeom>
            <a:solidFill>
              <a:schemeClr val="bg1"/>
            </a:solidFill>
            <a:ln w="6350">
              <a:solidFill>
                <a:srgbClr val="41404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FBE96A9A-EB04-A34C-B0F3-D59C1BBE2DA9}"/>
                </a:ext>
              </a:extLst>
            </p:cNvPr>
            <p:cNvGrpSpPr/>
            <p:nvPr/>
          </p:nvGrpSpPr>
          <p:grpSpPr>
            <a:xfrm>
              <a:off x="6442108" y="1130318"/>
              <a:ext cx="103394" cy="199236"/>
              <a:chOff x="6451345" y="1139554"/>
              <a:chExt cx="105684" cy="203649"/>
            </a:xfrm>
          </p:grpSpPr>
          <p:sp>
            <p:nvSpPr>
              <p:cNvPr id="108" name="Oval 107">
                <a:extLst>
                  <a:ext uri="{FF2B5EF4-FFF2-40B4-BE49-F238E27FC236}">
                    <a16:creationId xmlns:a16="http://schemas.microsoft.com/office/drawing/2014/main" id="{99F4A9C9-292E-8846-A9A7-A5944C3D4B64}"/>
                  </a:ext>
                </a:extLst>
              </p:cNvPr>
              <p:cNvSpPr/>
              <p:nvPr/>
            </p:nvSpPr>
            <p:spPr>
              <a:xfrm>
                <a:off x="6451345" y="1139554"/>
                <a:ext cx="105684" cy="105684"/>
              </a:xfrm>
              <a:prstGeom prst="ellipse">
                <a:avLst/>
              </a:prstGeom>
              <a:solidFill>
                <a:srgbClr val="CBD5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Trapezoid 108">
                <a:extLst>
                  <a:ext uri="{FF2B5EF4-FFF2-40B4-BE49-F238E27FC236}">
                    <a16:creationId xmlns:a16="http://schemas.microsoft.com/office/drawing/2014/main" id="{49E824AF-FC62-5D4F-AC8E-B272C245863E}"/>
                  </a:ext>
                </a:extLst>
              </p:cNvPr>
              <p:cNvSpPr/>
              <p:nvPr/>
            </p:nvSpPr>
            <p:spPr>
              <a:xfrm>
                <a:off x="6465832" y="1212948"/>
                <a:ext cx="76710" cy="130255"/>
              </a:xfrm>
              <a:prstGeom prst="trapezoid">
                <a:avLst/>
              </a:prstGeom>
              <a:solidFill>
                <a:srgbClr val="CBD5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cxnSp>
        <p:nvCxnSpPr>
          <p:cNvPr id="110" name="Straight Connector 109">
            <a:extLst>
              <a:ext uri="{FF2B5EF4-FFF2-40B4-BE49-F238E27FC236}">
                <a16:creationId xmlns:a16="http://schemas.microsoft.com/office/drawing/2014/main" id="{79620798-AA12-3C40-B74C-DCEE50F61098}"/>
              </a:ext>
            </a:extLst>
          </p:cNvPr>
          <p:cNvCxnSpPr>
            <a:cxnSpLocks/>
          </p:cNvCxnSpPr>
          <p:nvPr/>
        </p:nvCxnSpPr>
        <p:spPr>
          <a:xfrm>
            <a:off x="2088527" y="879941"/>
            <a:ext cx="0" cy="333756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F43CE4BB-3006-2349-9265-A9F01398716A}"/>
              </a:ext>
            </a:extLst>
          </p:cNvPr>
          <p:cNvCxnSpPr>
            <a:cxnSpLocks/>
          </p:cNvCxnSpPr>
          <p:nvPr/>
        </p:nvCxnSpPr>
        <p:spPr>
          <a:xfrm>
            <a:off x="3796887" y="880400"/>
            <a:ext cx="0" cy="3336642"/>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1846E2FC-84E6-014C-9804-1BCCA19B182D}"/>
              </a:ext>
            </a:extLst>
          </p:cNvPr>
          <p:cNvCxnSpPr>
            <a:cxnSpLocks/>
          </p:cNvCxnSpPr>
          <p:nvPr/>
        </p:nvCxnSpPr>
        <p:spPr>
          <a:xfrm>
            <a:off x="5505247" y="879941"/>
            <a:ext cx="0" cy="333756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B6011D92-39AC-C94A-9E64-209AF4DB117A}"/>
              </a:ext>
            </a:extLst>
          </p:cNvPr>
          <p:cNvCxnSpPr>
            <a:cxnSpLocks/>
          </p:cNvCxnSpPr>
          <p:nvPr/>
        </p:nvCxnSpPr>
        <p:spPr>
          <a:xfrm>
            <a:off x="7213607" y="879941"/>
            <a:ext cx="0" cy="333756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0BEC9EE3-D856-534C-934C-B0E4C8B9CA84}"/>
              </a:ext>
            </a:extLst>
          </p:cNvPr>
          <p:cNvCxnSpPr>
            <a:cxnSpLocks/>
          </p:cNvCxnSpPr>
          <p:nvPr/>
        </p:nvCxnSpPr>
        <p:spPr>
          <a:xfrm flipH="1">
            <a:off x="642746" y="2183578"/>
            <a:ext cx="7858508" cy="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36B75E2B-FC64-E143-8C7A-C422D0A60DA2}"/>
              </a:ext>
            </a:extLst>
          </p:cNvPr>
          <p:cNvSpPr>
            <a:spLocks noGrp="1"/>
          </p:cNvSpPr>
          <p:nvPr>
            <p:ph type="title"/>
          </p:nvPr>
        </p:nvSpPr>
        <p:spPr/>
        <p:txBody>
          <a:bodyPr/>
          <a:lstStyle/>
          <a:p>
            <a:r>
              <a:rPr lang="en-US" dirty="0"/>
              <a:t>Deep Set of Security Tools</a:t>
            </a:r>
          </a:p>
        </p:txBody>
      </p:sp>
    </p:spTree>
    <p:extLst>
      <p:ext uri="{BB962C8B-B14F-4D97-AF65-F5344CB8AC3E}">
        <p14:creationId xmlns:p14="http://schemas.microsoft.com/office/powerpoint/2010/main" val="157515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down)">
                                      <p:cBhvr>
                                        <p:cTn id="7" dur="500"/>
                                        <p:tgtEl>
                                          <p:spTgt spid="110"/>
                                        </p:tgtEl>
                                      </p:cBhvr>
                                    </p:animEffect>
                                  </p:childTnLst>
                                </p:cTn>
                              </p:par>
                              <p:par>
                                <p:cTn id="8" presetID="22" presetClass="entr" presetSubtype="4" fill="hold" nodeType="withEffect">
                                  <p:stCondLst>
                                    <p:cond delay="100"/>
                                  </p:stCondLst>
                                  <p:childTnLst>
                                    <p:set>
                                      <p:cBhvr>
                                        <p:cTn id="9" dur="1" fill="hold">
                                          <p:stCondLst>
                                            <p:cond delay="0"/>
                                          </p:stCondLst>
                                        </p:cTn>
                                        <p:tgtEl>
                                          <p:spTgt spid="111"/>
                                        </p:tgtEl>
                                        <p:attrNameLst>
                                          <p:attrName>style.visibility</p:attrName>
                                        </p:attrNameLst>
                                      </p:cBhvr>
                                      <p:to>
                                        <p:strVal val="visible"/>
                                      </p:to>
                                    </p:set>
                                    <p:animEffect transition="in" filter="wipe(down)">
                                      <p:cBhvr>
                                        <p:cTn id="10" dur="500"/>
                                        <p:tgtEl>
                                          <p:spTgt spid="111"/>
                                        </p:tgtEl>
                                      </p:cBhvr>
                                    </p:animEffect>
                                  </p:childTnLst>
                                </p:cTn>
                              </p:par>
                              <p:par>
                                <p:cTn id="11" presetID="22" presetClass="entr" presetSubtype="4" fill="hold" nodeType="withEffect">
                                  <p:stCondLst>
                                    <p:cond delay="200"/>
                                  </p:stCondLst>
                                  <p:childTnLst>
                                    <p:set>
                                      <p:cBhvr>
                                        <p:cTn id="12" dur="1" fill="hold">
                                          <p:stCondLst>
                                            <p:cond delay="0"/>
                                          </p:stCondLst>
                                        </p:cTn>
                                        <p:tgtEl>
                                          <p:spTgt spid="112"/>
                                        </p:tgtEl>
                                        <p:attrNameLst>
                                          <p:attrName>style.visibility</p:attrName>
                                        </p:attrNameLst>
                                      </p:cBhvr>
                                      <p:to>
                                        <p:strVal val="visible"/>
                                      </p:to>
                                    </p:set>
                                    <p:animEffect transition="in" filter="wipe(down)">
                                      <p:cBhvr>
                                        <p:cTn id="13" dur="500"/>
                                        <p:tgtEl>
                                          <p:spTgt spid="112"/>
                                        </p:tgtEl>
                                      </p:cBhvr>
                                    </p:animEffect>
                                  </p:childTnLst>
                                </p:cTn>
                              </p:par>
                              <p:par>
                                <p:cTn id="14" presetID="22" presetClass="entr" presetSubtype="4" fill="hold" nodeType="withEffect">
                                  <p:stCondLst>
                                    <p:cond delay="300"/>
                                  </p:stCondLst>
                                  <p:childTnLst>
                                    <p:set>
                                      <p:cBhvr>
                                        <p:cTn id="15" dur="1" fill="hold">
                                          <p:stCondLst>
                                            <p:cond delay="0"/>
                                          </p:stCondLst>
                                        </p:cTn>
                                        <p:tgtEl>
                                          <p:spTgt spid="113"/>
                                        </p:tgtEl>
                                        <p:attrNameLst>
                                          <p:attrName>style.visibility</p:attrName>
                                        </p:attrNameLst>
                                      </p:cBhvr>
                                      <p:to>
                                        <p:strVal val="visible"/>
                                      </p:to>
                                    </p:set>
                                    <p:animEffect transition="in" filter="wipe(down)">
                                      <p:cBhvr>
                                        <p:cTn id="16" dur="500"/>
                                        <p:tgtEl>
                                          <p:spTgt spid="113"/>
                                        </p:tgtEl>
                                      </p:cBhvr>
                                    </p:animEffect>
                                  </p:childTnLst>
                                </p:cTn>
                              </p:par>
                              <p:par>
                                <p:cTn id="17" presetID="22" presetClass="entr" presetSubtype="8" fill="hold" nodeType="withEffect">
                                  <p:stCondLst>
                                    <p:cond delay="300"/>
                                  </p:stCondLst>
                                  <p:childTnLst>
                                    <p:set>
                                      <p:cBhvr>
                                        <p:cTn id="18" dur="1" fill="hold">
                                          <p:stCondLst>
                                            <p:cond delay="0"/>
                                          </p:stCondLst>
                                        </p:cTn>
                                        <p:tgtEl>
                                          <p:spTgt spid="114"/>
                                        </p:tgtEl>
                                        <p:attrNameLst>
                                          <p:attrName>style.visibility</p:attrName>
                                        </p:attrNameLst>
                                      </p:cBhvr>
                                      <p:to>
                                        <p:strVal val="visible"/>
                                      </p:to>
                                    </p:set>
                                    <p:animEffect transition="in" filter="wipe(left)">
                                      <p:cBhvr>
                                        <p:cTn id="19" dur="500"/>
                                        <p:tgtEl>
                                          <p:spTgt spid="114"/>
                                        </p:tgtEl>
                                      </p:cBhvr>
                                    </p:animEffect>
                                  </p:childTnLst>
                                </p:cTn>
                              </p:par>
                            </p:childTnLst>
                          </p:cTn>
                        </p:par>
                        <p:par>
                          <p:cTn id="20" fill="hold">
                            <p:stCondLst>
                              <p:cond delay="800"/>
                            </p:stCondLst>
                            <p:childTnLst>
                              <p:par>
                                <p:cTn id="21" presetID="53" presetClass="entr" presetSubtype="16"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Effect transition="in" filter="fade">
                                      <p:cBhvr>
                                        <p:cTn id="25" dur="500"/>
                                        <p:tgtEl>
                                          <p:spTgt spid="101"/>
                                        </p:tgtEl>
                                      </p:cBhvr>
                                    </p:animEffect>
                                  </p:childTnLst>
                                </p:cTn>
                              </p:par>
                              <p:par>
                                <p:cTn id="26" presetID="53" presetClass="entr" presetSubtype="16" fill="hold" nodeType="withEffect">
                                  <p:stCondLst>
                                    <p:cond delay="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500" fill="hold"/>
                                        <p:tgtEl>
                                          <p:spTgt spid="102"/>
                                        </p:tgtEl>
                                        <p:attrNameLst>
                                          <p:attrName>ppt_w</p:attrName>
                                        </p:attrNameLst>
                                      </p:cBhvr>
                                      <p:tavLst>
                                        <p:tav tm="0">
                                          <p:val>
                                            <p:fltVal val="0"/>
                                          </p:val>
                                        </p:tav>
                                        <p:tav tm="100000">
                                          <p:val>
                                            <p:strVal val="#ppt_w"/>
                                          </p:val>
                                        </p:tav>
                                      </p:tavLst>
                                    </p:anim>
                                    <p:anim calcmode="lin" valueType="num">
                                      <p:cBhvr>
                                        <p:cTn id="29" dur="500" fill="hold"/>
                                        <p:tgtEl>
                                          <p:spTgt spid="102"/>
                                        </p:tgtEl>
                                        <p:attrNameLst>
                                          <p:attrName>ppt_h</p:attrName>
                                        </p:attrNameLst>
                                      </p:cBhvr>
                                      <p:tavLst>
                                        <p:tav tm="0">
                                          <p:val>
                                            <p:fltVal val="0"/>
                                          </p:val>
                                        </p:tav>
                                        <p:tav tm="100000">
                                          <p:val>
                                            <p:strVal val="#ppt_h"/>
                                          </p:val>
                                        </p:tav>
                                      </p:tavLst>
                                    </p:anim>
                                    <p:animEffect transition="in" filter="fade">
                                      <p:cBhvr>
                                        <p:cTn id="30" dur="500"/>
                                        <p:tgtEl>
                                          <p:spTgt spid="102"/>
                                        </p:tgtEl>
                                      </p:cBhvr>
                                    </p:animEffect>
                                  </p:childTnLst>
                                </p:cTn>
                              </p:par>
                              <p:par>
                                <p:cTn id="31" presetID="53" presetClass="entr" presetSubtype="16"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anim calcmode="lin" valueType="num">
                                      <p:cBhvr>
                                        <p:cTn id="33" dur="500" fill="hold"/>
                                        <p:tgtEl>
                                          <p:spTgt spid="103"/>
                                        </p:tgtEl>
                                        <p:attrNameLst>
                                          <p:attrName>ppt_w</p:attrName>
                                        </p:attrNameLst>
                                      </p:cBhvr>
                                      <p:tavLst>
                                        <p:tav tm="0">
                                          <p:val>
                                            <p:fltVal val="0"/>
                                          </p:val>
                                        </p:tav>
                                        <p:tav tm="100000">
                                          <p:val>
                                            <p:strVal val="#ppt_w"/>
                                          </p:val>
                                        </p:tav>
                                      </p:tavLst>
                                    </p:anim>
                                    <p:anim calcmode="lin" valueType="num">
                                      <p:cBhvr>
                                        <p:cTn id="34" dur="500" fill="hold"/>
                                        <p:tgtEl>
                                          <p:spTgt spid="103"/>
                                        </p:tgtEl>
                                        <p:attrNameLst>
                                          <p:attrName>ppt_h</p:attrName>
                                        </p:attrNameLst>
                                      </p:cBhvr>
                                      <p:tavLst>
                                        <p:tav tm="0">
                                          <p:val>
                                            <p:fltVal val="0"/>
                                          </p:val>
                                        </p:tav>
                                        <p:tav tm="100000">
                                          <p:val>
                                            <p:strVal val="#ppt_h"/>
                                          </p:val>
                                        </p:tav>
                                      </p:tavLst>
                                    </p:anim>
                                    <p:animEffect transition="in" filter="fade">
                                      <p:cBhvr>
                                        <p:cTn id="35" dur="500"/>
                                        <p:tgtEl>
                                          <p:spTgt spid="103"/>
                                        </p:tgtEl>
                                      </p:cBhvr>
                                    </p:animEffect>
                                  </p:childTnLst>
                                </p:cTn>
                              </p:par>
                              <p:par>
                                <p:cTn id="36" presetID="53" presetClass="entr" presetSubtype="16" fill="hold" nodeType="withEffect">
                                  <p:stCondLst>
                                    <p:cond delay="0"/>
                                  </p:stCondLst>
                                  <p:childTnLst>
                                    <p:set>
                                      <p:cBhvr>
                                        <p:cTn id="37" dur="1" fill="hold">
                                          <p:stCondLst>
                                            <p:cond delay="0"/>
                                          </p:stCondLst>
                                        </p:cTn>
                                        <p:tgtEl>
                                          <p:spTgt spid="104"/>
                                        </p:tgtEl>
                                        <p:attrNameLst>
                                          <p:attrName>style.visibility</p:attrName>
                                        </p:attrNameLst>
                                      </p:cBhvr>
                                      <p:to>
                                        <p:strVal val="visible"/>
                                      </p:to>
                                    </p:set>
                                    <p:anim calcmode="lin" valueType="num">
                                      <p:cBhvr>
                                        <p:cTn id="38" dur="500" fill="hold"/>
                                        <p:tgtEl>
                                          <p:spTgt spid="104"/>
                                        </p:tgtEl>
                                        <p:attrNameLst>
                                          <p:attrName>ppt_w</p:attrName>
                                        </p:attrNameLst>
                                      </p:cBhvr>
                                      <p:tavLst>
                                        <p:tav tm="0">
                                          <p:val>
                                            <p:fltVal val="0"/>
                                          </p:val>
                                        </p:tav>
                                        <p:tav tm="100000">
                                          <p:val>
                                            <p:strVal val="#ppt_w"/>
                                          </p:val>
                                        </p:tav>
                                      </p:tavLst>
                                    </p:anim>
                                    <p:anim calcmode="lin" valueType="num">
                                      <p:cBhvr>
                                        <p:cTn id="39" dur="500" fill="hold"/>
                                        <p:tgtEl>
                                          <p:spTgt spid="104"/>
                                        </p:tgtEl>
                                        <p:attrNameLst>
                                          <p:attrName>ppt_h</p:attrName>
                                        </p:attrNameLst>
                                      </p:cBhvr>
                                      <p:tavLst>
                                        <p:tav tm="0">
                                          <p:val>
                                            <p:fltVal val="0"/>
                                          </p:val>
                                        </p:tav>
                                        <p:tav tm="100000">
                                          <p:val>
                                            <p:strVal val="#ppt_h"/>
                                          </p:val>
                                        </p:tav>
                                      </p:tavLst>
                                    </p:anim>
                                    <p:animEffect transition="in" filter="fade">
                                      <p:cBhvr>
                                        <p:cTn id="40" dur="500"/>
                                        <p:tgtEl>
                                          <p:spTgt spid="104"/>
                                        </p:tgtEl>
                                      </p:cBhvr>
                                    </p:animEffect>
                                  </p:childTnLst>
                                </p:cTn>
                              </p:par>
                              <p:par>
                                <p:cTn id="41" presetID="53" presetClass="entr" presetSubtype="16" fill="hold" nodeType="withEffect">
                                  <p:stCondLst>
                                    <p:cond delay="0"/>
                                  </p:stCondLst>
                                  <p:childTnLst>
                                    <p:set>
                                      <p:cBhvr>
                                        <p:cTn id="42" dur="1" fill="hold">
                                          <p:stCondLst>
                                            <p:cond delay="0"/>
                                          </p:stCondLst>
                                        </p:cTn>
                                        <p:tgtEl>
                                          <p:spTgt spid="98"/>
                                        </p:tgtEl>
                                        <p:attrNameLst>
                                          <p:attrName>style.visibility</p:attrName>
                                        </p:attrNameLst>
                                      </p:cBhvr>
                                      <p:to>
                                        <p:strVal val="visible"/>
                                      </p:to>
                                    </p:set>
                                    <p:anim calcmode="lin" valueType="num">
                                      <p:cBhvr>
                                        <p:cTn id="43" dur="500" fill="hold"/>
                                        <p:tgtEl>
                                          <p:spTgt spid="98"/>
                                        </p:tgtEl>
                                        <p:attrNameLst>
                                          <p:attrName>ppt_w</p:attrName>
                                        </p:attrNameLst>
                                      </p:cBhvr>
                                      <p:tavLst>
                                        <p:tav tm="0">
                                          <p:val>
                                            <p:fltVal val="0"/>
                                          </p:val>
                                        </p:tav>
                                        <p:tav tm="100000">
                                          <p:val>
                                            <p:strVal val="#ppt_w"/>
                                          </p:val>
                                        </p:tav>
                                      </p:tavLst>
                                    </p:anim>
                                    <p:anim calcmode="lin" valueType="num">
                                      <p:cBhvr>
                                        <p:cTn id="44" dur="500" fill="hold"/>
                                        <p:tgtEl>
                                          <p:spTgt spid="98"/>
                                        </p:tgtEl>
                                        <p:attrNameLst>
                                          <p:attrName>ppt_h</p:attrName>
                                        </p:attrNameLst>
                                      </p:cBhvr>
                                      <p:tavLst>
                                        <p:tav tm="0">
                                          <p:val>
                                            <p:fltVal val="0"/>
                                          </p:val>
                                        </p:tav>
                                        <p:tav tm="100000">
                                          <p:val>
                                            <p:strVal val="#ppt_h"/>
                                          </p:val>
                                        </p:tav>
                                      </p:tavLst>
                                    </p:anim>
                                    <p:animEffect transition="in" filter="fade">
                                      <p:cBhvr>
                                        <p:cTn id="45" dur="500"/>
                                        <p:tgtEl>
                                          <p:spTgt spid="9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fade">
                                      <p:cBhvr>
                                        <p:cTn id="48" dur="500"/>
                                        <p:tgtEl>
                                          <p:spTgt spid="93"/>
                                        </p:tgtEl>
                                      </p:cBhvr>
                                    </p:animEffect>
                                  </p:childTnLst>
                                </p:cTn>
                              </p:par>
                              <p:par>
                                <p:cTn id="49" presetID="42" presetClass="path" presetSubtype="0" decel="100000" fill="hold" grpId="1" nodeType="withEffect">
                                  <p:stCondLst>
                                    <p:cond delay="0"/>
                                  </p:stCondLst>
                                  <p:childTnLst>
                                    <p:animMotion origin="layout" path="M 5E-6 -1.23457E-6 L 5E-6 -0.04228 " pathEditMode="relative" rAng="0" ptsTypes="AA">
                                      <p:cBhvr>
                                        <p:cTn id="50" dur="500" spd="-100000" fill="hold"/>
                                        <p:tgtEl>
                                          <p:spTgt spid="93"/>
                                        </p:tgtEl>
                                        <p:attrNameLst>
                                          <p:attrName>ppt_x</p:attrName>
                                          <p:attrName>ppt_y</p:attrName>
                                        </p:attrNameLst>
                                      </p:cBhvr>
                                      <p:rCtr x="0" y="-2130"/>
                                    </p:animMotion>
                                  </p:childTnLst>
                                </p:cTn>
                              </p:par>
                              <p:par>
                                <p:cTn id="51" presetID="10"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animEffect transition="in" filter="fade">
                                      <p:cBhvr>
                                        <p:cTn id="53" dur="500"/>
                                        <p:tgtEl>
                                          <p:spTgt spid="94"/>
                                        </p:tgtEl>
                                      </p:cBhvr>
                                    </p:animEffect>
                                  </p:childTnLst>
                                </p:cTn>
                              </p:par>
                              <p:par>
                                <p:cTn id="54" presetID="42" presetClass="path" presetSubtype="0" decel="100000" fill="hold" grpId="1" nodeType="withEffect">
                                  <p:stCondLst>
                                    <p:cond delay="0"/>
                                  </p:stCondLst>
                                  <p:childTnLst>
                                    <p:animMotion origin="layout" path="M 1.38889E-6 -1.23457E-6 L 1.38889E-6 -0.04228 " pathEditMode="relative" rAng="0" ptsTypes="AA">
                                      <p:cBhvr>
                                        <p:cTn id="55" dur="500" spd="-100000" fill="hold"/>
                                        <p:tgtEl>
                                          <p:spTgt spid="94"/>
                                        </p:tgtEl>
                                        <p:attrNameLst>
                                          <p:attrName>ppt_x</p:attrName>
                                          <p:attrName>ppt_y</p:attrName>
                                        </p:attrNameLst>
                                      </p:cBhvr>
                                      <p:rCtr x="0" y="-2130"/>
                                    </p:animMotion>
                                  </p:childTnLst>
                                </p:cTn>
                              </p:par>
                              <p:par>
                                <p:cTn id="56" presetID="10" presetClass="entr" presetSubtype="0"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fade">
                                      <p:cBhvr>
                                        <p:cTn id="58" dur="500"/>
                                        <p:tgtEl>
                                          <p:spTgt spid="95"/>
                                        </p:tgtEl>
                                      </p:cBhvr>
                                    </p:animEffect>
                                  </p:childTnLst>
                                </p:cTn>
                              </p:par>
                              <p:par>
                                <p:cTn id="59" presetID="42" presetClass="path" presetSubtype="0" decel="100000" fill="hold" grpId="1" nodeType="withEffect">
                                  <p:stCondLst>
                                    <p:cond delay="0"/>
                                  </p:stCondLst>
                                  <p:childTnLst>
                                    <p:animMotion origin="layout" path="M 0 4.32099E-6 L 0 -0.04229 " pathEditMode="relative" rAng="0" ptsTypes="AA">
                                      <p:cBhvr>
                                        <p:cTn id="60" dur="500" spd="-100000" fill="hold"/>
                                        <p:tgtEl>
                                          <p:spTgt spid="95"/>
                                        </p:tgtEl>
                                        <p:attrNameLst>
                                          <p:attrName>ppt_x</p:attrName>
                                          <p:attrName>ppt_y</p:attrName>
                                        </p:attrNameLst>
                                      </p:cBhvr>
                                      <p:rCtr x="0" y="-2130"/>
                                    </p:animMotion>
                                  </p:childTnLst>
                                </p:cTn>
                              </p:par>
                              <p:par>
                                <p:cTn id="61" presetID="10"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500"/>
                                        <p:tgtEl>
                                          <p:spTgt spid="97"/>
                                        </p:tgtEl>
                                      </p:cBhvr>
                                    </p:animEffect>
                                  </p:childTnLst>
                                </p:cTn>
                              </p:par>
                              <p:par>
                                <p:cTn id="64" presetID="42" presetClass="path" presetSubtype="0" decel="100000" fill="hold" grpId="1" nodeType="withEffect">
                                  <p:stCondLst>
                                    <p:cond delay="0"/>
                                  </p:stCondLst>
                                  <p:childTnLst>
                                    <p:animMotion origin="layout" path="M 0 4.32099E-6 L 0 -0.04229 " pathEditMode="relative" rAng="0" ptsTypes="AA">
                                      <p:cBhvr>
                                        <p:cTn id="65" dur="500" spd="-100000" fill="hold"/>
                                        <p:tgtEl>
                                          <p:spTgt spid="97"/>
                                        </p:tgtEl>
                                        <p:attrNameLst>
                                          <p:attrName>ppt_x</p:attrName>
                                          <p:attrName>ppt_y</p:attrName>
                                        </p:attrNameLst>
                                      </p:cBhvr>
                                      <p:rCtr x="0" y="-2130"/>
                                    </p:animMotion>
                                  </p:childTnLst>
                                </p:cTn>
                              </p:par>
                              <p:par>
                                <p:cTn id="66" presetID="10" presetClass="entr" presetSubtype="0" fill="hold" grpId="0" nodeType="withEffect">
                                  <p:stCondLst>
                                    <p:cond delay="0"/>
                                  </p:stCondLst>
                                  <p:childTnLst>
                                    <p:set>
                                      <p:cBhvr>
                                        <p:cTn id="67" dur="1" fill="hold">
                                          <p:stCondLst>
                                            <p:cond delay="0"/>
                                          </p:stCondLst>
                                        </p:cTn>
                                        <p:tgtEl>
                                          <p:spTgt spid="96"/>
                                        </p:tgtEl>
                                        <p:attrNameLst>
                                          <p:attrName>style.visibility</p:attrName>
                                        </p:attrNameLst>
                                      </p:cBhvr>
                                      <p:to>
                                        <p:strVal val="visible"/>
                                      </p:to>
                                    </p:set>
                                    <p:animEffect transition="in" filter="fade">
                                      <p:cBhvr>
                                        <p:cTn id="68" dur="500"/>
                                        <p:tgtEl>
                                          <p:spTgt spid="96"/>
                                        </p:tgtEl>
                                      </p:cBhvr>
                                    </p:animEffect>
                                  </p:childTnLst>
                                </p:cTn>
                              </p:par>
                              <p:par>
                                <p:cTn id="69" presetID="42" presetClass="path" presetSubtype="0" decel="100000" fill="hold" grpId="1" nodeType="withEffect">
                                  <p:stCondLst>
                                    <p:cond delay="0"/>
                                  </p:stCondLst>
                                  <p:childTnLst>
                                    <p:animMotion origin="layout" path="M 2.22222E-6 -1.23457E-6 L 2.22222E-6 -0.04228 " pathEditMode="relative" rAng="0" ptsTypes="AA">
                                      <p:cBhvr>
                                        <p:cTn id="70" dur="500" spd="-100000" fill="hold"/>
                                        <p:tgtEl>
                                          <p:spTgt spid="96"/>
                                        </p:tgtEl>
                                        <p:attrNameLst>
                                          <p:attrName>ppt_x</p:attrName>
                                          <p:attrName>ppt_y</p:attrName>
                                        </p:attrNameLst>
                                      </p:cBhvr>
                                      <p:rCtr x="0" y="-2130"/>
                                    </p:animMotion>
                                  </p:childTnLst>
                                </p:cTn>
                              </p:par>
                              <p:par>
                                <p:cTn id="71" presetID="10"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fade">
                                      <p:cBhvr>
                                        <p:cTn id="73" dur="500"/>
                                        <p:tgtEl>
                                          <p:spTgt spid="88"/>
                                        </p:tgtEl>
                                      </p:cBhvr>
                                    </p:animEffect>
                                  </p:childTnLst>
                                </p:cTn>
                              </p:par>
                              <p:par>
                                <p:cTn id="74" presetID="42" presetClass="path" presetSubtype="0" decel="100000" fill="hold" grpId="1" nodeType="withEffect">
                                  <p:stCondLst>
                                    <p:cond delay="0"/>
                                  </p:stCondLst>
                                  <p:childTnLst>
                                    <p:animMotion origin="layout" path="M -1.21011E-6 2.17885E-7 L -1.21011E-6 0.04358 " pathEditMode="relative" rAng="0" ptsTypes="AA">
                                      <p:cBhvr>
                                        <p:cTn id="75" dur="500" spd="-100000" fill="hold"/>
                                        <p:tgtEl>
                                          <p:spTgt spid="88"/>
                                        </p:tgtEl>
                                        <p:attrNameLst>
                                          <p:attrName>ppt_x</p:attrName>
                                          <p:attrName>ppt_y</p:attrName>
                                        </p:attrNameLst>
                                      </p:cBhvr>
                                      <p:rCtr x="0" y="2179"/>
                                    </p:animMotion>
                                  </p:childTnLst>
                                </p:cTn>
                              </p:par>
                              <p:par>
                                <p:cTn id="76" presetID="10" presetClass="entr" presetSubtype="0" fill="hold" grpId="0" nodeType="withEffect">
                                  <p:stCondLst>
                                    <p:cond delay="0"/>
                                  </p:stCondLst>
                                  <p:childTnLst>
                                    <p:set>
                                      <p:cBhvr>
                                        <p:cTn id="77" dur="1" fill="hold">
                                          <p:stCondLst>
                                            <p:cond delay="0"/>
                                          </p:stCondLst>
                                        </p:cTn>
                                        <p:tgtEl>
                                          <p:spTgt spid="89"/>
                                        </p:tgtEl>
                                        <p:attrNameLst>
                                          <p:attrName>style.visibility</p:attrName>
                                        </p:attrNameLst>
                                      </p:cBhvr>
                                      <p:to>
                                        <p:strVal val="visible"/>
                                      </p:to>
                                    </p:set>
                                    <p:animEffect transition="in" filter="fade">
                                      <p:cBhvr>
                                        <p:cTn id="78" dur="500"/>
                                        <p:tgtEl>
                                          <p:spTgt spid="89"/>
                                        </p:tgtEl>
                                      </p:cBhvr>
                                    </p:animEffect>
                                  </p:childTnLst>
                                </p:cTn>
                              </p:par>
                              <p:par>
                                <p:cTn id="79" presetID="42" presetClass="path" presetSubtype="0" decel="100000" fill="hold" grpId="1" nodeType="withEffect">
                                  <p:stCondLst>
                                    <p:cond delay="0"/>
                                  </p:stCondLst>
                                  <p:childTnLst>
                                    <p:animMotion origin="layout" path="M -1.21011E-6 2.17885E-7 L -1.21011E-6 0.04358 " pathEditMode="relative" rAng="0" ptsTypes="AA">
                                      <p:cBhvr>
                                        <p:cTn id="80" dur="500" spd="-100000" fill="hold"/>
                                        <p:tgtEl>
                                          <p:spTgt spid="89"/>
                                        </p:tgtEl>
                                        <p:attrNameLst>
                                          <p:attrName>ppt_x</p:attrName>
                                          <p:attrName>ppt_y</p:attrName>
                                        </p:attrNameLst>
                                      </p:cBhvr>
                                      <p:rCtr x="0" y="2179"/>
                                    </p:animMotion>
                                  </p:childTnLst>
                                </p:cTn>
                              </p:par>
                              <p:par>
                                <p:cTn id="81" presetID="10" presetClass="entr" presetSubtype="0" fill="hold" grpId="0" nodeType="with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fade">
                                      <p:cBhvr>
                                        <p:cTn id="83" dur="500"/>
                                        <p:tgtEl>
                                          <p:spTgt spid="90"/>
                                        </p:tgtEl>
                                      </p:cBhvr>
                                    </p:animEffect>
                                  </p:childTnLst>
                                </p:cTn>
                              </p:par>
                              <p:par>
                                <p:cTn id="84" presetID="42" presetClass="path" presetSubtype="0" decel="100000" fill="hold" grpId="1" nodeType="withEffect">
                                  <p:stCondLst>
                                    <p:cond delay="0"/>
                                  </p:stCondLst>
                                  <p:childTnLst>
                                    <p:animMotion origin="layout" path="M -1.21011E-6 2.17885E-7 L -1.21011E-6 0.04358 " pathEditMode="relative" rAng="0" ptsTypes="AA">
                                      <p:cBhvr>
                                        <p:cTn id="85" dur="500" spd="-100000" fill="hold"/>
                                        <p:tgtEl>
                                          <p:spTgt spid="90"/>
                                        </p:tgtEl>
                                        <p:attrNameLst>
                                          <p:attrName>ppt_x</p:attrName>
                                          <p:attrName>ppt_y</p:attrName>
                                        </p:attrNameLst>
                                      </p:cBhvr>
                                      <p:rCtr x="0" y="2179"/>
                                    </p:animMotion>
                                  </p:childTnLst>
                                </p:cTn>
                              </p:par>
                              <p:par>
                                <p:cTn id="86" presetID="10" presetClass="entr" presetSubtype="0"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par>
                                <p:cTn id="89" presetID="42" presetClass="path" presetSubtype="0" decel="100000" fill="hold" grpId="1" nodeType="withEffect">
                                  <p:stCondLst>
                                    <p:cond delay="0"/>
                                  </p:stCondLst>
                                  <p:childTnLst>
                                    <p:animMotion origin="layout" path="M -1.21011E-6 2.17885E-7 L -1.21011E-6 0.04358 " pathEditMode="relative" rAng="0" ptsTypes="AA">
                                      <p:cBhvr>
                                        <p:cTn id="90" dur="500" spd="-100000" fill="hold"/>
                                        <p:tgtEl>
                                          <p:spTgt spid="91"/>
                                        </p:tgtEl>
                                        <p:attrNameLst>
                                          <p:attrName>ppt_x</p:attrName>
                                          <p:attrName>ppt_y</p:attrName>
                                        </p:attrNameLst>
                                      </p:cBhvr>
                                      <p:rCtr x="0" y="2179"/>
                                    </p:animMotion>
                                  </p:childTnLst>
                                </p:cTn>
                              </p:par>
                              <p:par>
                                <p:cTn id="91" presetID="10"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fade">
                                      <p:cBhvr>
                                        <p:cTn id="93" dur="500"/>
                                        <p:tgtEl>
                                          <p:spTgt spid="92"/>
                                        </p:tgtEl>
                                      </p:cBhvr>
                                    </p:animEffect>
                                  </p:childTnLst>
                                </p:cTn>
                              </p:par>
                              <p:par>
                                <p:cTn id="94" presetID="42" presetClass="path" presetSubtype="0" decel="100000" fill="hold" grpId="1" nodeType="withEffect">
                                  <p:stCondLst>
                                    <p:cond delay="0"/>
                                  </p:stCondLst>
                                  <p:childTnLst>
                                    <p:animMotion origin="layout" path="M -1.21011E-6 2.17885E-7 L -1.21011E-6 0.04358 " pathEditMode="relative" rAng="0" ptsTypes="AA">
                                      <p:cBhvr>
                                        <p:cTn id="95" dur="500" spd="-100000" fill="hold"/>
                                        <p:tgtEl>
                                          <p:spTgt spid="92"/>
                                        </p:tgtEl>
                                        <p:attrNameLst>
                                          <p:attrName>ppt_x</p:attrName>
                                          <p:attrName>ppt_y</p:attrName>
                                        </p:attrNameLst>
                                      </p:cBhvr>
                                      <p:rCtr x="0" y="21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AWS Threat Detection Services</a:t>
            </a:r>
          </a:p>
        </p:txBody>
      </p:sp>
    </p:spTree>
    <p:extLst>
      <p:ext uri="{BB962C8B-B14F-4D97-AF65-F5344CB8AC3E}">
        <p14:creationId xmlns:p14="http://schemas.microsoft.com/office/powerpoint/2010/main" val="2290360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Threat Detection: Log Data Inputs</a:t>
            </a:r>
          </a:p>
        </p:txBody>
      </p:sp>
      <p:sp>
        <p:nvSpPr>
          <p:cNvPr id="6" name="Rectangle 5">
            <a:extLst>
              <a:ext uri="{FF2B5EF4-FFF2-40B4-BE49-F238E27FC236}">
                <a16:creationId xmlns:a16="http://schemas.microsoft.com/office/drawing/2014/main" id="{1CEF5DC4-813C-6749-A333-035BA8B61232}"/>
              </a:ext>
            </a:extLst>
          </p:cNvPr>
          <p:cNvSpPr/>
          <p:nvPr/>
        </p:nvSpPr>
        <p:spPr>
          <a:xfrm>
            <a:off x="353034"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sp>
        <p:nvSpPr>
          <p:cNvPr id="9" name="Rectangle 8">
            <a:extLst>
              <a:ext uri="{FF2B5EF4-FFF2-40B4-BE49-F238E27FC236}">
                <a16:creationId xmlns:a16="http://schemas.microsoft.com/office/drawing/2014/main" id="{15CE700E-A156-D142-8DE7-2168958E5F50}"/>
              </a:ext>
            </a:extLst>
          </p:cNvPr>
          <p:cNvSpPr/>
          <p:nvPr/>
        </p:nvSpPr>
        <p:spPr>
          <a:xfrm>
            <a:off x="2545137"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sp>
        <p:nvSpPr>
          <p:cNvPr id="11" name="Rectangle 10">
            <a:extLst>
              <a:ext uri="{FF2B5EF4-FFF2-40B4-BE49-F238E27FC236}">
                <a16:creationId xmlns:a16="http://schemas.microsoft.com/office/drawing/2014/main" id="{55D7868F-DDA8-CB48-B0C2-06779E4C2927}"/>
              </a:ext>
            </a:extLst>
          </p:cNvPr>
          <p:cNvSpPr/>
          <p:nvPr/>
        </p:nvSpPr>
        <p:spPr>
          <a:xfrm>
            <a:off x="4737240"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3" y="2332971"/>
            <a:ext cx="1936228" cy="286236"/>
          </a:xfrm>
          <a:prstGeom prst="rect">
            <a:avLst/>
          </a:prstGeom>
        </p:spPr>
        <p:txBody>
          <a:bodyPr wrap="square" anchor="ctr" anchorCtr="0">
            <a:no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DNS Logs</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4"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pic>
        <p:nvPicPr>
          <p:cNvPr id="15" name="Picture 14">
            <a:extLst>
              <a:ext uri="{FF2B5EF4-FFF2-40B4-BE49-F238E27FC236}">
                <a16:creationId xmlns:a16="http://schemas.microsoft.com/office/drawing/2014/main" id="{222F42C2-DBB8-D447-B1E3-292F648C82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16395" y="1290514"/>
            <a:ext cx="813404" cy="914400"/>
          </a:xfrm>
          <a:prstGeom prst="rect">
            <a:avLst/>
          </a:prstGeom>
        </p:spPr>
      </p:pic>
      <p:sp>
        <p:nvSpPr>
          <p:cNvPr id="3" name="Rectangle 2">
            <a:extLst>
              <a:ext uri="{FF2B5EF4-FFF2-40B4-BE49-F238E27FC236}">
                <a16:creationId xmlns:a16="http://schemas.microsoft.com/office/drawing/2014/main" id="{9E3657CC-244B-6444-A1F4-C2388B619E28}"/>
              </a:ext>
            </a:extLst>
          </p:cNvPr>
          <p:cNvSpPr/>
          <p:nvPr/>
        </p:nvSpPr>
        <p:spPr>
          <a:xfrm>
            <a:off x="500967" y="3046181"/>
            <a:ext cx="1640359" cy="523220"/>
          </a:xfrm>
          <a:prstGeom prst="rect">
            <a:avLst/>
          </a:prstGeom>
        </p:spPr>
        <p:txBody>
          <a:bodyPr wrap="square" anchor="t">
            <a:sp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
        <p:nvSpPr>
          <p:cNvPr id="4" name="Rectangle 3">
            <a:extLst>
              <a:ext uri="{FF2B5EF4-FFF2-40B4-BE49-F238E27FC236}">
                <a16:creationId xmlns:a16="http://schemas.microsoft.com/office/drawing/2014/main" id="{0A02AABB-A3FF-1244-B40E-02D796E423D3}"/>
              </a:ext>
            </a:extLst>
          </p:cNvPr>
          <p:cNvSpPr/>
          <p:nvPr/>
        </p:nvSpPr>
        <p:spPr>
          <a:xfrm>
            <a:off x="2536031" y="3020171"/>
            <a:ext cx="1992777" cy="738664"/>
          </a:xfrm>
          <a:prstGeom prst="rect">
            <a:avLst/>
          </a:prstGeom>
        </p:spPr>
        <p:txBody>
          <a:bodyPr wrap="square" anchor="t">
            <a:sp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a VPC</a:t>
            </a:r>
          </a:p>
        </p:txBody>
      </p:sp>
      <p:sp>
        <p:nvSpPr>
          <p:cNvPr id="17" name="Rectangle 16">
            <a:extLst>
              <a:ext uri="{FF2B5EF4-FFF2-40B4-BE49-F238E27FC236}">
                <a16:creationId xmlns:a16="http://schemas.microsoft.com/office/drawing/2014/main" id="{BBDDA12B-0425-3C4E-B5E6-4511964FE01C}"/>
              </a:ext>
            </a:extLst>
          </p:cNvPr>
          <p:cNvSpPr/>
          <p:nvPr/>
        </p:nvSpPr>
        <p:spPr>
          <a:xfrm>
            <a:off x="4734274" y="3020170"/>
            <a:ext cx="1939193" cy="738664"/>
          </a:xfrm>
          <a:prstGeom prst="rect">
            <a:avLst/>
          </a:prstGeom>
        </p:spPr>
        <p:txBody>
          <a:bodyPr wrap="square" anchor="t">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Monitor apps using log data, store &amp; access log files</a:t>
            </a:r>
          </a:p>
        </p:txBody>
      </p:sp>
      <p:sp>
        <p:nvSpPr>
          <p:cNvPr id="18" name="Rectangle 17">
            <a:extLst>
              <a:ext uri="{FF2B5EF4-FFF2-40B4-BE49-F238E27FC236}">
                <a16:creationId xmlns:a16="http://schemas.microsoft.com/office/drawing/2014/main" id="{38C68E1B-44D0-204A-886E-C518A3BCCE05}"/>
              </a:ext>
            </a:extLst>
          </p:cNvPr>
          <p:cNvSpPr/>
          <p:nvPr/>
        </p:nvSpPr>
        <p:spPr>
          <a:xfrm>
            <a:off x="6878932" y="3020170"/>
            <a:ext cx="1936229" cy="738664"/>
          </a:xfrm>
          <a:prstGeom prst="rect">
            <a:avLst/>
          </a:prstGeom>
        </p:spPr>
        <p:txBody>
          <a:bodyPr wrap="square" anchor="t">
            <a:sp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sp>
        <p:nvSpPr>
          <p:cNvPr id="19" name="TextBox 18">
            <a:extLst>
              <a:ext uri="{FF2B5EF4-FFF2-40B4-BE49-F238E27FC236}">
                <a16:creationId xmlns:a16="http://schemas.microsoft.com/office/drawing/2014/main" id="{B34D9BB7-CFBB-D64C-A15C-AAA4C378E768}"/>
              </a:ext>
            </a:extLst>
          </p:cNvPr>
          <p:cNvSpPr txBox="1"/>
          <p:nvPr/>
        </p:nvSpPr>
        <p:spPr>
          <a:xfrm>
            <a:off x="353033" y="2322201"/>
            <a:ext cx="1936228"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CloudTrail</a:t>
            </a:r>
          </a:p>
        </p:txBody>
      </p:sp>
      <p:pic>
        <p:nvPicPr>
          <p:cNvPr id="21" name="Graphic 20">
            <a:extLst>
              <a:ext uri="{FF2B5EF4-FFF2-40B4-BE49-F238E27FC236}">
                <a16:creationId xmlns:a16="http://schemas.microsoft.com/office/drawing/2014/main" id="{202F6183-6E3E-D542-840F-B9FA590434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3437" y="1290514"/>
            <a:ext cx="914400" cy="914400"/>
          </a:xfrm>
          <a:prstGeom prst="rect">
            <a:avLst/>
          </a:prstGeom>
        </p:spPr>
      </p:pic>
      <p:sp>
        <p:nvSpPr>
          <p:cNvPr id="22" name="TextBox 21">
            <a:extLst>
              <a:ext uri="{FF2B5EF4-FFF2-40B4-BE49-F238E27FC236}">
                <a16:creationId xmlns:a16="http://schemas.microsoft.com/office/drawing/2014/main" id="{A9A7F9F1-6A90-734F-848E-E4D13BCA5D52}"/>
              </a:ext>
            </a:extLst>
          </p:cNvPr>
          <p:cNvSpPr txBox="1"/>
          <p:nvPr/>
        </p:nvSpPr>
        <p:spPr>
          <a:xfrm>
            <a:off x="2545137" y="2322201"/>
            <a:ext cx="1936227"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Flow logs</a:t>
            </a:r>
          </a:p>
        </p:txBody>
      </p:sp>
      <p:pic>
        <p:nvPicPr>
          <p:cNvPr id="23" name="Graphic 22">
            <a:extLst>
              <a:ext uri="{FF2B5EF4-FFF2-40B4-BE49-F238E27FC236}">
                <a16:creationId xmlns:a16="http://schemas.microsoft.com/office/drawing/2014/main" id="{3A53A15B-C288-1445-81B7-1DCF8B4B60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41366" y="1290514"/>
            <a:ext cx="914400" cy="914400"/>
          </a:xfrm>
          <a:prstGeom prst="rect">
            <a:avLst/>
          </a:prstGeom>
        </p:spPr>
      </p:pic>
      <p:sp>
        <p:nvSpPr>
          <p:cNvPr id="24" name="TextBox 23">
            <a:extLst>
              <a:ext uri="{FF2B5EF4-FFF2-40B4-BE49-F238E27FC236}">
                <a16:creationId xmlns:a16="http://schemas.microsoft.com/office/drawing/2014/main" id="{808D97D6-C3B8-E74D-9E78-C1A546C90D42}"/>
              </a:ext>
            </a:extLst>
          </p:cNvPr>
          <p:cNvSpPr txBox="1"/>
          <p:nvPr/>
        </p:nvSpPr>
        <p:spPr>
          <a:xfrm>
            <a:off x="4734274" y="2322201"/>
            <a:ext cx="1939193"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CloudWatch</a:t>
            </a:r>
          </a:p>
        </p:txBody>
      </p:sp>
      <p:pic>
        <p:nvPicPr>
          <p:cNvPr id="25" name="Graphic 24">
            <a:extLst>
              <a:ext uri="{FF2B5EF4-FFF2-40B4-BE49-F238E27FC236}">
                <a16:creationId xmlns:a16="http://schemas.microsoft.com/office/drawing/2014/main" id="{6E928797-616C-7C49-A9EA-B9A708B6927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69649" y="1290514"/>
            <a:ext cx="914400" cy="914400"/>
          </a:xfrm>
          <a:prstGeom prst="rect">
            <a:avLst/>
          </a:prstGeom>
        </p:spPr>
      </p:pic>
    </p:spTree>
    <p:extLst>
      <p:ext uri="{BB962C8B-B14F-4D97-AF65-F5344CB8AC3E}">
        <p14:creationId xmlns:p14="http://schemas.microsoft.com/office/powerpoint/2010/main" val="1373921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Machine Learning</a:t>
            </a:r>
          </a:p>
        </p:txBody>
      </p:sp>
      <p:sp>
        <p:nvSpPr>
          <p:cNvPr id="17" name="Rectangle 16">
            <a:extLst>
              <a:ext uri="{FF2B5EF4-FFF2-40B4-BE49-F238E27FC236}">
                <a16:creationId xmlns:a16="http://schemas.microsoft.com/office/drawing/2014/main" id="{4517D710-51E8-CA4B-823B-2D9FFE22D631}"/>
              </a:ext>
            </a:extLst>
          </p:cNvPr>
          <p:cNvSpPr/>
          <p:nvPr/>
        </p:nvSpPr>
        <p:spPr>
          <a:xfrm>
            <a:off x="974227" y="2347450"/>
            <a:ext cx="3161212" cy="1951177"/>
          </a:xfrm>
          <a:prstGeom prst="rect">
            <a:avLst/>
          </a:prstGeom>
        </p:spPr>
        <p:txBody>
          <a:bodyPr wrap="square" anchor="ctr" anchorCtr="0">
            <a:noAutofit/>
          </a:bodyPr>
          <a:lstStyle/>
          <a:p>
            <a:pPr algn="ctr">
              <a:spcAft>
                <a:spcPts val="800"/>
              </a:spcAft>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Intelligent threat detection and continuous monitoring to protect your AWS accounts and workloads</a:t>
            </a:r>
          </a:p>
        </p:txBody>
      </p:sp>
      <p:sp>
        <p:nvSpPr>
          <p:cNvPr id="18" name="Rectangle 17">
            <a:extLst>
              <a:ext uri="{FF2B5EF4-FFF2-40B4-BE49-F238E27FC236}">
                <a16:creationId xmlns:a16="http://schemas.microsoft.com/office/drawing/2014/main" id="{BF4EE552-F518-EC47-B23B-A2CDEAB70EBD}"/>
              </a:ext>
            </a:extLst>
          </p:cNvPr>
          <p:cNvSpPr/>
          <p:nvPr/>
        </p:nvSpPr>
        <p:spPr>
          <a:xfrm>
            <a:off x="974227" y="993732"/>
            <a:ext cx="3291840" cy="3304894"/>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 name="Rectangle 20">
            <a:extLst>
              <a:ext uri="{FF2B5EF4-FFF2-40B4-BE49-F238E27FC236}">
                <a16:creationId xmlns:a16="http://schemas.microsoft.com/office/drawing/2014/main" id="{B505FD68-239F-8B4C-B2A1-E73F3C301897}"/>
              </a:ext>
            </a:extLst>
          </p:cNvPr>
          <p:cNvSpPr/>
          <p:nvPr/>
        </p:nvSpPr>
        <p:spPr>
          <a:xfrm>
            <a:off x="4910135" y="2513765"/>
            <a:ext cx="3161211" cy="1784861"/>
          </a:xfrm>
          <a:prstGeom prst="rect">
            <a:avLst/>
          </a:prstGeom>
        </p:spPr>
        <p:txBody>
          <a:bodyPr wrap="square" anchor="ctr" anchorCtr="0">
            <a:noAutofit/>
          </a:bodyPr>
          <a:lstStyle/>
          <a:p>
            <a:pPr algn="ctr">
              <a:spcAft>
                <a:spcPts val="800"/>
              </a:spcAft>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Machine learning-powered security service to discover, classify &amp; protect sensitive data</a:t>
            </a:r>
            <a:b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ectangle 9">
            <a:extLst>
              <a:ext uri="{FF2B5EF4-FFF2-40B4-BE49-F238E27FC236}">
                <a16:creationId xmlns:a16="http://schemas.microsoft.com/office/drawing/2014/main" id="{23B30A3B-C6B2-3444-8CF0-968CFEB51B01}"/>
              </a:ext>
            </a:extLst>
          </p:cNvPr>
          <p:cNvSpPr/>
          <p:nvPr/>
        </p:nvSpPr>
        <p:spPr>
          <a:xfrm>
            <a:off x="4910135" y="993732"/>
            <a:ext cx="3291840" cy="3291840"/>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TextBox 8">
            <a:extLst>
              <a:ext uri="{FF2B5EF4-FFF2-40B4-BE49-F238E27FC236}">
                <a16:creationId xmlns:a16="http://schemas.microsoft.com/office/drawing/2014/main" id="{EDE2B9B6-9CBD-9841-8024-0256C61F19B7}"/>
              </a:ext>
            </a:extLst>
          </p:cNvPr>
          <p:cNvSpPr txBox="1"/>
          <p:nvPr/>
        </p:nvSpPr>
        <p:spPr>
          <a:xfrm>
            <a:off x="974226" y="2101523"/>
            <a:ext cx="3161213" cy="369332"/>
          </a:xfrm>
          <a:prstGeom prst="rect">
            <a:avLst/>
          </a:prstGeom>
          <a:noFill/>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GuardDuty</a:t>
            </a:r>
          </a:p>
        </p:txBody>
      </p:sp>
      <p:pic>
        <p:nvPicPr>
          <p:cNvPr id="11" name="Graphic 10">
            <a:extLst>
              <a:ext uri="{FF2B5EF4-FFF2-40B4-BE49-F238E27FC236}">
                <a16:creationId xmlns:a16="http://schemas.microsoft.com/office/drawing/2014/main" id="{6F975975-759F-614D-8DA7-42AA11BD66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7632" y="1148340"/>
            <a:ext cx="914400" cy="914400"/>
          </a:xfrm>
          <a:prstGeom prst="rect">
            <a:avLst/>
          </a:prstGeom>
        </p:spPr>
      </p:pic>
      <p:sp>
        <p:nvSpPr>
          <p:cNvPr id="12" name="TextBox 11">
            <a:extLst>
              <a:ext uri="{FF2B5EF4-FFF2-40B4-BE49-F238E27FC236}">
                <a16:creationId xmlns:a16="http://schemas.microsoft.com/office/drawing/2014/main" id="{5419367A-E59C-B64C-B504-BF3E6FDC1237}"/>
              </a:ext>
            </a:extLst>
          </p:cNvPr>
          <p:cNvSpPr txBox="1"/>
          <p:nvPr/>
        </p:nvSpPr>
        <p:spPr>
          <a:xfrm>
            <a:off x="4910135" y="2101523"/>
            <a:ext cx="3161211" cy="369332"/>
          </a:xfrm>
          <a:prstGeom prst="rect">
            <a:avLst/>
          </a:prstGeom>
          <a:noFill/>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13" name="Graphic 12">
            <a:extLst>
              <a:ext uri="{FF2B5EF4-FFF2-40B4-BE49-F238E27FC236}">
                <a16:creationId xmlns:a16="http://schemas.microsoft.com/office/drawing/2014/main" id="{DF836DFE-A617-7343-AFC2-43474A56E3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540" y="1148340"/>
            <a:ext cx="914400" cy="914400"/>
          </a:xfrm>
          <a:prstGeom prst="rect">
            <a:avLst/>
          </a:prstGeom>
        </p:spPr>
      </p:pic>
    </p:spTree>
    <p:extLst>
      <p:ext uri="{BB962C8B-B14F-4D97-AF65-F5344CB8AC3E}">
        <p14:creationId xmlns:p14="http://schemas.microsoft.com/office/powerpoint/2010/main" val="41659858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100000" fill="hold" grpId="1" nodeType="withEffect">
                                  <p:stCondLst>
                                    <p:cond delay="0"/>
                                  </p:stCondLst>
                                  <p:childTnLst>
                                    <p:animMotion origin="layout" path="M -2.77778E-7 2.34568E-6 L -2.77778E-7 0.04352 " pathEditMode="relative" rAng="0" ptsTypes="AA">
                                      <p:cBhvr>
                                        <p:cTn id="9" dur="500" spd="-100000" fill="hold"/>
                                        <p:tgtEl>
                                          <p:spTgt spid="17"/>
                                        </p:tgtEl>
                                        <p:attrNameLst>
                                          <p:attrName>ppt_x</p:attrName>
                                          <p:attrName>ppt_y</p:attrName>
                                        </p:attrNameLst>
                                      </p:cBhvr>
                                      <p:rCtr x="0" y="2160"/>
                                    </p:animMotion>
                                  </p:childTnLst>
                                </p:cTn>
                              </p:par>
                              <p:par>
                                <p:cTn id="10" presetID="10"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42" presetClass="path" presetSubtype="0" decel="100000" fill="hold" grpId="1" nodeType="withEffect">
                                  <p:stCondLst>
                                    <p:cond delay="0"/>
                                  </p:stCondLst>
                                  <p:childTnLst>
                                    <p:animMotion origin="layout" path="M -2.22222E-6 2.96296E-6 L -2.22222E-6 0.04352 " pathEditMode="relative" rAng="0" ptsTypes="AA">
                                      <p:cBhvr>
                                        <p:cTn id="14" dur="500" spd="-100000" fill="hold"/>
                                        <p:tgtEl>
                                          <p:spTgt spid="21"/>
                                        </p:tgtEl>
                                        <p:attrNameLst>
                                          <p:attrName>ppt_x</p:attrName>
                                          <p:attrName>ppt_y</p:attrName>
                                        </p:attrNameLst>
                                      </p:cBhvr>
                                      <p:rCtr x="0" y="21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1" grpId="0"/>
      <p:bldP spid="2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AWS Security Hub – In Preview</a:t>
            </a:r>
          </a:p>
        </p:txBody>
      </p:sp>
      <p:sp>
        <p:nvSpPr>
          <p:cNvPr id="17" name="Rectangle 16">
            <a:extLst>
              <a:ext uri="{FF2B5EF4-FFF2-40B4-BE49-F238E27FC236}">
                <a16:creationId xmlns:a16="http://schemas.microsoft.com/office/drawing/2014/main" id="{4517D710-51E8-CA4B-823B-2D9FFE22D631}"/>
              </a:ext>
            </a:extLst>
          </p:cNvPr>
          <p:cNvSpPr/>
          <p:nvPr/>
        </p:nvSpPr>
        <p:spPr>
          <a:xfrm>
            <a:off x="1935159" y="709818"/>
            <a:ext cx="5244582" cy="1215176"/>
          </a:xfrm>
          <a:prstGeom prst="rect">
            <a:avLst/>
          </a:prstGeom>
        </p:spPr>
        <p:txBody>
          <a:bodyPr wrap="square" anchor="ctr" anchorCtr="0">
            <a:noAutofit/>
          </a:bodyPr>
          <a:lstStyle/>
          <a:p>
            <a:pPr marL="214313" indent="-214313">
              <a:buFont typeface="Arial" panose="020B0604020202020204" pitchFamily="34" charset="0"/>
              <a:buChar char="•"/>
            </a:pPr>
            <a:r>
              <a:rPr lang="en-US" sz="12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Comprehensive view of your security and compliance state within AWS</a:t>
            </a:r>
          </a:p>
          <a:p>
            <a:pPr marL="214313" indent="-214313">
              <a:buFont typeface="Arial" panose="020B0604020202020204" pitchFamily="34" charset="0"/>
              <a:buChar char="•"/>
            </a:pPr>
            <a:r>
              <a:rPr lang="en-US" sz="12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Aggregates security findings generated by other AWS security services and partners</a:t>
            </a:r>
          </a:p>
          <a:p>
            <a:pPr marL="214313" indent="-214313">
              <a:buFont typeface="Arial" panose="020B0604020202020204" pitchFamily="34" charset="0"/>
              <a:buChar char="•"/>
            </a:pPr>
            <a:r>
              <a:rPr lang="en-US" sz="12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Analyze security trends and identify the highest-priority security issues</a:t>
            </a:r>
          </a:p>
        </p:txBody>
      </p:sp>
      <p:sp>
        <p:nvSpPr>
          <p:cNvPr id="18" name="Rectangle 17">
            <a:extLst>
              <a:ext uri="{FF2B5EF4-FFF2-40B4-BE49-F238E27FC236}">
                <a16:creationId xmlns:a16="http://schemas.microsoft.com/office/drawing/2014/main" id="{BF4EE552-F518-EC47-B23B-A2CDEAB70EBD}"/>
              </a:ext>
            </a:extLst>
          </p:cNvPr>
          <p:cNvSpPr/>
          <p:nvPr/>
        </p:nvSpPr>
        <p:spPr>
          <a:xfrm>
            <a:off x="1933426" y="660677"/>
            <a:ext cx="6946754" cy="1255604"/>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Rectangle 11">
            <a:extLst>
              <a:ext uri="{FF2B5EF4-FFF2-40B4-BE49-F238E27FC236}">
                <a16:creationId xmlns:a16="http://schemas.microsoft.com/office/drawing/2014/main" id="{24B2E7B8-B69F-0543-B37C-BE2389EF7B78}"/>
              </a:ext>
            </a:extLst>
          </p:cNvPr>
          <p:cNvSpPr/>
          <p:nvPr/>
        </p:nvSpPr>
        <p:spPr>
          <a:xfrm>
            <a:off x="1992917" y="3810643"/>
            <a:ext cx="998523"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Inspector</a:t>
            </a:r>
          </a:p>
        </p:txBody>
      </p:sp>
      <p:sp>
        <p:nvSpPr>
          <p:cNvPr id="14" name="Rectangle 13">
            <a:extLst>
              <a:ext uri="{FF2B5EF4-FFF2-40B4-BE49-F238E27FC236}">
                <a16:creationId xmlns:a16="http://schemas.microsoft.com/office/drawing/2014/main" id="{EF064016-3294-C045-BA24-0AA5D8515DB1}"/>
              </a:ext>
            </a:extLst>
          </p:cNvPr>
          <p:cNvSpPr/>
          <p:nvPr/>
        </p:nvSpPr>
        <p:spPr>
          <a:xfrm>
            <a:off x="2725652" y="3810643"/>
            <a:ext cx="19087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GuardDuty</a:t>
            </a:r>
          </a:p>
        </p:txBody>
      </p:sp>
      <p:sp>
        <p:nvSpPr>
          <p:cNvPr id="15" name="Rectangle 14">
            <a:extLst>
              <a:ext uri="{FF2B5EF4-FFF2-40B4-BE49-F238E27FC236}">
                <a16:creationId xmlns:a16="http://schemas.microsoft.com/office/drawing/2014/main" id="{84A11EA4-27E4-A44C-8B8F-C767D4789BC5}"/>
              </a:ext>
            </a:extLst>
          </p:cNvPr>
          <p:cNvSpPr/>
          <p:nvPr/>
        </p:nvSpPr>
        <p:spPr>
          <a:xfrm>
            <a:off x="3904365" y="3832989"/>
            <a:ext cx="19087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Macie</a:t>
            </a:r>
          </a:p>
        </p:txBody>
      </p:sp>
      <p:cxnSp>
        <p:nvCxnSpPr>
          <p:cNvPr id="5" name="Straight Arrow Connector 4">
            <a:extLst>
              <a:ext uri="{FF2B5EF4-FFF2-40B4-BE49-F238E27FC236}">
                <a16:creationId xmlns:a16="http://schemas.microsoft.com/office/drawing/2014/main" id="{EA2DA16E-7657-1540-A9FE-AC81D0213FAA}"/>
              </a:ext>
            </a:extLst>
          </p:cNvPr>
          <p:cNvCxnSpPr>
            <a:cxnSpLocks/>
          </p:cNvCxnSpPr>
          <p:nvPr/>
        </p:nvCxnSpPr>
        <p:spPr>
          <a:xfrm flipV="1">
            <a:off x="2506426"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FD5863E-757C-1940-8907-56CF3B4075E3}"/>
              </a:ext>
            </a:extLst>
          </p:cNvPr>
          <p:cNvCxnSpPr>
            <a:cxnSpLocks/>
          </p:cNvCxnSpPr>
          <p:nvPr/>
        </p:nvCxnSpPr>
        <p:spPr>
          <a:xfrm flipV="1">
            <a:off x="4780420"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E9FAA03-0224-6045-910E-F10C3C519A42}"/>
              </a:ext>
            </a:extLst>
          </p:cNvPr>
          <p:cNvCxnSpPr>
            <a:cxnSpLocks/>
          </p:cNvCxnSpPr>
          <p:nvPr/>
        </p:nvCxnSpPr>
        <p:spPr>
          <a:xfrm flipV="1">
            <a:off x="6011920"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CC0CC47F-E268-104E-A138-962D4D75A7DF}"/>
              </a:ext>
            </a:extLst>
          </p:cNvPr>
          <p:cNvSpPr/>
          <p:nvPr/>
        </p:nvSpPr>
        <p:spPr>
          <a:xfrm>
            <a:off x="6887455" y="1592534"/>
            <a:ext cx="2031325" cy="361637"/>
          </a:xfrm>
          <a:prstGeom prst="rect">
            <a:avLst/>
          </a:prstGeom>
        </p:spPr>
        <p:txBody>
          <a:bodyPr wrap="none">
            <a:spAutoFit/>
          </a:bodyPr>
          <a:lstStyle/>
          <a:p>
            <a:pPr algn="ctr">
              <a:spcAft>
                <a:spcPts val="800"/>
              </a:spcAft>
            </a:pPr>
            <a:r>
              <a:rPr lang="en-US" sz="17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Security Hub</a:t>
            </a:r>
          </a:p>
        </p:txBody>
      </p:sp>
      <p:sp>
        <p:nvSpPr>
          <p:cNvPr id="21" name="Rectangle 20">
            <a:extLst>
              <a:ext uri="{FF2B5EF4-FFF2-40B4-BE49-F238E27FC236}">
                <a16:creationId xmlns:a16="http://schemas.microsoft.com/office/drawing/2014/main" id="{5526D155-C2CA-B141-B5D6-5282C670C778}"/>
              </a:ext>
            </a:extLst>
          </p:cNvPr>
          <p:cNvSpPr/>
          <p:nvPr/>
        </p:nvSpPr>
        <p:spPr>
          <a:xfrm>
            <a:off x="1947995" y="2512063"/>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Rectangle 21">
            <a:extLst>
              <a:ext uri="{FF2B5EF4-FFF2-40B4-BE49-F238E27FC236}">
                <a16:creationId xmlns:a16="http://schemas.microsoft.com/office/drawing/2014/main" id="{2986DEB9-A9FD-7A4B-A46B-95C4A0F02713}"/>
              </a:ext>
            </a:extLst>
          </p:cNvPr>
          <p:cNvSpPr/>
          <p:nvPr/>
        </p:nvSpPr>
        <p:spPr>
          <a:xfrm>
            <a:off x="512214" y="2512063"/>
            <a:ext cx="1381580" cy="1939316"/>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Rectangle 23">
            <a:extLst>
              <a:ext uri="{FF2B5EF4-FFF2-40B4-BE49-F238E27FC236}">
                <a16:creationId xmlns:a16="http://schemas.microsoft.com/office/drawing/2014/main" id="{EC67E1A9-24C7-2246-BE0F-9D8EFA92B544}"/>
              </a:ext>
            </a:extLst>
          </p:cNvPr>
          <p:cNvSpPr/>
          <p:nvPr/>
        </p:nvSpPr>
        <p:spPr>
          <a:xfrm>
            <a:off x="518911" y="660678"/>
            <a:ext cx="1374884" cy="1255604"/>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ectangle 24">
            <a:extLst>
              <a:ext uri="{FF2B5EF4-FFF2-40B4-BE49-F238E27FC236}">
                <a16:creationId xmlns:a16="http://schemas.microsoft.com/office/drawing/2014/main" id="{148E4A10-EE16-084D-A40A-EAD098DA6F41}"/>
              </a:ext>
            </a:extLst>
          </p:cNvPr>
          <p:cNvSpPr/>
          <p:nvPr/>
        </p:nvSpPr>
        <p:spPr>
          <a:xfrm>
            <a:off x="248629" y="3210503"/>
            <a:ext cx="1908751" cy="551470"/>
          </a:xfrm>
          <a:prstGeom prst="rect">
            <a:avLst/>
          </a:prstGeom>
        </p:spPr>
        <p:txBody>
          <a:bodyPr wrap="square" anchor="ctr" anchorCtr="0">
            <a:noAutofit/>
          </a:bodyPr>
          <a:lstStyle/>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Security</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findings</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providers</a:t>
            </a:r>
          </a:p>
        </p:txBody>
      </p:sp>
      <p:sp>
        <p:nvSpPr>
          <p:cNvPr id="26" name="Rectangle 25">
            <a:extLst>
              <a:ext uri="{FF2B5EF4-FFF2-40B4-BE49-F238E27FC236}">
                <a16:creationId xmlns:a16="http://schemas.microsoft.com/office/drawing/2014/main" id="{3504B93C-391D-614B-9E91-A7A929875775}"/>
              </a:ext>
            </a:extLst>
          </p:cNvPr>
          <p:cNvSpPr/>
          <p:nvPr/>
        </p:nvSpPr>
        <p:spPr>
          <a:xfrm>
            <a:off x="604251" y="1965111"/>
            <a:ext cx="1197507" cy="551470"/>
          </a:xfrm>
          <a:prstGeom prst="rect">
            <a:avLst/>
          </a:prstGeom>
        </p:spPr>
        <p:txBody>
          <a:bodyPr wrap="square" anchor="ctr" anchorCtr="0">
            <a:noAutofit/>
          </a:bodyPr>
          <a:lstStyle/>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Findings</a:t>
            </a:r>
          </a:p>
        </p:txBody>
      </p:sp>
      <p:sp>
        <p:nvSpPr>
          <p:cNvPr id="27" name="Rectangle 26">
            <a:extLst>
              <a:ext uri="{FF2B5EF4-FFF2-40B4-BE49-F238E27FC236}">
                <a16:creationId xmlns:a16="http://schemas.microsoft.com/office/drawing/2014/main" id="{5478B861-7D38-7843-AA87-70DFD274BA33}"/>
              </a:ext>
            </a:extLst>
          </p:cNvPr>
          <p:cNvSpPr/>
          <p:nvPr/>
        </p:nvSpPr>
        <p:spPr>
          <a:xfrm>
            <a:off x="281575" y="1016361"/>
            <a:ext cx="1908751" cy="551470"/>
          </a:xfrm>
          <a:prstGeom prst="rect">
            <a:avLst/>
          </a:prstGeom>
        </p:spPr>
        <p:txBody>
          <a:bodyPr wrap="square" anchor="ctr" anchorCtr="0">
            <a:noAutofit/>
          </a:bodyPr>
          <a:lstStyle/>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Insights</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&amp; </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Standards</a:t>
            </a:r>
          </a:p>
        </p:txBody>
      </p:sp>
      <p:sp>
        <p:nvSpPr>
          <p:cNvPr id="29" name="Rectangle 28">
            <a:extLst>
              <a:ext uri="{FF2B5EF4-FFF2-40B4-BE49-F238E27FC236}">
                <a16:creationId xmlns:a16="http://schemas.microsoft.com/office/drawing/2014/main" id="{E6451680-DA20-884E-AF92-34B4A35134A4}"/>
              </a:ext>
            </a:extLst>
          </p:cNvPr>
          <p:cNvSpPr/>
          <p:nvPr/>
        </p:nvSpPr>
        <p:spPr>
          <a:xfrm>
            <a:off x="3119058" y="2512063"/>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Rectangle 29">
            <a:extLst>
              <a:ext uri="{FF2B5EF4-FFF2-40B4-BE49-F238E27FC236}">
                <a16:creationId xmlns:a16="http://schemas.microsoft.com/office/drawing/2014/main" id="{D79BBE93-D521-DB4B-ABD7-9D445BDB5F40}"/>
              </a:ext>
            </a:extLst>
          </p:cNvPr>
          <p:cNvSpPr/>
          <p:nvPr/>
        </p:nvSpPr>
        <p:spPr>
          <a:xfrm>
            <a:off x="4284863" y="2508726"/>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Rectangle 30">
            <a:extLst>
              <a:ext uri="{FF2B5EF4-FFF2-40B4-BE49-F238E27FC236}">
                <a16:creationId xmlns:a16="http://schemas.microsoft.com/office/drawing/2014/main" id="{3377CA41-1526-394F-9D60-8083714DAFF2}"/>
              </a:ext>
            </a:extLst>
          </p:cNvPr>
          <p:cNvSpPr/>
          <p:nvPr/>
        </p:nvSpPr>
        <p:spPr>
          <a:xfrm>
            <a:off x="5450950" y="2508726"/>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Rectangle 31">
            <a:extLst>
              <a:ext uri="{FF2B5EF4-FFF2-40B4-BE49-F238E27FC236}">
                <a16:creationId xmlns:a16="http://schemas.microsoft.com/office/drawing/2014/main" id="{E68DCDBE-288C-0C4E-B6AA-AE8D332B257F}"/>
              </a:ext>
            </a:extLst>
          </p:cNvPr>
          <p:cNvSpPr/>
          <p:nvPr/>
        </p:nvSpPr>
        <p:spPr>
          <a:xfrm>
            <a:off x="6621730" y="2512229"/>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Rectangle 33">
            <a:extLst>
              <a:ext uri="{FF2B5EF4-FFF2-40B4-BE49-F238E27FC236}">
                <a16:creationId xmlns:a16="http://schemas.microsoft.com/office/drawing/2014/main" id="{D0092F62-F75F-AF42-BC9E-1289C9212815}"/>
              </a:ext>
            </a:extLst>
          </p:cNvPr>
          <p:cNvSpPr/>
          <p:nvPr/>
        </p:nvSpPr>
        <p:spPr>
          <a:xfrm>
            <a:off x="7859538" y="3832989"/>
            <a:ext cx="9760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Other</a:t>
            </a:r>
          </a:p>
        </p:txBody>
      </p:sp>
      <p:sp>
        <p:nvSpPr>
          <p:cNvPr id="35" name="Rectangle 34">
            <a:extLst>
              <a:ext uri="{FF2B5EF4-FFF2-40B4-BE49-F238E27FC236}">
                <a16:creationId xmlns:a16="http://schemas.microsoft.com/office/drawing/2014/main" id="{0306D84C-756D-3940-933B-30985610CAA8}"/>
              </a:ext>
            </a:extLst>
          </p:cNvPr>
          <p:cNvSpPr/>
          <p:nvPr/>
        </p:nvSpPr>
        <p:spPr>
          <a:xfrm>
            <a:off x="7786593" y="2508726"/>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9" name="Straight Arrow Connector 38">
            <a:extLst>
              <a:ext uri="{FF2B5EF4-FFF2-40B4-BE49-F238E27FC236}">
                <a16:creationId xmlns:a16="http://schemas.microsoft.com/office/drawing/2014/main" id="{95681E7A-02B5-B647-871A-8E9822F48E9C}"/>
              </a:ext>
            </a:extLst>
          </p:cNvPr>
          <p:cNvCxnSpPr>
            <a:cxnSpLocks/>
          </p:cNvCxnSpPr>
          <p:nvPr/>
        </p:nvCxnSpPr>
        <p:spPr>
          <a:xfrm flipV="1">
            <a:off x="3672371"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AE79275-9428-EC46-ABBE-3E507C6BB512}"/>
              </a:ext>
            </a:extLst>
          </p:cNvPr>
          <p:cNvCxnSpPr>
            <a:cxnSpLocks/>
          </p:cNvCxnSpPr>
          <p:nvPr/>
        </p:nvCxnSpPr>
        <p:spPr>
          <a:xfrm flipV="1">
            <a:off x="7179741"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425AED2-AED1-D64D-979E-7B3C02E7A810}"/>
              </a:ext>
            </a:extLst>
          </p:cNvPr>
          <p:cNvCxnSpPr>
            <a:cxnSpLocks/>
          </p:cNvCxnSpPr>
          <p:nvPr/>
        </p:nvCxnSpPr>
        <p:spPr>
          <a:xfrm flipV="1">
            <a:off x="8347563"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09770656-A2FF-C444-BCAD-75EF6F5AC48D}"/>
              </a:ext>
            </a:extLst>
          </p:cNvPr>
          <p:cNvSpPr/>
          <p:nvPr/>
        </p:nvSpPr>
        <p:spPr>
          <a:xfrm>
            <a:off x="5057544" y="3832989"/>
            <a:ext cx="19087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Config</a:t>
            </a:r>
          </a:p>
        </p:txBody>
      </p:sp>
      <p:sp>
        <p:nvSpPr>
          <p:cNvPr id="42" name="Rectangle 41">
            <a:extLst>
              <a:ext uri="{FF2B5EF4-FFF2-40B4-BE49-F238E27FC236}">
                <a16:creationId xmlns:a16="http://schemas.microsoft.com/office/drawing/2014/main" id="{ED6494A7-C303-A742-972F-BA62056DBFD9}"/>
              </a:ext>
            </a:extLst>
          </p:cNvPr>
          <p:cNvSpPr/>
          <p:nvPr/>
        </p:nvSpPr>
        <p:spPr>
          <a:xfrm>
            <a:off x="6691715" y="3832989"/>
            <a:ext cx="104726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Partner Solutions</a:t>
            </a:r>
          </a:p>
        </p:txBody>
      </p:sp>
      <p:pic>
        <p:nvPicPr>
          <p:cNvPr id="44" name="Graphic 43">
            <a:extLst>
              <a:ext uri="{FF2B5EF4-FFF2-40B4-BE49-F238E27FC236}">
                <a16:creationId xmlns:a16="http://schemas.microsoft.com/office/drawing/2014/main" id="{4A29A603-35BB-104D-B362-4DEA52EEAD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874" y="2655140"/>
            <a:ext cx="914400" cy="914400"/>
          </a:xfrm>
          <a:prstGeom prst="rect">
            <a:avLst/>
          </a:prstGeom>
        </p:spPr>
      </p:pic>
      <p:pic>
        <p:nvPicPr>
          <p:cNvPr id="45" name="Graphic 44">
            <a:extLst>
              <a:ext uri="{FF2B5EF4-FFF2-40B4-BE49-F238E27FC236}">
                <a16:creationId xmlns:a16="http://schemas.microsoft.com/office/drawing/2014/main" id="{C561D57A-B141-394E-A118-69B3EFF9A3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03429" y="2655140"/>
            <a:ext cx="914400" cy="914400"/>
          </a:xfrm>
          <a:prstGeom prst="rect">
            <a:avLst/>
          </a:prstGeom>
        </p:spPr>
      </p:pic>
      <p:pic>
        <p:nvPicPr>
          <p:cNvPr id="46" name="Graphic 14">
            <a:extLst>
              <a:ext uri="{FF2B5EF4-FFF2-40B4-BE49-F238E27FC236}">
                <a16:creationId xmlns:a16="http://schemas.microsoft.com/office/drawing/2014/main" id="{4592DFF2-E6DC-7A43-B7EF-957CACD749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00964" y="2655141"/>
            <a:ext cx="852040" cy="914400"/>
          </a:xfrm>
          <a:prstGeom prst="rect">
            <a:avLst/>
          </a:prstGeom>
        </p:spPr>
      </p:pic>
      <p:pic>
        <p:nvPicPr>
          <p:cNvPr id="47" name="Graphic 27">
            <a:extLst>
              <a:ext uri="{FF2B5EF4-FFF2-40B4-BE49-F238E27FC236}">
                <a16:creationId xmlns:a16="http://schemas.microsoft.com/office/drawing/2014/main" id="{B736DA18-69AB-1947-9FD4-A2CC5F0EED3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29902" y="2655141"/>
            <a:ext cx="883589" cy="909833"/>
          </a:xfrm>
          <a:prstGeom prst="rect">
            <a:avLst/>
          </a:prstGeom>
        </p:spPr>
      </p:pic>
      <p:pic>
        <p:nvPicPr>
          <p:cNvPr id="48" name="Graphic 33">
            <a:extLst>
              <a:ext uri="{FF2B5EF4-FFF2-40B4-BE49-F238E27FC236}">
                <a16:creationId xmlns:a16="http://schemas.microsoft.com/office/drawing/2014/main" id="{7425A259-27F8-A948-A4DB-5D1DC89AFA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53762" y="2655141"/>
            <a:ext cx="905330" cy="910436"/>
          </a:xfrm>
          <a:prstGeom prst="rect">
            <a:avLst/>
          </a:prstGeom>
        </p:spPr>
      </p:pic>
      <p:pic>
        <p:nvPicPr>
          <p:cNvPr id="49" name="Graphic 35">
            <a:extLst>
              <a:ext uri="{FF2B5EF4-FFF2-40B4-BE49-F238E27FC236}">
                <a16:creationId xmlns:a16="http://schemas.microsoft.com/office/drawing/2014/main" id="{522E9833-29B0-9A41-9778-F6EB35FBAD8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88070" y="710543"/>
            <a:ext cx="978527" cy="914400"/>
          </a:xfrm>
          <a:prstGeom prst="rect">
            <a:avLst/>
          </a:prstGeom>
        </p:spPr>
      </p:pic>
      <p:pic>
        <p:nvPicPr>
          <p:cNvPr id="50" name="Graphic 18">
            <a:extLst>
              <a:ext uri="{FF2B5EF4-FFF2-40B4-BE49-F238E27FC236}">
                <a16:creationId xmlns:a16="http://schemas.microsoft.com/office/drawing/2014/main" id="{CC2A3F8C-8C0F-2F47-AAE1-7A7A1CB8F60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566770" y="2655141"/>
            <a:ext cx="910785" cy="914400"/>
          </a:xfrm>
          <a:prstGeom prst="rect">
            <a:avLst/>
          </a:prstGeom>
        </p:spPr>
      </p:pic>
    </p:spTree>
    <p:extLst>
      <p:ext uri="{BB962C8B-B14F-4D97-AF65-F5344CB8AC3E}">
        <p14:creationId xmlns:p14="http://schemas.microsoft.com/office/powerpoint/2010/main" val="2846704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100000" fill="hold" grpId="1" nodeType="withEffect">
                                  <p:stCondLst>
                                    <p:cond delay="0"/>
                                  </p:stCondLst>
                                  <p:childTnLst>
                                    <p:animMotion origin="layout" path="M -1.11111E-6 -3.20988E-6 L -1.11111E-6 0.0436 " pathEditMode="relative" rAng="0" ptsTypes="AA">
                                      <p:cBhvr>
                                        <p:cTn id="9" dur="500" spd="-100000" fill="hold"/>
                                        <p:tgtEl>
                                          <p:spTgt spid="17"/>
                                        </p:tgtEl>
                                        <p:attrNameLst>
                                          <p:attrName>ppt_x</p:attrName>
                                          <p:attrName>ppt_y</p:attrName>
                                        </p:attrNameLst>
                                      </p:cBhvr>
                                      <p:rCtr x="0" y="21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a:t>
            </a:r>
            <a:r>
              <a:rPr lang="en-US" dirty="0"/>
              <a:t>Amazon GuardDuty</a:t>
            </a:r>
          </a:p>
        </p:txBody>
      </p:sp>
      <p:pic>
        <p:nvPicPr>
          <p:cNvPr id="7" name="Picture 6">
            <a:extLst>
              <a:ext uri="{FF2B5EF4-FFF2-40B4-BE49-F238E27FC236}">
                <a16:creationId xmlns:a16="http://schemas.microsoft.com/office/drawing/2014/main" id="{9E7D1F8F-D529-6E4B-9F74-94DA9BB8E6A4}"/>
              </a:ext>
            </a:extLst>
          </p:cNvPr>
          <p:cNvPicPr/>
          <p:nvPr/>
        </p:nvPicPr>
        <p:blipFill>
          <a:blip r:embed="rId3" cstate="screen">
            <a:extLst>
              <a:ext uri="{28A0092B-C50C-407E-A947-70E740481C1C}">
                <a14:useLocalDpi xmlns:a14="http://schemas.microsoft.com/office/drawing/2010/main"/>
              </a:ext>
            </a:extLst>
          </a:blip>
          <a:stretch>
            <a:fillRect/>
          </a:stretch>
        </p:blipFill>
        <p:spPr>
          <a:xfrm>
            <a:off x="113211" y="1062445"/>
            <a:ext cx="8917578" cy="3110541"/>
          </a:xfrm>
          <a:prstGeom prst="rect">
            <a:avLst/>
          </a:prstGeom>
        </p:spPr>
      </p:pic>
    </p:spTree>
    <p:extLst>
      <p:ext uri="{BB962C8B-B14F-4D97-AF65-F5344CB8AC3E}">
        <p14:creationId xmlns:p14="http://schemas.microsoft.com/office/powerpoint/2010/main" val="2299185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00000000000000000" pitchFamily="2" charset="0"/>
                <a:ea typeface="Amazon Ember" panose="02000000000000000000" pitchFamily="2" charset="0"/>
              </a:rPr>
              <a:t>Lab Agenda</a:t>
            </a:r>
          </a:p>
        </p:txBody>
      </p:sp>
      <p:sp>
        <p:nvSpPr>
          <p:cNvPr id="5" name="Rectangle 4"/>
          <p:cNvSpPr/>
          <p:nvPr/>
        </p:nvSpPr>
        <p:spPr>
          <a:xfrm>
            <a:off x="313979" y="831453"/>
            <a:ext cx="7571861" cy="3847207"/>
          </a:xfrm>
          <a:prstGeom prst="rect">
            <a:avLst/>
          </a:prstGeom>
        </p:spPr>
        <p:txBody>
          <a:bodyPr wrap="square">
            <a:spAutoFit/>
          </a:bodyPr>
          <a:lstStyle/>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1: Environment setup (20 min.) ~</a:t>
            </a:r>
            <a:r>
              <a:rPr lang="en-US" sz="1600" i="1" dirty="0">
                <a:solidFill>
                  <a:schemeClr val="bg1"/>
                </a:solidFill>
                <a:latin typeface="Amazon Ember" panose="02000000000000000000" pitchFamily="2" charset="0"/>
                <a:ea typeface="Amazon Ember" panose="02000000000000000000" pitchFamily="2" charset="0"/>
              </a:rPr>
              <a:t>11:30am</a:t>
            </a:r>
          </a:p>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2: Lunch! (60 min.)</a:t>
            </a:r>
            <a:r>
              <a:rPr lang="en-US" sz="1600" i="1" dirty="0">
                <a:solidFill>
                  <a:schemeClr val="bg1"/>
                </a:solidFill>
                <a:latin typeface="Amazon Ember" panose="02000000000000000000" pitchFamily="2" charset="0"/>
                <a:ea typeface="Amazon Ember" panose="02000000000000000000" pitchFamily="2" charset="0"/>
              </a:rPr>
              <a:t> ~ 12:00pm</a:t>
            </a:r>
          </a:p>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3: Detect, investigate &amp; respond (45 min.) </a:t>
            </a:r>
            <a:r>
              <a:rPr lang="en-US" sz="1600" i="1" dirty="0">
                <a:solidFill>
                  <a:schemeClr val="bg1"/>
                </a:solidFill>
                <a:latin typeface="Amazon Ember" panose="02000000000000000000" pitchFamily="2" charset="0"/>
                <a:ea typeface="Amazon Ember" panose="02000000000000000000" pitchFamily="2" charset="0"/>
              </a:rPr>
              <a:t>~ 1:00pm</a:t>
            </a:r>
          </a:p>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4: Forensic exports from EC2 (45 min) </a:t>
            </a:r>
            <a:r>
              <a:rPr lang="en-US" sz="1600" i="1" dirty="0">
                <a:solidFill>
                  <a:schemeClr val="bg1"/>
                </a:solidFill>
                <a:latin typeface="Amazon Ember" panose="02000000000000000000" pitchFamily="2" charset="0"/>
                <a:ea typeface="Amazon Ember" panose="02000000000000000000" pitchFamily="2" charset="0"/>
              </a:rPr>
              <a:t>~ 1:45pm</a:t>
            </a:r>
          </a:p>
          <a:p>
            <a:pPr marL="285750" indent="-285750">
              <a:buFont typeface="Arial" panose="020B0604020202020204" pitchFamily="34" charset="0"/>
              <a:buChar char="•"/>
            </a:pPr>
            <a:endParaRPr lang="en-US" sz="1600"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5: Discussion, Q&amp;A, lab tear-down </a:t>
            </a:r>
            <a:r>
              <a:rPr lang="en-US" i="1" dirty="0">
                <a:solidFill>
                  <a:schemeClr val="bg1"/>
                </a:solidFill>
                <a:latin typeface="Amazon Ember" panose="02000000000000000000" pitchFamily="2" charset="0"/>
                <a:ea typeface="Amazon Ember" panose="02000000000000000000" pitchFamily="2" charset="0"/>
              </a:rPr>
              <a:t>~ 2:30pm</a:t>
            </a:r>
          </a:p>
          <a:p>
            <a:pPr marL="285750" indent="-285750">
              <a:buFont typeface="Arial" panose="020B0604020202020204" pitchFamily="34" charset="0"/>
              <a:buChar char="•"/>
            </a:pPr>
            <a:endParaRPr lang="en-US" sz="1600" i="1"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endParaRPr lang="en-US" sz="1600" i="1"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endParaRPr lang="en-US" i="1" dirty="0">
              <a:solidFill>
                <a:schemeClr val="bg1"/>
              </a:solidFill>
              <a:latin typeface="Amazon Ember" panose="02000000000000000000" pitchFamily="2" charset="0"/>
              <a:ea typeface="Amazon Ember" panose="02000000000000000000" pitchFamily="2" charset="0"/>
            </a:endParaRPr>
          </a:p>
          <a:p>
            <a:endParaRPr lang="en-US" dirty="0"/>
          </a:p>
        </p:txBody>
      </p:sp>
      <p:sp>
        <p:nvSpPr>
          <p:cNvPr id="4" name="TextBox 3">
            <a:extLst>
              <a:ext uri="{FF2B5EF4-FFF2-40B4-BE49-F238E27FC236}">
                <a16:creationId xmlns:a16="http://schemas.microsoft.com/office/drawing/2014/main" id="{8654448F-AA92-E545-98A9-29F0222F426F}"/>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3" name="Rectangle 2">
            <a:extLst>
              <a:ext uri="{FF2B5EF4-FFF2-40B4-BE49-F238E27FC236}">
                <a16:creationId xmlns:a16="http://schemas.microsoft.com/office/drawing/2014/main" id="{E3FB1277-7BDC-824B-BE33-62DAF2A1D0F9}"/>
              </a:ext>
            </a:extLst>
          </p:cNvPr>
          <p:cNvSpPr/>
          <p:nvPr/>
        </p:nvSpPr>
        <p:spPr>
          <a:xfrm>
            <a:off x="0" y="3780455"/>
            <a:ext cx="9143999" cy="369332"/>
          </a:xfrm>
          <a:prstGeom prst="rect">
            <a:avLst/>
          </a:prstGeom>
        </p:spPr>
        <p:txBody>
          <a:bodyPr wrap="square">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PLEASE FOLLOW DIRECTIONS </a:t>
            </a:r>
          </a:p>
        </p:txBody>
      </p:sp>
    </p:spTree>
    <p:extLst>
      <p:ext uri="{BB962C8B-B14F-4D97-AF65-F5344CB8AC3E}">
        <p14:creationId xmlns:p14="http://schemas.microsoft.com/office/powerpoint/2010/main" val="1710283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Threat Detection: Evocations/Triggers</a:t>
            </a:r>
          </a:p>
        </p:txBody>
      </p:sp>
      <p:sp>
        <p:nvSpPr>
          <p:cNvPr id="6" name="Rectangle 5">
            <a:extLst>
              <a:ext uri="{FF2B5EF4-FFF2-40B4-BE49-F238E27FC236}">
                <a16:creationId xmlns:a16="http://schemas.microsoft.com/office/drawing/2014/main" id="{89F8B3FB-5716-E841-A265-2C732BF0B193}"/>
              </a:ext>
            </a:extLst>
          </p:cNvPr>
          <p:cNvSpPr/>
          <p:nvPr/>
        </p:nvSpPr>
        <p:spPr>
          <a:xfrm>
            <a:off x="4765956" y="943802"/>
            <a:ext cx="3161211" cy="3446378"/>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ectangle 10">
            <a:extLst>
              <a:ext uri="{FF2B5EF4-FFF2-40B4-BE49-F238E27FC236}">
                <a16:creationId xmlns:a16="http://schemas.microsoft.com/office/drawing/2014/main" id="{49726FC6-0FCB-BB41-A650-FBBAE41B5CF4}"/>
              </a:ext>
            </a:extLst>
          </p:cNvPr>
          <p:cNvSpPr/>
          <p:nvPr/>
        </p:nvSpPr>
        <p:spPr>
          <a:xfrm>
            <a:off x="1130723" y="943802"/>
            <a:ext cx="3161211" cy="3446378"/>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6FC78C75-8804-9C4A-B86D-EAFFC7D30029}"/>
              </a:ext>
            </a:extLst>
          </p:cNvPr>
          <p:cNvSpPr/>
          <p:nvPr/>
        </p:nvSpPr>
        <p:spPr>
          <a:xfrm>
            <a:off x="1151170" y="3225452"/>
            <a:ext cx="3120317" cy="1015663"/>
          </a:xfrm>
          <a:prstGeom prst="rect">
            <a:avLst/>
          </a:prstGeom>
        </p:spPr>
        <p:txBody>
          <a:bodyPr wrap="square">
            <a:spAutoFit/>
          </a:bodyPr>
          <a:lstStyle/>
          <a:p>
            <a:pPr algn="ctr">
              <a:spcAft>
                <a:spcPts val="800"/>
              </a:spcAft>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p>
        </p:txBody>
      </p:sp>
      <p:sp>
        <p:nvSpPr>
          <p:cNvPr id="4" name="Rectangle 3">
            <a:extLst>
              <a:ext uri="{FF2B5EF4-FFF2-40B4-BE49-F238E27FC236}">
                <a16:creationId xmlns:a16="http://schemas.microsoft.com/office/drawing/2014/main" id="{F256213B-8EE9-F046-BC21-F156B9F25E81}"/>
              </a:ext>
            </a:extLst>
          </p:cNvPr>
          <p:cNvSpPr/>
          <p:nvPr/>
        </p:nvSpPr>
        <p:spPr>
          <a:xfrm>
            <a:off x="4825307" y="3248709"/>
            <a:ext cx="3101859" cy="784830"/>
          </a:xfrm>
          <a:prstGeom prst="rect">
            <a:avLst/>
          </a:prstGeom>
        </p:spPr>
        <p:txBody>
          <a:bodyPr wrap="square">
            <a:sp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Delivers a near real-time stream of system events that describe changes in AWS resources</a:t>
            </a:r>
          </a:p>
        </p:txBody>
      </p:sp>
      <p:sp>
        <p:nvSpPr>
          <p:cNvPr id="15" name="TextBox 14">
            <a:extLst>
              <a:ext uri="{FF2B5EF4-FFF2-40B4-BE49-F238E27FC236}">
                <a16:creationId xmlns:a16="http://schemas.microsoft.com/office/drawing/2014/main" id="{A6DB297C-4794-2A41-BDDB-BB5DB8B45821}"/>
              </a:ext>
            </a:extLst>
          </p:cNvPr>
          <p:cNvSpPr txBox="1"/>
          <p:nvPr/>
        </p:nvSpPr>
        <p:spPr>
          <a:xfrm>
            <a:off x="4765956" y="2169975"/>
            <a:ext cx="3161210" cy="584775"/>
          </a:xfrm>
          <a:prstGeom prst="rect">
            <a:avLst/>
          </a:prstGeom>
          <a:noFill/>
        </p:spPr>
        <p:txBody>
          <a:bodyPr wrap="square" rtlCol="0">
            <a:spAutoFit/>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CloudWatch</a:t>
            </a:r>
            <a:b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Events</a:t>
            </a:r>
          </a:p>
        </p:txBody>
      </p:sp>
      <p:pic>
        <p:nvPicPr>
          <p:cNvPr id="16" name="Graphic 15">
            <a:extLst>
              <a:ext uri="{FF2B5EF4-FFF2-40B4-BE49-F238E27FC236}">
                <a16:creationId xmlns:a16="http://schemas.microsoft.com/office/drawing/2014/main" id="{EE078C62-D8DC-AE49-A3A9-7713DD0C8E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89361" y="1193407"/>
            <a:ext cx="914400" cy="914400"/>
          </a:xfrm>
          <a:prstGeom prst="rect">
            <a:avLst/>
          </a:prstGeom>
        </p:spPr>
      </p:pic>
      <p:sp>
        <p:nvSpPr>
          <p:cNvPr id="17" name="TextBox 16">
            <a:extLst>
              <a:ext uri="{FF2B5EF4-FFF2-40B4-BE49-F238E27FC236}">
                <a16:creationId xmlns:a16="http://schemas.microsoft.com/office/drawing/2014/main" id="{F055050B-C051-0846-8E3F-AB850F4CE0AF}"/>
              </a:ext>
            </a:extLst>
          </p:cNvPr>
          <p:cNvSpPr txBox="1"/>
          <p:nvPr/>
        </p:nvSpPr>
        <p:spPr>
          <a:xfrm>
            <a:off x="1140946" y="2169975"/>
            <a:ext cx="3140764" cy="338554"/>
          </a:xfrm>
          <a:prstGeom prst="rect">
            <a:avLst/>
          </a:prstGeom>
          <a:noFill/>
        </p:spPr>
        <p:txBody>
          <a:bodyPr wrap="square" rtlCol="0">
            <a:spAutoFit/>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Config</a:t>
            </a:r>
          </a:p>
        </p:txBody>
      </p:sp>
      <p:pic>
        <p:nvPicPr>
          <p:cNvPr id="18" name="Graphic 17">
            <a:extLst>
              <a:ext uri="{FF2B5EF4-FFF2-40B4-BE49-F238E27FC236}">
                <a16:creationId xmlns:a16="http://schemas.microsoft.com/office/drawing/2014/main" id="{E441D066-5D26-D44B-BEF8-A90BF35279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54128" y="1193407"/>
            <a:ext cx="914400" cy="914400"/>
          </a:xfrm>
          <a:prstGeom prst="rect">
            <a:avLst/>
          </a:prstGeom>
        </p:spPr>
      </p:pic>
    </p:spTree>
    <p:extLst>
      <p:ext uri="{BB962C8B-B14F-4D97-AF65-F5344CB8AC3E}">
        <p14:creationId xmlns:p14="http://schemas.microsoft.com/office/powerpoint/2010/main" val="539608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Lifecycle - Stages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ext uri="{D42A27DB-BD31-4B8C-83A1-F6EECF244321}">
                <p14:modId xmlns:p14="http://schemas.microsoft.com/office/powerpoint/2010/main" val="3985558124"/>
              </p:ext>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56164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Lifecycle - Attacker Actions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3535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Attacker Lifecycle - Amazon GuardDuty Findings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7"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dirty="0">
                <a:solidFill>
                  <a:srgbClr val="FFB100"/>
                </a:solidFill>
                <a:latin typeface="Amazon Ember" charset="0"/>
                <a:ea typeface="Amazon Ember" charset="0"/>
                <a:cs typeface="Amazon Ember" charset="0"/>
              </a:rPr>
              <a:t>suspicious 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3" y="1686418"/>
            <a:ext cx="967638" cy="61351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1"/>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3" cy="83162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7" y="3787992"/>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8" y="3291498"/>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1"/>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2" y="1115483"/>
            <a:ext cx="652165" cy="120073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9" y="838484"/>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72085" y="3459124"/>
            <a:ext cx="2044149" cy="230832"/>
          </a:xfrm>
          <a:prstGeom prst="rect">
            <a:avLst/>
          </a:prstGeom>
          <a:noFill/>
          <a:ln>
            <a:solidFill>
              <a:schemeClr val="bg1"/>
            </a:solidFill>
          </a:ln>
        </p:spPr>
        <p:txBody>
          <a:bodyPr wrap="none" rtlCol="0">
            <a:spAutoFit/>
          </a:bodyPr>
          <a:lstStyle/>
          <a:p>
            <a:r>
              <a:rPr lang="en-US" sz="900" b="1" dirty="0">
                <a:solidFill>
                  <a:schemeClr val="accent1"/>
                </a:solidFill>
              </a:rPr>
              <a:t>Recon:EC2/</a:t>
            </a:r>
            <a:r>
              <a:rPr lang="en-US" sz="900" b="1" dirty="0" err="1">
                <a:solidFill>
                  <a:schemeClr val="accent1"/>
                </a:solidFill>
              </a:rPr>
              <a:t>PortProbeUnprotectedPort</a:t>
            </a:r>
            <a:endParaRPr lang="en-US" sz="900" b="1" dirty="0">
              <a:solidFill>
                <a:schemeClr val="accent1"/>
              </a:solidFill>
            </a:endParaRP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flipV="1">
            <a:off x="1094160" y="2782096"/>
            <a:ext cx="7253" cy="90786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90"/>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70"/>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dirty="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5" cy="97271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6"/>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6"/>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1"/>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20"/>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9"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7" y="3274143"/>
            <a:ext cx="441995" cy="73423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03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Respond</a:t>
            </a:r>
          </a:p>
        </p:txBody>
      </p:sp>
    </p:spTree>
    <p:extLst>
      <p:ext uri="{BB962C8B-B14F-4D97-AF65-F5344CB8AC3E}">
        <p14:creationId xmlns:p14="http://schemas.microsoft.com/office/powerpoint/2010/main" val="4261075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Amazon CloudWatch Events</a:t>
            </a:r>
          </a:p>
        </p:txBody>
      </p:sp>
      <p:sp>
        <p:nvSpPr>
          <p:cNvPr id="50" name="Can 49">
            <a:extLst>
              <a:ext uri="{FF2B5EF4-FFF2-40B4-BE49-F238E27FC236}">
                <a16:creationId xmlns:a16="http://schemas.microsoft.com/office/drawing/2014/main" id="{4F59115B-AB37-644A-AF6A-EB5F01F84AEC}"/>
              </a:ext>
            </a:extLst>
          </p:cNvPr>
          <p:cNvSpPr/>
          <p:nvPr/>
        </p:nvSpPr>
        <p:spPr>
          <a:xfrm rot="16200000">
            <a:off x="2418881" y="2044565"/>
            <a:ext cx="369077" cy="1059323"/>
          </a:xfrm>
          <a:prstGeom prst="can">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2" name="Straight Arrow Connector 51">
            <a:extLst>
              <a:ext uri="{FF2B5EF4-FFF2-40B4-BE49-F238E27FC236}">
                <a16:creationId xmlns:a16="http://schemas.microsoft.com/office/drawing/2014/main" id="{CCEF9C5E-CADE-664A-90A6-D157B47A2EF5}"/>
              </a:ext>
            </a:extLst>
          </p:cNvPr>
          <p:cNvCxnSpPr/>
          <p:nvPr/>
        </p:nvCxnSpPr>
        <p:spPr>
          <a:xfrm>
            <a:off x="1680451" y="2598258"/>
            <a:ext cx="310166" cy="0"/>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C684C51-F291-1349-94A0-7C7C39F0AD2F}"/>
              </a:ext>
            </a:extLst>
          </p:cNvPr>
          <p:cNvCxnSpPr/>
          <p:nvPr/>
        </p:nvCxnSpPr>
        <p:spPr>
          <a:xfrm>
            <a:off x="1680451" y="2421584"/>
            <a:ext cx="310166" cy="0"/>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F7EC751-38E8-9049-841F-2A30A661B15C}"/>
              </a:ext>
            </a:extLst>
          </p:cNvPr>
          <p:cNvCxnSpPr/>
          <p:nvPr/>
        </p:nvCxnSpPr>
        <p:spPr>
          <a:xfrm>
            <a:off x="1756651" y="2506818"/>
            <a:ext cx="310166" cy="0"/>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pic>
        <p:nvPicPr>
          <p:cNvPr id="60" name="Picture 59">
            <a:extLst>
              <a:ext uri="{FF2B5EF4-FFF2-40B4-BE49-F238E27FC236}">
                <a16:creationId xmlns:a16="http://schemas.microsoft.com/office/drawing/2014/main" id="{F9258CB4-B4DA-1E4D-A98F-2677D635855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4978" y="1997085"/>
            <a:ext cx="1359121" cy="887204"/>
          </a:xfrm>
          <a:prstGeom prst="rect">
            <a:avLst/>
          </a:prstGeom>
        </p:spPr>
      </p:pic>
      <p:grpSp>
        <p:nvGrpSpPr>
          <p:cNvPr id="61" name="Group 60">
            <a:extLst>
              <a:ext uri="{FF2B5EF4-FFF2-40B4-BE49-F238E27FC236}">
                <a16:creationId xmlns:a16="http://schemas.microsoft.com/office/drawing/2014/main" id="{3BB3D712-1939-0142-A197-3FE17F932C69}"/>
              </a:ext>
            </a:extLst>
          </p:cNvPr>
          <p:cNvGrpSpPr/>
          <p:nvPr/>
        </p:nvGrpSpPr>
        <p:grpSpPr>
          <a:xfrm>
            <a:off x="1537571" y="1824793"/>
            <a:ext cx="2891551" cy="338554"/>
            <a:chOff x="2959433" y="2136104"/>
            <a:chExt cx="2891552" cy="338539"/>
          </a:xfrm>
        </p:grpSpPr>
        <p:cxnSp>
          <p:nvCxnSpPr>
            <p:cNvPr id="62" name="Straight Arrow Connector 61">
              <a:extLst>
                <a:ext uri="{FF2B5EF4-FFF2-40B4-BE49-F238E27FC236}">
                  <a16:creationId xmlns:a16="http://schemas.microsoft.com/office/drawing/2014/main" id="{0B7E69A0-784B-904B-B180-6B0BD4BE1C02}"/>
                </a:ext>
              </a:extLst>
            </p:cNvPr>
            <p:cNvCxnSpPr/>
            <p:nvPr/>
          </p:nvCxnSpPr>
          <p:spPr>
            <a:xfrm>
              <a:off x="3102314" y="2459042"/>
              <a:ext cx="1363006" cy="4791"/>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47D7DC4-5547-3A4B-817F-D702C831F17F}"/>
                </a:ext>
              </a:extLst>
            </p:cNvPr>
            <p:cNvSpPr txBox="1"/>
            <p:nvPr/>
          </p:nvSpPr>
          <p:spPr>
            <a:xfrm>
              <a:off x="2959433" y="2136104"/>
              <a:ext cx="2891552" cy="338539"/>
            </a:xfrm>
            <a:prstGeom prst="rect">
              <a:avLst/>
            </a:prstGeom>
            <a:noFill/>
          </p:spPr>
          <p:txBody>
            <a:bodyPr wrap="square" rtlCol="0">
              <a:spAutoFit/>
            </a:bodyPr>
            <a:lstStyle/>
            <a:p>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GuardDuty findings</a:t>
              </a:r>
            </a:p>
          </p:txBody>
        </p:sp>
      </p:grpSp>
      <p:grpSp>
        <p:nvGrpSpPr>
          <p:cNvPr id="64" name="Group 63">
            <a:extLst>
              <a:ext uri="{FF2B5EF4-FFF2-40B4-BE49-F238E27FC236}">
                <a16:creationId xmlns:a16="http://schemas.microsoft.com/office/drawing/2014/main" id="{31433125-7AA1-1243-BB26-BEDA3027575C}"/>
              </a:ext>
            </a:extLst>
          </p:cNvPr>
          <p:cNvGrpSpPr/>
          <p:nvPr/>
        </p:nvGrpSpPr>
        <p:grpSpPr>
          <a:xfrm>
            <a:off x="4702610" y="747640"/>
            <a:ext cx="3598164" cy="3339945"/>
            <a:chOff x="4359070" y="704910"/>
            <a:chExt cx="3598163" cy="3339945"/>
          </a:xfrm>
        </p:grpSpPr>
        <p:grpSp>
          <p:nvGrpSpPr>
            <p:cNvPr id="65" name="Group 64">
              <a:extLst>
                <a:ext uri="{FF2B5EF4-FFF2-40B4-BE49-F238E27FC236}">
                  <a16:creationId xmlns:a16="http://schemas.microsoft.com/office/drawing/2014/main" id="{504C04DB-A23A-D449-BE5F-E600F619D14A}"/>
                </a:ext>
              </a:extLst>
            </p:cNvPr>
            <p:cNvGrpSpPr/>
            <p:nvPr/>
          </p:nvGrpSpPr>
          <p:grpSpPr>
            <a:xfrm>
              <a:off x="5724923" y="946406"/>
              <a:ext cx="935626" cy="2674779"/>
              <a:chOff x="5724923" y="946406"/>
              <a:chExt cx="935626" cy="2674779"/>
            </a:xfrm>
          </p:grpSpPr>
          <p:cxnSp>
            <p:nvCxnSpPr>
              <p:cNvPr id="71" name="Straight Arrow Connector 70">
                <a:extLst>
                  <a:ext uri="{FF2B5EF4-FFF2-40B4-BE49-F238E27FC236}">
                    <a16:creationId xmlns:a16="http://schemas.microsoft.com/office/drawing/2014/main" id="{DCE70A0F-87D6-664D-BAC0-AB7C8E9804C8}"/>
                  </a:ext>
                </a:extLst>
              </p:cNvPr>
              <p:cNvCxnSpPr>
                <a:cxnSpLocks/>
              </p:cNvCxnSpPr>
              <p:nvPr/>
            </p:nvCxnSpPr>
            <p:spPr>
              <a:xfrm flipV="1">
                <a:off x="5724923" y="946406"/>
                <a:ext cx="935626" cy="1400552"/>
              </a:xfrm>
              <a:prstGeom prst="straightConnector1">
                <a:avLst/>
              </a:prstGeom>
              <a:ln>
                <a:solidFill>
                  <a:schemeClr val="accent3">
                    <a:lumMod val="90000"/>
                  </a:schemeClr>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D60D7103-CD0A-4845-9E31-BBDBEA3B6F7A}"/>
                  </a:ext>
                </a:extLst>
              </p:cNvPr>
              <p:cNvCxnSpPr>
                <a:cxnSpLocks/>
              </p:cNvCxnSpPr>
              <p:nvPr/>
            </p:nvCxnSpPr>
            <p:spPr>
              <a:xfrm>
                <a:off x="5724923" y="2346958"/>
                <a:ext cx="935626" cy="1274227"/>
              </a:xfrm>
              <a:prstGeom prst="straightConnector1">
                <a:avLst/>
              </a:prstGeom>
              <a:ln>
                <a:solidFill>
                  <a:schemeClr val="accent3">
                    <a:lumMod val="90000"/>
                  </a:schemeClr>
                </a:solidFill>
                <a:headEnd w="sm" len="med"/>
                <a:tailEnd type="triangle"/>
              </a:ln>
            </p:spPr>
            <p:style>
              <a:lnRef idx="1">
                <a:schemeClr val="dk1"/>
              </a:lnRef>
              <a:fillRef idx="0">
                <a:schemeClr val="dk1"/>
              </a:fillRef>
              <a:effectRef idx="0">
                <a:schemeClr val="dk1"/>
              </a:effectRef>
              <a:fontRef idx="minor">
                <a:schemeClr val="tx1"/>
              </a:fontRef>
            </p:style>
          </p:cxnSp>
        </p:grpSp>
        <p:sp>
          <p:nvSpPr>
            <p:cNvPr id="66" name="TextBox 65">
              <a:extLst>
                <a:ext uri="{FF2B5EF4-FFF2-40B4-BE49-F238E27FC236}">
                  <a16:creationId xmlns:a16="http://schemas.microsoft.com/office/drawing/2014/main" id="{6D709F7D-F237-294A-B30F-5F4F9407AF71}"/>
                </a:ext>
              </a:extLst>
            </p:cNvPr>
            <p:cNvSpPr txBox="1"/>
            <p:nvPr/>
          </p:nvSpPr>
          <p:spPr>
            <a:xfrm>
              <a:off x="4359070" y="2984071"/>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function</a:t>
              </a:r>
            </a:p>
          </p:txBody>
        </p:sp>
        <p:sp>
          <p:nvSpPr>
            <p:cNvPr id="26" name="TextBox 25">
              <a:extLst>
                <a:ext uri="{FF2B5EF4-FFF2-40B4-BE49-F238E27FC236}">
                  <a16:creationId xmlns:a16="http://schemas.microsoft.com/office/drawing/2014/main" id="{AA30466F-C851-FA48-B6CD-F538EA6A8811}"/>
                </a:ext>
              </a:extLst>
            </p:cNvPr>
            <p:cNvSpPr txBox="1"/>
            <p:nvPr/>
          </p:nvSpPr>
          <p:spPr>
            <a:xfrm>
              <a:off x="6426748" y="704910"/>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Partner solutions</a:t>
              </a:r>
            </a:p>
          </p:txBody>
        </p:sp>
        <p:sp>
          <p:nvSpPr>
            <p:cNvPr id="27" name="TextBox 26">
              <a:extLst>
                <a:ext uri="{FF2B5EF4-FFF2-40B4-BE49-F238E27FC236}">
                  <a16:creationId xmlns:a16="http://schemas.microsoft.com/office/drawing/2014/main" id="{387A78DE-9D18-6A4F-806D-81787E718825}"/>
                </a:ext>
              </a:extLst>
            </p:cNvPr>
            <p:cNvSpPr txBox="1"/>
            <p:nvPr/>
          </p:nvSpPr>
          <p:spPr>
            <a:xfrm>
              <a:off x="6426748" y="2029634"/>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Automated response</a:t>
              </a:r>
            </a:p>
          </p:txBody>
        </p:sp>
        <p:sp>
          <p:nvSpPr>
            <p:cNvPr id="28" name="TextBox 27">
              <a:extLst>
                <a:ext uri="{FF2B5EF4-FFF2-40B4-BE49-F238E27FC236}">
                  <a16:creationId xmlns:a16="http://schemas.microsoft.com/office/drawing/2014/main" id="{B5543339-BFF8-934B-8292-5B7A703881FC}"/>
                </a:ext>
              </a:extLst>
            </p:cNvPr>
            <p:cNvSpPr txBox="1"/>
            <p:nvPr/>
          </p:nvSpPr>
          <p:spPr>
            <a:xfrm>
              <a:off x="6471955" y="3460080"/>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Anything </a:t>
              </a:r>
            </a:p>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else</a:t>
              </a:r>
            </a:p>
          </p:txBody>
        </p:sp>
      </p:grpSp>
      <p:cxnSp>
        <p:nvCxnSpPr>
          <p:cNvPr id="74" name="Straight Arrow Connector 73">
            <a:extLst>
              <a:ext uri="{FF2B5EF4-FFF2-40B4-BE49-F238E27FC236}">
                <a16:creationId xmlns:a16="http://schemas.microsoft.com/office/drawing/2014/main" id="{F5DD5994-C773-1245-911E-39669EAFD26F}"/>
              </a:ext>
            </a:extLst>
          </p:cNvPr>
          <p:cNvCxnSpPr>
            <a:cxnSpLocks/>
          </p:cNvCxnSpPr>
          <p:nvPr/>
        </p:nvCxnSpPr>
        <p:spPr>
          <a:xfrm>
            <a:off x="6068463" y="2389687"/>
            <a:ext cx="543797" cy="0"/>
          </a:xfrm>
          <a:prstGeom prst="straightConnector1">
            <a:avLst/>
          </a:prstGeom>
          <a:ln>
            <a:solidFill>
              <a:schemeClr val="accent3">
                <a:lumMod val="90000"/>
              </a:schemeClr>
            </a:solidFill>
            <a:headEnd w="sm" len="med"/>
            <a:tailEnd type="triangle"/>
          </a:ln>
        </p:spPr>
        <p:style>
          <a:lnRef idx="1">
            <a:schemeClr val="dk1"/>
          </a:lnRef>
          <a:fillRef idx="0">
            <a:schemeClr val="dk1"/>
          </a:fillRef>
          <a:effectRef idx="0">
            <a:schemeClr val="dk1"/>
          </a:effectRef>
          <a:fontRef idx="minor">
            <a:schemeClr val="tx1"/>
          </a:fontRef>
        </p:style>
      </p:cxnSp>
      <p:sp>
        <p:nvSpPr>
          <p:cNvPr id="5" name="Bent Arrow 4">
            <a:extLst>
              <a:ext uri="{FF2B5EF4-FFF2-40B4-BE49-F238E27FC236}">
                <a16:creationId xmlns:a16="http://schemas.microsoft.com/office/drawing/2014/main" id="{22192377-95C2-2A4B-ADB5-40C544096532}"/>
              </a:ext>
            </a:extLst>
          </p:cNvPr>
          <p:cNvSpPr/>
          <p:nvPr/>
        </p:nvSpPr>
        <p:spPr>
          <a:xfrm rot="5400000">
            <a:off x="3199464" y="2481293"/>
            <a:ext cx="412938" cy="545711"/>
          </a:xfrm>
          <a:prstGeom prst="bentArrow">
            <a:avLst>
              <a:gd name="adj1" fmla="val 21056"/>
              <a:gd name="adj2" fmla="val 25000"/>
              <a:gd name="adj3" fmla="val 25000"/>
              <a:gd name="adj4" fmla="val 43750"/>
            </a:avLst>
          </a:prstGeom>
          <a:solidFill>
            <a:schemeClr val="accent3">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5" name="Bent Arrow 74">
            <a:extLst>
              <a:ext uri="{FF2B5EF4-FFF2-40B4-BE49-F238E27FC236}">
                <a16:creationId xmlns:a16="http://schemas.microsoft.com/office/drawing/2014/main" id="{9AE37A60-307D-8845-8F21-6768208179A3}"/>
              </a:ext>
            </a:extLst>
          </p:cNvPr>
          <p:cNvSpPr/>
          <p:nvPr/>
        </p:nvSpPr>
        <p:spPr>
          <a:xfrm>
            <a:off x="3809647" y="2506819"/>
            <a:ext cx="1097479" cy="431797"/>
          </a:xfrm>
          <a:prstGeom prst="bentArrow">
            <a:avLst>
              <a:gd name="adj1" fmla="val 21056"/>
              <a:gd name="adj2" fmla="val 25000"/>
              <a:gd name="adj3" fmla="val 25000"/>
              <a:gd name="adj4" fmla="val 43750"/>
            </a:avLst>
          </a:prstGeom>
          <a:solidFill>
            <a:schemeClr val="accent3">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TextBox 28">
            <a:extLst>
              <a:ext uri="{FF2B5EF4-FFF2-40B4-BE49-F238E27FC236}">
                <a16:creationId xmlns:a16="http://schemas.microsoft.com/office/drawing/2014/main" id="{90757EA5-FB86-2F40-8307-EED47AE62196}"/>
              </a:ext>
            </a:extLst>
          </p:cNvPr>
          <p:cNvSpPr txBox="1"/>
          <p:nvPr/>
        </p:nvSpPr>
        <p:spPr>
          <a:xfrm>
            <a:off x="2128899" y="4022178"/>
            <a:ext cx="3161210" cy="584775"/>
          </a:xfrm>
          <a:prstGeom prst="rect">
            <a:avLst/>
          </a:prstGeom>
          <a:noFill/>
        </p:spPr>
        <p:txBody>
          <a:bodyPr wrap="square" rtlCol="0">
            <a:spAutoFit/>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CloudWatch</a:t>
            </a:r>
            <a:b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Events</a:t>
            </a:r>
          </a:p>
        </p:txBody>
      </p:sp>
      <p:pic>
        <p:nvPicPr>
          <p:cNvPr id="30" name="Graphic 29">
            <a:extLst>
              <a:ext uri="{FF2B5EF4-FFF2-40B4-BE49-F238E27FC236}">
                <a16:creationId xmlns:a16="http://schemas.microsoft.com/office/drawing/2014/main" id="{8893D751-0C79-ED4E-B0CA-9B61DFD04D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2304" y="3045610"/>
            <a:ext cx="914400" cy="914400"/>
          </a:xfrm>
          <a:prstGeom prst="rect">
            <a:avLst/>
          </a:prstGeom>
        </p:spPr>
      </p:pic>
      <p:pic>
        <p:nvPicPr>
          <p:cNvPr id="31" name="Graphic 30">
            <a:extLst>
              <a:ext uri="{FF2B5EF4-FFF2-40B4-BE49-F238E27FC236}">
                <a16:creationId xmlns:a16="http://schemas.microsoft.com/office/drawing/2014/main" id="{CBE73040-033E-C741-8A05-D554207784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97767" y="2127741"/>
            <a:ext cx="914400" cy="914400"/>
          </a:xfrm>
          <a:prstGeom prst="rect">
            <a:avLst/>
          </a:prstGeom>
        </p:spPr>
      </p:pic>
    </p:spTree>
    <p:extLst>
      <p:ext uri="{BB962C8B-B14F-4D97-AF65-F5344CB8AC3E}">
        <p14:creationId xmlns:p14="http://schemas.microsoft.com/office/powerpoint/2010/main" val="31959593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Services</a:t>
            </a:r>
          </a:p>
        </p:txBody>
      </p:sp>
      <p:sp>
        <p:nvSpPr>
          <p:cNvPr id="27" name="Rectangle 26">
            <a:extLst>
              <a:ext uri="{FF2B5EF4-FFF2-40B4-BE49-F238E27FC236}">
                <a16:creationId xmlns:a16="http://schemas.microsoft.com/office/drawing/2014/main" id="{5056547D-6A0F-7246-A310-13C03148A215}"/>
              </a:ext>
            </a:extLst>
          </p:cNvPr>
          <p:cNvSpPr/>
          <p:nvPr/>
        </p:nvSpPr>
        <p:spPr>
          <a:xfrm>
            <a:off x="3613673" y="2752661"/>
            <a:ext cx="1908751" cy="415465"/>
          </a:xfrm>
          <a:prstGeom prst="rect">
            <a:avLst/>
          </a:prstGeom>
        </p:spPr>
        <p:txBody>
          <a:bodyPr wrap="square" anchor="ctr" anchorCtr="0">
            <a:no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Systems Manager</a:t>
            </a:r>
          </a:p>
          <a:p>
            <a:pPr algn="ctr"/>
            <a:endPar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27">
            <a:extLst>
              <a:ext uri="{FF2B5EF4-FFF2-40B4-BE49-F238E27FC236}">
                <a16:creationId xmlns:a16="http://schemas.microsoft.com/office/drawing/2014/main" id="{3F127FB5-F867-D844-B3C2-69DDB3A89D8F}"/>
              </a:ext>
            </a:extLst>
          </p:cNvPr>
          <p:cNvSpPr/>
          <p:nvPr/>
        </p:nvSpPr>
        <p:spPr>
          <a:xfrm>
            <a:off x="3591426" y="1112362"/>
            <a:ext cx="2020365" cy="3299909"/>
          </a:xfrm>
          <a:prstGeom prst="rect">
            <a:avLst/>
          </a:prstGeom>
          <a:noFill/>
          <a:ln w="381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29" name="Group 28">
            <a:extLst>
              <a:ext uri="{FF2B5EF4-FFF2-40B4-BE49-F238E27FC236}">
                <a16:creationId xmlns:a16="http://schemas.microsoft.com/office/drawing/2014/main" id="{349A6061-E873-0B44-A10A-A077B867F1F9}"/>
              </a:ext>
            </a:extLst>
          </p:cNvPr>
          <p:cNvGrpSpPr/>
          <p:nvPr/>
        </p:nvGrpSpPr>
        <p:grpSpPr>
          <a:xfrm>
            <a:off x="1078474" y="1112362"/>
            <a:ext cx="2032155" cy="3299909"/>
            <a:chOff x="3607755" y="1407129"/>
            <a:chExt cx="1791041" cy="3068710"/>
          </a:xfrm>
        </p:grpSpPr>
        <p:sp>
          <p:nvSpPr>
            <p:cNvPr id="30" name="Rectangle 29">
              <a:extLst>
                <a:ext uri="{FF2B5EF4-FFF2-40B4-BE49-F238E27FC236}">
                  <a16:creationId xmlns:a16="http://schemas.microsoft.com/office/drawing/2014/main" id="{BBEE4300-1671-D84E-AFA5-3BE40F0B164A}"/>
                </a:ext>
              </a:extLst>
            </p:cNvPr>
            <p:cNvSpPr/>
            <p:nvPr/>
          </p:nvSpPr>
          <p:spPr>
            <a:xfrm>
              <a:off x="3607755" y="2938534"/>
              <a:ext cx="1791041" cy="478017"/>
            </a:xfrm>
            <a:prstGeom prst="rect">
              <a:avLst/>
            </a:prstGeom>
          </p:spPr>
          <p:txBody>
            <a:bodyPr wrap="square" anchor="ctr" anchorCtr="0">
              <a:no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a:t>
              </a:r>
            </a:p>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a:t>
              </a:r>
            </a:p>
            <a:p>
              <a:pPr algn="ct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Rectangle 30">
              <a:extLst>
                <a:ext uri="{FF2B5EF4-FFF2-40B4-BE49-F238E27FC236}">
                  <a16:creationId xmlns:a16="http://schemas.microsoft.com/office/drawing/2014/main" id="{AB6B571A-63E1-5B4D-B9FA-50BC4F9A0F1A}"/>
                </a:ext>
              </a:extLst>
            </p:cNvPr>
            <p:cNvSpPr/>
            <p:nvPr/>
          </p:nvSpPr>
          <p:spPr>
            <a:xfrm>
              <a:off x="3609437" y="1407129"/>
              <a:ext cx="1789359" cy="3068710"/>
            </a:xfrm>
            <a:prstGeom prst="rect">
              <a:avLst/>
            </a:prstGeom>
            <a:noFill/>
            <a:ln w="381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34" name="Rectangle 33">
            <a:extLst>
              <a:ext uri="{FF2B5EF4-FFF2-40B4-BE49-F238E27FC236}">
                <a16:creationId xmlns:a16="http://schemas.microsoft.com/office/drawing/2014/main" id="{EFB86126-D5BC-2342-8FC2-ADECA3FB037A}"/>
              </a:ext>
            </a:extLst>
          </p:cNvPr>
          <p:cNvSpPr/>
          <p:nvPr/>
        </p:nvSpPr>
        <p:spPr>
          <a:xfrm>
            <a:off x="6148396" y="2648930"/>
            <a:ext cx="1908751" cy="551470"/>
          </a:xfrm>
          <a:prstGeom prst="rect">
            <a:avLst/>
          </a:prstGeom>
        </p:spPr>
        <p:txBody>
          <a:bodyPr wrap="square" anchor="ctr" anchorCtr="0">
            <a:no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Inspector</a:t>
            </a:r>
          </a:p>
          <a:p>
            <a:pPr lvl="0" algn="ctr">
              <a:defRP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39465407-2E76-F54C-BF64-9A0DBA044416}"/>
              </a:ext>
            </a:extLst>
          </p:cNvPr>
          <p:cNvSpPr/>
          <p:nvPr/>
        </p:nvSpPr>
        <p:spPr>
          <a:xfrm>
            <a:off x="1078474" y="3200401"/>
            <a:ext cx="2032154" cy="1246495"/>
          </a:xfrm>
          <a:prstGeom prst="rect">
            <a:avLst/>
          </a:prstGeom>
        </p:spPr>
        <p:txBody>
          <a:bodyPr wrap="square">
            <a:sp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code for virtually any kind of application or backend service – zero administration</a:t>
            </a:r>
          </a:p>
        </p:txBody>
      </p:sp>
      <p:sp>
        <p:nvSpPr>
          <p:cNvPr id="4" name="Rectangle 3">
            <a:extLst>
              <a:ext uri="{FF2B5EF4-FFF2-40B4-BE49-F238E27FC236}">
                <a16:creationId xmlns:a16="http://schemas.microsoft.com/office/drawing/2014/main" id="{2E2578C9-CCD6-DF45-B194-5E889A18DA5F}"/>
              </a:ext>
            </a:extLst>
          </p:cNvPr>
          <p:cNvSpPr/>
          <p:nvPr/>
        </p:nvSpPr>
        <p:spPr>
          <a:xfrm>
            <a:off x="3557866" y="3200399"/>
            <a:ext cx="2020365" cy="1015663"/>
          </a:xfrm>
          <a:prstGeom prst="rect">
            <a:avLst/>
          </a:prstGeom>
        </p:spPr>
        <p:txBody>
          <a:bodyPr wrap="square">
            <a:sp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Gain operational insights and take action on AWS resources</a:t>
            </a:r>
          </a:p>
        </p:txBody>
      </p:sp>
      <p:sp>
        <p:nvSpPr>
          <p:cNvPr id="5" name="Rectangle 4">
            <a:extLst>
              <a:ext uri="{FF2B5EF4-FFF2-40B4-BE49-F238E27FC236}">
                <a16:creationId xmlns:a16="http://schemas.microsoft.com/office/drawing/2014/main" id="{70DACE1F-83D4-CF4B-A336-F0E031284E45}"/>
              </a:ext>
            </a:extLst>
          </p:cNvPr>
          <p:cNvSpPr/>
          <p:nvPr/>
        </p:nvSpPr>
        <p:spPr>
          <a:xfrm>
            <a:off x="6092588" y="3232674"/>
            <a:ext cx="2020366" cy="1015663"/>
          </a:xfrm>
          <a:prstGeom prst="rect">
            <a:avLst/>
          </a:prstGeom>
        </p:spPr>
        <p:txBody>
          <a:bodyPr wrap="square">
            <a:spAutoFit/>
          </a:bodyPr>
          <a:lstStyle/>
          <a:p>
            <a:pPr lvl="0"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Automate security assessments of Amazon EC2 instances </a:t>
            </a:r>
          </a:p>
        </p:txBody>
      </p:sp>
      <p:sp>
        <p:nvSpPr>
          <p:cNvPr id="15" name="Rectangle 14">
            <a:extLst>
              <a:ext uri="{FF2B5EF4-FFF2-40B4-BE49-F238E27FC236}">
                <a16:creationId xmlns:a16="http://schemas.microsoft.com/office/drawing/2014/main" id="{92CB4579-EC7B-5D47-950F-00703BC1675B}"/>
              </a:ext>
            </a:extLst>
          </p:cNvPr>
          <p:cNvSpPr/>
          <p:nvPr/>
        </p:nvSpPr>
        <p:spPr>
          <a:xfrm>
            <a:off x="6092589" y="1102706"/>
            <a:ext cx="2020365" cy="3299909"/>
          </a:xfrm>
          <a:prstGeom prst="rect">
            <a:avLst/>
          </a:prstGeom>
          <a:noFill/>
          <a:ln w="381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6" name="Graphic 15">
            <a:extLst>
              <a:ext uri="{FF2B5EF4-FFF2-40B4-BE49-F238E27FC236}">
                <a16:creationId xmlns:a16="http://schemas.microsoft.com/office/drawing/2014/main" id="{A8526720-B63C-2549-8401-782B46EB77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8951" y="1471716"/>
            <a:ext cx="822960" cy="822960"/>
          </a:xfrm>
          <a:prstGeom prst="rect">
            <a:avLst/>
          </a:prstGeom>
        </p:spPr>
      </p:pic>
      <p:pic>
        <p:nvPicPr>
          <p:cNvPr id="18" name="Graphic 17">
            <a:extLst>
              <a:ext uri="{FF2B5EF4-FFF2-40B4-BE49-F238E27FC236}">
                <a16:creationId xmlns:a16="http://schemas.microsoft.com/office/drawing/2014/main" id="{6DA6C5C2-F113-0449-8060-9A4FD12064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37011" y="1477099"/>
            <a:ext cx="731520" cy="731520"/>
          </a:xfrm>
          <a:prstGeom prst="rect">
            <a:avLst/>
          </a:prstGeom>
        </p:spPr>
      </p:pic>
      <p:pic>
        <p:nvPicPr>
          <p:cNvPr id="19" name="Graphic 18">
            <a:extLst>
              <a:ext uri="{FF2B5EF4-FFF2-40B4-BE49-F238E27FC236}">
                <a16:creationId xmlns:a16="http://schemas.microsoft.com/office/drawing/2014/main" id="{10895349-922B-AB44-8645-3FA3B02C8F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46008" y="1471716"/>
            <a:ext cx="731520" cy="731520"/>
          </a:xfrm>
          <a:prstGeom prst="rect">
            <a:avLst/>
          </a:prstGeom>
        </p:spPr>
      </p:pic>
    </p:spTree>
    <p:extLst>
      <p:ext uri="{BB962C8B-B14F-4D97-AF65-F5344CB8AC3E}">
        <p14:creationId xmlns:p14="http://schemas.microsoft.com/office/powerpoint/2010/main" val="3305416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High-Level Playbook</a:t>
            </a:r>
          </a:p>
        </p:txBody>
      </p:sp>
      <p:sp>
        <p:nvSpPr>
          <p:cNvPr id="10" name="Shape 121">
            <a:extLst>
              <a:ext uri="{FF2B5EF4-FFF2-40B4-BE49-F238E27FC236}">
                <a16:creationId xmlns:a16="http://schemas.microsoft.com/office/drawing/2014/main" id="{B3D2DC36-A941-9347-B561-A18AF804D83A}"/>
              </a:ext>
            </a:extLst>
          </p:cNvPr>
          <p:cNvSpPr/>
          <p:nvPr/>
        </p:nvSpPr>
        <p:spPr>
          <a:xfrm>
            <a:off x="2028538" y="2004969"/>
            <a:ext cx="947421" cy="494458"/>
          </a:xfrm>
          <a:prstGeom prst="rightArrow">
            <a:avLst>
              <a:gd name="adj1" fmla="val 32025"/>
              <a:gd name="adj2" fmla="val 65930"/>
            </a:avLst>
          </a:prstGeom>
          <a:solidFill>
            <a:schemeClr val="bg1">
              <a:lumMod val="7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45719" rIns="45719" anchor="ctr"/>
          <a:lstStyle/>
          <a:p>
            <a:pPr algn="ctr">
              <a:defRPr>
                <a:solidFill>
                  <a:schemeClr val="accent6">
                    <a:lumOff val="44000"/>
                  </a:schemeClr>
                </a:solidFill>
              </a:defRPr>
            </a:pPr>
            <a:endParaRPr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Shape 122">
            <a:extLst>
              <a:ext uri="{FF2B5EF4-FFF2-40B4-BE49-F238E27FC236}">
                <a16:creationId xmlns:a16="http://schemas.microsoft.com/office/drawing/2014/main" id="{64627B54-A68E-3448-A97E-E9C6514F853A}"/>
              </a:ext>
            </a:extLst>
          </p:cNvPr>
          <p:cNvSpPr/>
          <p:nvPr/>
        </p:nvSpPr>
        <p:spPr>
          <a:xfrm>
            <a:off x="4078623" y="2004969"/>
            <a:ext cx="947421" cy="494458"/>
          </a:xfrm>
          <a:prstGeom prst="rightArrow">
            <a:avLst>
              <a:gd name="adj1" fmla="val 32025"/>
              <a:gd name="adj2" fmla="val 65930"/>
            </a:avLst>
          </a:prstGeom>
          <a:solidFill>
            <a:schemeClr val="bg1">
              <a:lumMod val="7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45719" rIns="45719" anchor="ctr"/>
          <a:lstStyle/>
          <a:p>
            <a:pPr algn="ctr">
              <a:defRPr>
                <a:solidFill>
                  <a:schemeClr val="accent6">
                    <a:lumOff val="44000"/>
                  </a:schemeClr>
                </a:solidFill>
              </a:defRPr>
            </a:pPr>
            <a:endParaRPr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Shape 126">
            <a:extLst>
              <a:ext uri="{FF2B5EF4-FFF2-40B4-BE49-F238E27FC236}">
                <a16:creationId xmlns:a16="http://schemas.microsoft.com/office/drawing/2014/main" id="{1732BB90-C09B-9A4D-BB3B-E1BCDFD3DC67}"/>
              </a:ext>
            </a:extLst>
          </p:cNvPr>
          <p:cNvSpPr/>
          <p:nvPr/>
        </p:nvSpPr>
        <p:spPr>
          <a:xfrm>
            <a:off x="4847454" y="2709498"/>
            <a:ext cx="1565773" cy="30777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defRPr sz="1400" b="1">
                <a:solidFill>
                  <a:srgbClr val="474746"/>
                </a:solidFill>
                <a:latin typeface="Arial"/>
                <a:ea typeface="Arial"/>
                <a:cs typeface="Arial"/>
                <a:sym typeface="Arial"/>
              </a:defRPr>
            </a:pPr>
            <a:endParaRPr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Shape 127">
            <a:extLst>
              <a:ext uri="{FF2B5EF4-FFF2-40B4-BE49-F238E27FC236}">
                <a16:creationId xmlns:a16="http://schemas.microsoft.com/office/drawing/2014/main" id="{1584007C-9A0C-2949-82ED-111E6D773F64}"/>
              </a:ext>
            </a:extLst>
          </p:cNvPr>
          <p:cNvSpPr/>
          <p:nvPr/>
        </p:nvSpPr>
        <p:spPr>
          <a:xfrm>
            <a:off x="1049172" y="2799640"/>
            <a:ext cx="1270948"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Adversary or intern</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image212.png" descr="AWS-Cloud.png">
            <a:extLst>
              <a:ext uri="{FF2B5EF4-FFF2-40B4-BE49-F238E27FC236}">
                <a16:creationId xmlns:a16="http://schemas.microsoft.com/office/drawing/2014/main" id="{EEF1A985-DEC9-F74C-BEA8-4C2669E97A9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9103" y="1807698"/>
            <a:ext cx="889001" cy="889001"/>
          </a:xfrm>
          <a:prstGeom prst="rect">
            <a:avLst/>
          </a:prstGeom>
          <a:ln w="12700">
            <a:miter lim="400000"/>
          </a:ln>
        </p:spPr>
      </p:pic>
      <p:sp>
        <p:nvSpPr>
          <p:cNvPr id="17" name="Shape 130">
            <a:extLst>
              <a:ext uri="{FF2B5EF4-FFF2-40B4-BE49-F238E27FC236}">
                <a16:creationId xmlns:a16="http://schemas.microsoft.com/office/drawing/2014/main" id="{F42340B1-F0CA-574E-82A0-30579094A7E2}"/>
              </a:ext>
            </a:extLst>
          </p:cNvPr>
          <p:cNvSpPr/>
          <p:nvPr/>
        </p:nvSpPr>
        <p:spPr>
          <a:xfrm>
            <a:off x="2562737" y="2799640"/>
            <a:ext cx="2041621"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Your </a:t>
            </a:r>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environment</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Shape 131">
            <a:extLst>
              <a:ext uri="{FF2B5EF4-FFF2-40B4-BE49-F238E27FC236}">
                <a16:creationId xmlns:a16="http://schemas.microsoft.com/office/drawing/2014/main" id="{887606A0-7E5E-4A41-8528-BA4126C5E139}"/>
              </a:ext>
            </a:extLst>
          </p:cNvPr>
          <p:cNvSpPr/>
          <p:nvPr/>
        </p:nvSpPr>
        <p:spPr>
          <a:xfrm>
            <a:off x="6899064" y="2799640"/>
            <a:ext cx="1565773"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a:t>
            </a:r>
            <a:b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function</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Shape 132">
            <a:extLst>
              <a:ext uri="{FF2B5EF4-FFF2-40B4-BE49-F238E27FC236}">
                <a16:creationId xmlns:a16="http://schemas.microsoft.com/office/drawing/2014/main" id="{661B7E56-BF26-0E45-AFF5-F7CE3499084D}"/>
              </a:ext>
            </a:extLst>
          </p:cNvPr>
          <p:cNvSpPr/>
          <p:nvPr/>
        </p:nvSpPr>
        <p:spPr>
          <a:xfrm>
            <a:off x="6159026" y="2004969"/>
            <a:ext cx="947421" cy="494458"/>
          </a:xfrm>
          <a:prstGeom prst="rightArrow">
            <a:avLst>
              <a:gd name="adj1" fmla="val 32025"/>
              <a:gd name="adj2" fmla="val 65930"/>
            </a:avLst>
          </a:prstGeom>
          <a:solidFill>
            <a:schemeClr val="bg1">
              <a:lumMod val="7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45719" rIns="45719" anchor="ctr"/>
          <a:lstStyle/>
          <a:p>
            <a:pPr algn="ctr">
              <a:defRPr>
                <a:solidFill>
                  <a:schemeClr val="accent6">
                    <a:lumOff val="44000"/>
                  </a:schemeClr>
                </a:solidFill>
              </a:defRPr>
            </a:pPr>
            <a:endParaRPr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Shape 130">
            <a:extLst>
              <a:ext uri="{FF2B5EF4-FFF2-40B4-BE49-F238E27FC236}">
                <a16:creationId xmlns:a16="http://schemas.microsoft.com/office/drawing/2014/main" id="{0A15F7BA-8D3D-1A41-AC48-6F598EB611E3}"/>
              </a:ext>
            </a:extLst>
          </p:cNvPr>
          <p:cNvSpPr/>
          <p:nvPr/>
        </p:nvSpPr>
        <p:spPr>
          <a:xfrm>
            <a:off x="4604358" y="2799640"/>
            <a:ext cx="2041621"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CloudWatch Events</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2" name="Graphic 21">
            <a:extLst>
              <a:ext uri="{FF2B5EF4-FFF2-40B4-BE49-F238E27FC236}">
                <a16:creationId xmlns:a16="http://schemas.microsoft.com/office/drawing/2014/main" id="{A85D86DD-B906-644F-AD88-C7B688CA41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0031" y="1896598"/>
            <a:ext cx="711200" cy="711200"/>
          </a:xfrm>
          <a:prstGeom prst="rect">
            <a:avLst/>
          </a:prstGeom>
        </p:spPr>
      </p:pic>
      <p:pic>
        <p:nvPicPr>
          <p:cNvPr id="23" name="Graphic 22">
            <a:extLst>
              <a:ext uri="{FF2B5EF4-FFF2-40B4-BE49-F238E27FC236}">
                <a16:creationId xmlns:a16="http://schemas.microsoft.com/office/drawing/2014/main" id="{A586BCAC-89BB-A34D-BC79-0CE1881477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24853" y="1896598"/>
            <a:ext cx="711200" cy="711200"/>
          </a:xfrm>
          <a:prstGeom prst="rect">
            <a:avLst/>
          </a:prstGeom>
        </p:spPr>
      </p:pic>
      <p:pic>
        <p:nvPicPr>
          <p:cNvPr id="24" name="Graphic 23">
            <a:extLst>
              <a:ext uri="{FF2B5EF4-FFF2-40B4-BE49-F238E27FC236}">
                <a16:creationId xmlns:a16="http://schemas.microsoft.com/office/drawing/2014/main" id="{D22ACBBB-4433-304D-9A04-1F1C6CAEF1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78429" y="1932158"/>
            <a:ext cx="640080" cy="640080"/>
          </a:xfrm>
          <a:prstGeom prst="rect">
            <a:avLst/>
          </a:prstGeom>
        </p:spPr>
      </p:pic>
    </p:spTree>
    <p:extLst>
      <p:ext uri="{BB962C8B-B14F-4D97-AF65-F5344CB8AC3E}">
        <p14:creationId xmlns:p14="http://schemas.microsoft.com/office/powerpoint/2010/main" val="1334735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46" y="41901"/>
            <a:ext cx="8609496" cy="686858"/>
          </a:xfrm>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Detailed Playbook</a:t>
            </a:r>
          </a:p>
        </p:txBody>
      </p:sp>
      <p:sp>
        <p:nvSpPr>
          <p:cNvPr id="24" name="TextBox 23">
            <a:extLst>
              <a:ext uri="{FF2B5EF4-FFF2-40B4-BE49-F238E27FC236}">
                <a16:creationId xmlns:a16="http://schemas.microsoft.com/office/drawing/2014/main" id="{D9BBB2B6-F178-B84C-996A-63B3DEDD60D2}"/>
              </a:ext>
            </a:extLst>
          </p:cNvPr>
          <p:cNvSpPr txBox="1"/>
          <p:nvPr/>
        </p:nvSpPr>
        <p:spPr>
          <a:xfrm>
            <a:off x="2403889" y="3016638"/>
            <a:ext cx="1179788" cy="141916"/>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CloudWatch</a:t>
            </a:r>
          </a:p>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Events</a:t>
            </a:r>
          </a:p>
        </p:txBody>
      </p:sp>
      <p:sp>
        <p:nvSpPr>
          <p:cNvPr id="27" name="TextBox 26">
            <a:extLst>
              <a:ext uri="{FF2B5EF4-FFF2-40B4-BE49-F238E27FC236}">
                <a16:creationId xmlns:a16="http://schemas.microsoft.com/office/drawing/2014/main" id="{60752042-5BF6-B34F-8E1B-11475036EFA8}"/>
              </a:ext>
            </a:extLst>
          </p:cNvPr>
          <p:cNvSpPr txBox="1"/>
          <p:nvPr/>
        </p:nvSpPr>
        <p:spPr>
          <a:xfrm>
            <a:off x="698689" y="1149048"/>
            <a:ext cx="926378" cy="425878"/>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a:t>
            </a:r>
            <a:b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CloudTrail</a:t>
            </a:r>
          </a:p>
        </p:txBody>
      </p:sp>
      <p:sp>
        <p:nvSpPr>
          <p:cNvPr id="28" name="TextBox 27">
            <a:extLst>
              <a:ext uri="{FF2B5EF4-FFF2-40B4-BE49-F238E27FC236}">
                <a16:creationId xmlns:a16="http://schemas.microsoft.com/office/drawing/2014/main" id="{AB0C89CC-FE7C-D34F-B7F5-77B5A925EC74}"/>
              </a:ext>
            </a:extLst>
          </p:cNvPr>
          <p:cNvSpPr txBox="1"/>
          <p:nvPr/>
        </p:nvSpPr>
        <p:spPr>
          <a:xfrm>
            <a:off x="2382879" y="4515037"/>
            <a:ext cx="1253869" cy="323165"/>
          </a:xfrm>
          <a:prstGeom prst="rect">
            <a:avLst/>
          </a:prstGeom>
          <a:noFill/>
        </p:spPr>
        <p:txBody>
          <a:bodyPr wrap="none" rtlCol="0">
            <a:spAutoFit/>
          </a:bodyPr>
          <a:lstStyle/>
          <a:p>
            <a:pPr defTabSz="457189">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a:t>
            </a:r>
          </a:p>
        </p:txBody>
      </p:sp>
      <p:cxnSp>
        <p:nvCxnSpPr>
          <p:cNvPr id="29" name="Straight Arrow Connector 28">
            <a:extLst>
              <a:ext uri="{FF2B5EF4-FFF2-40B4-BE49-F238E27FC236}">
                <a16:creationId xmlns:a16="http://schemas.microsoft.com/office/drawing/2014/main" id="{957E4974-48D2-0C4F-8755-AAFC633B4DEE}"/>
              </a:ext>
            </a:extLst>
          </p:cNvPr>
          <p:cNvCxnSpPr>
            <a:cxnSpLocks/>
          </p:cNvCxnSpPr>
          <p:nvPr/>
        </p:nvCxnSpPr>
        <p:spPr>
          <a:xfrm flipV="1">
            <a:off x="1598789" y="2733753"/>
            <a:ext cx="1071041" cy="13564"/>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0BF8E0DB-D874-7C4C-AD20-77475DCCE8FB}"/>
              </a:ext>
            </a:extLst>
          </p:cNvPr>
          <p:cNvCxnSpPr>
            <a:cxnSpLocks/>
          </p:cNvCxnSpPr>
          <p:nvPr/>
        </p:nvCxnSpPr>
        <p:spPr>
          <a:xfrm flipV="1">
            <a:off x="1574149" y="2857347"/>
            <a:ext cx="1095680" cy="1208779"/>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AFFD34F0-E5B2-CE41-A494-BDF17AEBB836}"/>
              </a:ext>
            </a:extLst>
          </p:cNvPr>
          <p:cNvSpPr txBox="1"/>
          <p:nvPr/>
        </p:nvSpPr>
        <p:spPr>
          <a:xfrm>
            <a:off x="4197912" y="3101759"/>
            <a:ext cx="999506" cy="231945"/>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 function</a:t>
            </a:r>
          </a:p>
        </p:txBody>
      </p:sp>
      <p:cxnSp>
        <p:nvCxnSpPr>
          <p:cNvPr id="35" name="Straight Arrow Connector 34">
            <a:extLst>
              <a:ext uri="{FF2B5EF4-FFF2-40B4-BE49-F238E27FC236}">
                <a16:creationId xmlns:a16="http://schemas.microsoft.com/office/drawing/2014/main" id="{B4FBA446-139D-134D-8546-CCF5F6D66872}"/>
              </a:ext>
            </a:extLst>
          </p:cNvPr>
          <p:cNvCxnSpPr>
            <a:cxnSpLocks/>
          </p:cNvCxnSpPr>
          <p:nvPr/>
        </p:nvCxnSpPr>
        <p:spPr>
          <a:xfrm>
            <a:off x="3345718" y="2775949"/>
            <a:ext cx="901332" cy="0"/>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34893073-A3E2-E74F-8679-8175BB082D75}"/>
              </a:ext>
            </a:extLst>
          </p:cNvPr>
          <p:cNvCxnSpPr>
            <a:cxnSpLocks/>
          </p:cNvCxnSpPr>
          <p:nvPr/>
        </p:nvCxnSpPr>
        <p:spPr>
          <a:xfrm flipV="1">
            <a:off x="3203266" y="3025281"/>
            <a:ext cx="1043784" cy="941786"/>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7" name="Group 36">
            <a:extLst>
              <a:ext uri="{FF2B5EF4-FFF2-40B4-BE49-F238E27FC236}">
                <a16:creationId xmlns:a16="http://schemas.microsoft.com/office/drawing/2014/main" id="{23C9A2D0-9709-714B-9BB6-5A5AEE17214A}"/>
              </a:ext>
            </a:extLst>
          </p:cNvPr>
          <p:cNvGrpSpPr/>
          <p:nvPr/>
        </p:nvGrpSpPr>
        <p:grpSpPr>
          <a:xfrm>
            <a:off x="6300269" y="2390161"/>
            <a:ext cx="870510" cy="782936"/>
            <a:chOff x="6503751" y="2427263"/>
            <a:chExt cx="870510" cy="782936"/>
          </a:xfrm>
        </p:grpSpPr>
        <p:pic>
          <p:nvPicPr>
            <p:cNvPr id="38" name="Picture 37">
              <a:extLst>
                <a:ext uri="{FF2B5EF4-FFF2-40B4-BE49-F238E27FC236}">
                  <a16:creationId xmlns:a16="http://schemas.microsoft.com/office/drawing/2014/main" id="{889FD38D-954E-D745-B4A5-8F2C8EB51F2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03751" y="2427263"/>
              <a:ext cx="870510" cy="568250"/>
            </a:xfrm>
            <a:prstGeom prst="rect">
              <a:avLst/>
            </a:prstGeom>
          </p:spPr>
        </p:pic>
        <p:sp>
          <p:nvSpPr>
            <p:cNvPr id="39" name="TextBox 38">
              <a:extLst>
                <a:ext uri="{FF2B5EF4-FFF2-40B4-BE49-F238E27FC236}">
                  <a16:creationId xmlns:a16="http://schemas.microsoft.com/office/drawing/2014/main" id="{0F64F738-3E22-9A43-810C-B19D39D875B8}"/>
                </a:ext>
              </a:extLst>
            </p:cNvPr>
            <p:cNvSpPr txBox="1"/>
            <p:nvPr/>
          </p:nvSpPr>
          <p:spPr>
            <a:xfrm>
              <a:off x="6555328" y="3060775"/>
              <a:ext cx="743327" cy="149424"/>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APIs</a:t>
              </a:r>
            </a:p>
          </p:txBody>
        </p:sp>
      </p:grpSp>
      <p:cxnSp>
        <p:nvCxnSpPr>
          <p:cNvPr id="40" name="Straight Arrow Connector 39">
            <a:extLst>
              <a:ext uri="{FF2B5EF4-FFF2-40B4-BE49-F238E27FC236}">
                <a16:creationId xmlns:a16="http://schemas.microsoft.com/office/drawing/2014/main" id="{4CD65EB1-EB78-2A46-A076-26071BF4FB55}"/>
              </a:ext>
            </a:extLst>
          </p:cNvPr>
          <p:cNvCxnSpPr>
            <a:cxnSpLocks/>
          </p:cNvCxnSpPr>
          <p:nvPr/>
        </p:nvCxnSpPr>
        <p:spPr>
          <a:xfrm>
            <a:off x="5067225" y="2775949"/>
            <a:ext cx="948948" cy="0"/>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85ECB0CE-DE8B-7542-9186-2DFB7457A298}"/>
              </a:ext>
            </a:extLst>
          </p:cNvPr>
          <p:cNvCxnSpPr>
            <a:cxnSpLocks/>
          </p:cNvCxnSpPr>
          <p:nvPr/>
        </p:nvCxnSpPr>
        <p:spPr>
          <a:xfrm>
            <a:off x="1639099" y="1884923"/>
            <a:ext cx="1030731" cy="737668"/>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Right Brace 49">
            <a:extLst>
              <a:ext uri="{FF2B5EF4-FFF2-40B4-BE49-F238E27FC236}">
                <a16:creationId xmlns:a16="http://schemas.microsoft.com/office/drawing/2014/main" id="{D501FFC7-1293-5848-B025-B76191E9511B}"/>
              </a:ext>
            </a:extLst>
          </p:cNvPr>
          <p:cNvSpPr/>
          <p:nvPr/>
        </p:nvSpPr>
        <p:spPr>
          <a:xfrm>
            <a:off x="7234433" y="709346"/>
            <a:ext cx="557555" cy="4062377"/>
          </a:xfrm>
          <a:prstGeom prst="rightBrace">
            <a:avLst>
              <a:gd name="adj1" fmla="val 65543"/>
              <a:gd name="adj2" fmla="val 48537"/>
            </a:avLst>
          </a:prstGeom>
          <a:ln>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Content Placeholder 7">
            <a:extLst>
              <a:ext uri="{FF2B5EF4-FFF2-40B4-BE49-F238E27FC236}">
                <a16:creationId xmlns:a16="http://schemas.microsoft.com/office/drawing/2014/main" id="{0E8737D6-4D8F-4445-AAB1-274D8CE04EA9}"/>
              </a:ext>
            </a:extLst>
          </p:cNvPr>
          <p:cNvSpPr txBox="1">
            <a:spLocks/>
          </p:cNvSpPr>
          <p:nvPr/>
        </p:nvSpPr>
        <p:spPr>
          <a:xfrm>
            <a:off x="7460281" y="1995042"/>
            <a:ext cx="1894594" cy="1510397"/>
          </a:xfrm>
          <a:prstGeom prst="rect">
            <a:avLst/>
          </a:prstGeom>
          <a:ln>
            <a:noFill/>
          </a:ln>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Detect</a:t>
            </a:r>
          </a:p>
          <a:p>
            <a:pPr algn="ct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Investigate</a:t>
            </a:r>
          </a:p>
          <a:p>
            <a:pPr algn="ct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Respond</a:t>
            </a:r>
          </a:p>
        </p:txBody>
      </p:sp>
      <p:grpSp>
        <p:nvGrpSpPr>
          <p:cNvPr id="52" name="Group 51">
            <a:extLst>
              <a:ext uri="{FF2B5EF4-FFF2-40B4-BE49-F238E27FC236}">
                <a16:creationId xmlns:a16="http://schemas.microsoft.com/office/drawing/2014/main" id="{35CA68AF-A4DE-C148-A84C-61AD9552191A}"/>
              </a:ext>
            </a:extLst>
          </p:cNvPr>
          <p:cNvGrpSpPr/>
          <p:nvPr/>
        </p:nvGrpSpPr>
        <p:grpSpPr>
          <a:xfrm>
            <a:off x="6142079" y="767283"/>
            <a:ext cx="1186891" cy="880328"/>
            <a:chOff x="5946676" y="1132347"/>
            <a:chExt cx="1078992" cy="880328"/>
          </a:xfrm>
        </p:grpSpPr>
        <p:pic>
          <p:nvPicPr>
            <p:cNvPr id="53" name="Picture 52">
              <a:extLst>
                <a:ext uri="{FF2B5EF4-FFF2-40B4-BE49-F238E27FC236}">
                  <a16:creationId xmlns:a16="http://schemas.microsoft.com/office/drawing/2014/main" id="{C210E77D-B68D-234B-AB3E-C56BD43D452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28782" y="1132347"/>
              <a:ext cx="709267" cy="701253"/>
            </a:xfrm>
            <a:prstGeom prst="rect">
              <a:avLst/>
            </a:prstGeom>
          </p:spPr>
        </p:pic>
        <p:sp>
          <p:nvSpPr>
            <p:cNvPr id="54" name="TextBox 53">
              <a:extLst>
                <a:ext uri="{FF2B5EF4-FFF2-40B4-BE49-F238E27FC236}">
                  <a16:creationId xmlns:a16="http://schemas.microsoft.com/office/drawing/2014/main" id="{8D978A9D-1D0E-E74E-89AB-91ADB2D1F2BB}"/>
                </a:ext>
              </a:extLst>
            </p:cNvPr>
            <p:cNvSpPr txBox="1"/>
            <p:nvPr/>
          </p:nvSpPr>
          <p:spPr>
            <a:xfrm>
              <a:off x="5946676" y="1857227"/>
              <a:ext cx="1078992" cy="155448"/>
            </a:xfrm>
            <a:prstGeom prst="rect">
              <a:avLst/>
            </a:prstGeom>
            <a:noFill/>
          </p:spPr>
          <p:txBody>
            <a:bodyPr wrap="square" lIns="0" tIns="0" rIns="0" bIns="0" rtlCol="0">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Team collaboration </a:t>
              </a:r>
            </a:p>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(Slack, etc.)</a:t>
              </a:r>
            </a:p>
          </p:txBody>
        </p:sp>
      </p:grpSp>
      <p:cxnSp>
        <p:nvCxnSpPr>
          <p:cNvPr id="55" name="Straight Arrow Connector 54">
            <a:extLst>
              <a:ext uri="{FF2B5EF4-FFF2-40B4-BE49-F238E27FC236}">
                <a16:creationId xmlns:a16="http://schemas.microsoft.com/office/drawing/2014/main" id="{A3E538AB-3D8F-BF45-853A-9084BDA5447A}"/>
              </a:ext>
            </a:extLst>
          </p:cNvPr>
          <p:cNvCxnSpPr/>
          <p:nvPr/>
        </p:nvCxnSpPr>
        <p:spPr>
          <a:xfrm flipV="1">
            <a:off x="5037366" y="1521021"/>
            <a:ext cx="978807" cy="1032885"/>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62EFC0D7-904A-2C49-9AF4-0848666C6ED1}"/>
              </a:ext>
            </a:extLst>
          </p:cNvPr>
          <p:cNvSpPr txBox="1"/>
          <p:nvPr/>
        </p:nvSpPr>
        <p:spPr>
          <a:xfrm>
            <a:off x="379289" y="3250836"/>
            <a:ext cx="1565178" cy="171490"/>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GuardDuty</a:t>
            </a:r>
          </a:p>
        </p:txBody>
      </p:sp>
      <p:sp>
        <p:nvSpPr>
          <p:cNvPr id="59" name="TextBox 58">
            <a:extLst>
              <a:ext uri="{FF2B5EF4-FFF2-40B4-BE49-F238E27FC236}">
                <a16:creationId xmlns:a16="http://schemas.microsoft.com/office/drawing/2014/main" id="{EEA94B91-8094-754C-89A0-6EF3DC762B64}"/>
              </a:ext>
            </a:extLst>
          </p:cNvPr>
          <p:cNvSpPr txBox="1"/>
          <p:nvPr/>
        </p:nvSpPr>
        <p:spPr>
          <a:xfrm>
            <a:off x="563079" y="2180024"/>
            <a:ext cx="1197599" cy="267098"/>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cxnSp>
        <p:nvCxnSpPr>
          <p:cNvPr id="61" name="Straight Arrow Connector 60">
            <a:extLst>
              <a:ext uri="{FF2B5EF4-FFF2-40B4-BE49-F238E27FC236}">
                <a16:creationId xmlns:a16="http://schemas.microsoft.com/office/drawing/2014/main" id="{3872EF20-6A21-B148-9639-574DF69D8400}"/>
              </a:ext>
            </a:extLst>
          </p:cNvPr>
          <p:cNvCxnSpPr>
            <a:cxnSpLocks/>
          </p:cNvCxnSpPr>
          <p:nvPr/>
        </p:nvCxnSpPr>
        <p:spPr>
          <a:xfrm flipV="1">
            <a:off x="2988714" y="3726611"/>
            <a:ext cx="4651" cy="294516"/>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2" name="Rectangle 61">
            <a:extLst>
              <a:ext uri="{FF2B5EF4-FFF2-40B4-BE49-F238E27FC236}">
                <a16:creationId xmlns:a16="http://schemas.microsoft.com/office/drawing/2014/main" id="{AC42A45C-E000-644C-B864-B7C6B296046A}"/>
              </a:ext>
            </a:extLst>
          </p:cNvPr>
          <p:cNvSpPr/>
          <p:nvPr/>
        </p:nvSpPr>
        <p:spPr>
          <a:xfrm>
            <a:off x="6218371" y="4325823"/>
            <a:ext cx="1034307" cy="633153"/>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Inspector</a:t>
            </a:r>
          </a:p>
        </p:txBody>
      </p:sp>
      <p:cxnSp>
        <p:nvCxnSpPr>
          <p:cNvPr id="64" name="Straight Arrow Connector 63">
            <a:extLst>
              <a:ext uri="{FF2B5EF4-FFF2-40B4-BE49-F238E27FC236}">
                <a16:creationId xmlns:a16="http://schemas.microsoft.com/office/drawing/2014/main" id="{A1B949C9-1242-BD4D-8CA2-0E844C7F1D8E}"/>
              </a:ext>
            </a:extLst>
          </p:cNvPr>
          <p:cNvCxnSpPr>
            <a:cxnSpLocks/>
          </p:cNvCxnSpPr>
          <p:nvPr/>
        </p:nvCxnSpPr>
        <p:spPr>
          <a:xfrm>
            <a:off x="6721684" y="3516067"/>
            <a:ext cx="18558" cy="287036"/>
          </a:xfrm>
          <a:prstGeom prst="straightConnector1">
            <a:avLst/>
          </a:prstGeom>
          <a:ln w="381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EEA94B91-8094-754C-89A0-6EF3DC762B64}"/>
              </a:ext>
            </a:extLst>
          </p:cNvPr>
          <p:cNvSpPr txBox="1"/>
          <p:nvPr/>
        </p:nvSpPr>
        <p:spPr>
          <a:xfrm>
            <a:off x="560614" y="4409521"/>
            <a:ext cx="1186061" cy="267098"/>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44" name="Graphic 43">
            <a:extLst>
              <a:ext uri="{FF2B5EF4-FFF2-40B4-BE49-F238E27FC236}">
                <a16:creationId xmlns:a16="http://schemas.microsoft.com/office/drawing/2014/main" id="{35F1971E-DBB5-5F4F-A92C-F70B01A2EE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30721" y="2516307"/>
            <a:ext cx="457200" cy="457200"/>
          </a:xfrm>
          <a:prstGeom prst="rect">
            <a:avLst/>
          </a:prstGeom>
        </p:spPr>
      </p:pic>
      <p:pic>
        <p:nvPicPr>
          <p:cNvPr id="46" name="Graphic 45">
            <a:extLst>
              <a:ext uri="{FF2B5EF4-FFF2-40B4-BE49-F238E27FC236}">
                <a16:creationId xmlns:a16="http://schemas.microsoft.com/office/drawing/2014/main" id="{BB8D2A3E-DAF7-3949-BEF4-CC7872A0A9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65183" y="2500120"/>
            <a:ext cx="457200" cy="457200"/>
          </a:xfrm>
          <a:prstGeom prst="rect">
            <a:avLst/>
          </a:prstGeom>
        </p:spPr>
      </p:pic>
      <p:pic>
        <p:nvPicPr>
          <p:cNvPr id="49" name="Graphic 48">
            <a:extLst>
              <a:ext uri="{FF2B5EF4-FFF2-40B4-BE49-F238E27FC236}">
                <a16:creationId xmlns:a16="http://schemas.microsoft.com/office/drawing/2014/main" id="{EF7852B2-A404-4646-A679-EA3B1375A2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3278" y="622597"/>
            <a:ext cx="457200" cy="457200"/>
          </a:xfrm>
          <a:prstGeom prst="rect">
            <a:avLst/>
          </a:prstGeom>
        </p:spPr>
      </p:pic>
      <p:pic>
        <p:nvPicPr>
          <p:cNvPr id="58" name="Graphic 57">
            <a:extLst>
              <a:ext uri="{FF2B5EF4-FFF2-40B4-BE49-F238E27FC236}">
                <a16:creationId xmlns:a16="http://schemas.microsoft.com/office/drawing/2014/main" id="{13BDC425-2383-8743-8010-18899B6457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3278" y="1637863"/>
            <a:ext cx="457200" cy="457200"/>
          </a:xfrm>
          <a:prstGeom prst="rect">
            <a:avLst/>
          </a:prstGeom>
        </p:spPr>
      </p:pic>
      <p:grpSp>
        <p:nvGrpSpPr>
          <p:cNvPr id="5" name="Group 4">
            <a:extLst>
              <a:ext uri="{FF2B5EF4-FFF2-40B4-BE49-F238E27FC236}">
                <a16:creationId xmlns:a16="http://schemas.microsoft.com/office/drawing/2014/main" id="{BBEBF14B-3A7F-5E45-B1DD-C914A6CC18F7}"/>
              </a:ext>
            </a:extLst>
          </p:cNvPr>
          <p:cNvGrpSpPr/>
          <p:nvPr/>
        </p:nvGrpSpPr>
        <p:grpSpPr>
          <a:xfrm>
            <a:off x="3072595" y="896123"/>
            <a:ext cx="1717676" cy="1390032"/>
            <a:chOff x="3546702" y="622597"/>
            <a:chExt cx="1417681" cy="1091286"/>
          </a:xfrm>
        </p:grpSpPr>
        <p:sp>
          <p:nvSpPr>
            <p:cNvPr id="42" name="TextBox 41">
              <a:extLst>
                <a:ext uri="{FF2B5EF4-FFF2-40B4-BE49-F238E27FC236}">
                  <a16:creationId xmlns:a16="http://schemas.microsoft.com/office/drawing/2014/main" id="{067A3216-EE5E-824E-94EE-CDB077E39A47}"/>
                </a:ext>
              </a:extLst>
            </p:cNvPr>
            <p:cNvSpPr txBox="1"/>
            <p:nvPr/>
          </p:nvSpPr>
          <p:spPr>
            <a:xfrm>
              <a:off x="3546702" y="1446785"/>
              <a:ext cx="1417681" cy="267098"/>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Security Hub</a:t>
              </a:r>
            </a:p>
          </p:txBody>
        </p:sp>
        <p:pic>
          <p:nvPicPr>
            <p:cNvPr id="65" name="Graphic 64">
              <a:extLst>
                <a:ext uri="{FF2B5EF4-FFF2-40B4-BE49-F238E27FC236}">
                  <a16:creationId xmlns:a16="http://schemas.microsoft.com/office/drawing/2014/main" id="{E2F1E125-D7C1-2441-A1C2-52D9F1B135B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76585" y="622597"/>
              <a:ext cx="711200" cy="711200"/>
            </a:xfrm>
            <a:prstGeom prst="rect">
              <a:avLst/>
            </a:prstGeom>
          </p:spPr>
        </p:pic>
      </p:grpSp>
      <p:pic>
        <p:nvPicPr>
          <p:cNvPr id="66" name="Graphic 65">
            <a:extLst>
              <a:ext uri="{FF2B5EF4-FFF2-40B4-BE49-F238E27FC236}">
                <a16:creationId xmlns:a16="http://schemas.microsoft.com/office/drawing/2014/main" id="{9D447032-E356-AE4C-A4DF-3F3ABB932DA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765183" y="4066126"/>
            <a:ext cx="457200" cy="457200"/>
          </a:xfrm>
          <a:prstGeom prst="rect">
            <a:avLst/>
          </a:prstGeom>
        </p:spPr>
      </p:pic>
      <p:pic>
        <p:nvPicPr>
          <p:cNvPr id="67" name="Graphic 66">
            <a:extLst>
              <a:ext uri="{FF2B5EF4-FFF2-40B4-BE49-F238E27FC236}">
                <a16:creationId xmlns:a16="http://schemas.microsoft.com/office/drawing/2014/main" id="{A219BC5F-3D54-804E-83E2-BB93861B7BA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33278" y="2738669"/>
            <a:ext cx="457200" cy="457200"/>
          </a:xfrm>
          <a:prstGeom prst="rect">
            <a:avLst/>
          </a:prstGeom>
        </p:spPr>
      </p:pic>
      <p:pic>
        <p:nvPicPr>
          <p:cNvPr id="68" name="Graphic 67">
            <a:extLst>
              <a:ext uri="{FF2B5EF4-FFF2-40B4-BE49-F238E27FC236}">
                <a16:creationId xmlns:a16="http://schemas.microsoft.com/office/drawing/2014/main" id="{F1BEACDA-8B02-EA4B-8177-2465EC50A44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06924" y="3917455"/>
            <a:ext cx="457200" cy="457200"/>
          </a:xfrm>
          <a:prstGeom prst="rect">
            <a:avLst/>
          </a:prstGeom>
        </p:spPr>
      </p:pic>
      <p:pic>
        <p:nvPicPr>
          <p:cNvPr id="69" name="Graphic 68">
            <a:extLst>
              <a:ext uri="{FF2B5EF4-FFF2-40B4-BE49-F238E27FC236}">
                <a16:creationId xmlns:a16="http://schemas.microsoft.com/office/drawing/2014/main" id="{14AFEA40-F919-A545-B1F6-6338502172A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33278" y="3917455"/>
            <a:ext cx="457200" cy="457200"/>
          </a:xfrm>
          <a:prstGeom prst="rect">
            <a:avLst/>
          </a:prstGeom>
        </p:spPr>
      </p:pic>
      <p:cxnSp>
        <p:nvCxnSpPr>
          <p:cNvPr id="70" name="Straight Arrow Connector 69">
            <a:extLst>
              <a:ext uri="{FF2B5EF4-FFF2-40B4-BE49-F238E27FC236}">
                <a16:creationId xmlns:a16="http://schemas.microsoft.com/office/drawing/2014/main" id="{F5EB45FD-1647-904B-8833-34AA914EA651}"/>
              </a:ext>
            </a:extLst>
          </p:cNvPr>
          <p:cNvCxnSpPr>
            <a:cxnSpLocks/>
          </p:cNvCxnSpPr>
          <p:nvPr/>
        </p:nvCxnSpPr>
        <p:spPr>
          <a:xfrm>
            <a:off x="1552411" y="942143"/>
            <a:ext cx="1117418" cy="1466293"/>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825896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Workshop Walk-thru</a:t>
            </a:r>
          </a:p>
        </p:txBody>
      </p:sp>
    </p:spTree>
    <p:extLst>
      <p:ext uri="{BB962C8B-B14F-4D97-AF65-F5344CB8AC3E}">
        <p14:creationId xmlns:p14="http://schemas.microsoft.com/office/powerpoint/2010/main" val="259269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9FBD47-0C67-E84D-9686-AE02A594BF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496" y="1387246"/>
            <a:ext cx="8922741" cy="3257924"/>
          </a:xfrm>
          <a:prstGeom prst="rect">
            <a:avLst/>
          </a:prstGeom>
        </p:spPr>
      </p:pic>
      <p:sp>
        <p:nvSpPr>
          <p:cNvPr id="8" name="Rectangle 7">
            <a:extLst>
              <a:ext uri="{FF2B5EF4-FFF2-40B4-BE49-F238E27FC236}">
                <a16:creationId xmlns:a16="http://schemas.microsoft.com/office/drawing/2014/main" id="{2A71D8D8-7424-E047-8D0D-777CE159A238}"/>
              </a:ext>
            </a:extLst>
          </p:cNvPr>
          <p:cNvSpPr/>
          <p:nvPr/>
        </p:nvSpPr>
        <p:spPr>
          <a:xfrm>
            <a:off x="1945168" y="4379713"/>
            <a:ext cx="5061001" cy="265457"/>
          </a:xfrm>
          <a:prstGeom prst="rect">
            <a:avLst/>
          </a:prstGeom>
        </p:spPr>
        <p:txBody>
          <a:bodyPr wrap="none">
            <a:spAutoFit/>
          </a:bodyPr>
          <a:lstStyle/>
          <a:p>
            <a:r>
              <a:rPr lang="en-US" sz="1125"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Source: 2018 Data Breach Investigation Report, Verizon, 11</a:t>
            </a:r>
            <a:r>
              <a:rPr lang="en-US" sz="1125" baseline="30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a:t>
            </a:r>
            <a:r>
              <a:rPr lang="en-US" sz="1125"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edition 2018 </a:t>
            </a:r>
          </a:p>
        </p:txBody>
      </p:sp>
      <p:sp>
        <p:nvSpPr>
          <p:cNvPr id="10" name="Rectangle 9">
            <a:extLst>
              <a:ext uri="{FF2B5EF4-FFF2-40B4-BE49-F238E27FC236}">
                <a16:creationId xmlns:a16="http://schemas.microsoft.com/office/drawing/2014/main" id="{436443CF-2ED9-564F-B952-1AB90F924366}"/>
              </a:ext>
            </a:extLst>
          </p:cNvPr>
          <p:cNvSpPr/>
          <p:nvPr/>
        </p:nvSpPr>
        <p:spPr>
          <a:xfrm>
            <a:off x="3155936" y="874105"/>
            <a:ext cx="2634054" cy="400110"/>
          </a:xfrm>
          <a:prstGeom prst="rect">
            <a:avLst/>
          </a:prstGeom>
        </p:spPr>
        <p:txBody>
          <a:bodyPr wrap="none">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 Breach Patterns</a:t>
            </a:r>
          </a:p>
        </p:txBody>
      </p:sp>
      <p:sp>
        <p:nvSpPr>
          <p:cNvPr id="9" name="Title 3">
            <a:extLst>
              <a:ext uri="{FF2B5EF4-FFF2-40B4-BE49-F238E27FC236}">
                <a16:creationId xmlns:a16="http://schemas.microsoft.com/office/drawing/2014/main" id="{94F9A01B-4A60-B04E-A8DE-95F107AA2A13}"/>
              </a:ext>
            </a:extLst>
          </p:cNvPr>
          <p:cNvSpPr txBox="1">
            <a:spLocks/>
          </p:cNvSpPr>
          <p:nvPr/>
        </p:nvSpPr>
        <p:spPr>
          <a:xfrm>
            <a:off x="247135" y="217133"/>
            <a:ext cx="8762102" cy="495363"/>
          </a:xfrm>
          <a:prstGeom prst="rect">
            <a:avLst/>
          </a:prstGeom>
        </p:spPr>
        <p:txBody>
          <a:bodyPr vert="horz" wrap="square" lIns="114300" tIns="91440" rIns="114300" bIns="91440" rtlCol="0" anchor="t">
            <a:noAutofit/>
          </a:bodyPr>
          <a:lstStyle>
            <a:lvl1pPr algn="l" defTabSz="1097278" rtl="0" eaLnBrk="1" latinLnBrk="0" hangingPunct="1">
              <a:lnSpc>
                <a:spcPct val="90000"/>
              </a:lnSpc>
              <a:spcBef>
                <a:spcPct val="0"/>
              </a:spcBef>
              <a:buNone/>
              <a:defRPr lang="en-US" sz="4800" b="0" kern="1200" cap="none" spc="-120" baseline="0" dirty="0">
                <a:ln w="3175">
                  <a:noFill/>
                </a:ln>
                <a:solidFill>
                  <a:schemeClr val="tx1"/>
                </a:solidFill>
                <a:effectLst/>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Verizon 2018 Data Breach Investigations Report</a:t>
            </a:r>
          </a:p>
        </p:txBody>
      </p:sp>
    </p:spTree>
    <p:extLst>
      <p:ext uri="{BB962C8B-B14F-4D97-AF65-F5344CB8AC3E}">
        <p14:creationId xmlns:p14="http://schemas.microsoft.com/office/powerpoint/2010/main" val="3190423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Attack Target</a:t>
            </a:r>
          </a:p>
        </p:txBody>
      </p:sp>
      <p:sp>
        <p:nvSpPr>
          <p:cNvPr id="17" name="TextBox 16">
            <a:extLst>
              <a:ext uri="{FF2B5EF4-FFF2-40B4-BE49-F238E27FC236}">
                <a16:creationId xmlns:a16="http://schemas.microsoft.com/office/drawing/2014/main" id="{0535AE2E-1010-C14C-9E28-D671DCF34197}"/>
              </a:ext>
            </a:extLst>
          </p:cNvPr>
          <p:cNvSpPr txBox="1"/>
          <p:nvPr/>
        </p:nvSpPr>
        <p:spPr>
          <a:xfrm>
            <a:off x="2788465" y="2811986"/>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pic>
        <p:nvPicPr>
          <p:cNvPr id="18" name="Graphic 17">
            <a:extLst>
              <a:ext uri="{FF2B5EF4-FFF2-40B4-BE49-F238E27FC236}">
                <a16:creationId xmlns:a16="http://schemas.microsoft.com/office/drawing/2014/main" id="{58470194-07CE-3145-912B-1E464D441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314646" y="2025196"/>
            <a:ext cx="846929" cy="822960"/>
          </a:xfrm>
          <a:prstGeom prst="rect">
            <a:avLst/>
          </a:prstGeom>
          <a:effectLst>
            <a:outerShdw blurRad="50800" dist="50800" dir="5400000" algn="ctr" rotWithShape="0">
              <a:srgbClr val="000000"/>
            </a:outerShdw>
          </a:effectLst>
        </p:spPr>
      </p:pic>
      <p:sp>
        <p:nvSpPr>
          <p:cNvPr id="19" name="TextBox 18">
            <a:extLst>
              <a:ext uri="{FF2B5EF4-FFF2-40B4-BE49-F238E27FC236}">
                <a16:creationId xmlns:a16="http://schemas.microsoft.com/office/drawing/2014/main" id="{A0BED030-F1F2-0A46-8F46-304DF4EDD89B}"/>
              </a:ext>
            </a:extLst>
          </p:cNvPr>
          <p:cNvSpPr txBox="1"/>
          <p:nvPr/>
        </p:nvSpPr>
        <p:spPr>
          <a:xfrm>
            <a:off x="1175877" y="2800453"/>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Users</a:t>
            </a:r>
          </a:p>
        </p:txBody>
      </p:sp>
      <p:cxnSp>
        <p:nvCxnSpPr>
          <p:cNvPr id="29" name="Straight Arrow Connector 28">
            <a:extLst>
              <a:ext uri="{FF2B5EF4-FFF2-40B4-BE49-F238E27FC236}">
                <a16:creationId xmlns:a16="http://schemas.microsoft.com/office/drawing/2014/main" id="{2041491B-4E75-4A4C-833C-D5439FD68D16}"/>
              </a:ext>
            </a:extLst>
          </p:cNvPr>
          <p:cNvCxnSpPr>
            <a:cxnSpLocks/>
            <a:stCxn id="18" idx="1"/>
            <a:endCxn id="16" idx="1"/>
          </p:cNvCxnSpPr>
          <p:nvPr/>
        </p:nvCxnSpPr>
        <p:spPr>
          <a:xfrm>
            <a:off x="2161575" y="2436676"/>
            <a:ext cx="754727" cy="0"/>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7315349-AF6E-7B44-8D40-CA656ECB65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16302" y="2025196"/>
            <a:ext cx="822960" cy="822960"/>
          </a:xfrm>
          <a:prstGeom prst="rect">
            <a:avLst/>
          </a:prstGeom>
          <a:effectLst>
            <a:outerShdw blurRad="50800" dist="50800" dir="5400000" algn="ctr" rotWithShape="0">
              <a:srgbClr val="000000"/>
            </a:outerShdw>
          </a:effectLst>
        </p:spPr>
      </p:pic>
      <p:cxnSp>
        <p:nvCxnSpPr>
          <p:cNvPr id="34" name="Straight Arrow Connector 33">
            <a:extLst>
              <a:ext uri="{FF2B5EF4-FFF2-40B4-BE49-F238E27FC236}">
                <a16:creationId xmlns:a16="http://schemas.microsoft.com/office/drawing/2014/main" id="{3742D7E9-6A29-0B41-A5A4-F46D358F331C}"/>
              </a:ext>
            </a:extLst>
          </p:cNvPr>
          <p:cNvCxnSpPr>
            <a:cxnSpLocks/>
            <a:stCxn id="16" idx="3"/>
          </p:cNvCxnSpPr>
          <p:nvPr/>
        </p:nvCxnSpPr>
        <p:spPr>
          <a:xfrm>
            <a:off x="3739262" y="2436676"/>
            <a:ext cx="2116834" cy="0"/>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BB18A174-4084-FA45-9CA5-35D5305DDD66}"/>
              </a:ext>
            </a:extLst>
          </p:cNvPr>
          <p:cNvGrpSpPr/>
          <p:nvPr/>
        </p:nvGrpSpPr>
        <p:grpSpPr>
          <a:xfrm>
            <a:off x="4504368" y="887990"/>
            <a:ext cx="3387977" cy="3660134"/>
            <a:chOff x="4504368" y="887990"/>
            <a:chExt cx="3387977" cy="3660134"/>
          </a:xfrm>
        </p:grpSpPr>
        <p:sp>
          <p:nvSpPr>
            <p:cNvPr id="31" name="Rectangle 30">
              <a:extLst>
                <a:ext uri="{FF2B5EF4-FFF2-40B4-BE49-F238E27FC236}">
                  <a16:creationId xmlns:a16="http://schemas.microsoft.com/office/drawing/2014/main" id="{5B6209CB-F8B3-324E-8686-A545AA4AFAB2}"/>
                </a:ext>
              </a:extLst>
            </p:cNvPr>
            <p:cNvSpPr/>
            <p:nvPr/>
          </p:nvSpPr>
          <p:spPr>
            <a:xfrm>
              <a:off x="5131397" y="1745663"/>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32" name="Rectangle 31">
              <a:extLst>
                <a:ext uri="{FF2B5EF4-FFF2-40B4-BE49-F238E27FC236}">
                  <a16:creationId xmlns:a16="http://schemas.microsoft.com/office/drawing/2014/main" id="{9552F7DF-40BB-E343-9F7D-89077E6298CB}"/>
                </a:ext>
              </a:extLst>
            </p:cNvPr>
            <p:cNvSpPr/>
            <p:nvPr/>
          </p:nvSpPr>
          <p:spPr>
            <a:xfrm>
              <a:off x="4504368" y="887990"/>
              <a:ext cx="3387977" cy="3610858"/>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latin typeface="Amazon Ember" panose="020B0603020204020204" pitchFamily="34" charset="0"/>
                  <a:ea typeface="Amazon Ember" panose="020B0603020204020204" pitchFamily="34" charset="0"/>
                  <a:cs typeface="Amazon Ember" panose="020B0603020204020204" pitchFamily="34" charset="0"/>
                </a:rPr>
                <a:t>AWS Cloud</a:t>
              </a:r>
            </a:p>
          </p:txBody>
        </p:sp>
        <p:sp>
          <p:nvSpPr>
            <p:cNvPr id="33" name="Rectangle 32">
              <a:extLst>
                <a:ext uri="{FF2B5EF4-FFF2-40B4-BE49-F238E27FC236}">
                  <a16:creationId xmlns:a16="http://schemas.microsoft.com/office/drawing/2014/main" id="{6284FA81-85A8-4242-BFD8-623F1B762B03}"/>
                </a:ext>
              </a:extLst>
            </p:cNvPr>
            <p:cNvSpPr/>
            <p:nvPr/>
          </p:nvSpPr>
          <p:spPr>
            <a:xfrm>
              <a:off x="4897568" y="1623899"/>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Availability Zone</a:t>
              </a:r>
            </a:p>
          </p:txBody>
        </p:sp>
        <p:pic>
          <p:nvPicPr>
            <p:cNvPr id="35" name="Graphic 34">
              <a:extLst>
                <a:ext uri="{FF2B5EF4-FFF2-40B4-BE49-F238E27FC236}">
                  <a16:creationId xmlns:a16="http://schemas.microsoft.com/office/drawing/2014/main" id="{9EEC4EBA-A84B-6D4D-8336-AA84128CCC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56096" y="2161708"/>
              <a:ext cx="587313" cy="549935"/>
            </a:xfrm>
            <a:prstGeom prst="rect">
              <a:avLst/>
            </a:prstGeom>
          </p:spPr>
        </p:pic>
        <p:sp>
          <p:nvSpPr>
            <p:cNvPr id="36" name="TextBox 35">
              <a:extLst>
                <a:ext uri="{FF2B5EF4-FFF2-40B4-BE49-F238E27FC236}">
                  <a16:creationId xmlns:a16="http://schemas.microsoft.com/office/drawing/2014/main" id="{0A57343A-A57C-694E-8CF0-414D27569499}"/>
                </a:ext>
              </a:extLst>
            </p:cNvPr>
            <p:cNvSpPr txBox="1"/>
            <p:nvPr/>
          </p:nvSpPr>
          <p:spPr>
            <a:xfrm>
              <a:off x="5554672" y="2733677"/>
              <a:ext cx="1144334"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Server</a:t>
              </a:r>
            </a:p>
          </p:txBody>
        </p:sp>
        <p:pic>
          <p:nvPicPr>
            <p:cNvPr id="37" name="Graphic 36">
              <a:extLst>
                <a:ext uri="{FF2B5EF4-FFF2-40B4-BE49-F238E27FC236}">
                  <a16:creationId xmlns:a16="http://schemas.microsoft.com/office/drawing/2014/main" id="{944AE6C7-2F7E-3444-A715-26A3F7A197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04368" y="887990"/>
              <a:ext cx="330200" cy="330200"/>
            </a:xfrm>
            <a:prstGeom prst="rect">
              <a:avLst/>
            </a:prstGeom>
          </p:spPr>
        </p:pic>
        <p:pic>
          <p:nvPicPr>
            <p:cNvPr id="38" name="Graphic 37">
              <a:extLst>
                <a:ext uri="{FF2B5EF4-FFF2-40B4-BE49-F238E27FC236}">
                  <a16:creationId xmlns:a16="http://schemas.microsoft.com/office/drawing/2014/main" id="{274D4468-7EA1-514C-9E31-35F468F34B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35419" y="1262925"/>
              <a:ext cx="330200" cy="330200"/>
            </a:xfrm>
            <a:prstGeom prst="rect">
              <a:avLst/>
            </a:prstGeom>
          </p:spPr>
        </p:pic>
        <p:sp>
          <p:nvSpPr>
            <p:cNvPr id="39" name="Rectangle 38">
              <a:extLst>
                <a:ext uri="{FF2B5EF4-FFF2-40B4-BE49-F238E27FC236}">
                  <a16:creationId xmlns:a16="http://schemas.microsoft.com/office/drawing/2014/main" id="{153EBA49-6164-7444-A1CD-517729275ECE}"/>
                </a:ext>
              </a:extLst>
            </p:cNvPr>
            <p:cNvSpPr/>
            <p:nvPr/>
          </p:nvSpPr>
          <p:spPr>
            <a:xfrm>
              <a:off x="4550389" y="1252790"/>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pic>
          <p:nvPicPr>
            <p:cNvPr id="40" name="Graphic 39">
              <a:extLst>
                <a:ext uri="{FF2B5EF4-FFF2-40B4-BE49-F238E27FC236}">
                  <a16:creationId xmlns:a16="http://schemas.microsoft.com/office/drawing/2014/main" id="{39501B6B-B1AD-9945-A4D8-543DBB74B99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31397" y="1745663"/>
              <a:ext cx="274320" cy="274320"/>
            </a:xfrm>
            <a:prstGeom prst="rect">
              <a:avLst/>
            </a:prstGeom>
          </p:spPr>
        </p:pic>
        <p:grpSp>
          <p:nvGrpSpPr>
            <p:cNvPr id="41" name="Group 40">
              <a:extLst>
                <a:ext uri="{FF2B5EF4-FFF2-40B4-BE49-F238E27FC236}">
                  <a16:creationId xmlns:a16="http://schemas.microsoft.com/office/drawing/2014/main" id="{6CBD41BB-BBF7-804B-99D3-44193B7D89AA}"/>
                </a:ext>
              </a:extLst>
            </p:cNvPr>
            <p:cNvGrpSpPr/>
            <p:nvPr/>
          </p:nvGrpSpPr>
          <p:grpSpPr>
            <a:xfrm>
              <a:off x="5650119" y="3875480"/>
              <a:ext cx="999265" cy="672644"/>
              <a:chOff x="4334935" y="3883884"/>
              <a:chExt cx="999265" cy="672644"/>
            </a:xfrm>
          </p:grpSpPr>
          <p:sp>
            <p:nvSpPr>
              <p:cNvPr id="42" name="TextBox 41">
                <a:extLst>
                  <a:ext uri="{FF2B5EF4-FFF2-40B4-BE49-F238E27FC236}">
                    <a16:creationId xmlns:a16="http://schemas.microsoft.com/office/drawing/2014/main" id="{66363B22-B27C-0041-9D3B-BE8926B84F98}"/>
                  </a:ext>
                </a:extLst>
              </p:cNvPr>
              <p:cNvSpPr txBox="1"/>
              <p:nvPr/>
            </p:nvSpPr>
            <p:spPr>
              <a:xfrm>
                <a:off x="4334935" y="4341084"/>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S3 Bucket</a:t>
                </a:r>
              </a:p>
            </p:txBody>
          </p:sp>
          <p:pic>
            <p:nvPicPr>
              <p:cNvPr id="43" name="Graphic 42">
                <a:extLst>
                  <a:ext uri="{FF2B5EF4-FFF2-40B4-BE49-F238E27FC236}">
                    <a16:creationId xmlns:a16="http://schemas.microsoft.com/office/drawing/2014/main" id="{0EC9E13D-939B-9D49-B6D4-8511DC989A4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05968" y="3883884"/>
                <a:ext cx="457200" cy="457200"/>
              </a:xfrm>
              <a:prstGeom prst="rect">
                <a:avLst/>
              </a:prstGeom>
            </p:spPr>
          </p:pic>
        </p:grpSp>
      </p:grpSp>
    </p:spTree>
    <p:extLst>
      <p:ext uri="{BB962C8B-B14F-4D97-AF65-F5344CB8AC3E}">
        <p14:creationId xmlns:p14="http://schemas.microsoft.com/office/powerpoint/2010/main" val="19205728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50" y="114868"/>
            <a:ext cx="8609496" cy="686858"/>
          </a:xfrm>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Setup</a:t>
            </a:r>
          </a:p>
        </p:txBody>
      </p:sp>
      <p:grpSp>
        <p:nvGrpSpPr>
          <p:cNvPr id="130" name="Group 129">
            <a:extLst>
              <a:ext uri="{FF2B5EF4-FFF2-40B4-BE49-F238E27FC236}">
                <a16:creationId xmlns:a16="http://schemas.microsoft.com/office/drawing/2014/main" id="{89D3580D-982A-DC42-9B00-0828B3ABA0E0}"/>
              </a:ext>
            </a:extLst>
          </p:cNvPr>
          <p:cNvGrpSpPr/>
          <p:nvPr/>
        </p:nvGrpSpPr>
        <p:grpSpPr>
          <a:xfrm>
            <a:off x="7781414" y="739845"/>
            <a:ext cx="1114058" cy="3807689"/>
            <a:chOff x="6851260" y="739845"/>
            <a:chExt cx="1114058" cy="3807689"/>
          </a:xfrm>
        </p:grpSpPr>
        <p:grpSp>
          <p:nvGrpSpPr>
            <p:cNvPr id="109" name="Group 108">
              <a:extLst>
                <a:ext uri="{FF2B5EF4-FFF2-40B4-BE49-F238E27FC236}">
                  <a16:creationId xmlns:a16="http://schemas.microsoft.com/office/drawing/2014/main" id="{73F75F6E-55C6-9749-B959-3D584A89EA30}"/>
                </a:ext>
              </a:extLst>
            </p:cNvPr>
            <p:cNvGrpSpPr/>
            <p:nvPr/>
          </p:nvGrpSpPr>
          <p:grpSpPr>
            <a:xfrm>
              <a:off x="6951074" y="1192328"/>
              <a:ext cx="842398" cy="546337"/>
              <a:chOff x="4755737" y="1140448"/>
              <a:chExt cx="884821" cy="558190"/>
            </a:xfrm>
          </p:grpSpPr>
          <p:sp>
            <p:nvSpPr>
              <p:cNvPr id="110" name="TextBox 109">
                <a:extLst>
                  <a:ext uri="{FF2B5EF4-FFF2-40B4-BE49-F238E27FC236}">
                    <a16:creationId xmlns:a16="http://schemas.microsoft.com/office/drawing/2014/main" id="{6DB47D18-64D8-CD43-BB32-D8C671FBEF84}"/>
                  </a:ext>
                </a:extLst>
              </p:cNvPr>
              <p:cNvSpPr txBox="1"/>
              <p:nvPr/>
            </p:nvSpPr>
            <p:spPr>
              <a:xfrm>
                <a:off x="4755737" y="1483194"/>
                <a:ext cx="884821"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pic>
            <p:nvPicPr>
              <p:cNvPr id="111" name="Graphic 110">
                <a:extLst>
                  <a:ext uri="{FF2B5EF4-FFF2-40B4-BE49-F238E27FC236}">
                    <a16:creationId xmlns:a16="http://schemas.microsoft.com/office/drawing/2014/main" id="{0D664FB7-E58D-184F-A3E5-93516D223A0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15268" y="1140448"/>
                <a:ext cx="365760" cy="365760"/>
              </a:xfrm>
              <a:prstGeom prst="rect">
                <a:avLst/>
              </a:prstGeom>
            </p:spPr>
          </p:pic>
        </p:grpSp>
        <p:grpSp>
          <p:nvGrpSpPr>
            <p:cNvPr id="112" name="Group 111">
              <a:extLst>
                <a:ext uri="{FF2B5EF4-FFF2-40B4-BE49-F238E27FC236}">
                  <a16:creationId xmlns:a16="http://schemas.microsoft.com/office/drawing/2014/main" id="{4D0182C9-42C6-B34B-8BEF-8188B12CE4CE}"/>
                </a:ext>
              </a:extLst>
            </p:cNvPr>
            <p:cNvGrpSpPr/>
            <p:nvPr/>
          </p:nvGrpSpPr>
          <p:grpSpPr>
            <a:xfrm>
              <a:off x="6952554" y="1747475"/>
              <a:ext cx="824440" cy="553801"/>
              <a:chOff x="5347530" y="2162110"/>
              <a:chExt cx="865959" cy="565815"/>
            </a:xfrm>
          </p:grpSpPr>
          <p:sp>
            <p:nvSpPr>
              <p:cNvPr id="113" name="TextBox 112">
                <a:extLst>
                  <a:ext uri="{FF2B5EF4-FFF2-40B4-BE49-F238E27FC236}">
                    <a16:creationId xmlns:a16="http://schemas.microsoft.com/office/drawing/2014/main" id="{89A17F8C-D38A-1F4C-ABF6-FBCE46F597F1}"/>
                  </a:ext>
                </a:extLst>
              </p:cNvPr>
              <p:cNvSpPr txBox="1"/>
              <p:nvPr/>
            </p:nvSpPr>
            <p:spPr>
              <a:xfrm>
                <a:off x="5347530" y="2512481"/>
                <a:ext cx="865959"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114" name="Graphic 113">
                <a:extLst>
                  <a:ext uri="{FF2B5EF4-FFF2-40B4-BE49-F238E27FC236}">
                    <a16:creationId xmlns:a16="http://schemas.microsoft.com/office/drawing/2014/main" id="{81C161E0-5022-2645-BBB0-C80348D9B4EE}"/>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626458" y="2162110"/>
                <a:ext cx="365760" cy="365760"/>
              </a:xfrm>
              <a:prstGeom prst="rect">
                <a:avLst/>
              </a:prstGeom>
            </p:spPr>
          </p:pic>
        </p:grpSp>
        <p:grpSp>
          <p:nvGrpSpPr>
            <p:cNvPr id="115" name="Group 114">
              <a:extLst>
                <a:ext uri="{FF2B5EF4-FFF2-40B4-BE49-F238E27FC236}">
                  <a16:creationId xmlns:a16="http://schemas.microsoft.com/office/drawing/2014/main" id="{1100318C-F7D8-5E48-A26B-4D6B9ED50258}"/>
                </a:ext>
              </a:extLst>
            </p:cNvPr>
            <p:cNvGrpSpPr/>
            <p:nvPr/>
          </p:nvGrpSpPr>
          <p:grpSpPr>
            <a:xfrm>
              <a:off x="6857108" y="2540978"/>
              <a:ext cx="1021317" cy="851536"/>
              <a:chOff x="4042084" y="2921945"/>
              <a:chExt cx="1072750" cy="870010"/>
            </a:xfrm>
          </p:grpSpPr>
          <p:pic>
            <p:nvPicPr>
              <p:cNvPr id="116" name="Graphic 115">
                <a:extLst>
                  <a:ext uri="{FF2B5EF4-FFF2-40B4-BE49-F238E27FC236}">
                    <a16:creationId xmlns:a16="http://schemas.microsoft.com/office/drawing/2014/main" id="{2BB5D8FC-129F-B748-BD32-8176242165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37848" y="2921945"/>
                <a:ext cx="469900" cy="469900"/>
              </a:xfrm>
              <a:prstGeom prst="rect">
                <a:avLst/>
              </a:prstGeom>
            </p:spPr>
          </p:pic>
          <p:sp>
            <p:nvSpPr>
              <p:cNvPr id="117" name="TextBox 116">
                <a:extLst>
                  <a:ext uri="{FF2B5EF4-FFF2-40B4-BE49-F238E27FC236}">
                    <a16:creationId xmlns:a16="http://schemas.microsoft.com/office/drawing/2014/main" id="{7566FBA4-3D46-2B44-A4A5-D99D856BF048}"/>
                  </a:ext>
                </a:extLst>
              </p:cNvPr>
              <p:cNvSpPr txBox="1"/>
              <p:nvPr/>
            </p:nvSpPr>
            <p:spPr>
              <a:xfrm>
                <a:off x="4042084" y="3391845"/>
                <a:ext cx="1072750" cy="400110"/>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Analyst</a:t>
                </a:r>
              </a:p>
            </p:txBody>
          </p:sp>
        </p:grpSp>
        <p:sp>
          <p:nvSpPr>
            <p:cNvPr id="118" name="Rectangle 117">
              <a:extLst>
                <a:ext uri="{FF2B5EF4-FFF2-40B4-BE49-F238E27FC236}">
                  <a16:creationId xmlns:a16="http://schemas.microsoft.com/office/drawing/2014/main" id="{53E4FA4A-18DC-8040-BBFD-4C7825E9BECF}"/>
                </a:ext>
              </a:extLst>
            </p:cNvPr>
            <p:cNvSpPr/>
            <p:nvPr/>
          </p:nvSpPr>
          <p:spPr>
            <a:xfrm>
              <a:off x="6851260" y="739845"/>
              <a:ext cx="1114058"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Respond</a:t>
              </a:r>
            </a:p>
          </p:txBody>
        </p:sp>
      </p:grpSp>
      <p:cxnSp>
        <p:nvCxnSpPr>
          <p:cNvPr id="119" name="Straight Arrow Connector 118">
            <a:extLst>
              <a:ext uri="{FF2B5EF4-FFF2-40B4-BE49-F238E27FC236}">
                <a16:creationId xmlns:a16="http://schemas.microsoft.com/office/drawing/2014/main" id="{321553D7-3721-4446-9D37-76DD714E0F56}"/>
              </a:ext>
            </a:extLst>
          </p:cNvPr>
          <p:cNvCxnSpPr>
            <a:cxnSpLocks/>
            <a:stCxn id="113" idx="2"/>
            <a:endCxn id="116" idx="0"/>
          </p:cNvCxnSpPr>
          <p:nvPr/>
        </p:nvCxnSpPr>
        <p:spPr>
          <a:xfrm flipH="1">
            <a:off x="8292532" y="2301276"/>
            <a:ext cx="2396" cy="239702"/>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29" name="Group 128">
            <a:extLst>
              <a:ext uri="{FF2B5EF4-FFF2-40B4-BE49-F238E27FC236}">
                <a16:creationId xmlns:a16="http://schemas.microsoft.com/office/drawing/2014/main" id="{A807D7E2-1ED2-B24D-AE6B-F51BCA3FCADE}"/>
              </a:ext>
            </a:extLst>
          </p:cNvPr>
          <p:cNvGrpSpPr/>
          <p:nvPr/>
        </p:nvGrpSpPr>
        <p:grpSpPr>
          <a:xfrm>
            <a:off x="3333730" y="754125"/>
            <a:ext cx="4364074" cy="3807690"/>
            <a:chOff x="2436383" y="739845"/>
            <a:chExt cx="4364074" cy="3807690"/>
          </a:xfrm>
        </p:grpSpPr>
        <p:grpSp>
          <p:nvGrpSpPr>
            <p:cNvPr id="108" name="Group 107">
              <a:extLst>
                <a:ext uri="{FF2B5EF4-FFF2-40B4-BE49-F238E27FC236}">
                  <a16:creationId xmlns:a16="http://schemas.microsoft.com/office/drawing/2014/main" id="{0AD5812F-1DC7-714F-B044-869193E53152}"/>
                </a:ext>
              </a:extLst>
            </p:cNvPr>
            <p:cNvGrpSpPr/>
            <p:nvPr/>
          </p:nvGrpSpPr>
          <p:grpSpPr>
            <a:xfrm>
              <a:off x="2655594" y="739845"/>
              <a:ext cx="4144863" cy="3807690"/>
              <a:chOff x="3702048" y="627705"/>
              <a:chExt cx="4144863" cy="3807690"/>
            </a:xfrm>
          </p:grpSpPr>
          <p:sp>
            <p:nvSpPr>
              <p:cNvPr id="63" name="Rectangle 62">
                <a:extLst>
                  <a:ext uri="{FF2B5EF4-FFF2-40B4-BE49-F238E27FC236}">
                    <a16:creationId xmlns:a16="http://schemas.microsoft.com/office/drawing/2014/main" id="{3EE537D1-08DD-AA45-A1CD-D23B70D51A26}"/>
                  </a:ext>
                </a:extLst>
              </p:cNvPr>
              <p:cNvSpPr/>
              <p:nvPr/>
            </p:nvSpPr>
            <p:spPr>
              <a:xfrm>
                <a:off x="3702048" y="627705"/>
                <a:ext cx="4144863" cy="380769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Detect and Investigate</a:t>
                </a:r>
              </a:p>
            </p:txBody>
          </p:sp>
          <p:grpSp>
            <p:nvGrpSpPr>
              <p:cNvPr id="64" name="Group 63">
                <a:extLst>
                  <a:ext uri="{FF2B5EF4-FFF2-40B4-BE49-F238E27FC236}">
                    <a16:creationId xmlns:a16="http://schemas.microsoft.com/office/drawing/2014/main" id="{08A7403C-B477-0F44-9ECE-32656E975C47}"/>
                  </a:ext>
                </a:extLst>
              </p:cNvPr>
              <p:cNvGrpSpPr/>
              <p:nvPr/>
            </p:nvGrpSpPr>
            <p:grpSpPr>
              <a:xfrm>
                <a:off x="7044764" y="2161192"/>
                <a:ext cx="791497" cy="756096"/>
                <a:chOff x="2797721" y="2544071"/>
                <a:chExt cx="791497" cy="756096"/>
              </a:xfrm>
            </p:grpSpPr>
            <p:sp>
              <p:nvSpPr>
                <p:cNvPr id="65" name="TextBox 64">
                  <a:extLst>
                    <a:ext uri="{FF2B5EF4-FFF2-40B4-BE49-F238E27FC236}">
                      <a16:creationId xmlns:a16="http://schemas.microsoft.com/office/drawing/2014/main" id="{0F0D7EC6-CD97-4F4F-A540-90606AD92A11}"/>
                    </a:ext>
                  </a:extLst>
                </p:cNvPr>
                <p:cNvSpPr txBox="1"/>
                <p:nvPr/>
              </p:nvSpPr>
              <p:spPr>
                <a:xfrm>
                  <a:off x="2797721" y="2961613"/>
                  <a:ext cx="791497"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Security Hub </a:t>
                  </a:r>
                </a:p>
              </p:txBody>
            </p:sp>
            <p:pic>
              <p:nvPicPr>
                <p:cNvPr id="66" name="Graphic 65">
                  <a:extLst>
                    <a:ext uri="{FF2B5EF4-FFF2-40B4-BE49-F238E27FC236}">
                      <a16:creationId xmlns:a16="http://schemas.microsoft.com/office/drawing/2014/main" id="{ADEDBC2C-7D70-2D4E-B411-79E5E39010F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64870" y="2544071"/>
                  <a:ext cx="457200" cy="457200"/>
                </a:xfrm>
                <a:prstGeom prst="rect">
                  <a:avLst/>
                </a:prstGeom>
              </p:spPr>
            </p:pic>
          </p:grpSp>
          <p:grpSp>
            <p:nvGrpSpPr>
              <p:cNvPr id="67" name="Group 66">
                <a:extLst>
                  <a:ext uri="{FF2B5EF4-FFF2-40B4-BE49-F238E27FC236}">
                    <a16:creationId xmlns:a16="http://schemas.microsoft.com/office/drawing/2014/main" id="{12357150-1BB6-A542-83C7-8981C7432B0F}"/>
                  </a:ext>
                </a:extLst>
              </p:cNvPr>
              <p:cNvGrpSpPr/>
              <p:nvPr/>
            </p:nvGrpSpPr>
            <p:grpSpPr>
              <a:xfrm>
                <a:off x="5012988" y="2774321"/>
                <a:ext cx="595266" cy="756076"/>
                <a:chOff x="2894355" y="3443794"/>
                <a:chExt cx="595266" cy="756076"/>
              </a:xfrm>
            </p:grpSpPr>
            <p:sp>
              <p:nvSpPr>
                <p:cNvPr id="68" name="TextBox 67">
                  <a:extLst>
                    <a:ext uri="{FF2B5EF4-FFF2-40B4-BE49-F238E27FC236}">
                      <a16:creationId xmlns:a16="http://schemas.microsoft.com/office/drawing/2014/main" id="{333DD4A3-9E57-1D46-8E63-FC82E54D760D}"/>
                    </a:ext>
                  </a:extLst>
                </p:cNvPr>
                <p:cNvSpPr txBox="1"/>
                <p:nvPr/>
              </p:nvSpPr>
              <p:spPr>
                <a:xfrm>
                  <a:off x="2894355" y="3861316"/>
                  <a:ext cx="595266"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69" name="Graphic 68">
                  <a:extLst>
                    <a:ext uri="{FF2B5EF4-FFF2-40B4-BE49-F238E27FC236}">
                      <a16:creationId xmlns:a16="http://schemas.microsoft.com/office/drawing/2014/main" id="{E524FF8D-EA5E-C44B-83DD-2635FDA30D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40952" y="3443794"/>
                  <a:ext cx="457200" cy="457200"/>
                </a:xfrm>
                <a:prstGeom prst="rect">
                  <a:avLst/>
                </a:prstGeom>
              </p:spPr>
            </p:pic>
          </p:grpSp>
          <p:grpSp>
            <p:nvGrpSpPr>
              <p:cNvPr id="70" name="Group 69">
                <a:extLst>
                  <a:ext uri="{FF2B5EF4-FFF2-40B4-BE49-F238E27FC236}">
                    <a16:creationId xmlns:a16="http://schemas.microsoft.com/office/drawing/2014/main" id="{1C61BF25-13A0-F744-A6AC-92D7443A9BCF}"/>
                  </a:ext>
                </a:extLst>
              </p:cNvPr>
              <p:cNvGrpSpPr/>
              <p:nvPr/>
            </p:nvGrpSpPr>
            <p:grpSpPr>
              <a:xfrm>
                <a:off x="4943955" y="1160761"/>
                <a:ext cx="733332" cy="776738"/>
                <a:chOff x="2431022" y="1458895"/>
                <a:chExt cx="733332" cy="776738"/>
              </a:xfrm>
            </p:grpSpPr>
            <p:sp>
              <p:nvSpPr>
                <p:cNvPr id="71" name="TextBox 70">
                  <a:extLst>
                    <a:ext uri="{FF2B5EF4-FFF2-40B4-BE49-F238E27FC236}">
                      <a16:creationId xmlns:a16="http://schemas.microsoft.com/office/drawing/2014/main" id="{3CECDE6D-DC95-1944-A302-C22B6BAC0D8D}"/>
                    </a:ext>
                  </a:extLst>
                </p:cNvPr>
                <p:cNvSpPr txBox="1"/>
                <p:nvPr/>
              </p:nvSpPr>
              <p:spPr>
                <a:xfrm>
                  <a:off x="2431022" y="1897079"/>
                  <a:ext cx="733332"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GuardDuty</a:t>
                  </a:r>
                </a:p>
              </p:txBody>
            </p:sp>
            <p:pic>
              <p:nvPicPr>
                <p:cNvPr id="72" name="Graphic 71">
                  <a:extLst>
                    <a:ext uri="{FF2B5EF4-FFF2-40B4-BE49-F238E27FC236}">
                      <a16:creationId xmlns:a16="http://schemas.microsoft.com/office/drawing/2014/main" id="{CFF2FEEC-277E-4540-A220-0FAC067B999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9088" y="1458895"/>
                  <a:ext cx="457200" cy="457200"/>
                </a:xfrm>
                <a:prstGeom prst="rect">
                  <a:avLst/>
                </a:prstGeom>
              </p:spPr>
            </p:pic>
          </p:grpSp>
          <p:grpSp>
            <p:nvGrpSpPr>
              <p:cNvPr id="73" name="Group 72">
                <a:extLst>
                  <a:ext uri="{FF2B5EF4-FFF2-40B4-BE49-F238E27FC236}">
                    <a16:creationId xmlns:a16="http://schemas.microsoft.com/office/drawing/2014/main" id="{CE4A0512-27A6-6C4A-A87F-EFA801B7EFD6}"/>
                  </a:ext>
                </a:extLst>
              </p:cNvPr>
              <p:cNvGrpSpPr/>
              <p:nvPr/>
            </p:nvGrpSpPr>
            <p:grpSpPr>
              <a:xfrm>
                <a:off x="3774689" y="2273736"/>
                <a:ext cx="679011" cy="596338"/>
                <a:chOff x="410228" y="1920720"/>
                <a:chExt cx="679011" cy="596338"/>
              </a:xfrm>
            </p:grpSpPr>
            <p:sp>
              <p:nvSpPr>
                <p:cNvPr id="74" name="TextBox 73">
                  <a:extLst>
                    <a:ext uri="{FF2B5EF4-FFF2-40B4-BE49-F238E27FC236}">
                      <a16:creationId xmlns:a16="http://schemas.microsoft.com/office/drawing/2014/main" id="{CC37F83B-0234-A447-8510-B7390EDD495F}"/>
                    </a:ext>
                  </a:extLst>
                </p:cNvPr>
                <p:cNvSpPr txBox="1"/>
                <p:nvPr/>
              </p:nvSpPr>
              <p:spPr>
                <a:xfrm>
                  <a:off x="410228" y="2178504"/>
                  <a:ext cx="679011"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CloudTrail</a:t>
                  </a:r>
                </a:p>
              </p:txBody>
            </p:sp>
            <p:pic>
              <p:nvPicPr>
                <p:cNvPr id="75" name="Graphic 74">
                  <a:extLst>
                    <a:ext uri="{FF2B5EF4-FFF2-40B4-BE49-F238E27FC236}">
                      <a16:creationId xmlns:a16="http://schemas.microsoft.com/office/drawing/2014/main" id="{517532F3-0807-4548-A4AF-F9DFF6EBE71F}"/>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22784" y="1920720"/>
                  <a:ext cx="274320" cy="274320"/>
                </a:xfrm>
                <a:prstGeom prst="rect">
                  <a:avLst/>
                </a:prstGeom>
              </p:spPr>
            </p:pic>
          </p:grpSp>
          <p:grpSp>
            <p:nvGrpSpPr>
              <p:cNvPr id="76" name="Group 75">
                <a:extLst>
                  <a:ext uri="{FF2B5EF4-FFF2-40B4-BE49-F238E27FC236}">
                    <a16:creationId xmlns:a16="http://schemas.microsoft.com/office/drawing/2014/main" id="{BB916097-C0E1-F04E-B381-2E8A3912AF61}"/>
                  </a:ext>
                </a:extLst>
              </p:cNvPr>
              <p:cNvGrpSpPr/>
              <p:nvPr/>
            </p:nvGrpSpPr>
            <p:grpSpPr>
              <a:xfrm>
                <a:off x="7034114" y="1143298"/>
                <a:ext cx="812797" cy="881022"/>
                <a:chOff x="4461621" y="894823"/>
                <a:chExt cx="812797" cy="881022"/>
              </a:xfrm>
            </p:grpSpPr>
            <p:sp>
              <p:nvSpPr>
                <p:cNvPr id="77" name="TextBox 76">
                  <a:extLst>
                    <a:ext uri="{FF2B5EF4-FFF2-40B4-BE49-F238E27FC236}">
                      <a16:creationId xmlns:a16="http://schemas.microsoft.com/office/drawing/2014/main" id="{53916EBC-3F53-C849-BD62-2864D0DE2639}"/>
                    </a:ext>
                  </a:extLst>
                </p:cNvPr>
                <p:cNvSpPr txBox="1"/>
                <p:nvPr/>
              </p:nvSpPr>
              <p:spPr>
                <a:xfrm>
                  <a:off x="4461621" y="1314180"/>
                  <a:ext cx="812797"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 Events</a:t>
                  </a:r>
                </a:p>
              </p:txBody>
            </p:sp>
            <p:pic>
              <p:nvPicPr>
                <p:cNvPr id="78" name="Graphic 77">
                  <a:extLst>
                    <a:ext uri="{FF2B5EF4-FFF2-40B4-BE49-F238E27FC236}">
                      <a16:creationId xmlns:a16="http://schemas.microsoft.com/office/drawing/2014/main" id="{539274E2-4470-E04F-B7C2-7217728A885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615062" y="894823"/>
                  <a:ext cx="457200" cy="457200"/>
                </a:xfrm>
                <a:prstGeom prst="rect">
                  <a:avLst/>
                </a:prstGeom>
              </p:spPr>
            </p:pic>
          </p:grpSp>
          <p:grpSp>
            <p:nvGrpSpPr>
              <p:cNvPr id="79" name="Group 78">
                <a:extLst>
                  <a:ext uri="{FF2B5EF4-FFF2-40B4-BE49-F238E27FC236}">
                    <a16:creationId xmlns:a16="http://schemas.microsoft.com/office/drawing/2014/main" id="{4E106ABE-D3DA-5049-81B0-74034E7986FA}"/>
                  </a:ext>
                </a:extLst>
              </p:cNvPr>
              <p:cNvGrpSpPr/>
              <p:nvPr/>
            </p:nvGrpSpPr>
            <p:grpSpPr>
              <a:xfrm>
                <a:off x="3766894" y="3725716"/>
                <a:ext cx="795352" cy="709678"/>
                <a:chOff x="6430037" y="2048445"/>
                <a:chExt cx="795352" cy="709678"/>
              </a:xfrm>
            </p:grpSpPr>
            <p:sp>
              <p:nvSpPr>
                <p:cNvPr id="80" name="TextBox 79">
                  <a:extLst>
                    <a:ext uri="{FF2B5EF4-FFF2-40B4-BE49-F238E27FC236}">
                      <a16:creationId xmlns:a16="http://schemas.microsoft.com/office/drawing/2014/main" id="{F6843F10-D3BA-1140-9F5B-DD278C9324F4}"/>
                    </a:ext>
                  </a:extLst>
                </p:cNvPr>
                <p:cNvSpPr txBox="1"/>
                <p:nvPr/>
              </p:nvSpPr>
              <p:spPr>
                <a:xfrm>
                  <a:off x="6430037" y="2296458"/>
                  <a:ext cx="795352" cy="461665"/>
                </a:xfrm>
                <a:prstGeom prst="rect">
                  <a:avLst/>
                </a:prstGeom>
                <a:noFill/>
              </p:spPr>
              <p:txBody>
                <a:bodyPr wrap="square" rtlCol="0">
                  <a:spAutoFit/>
                </a:bodyPr>
                <a:lstStyle/>
                <a:p>
                  <a:pPr algn="ctr"/>
                  <a:r>
                    <a:rPr lang="en-US" sz="800" dirty="0">
                      <a:solidFill>
                        <a:schemeClr val="bg1"/>
                      </a:solidFill>
                    </a:rPr>
                    <a:t>Amazon </a:t>
                  </a:r>
                  <a:br>
                    <a:rPr lang="en-US" sz="800" dirty="0">
                      <a:solidFill>
                        <a:schemeClr val="bg1"/>
                      </a:solidFill>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a:t>
                  </a:r>
                  <a:br>
                    <a:rPr lang="en-US" sz="800" dirty="0">
                      <a:solidFill>
                        <a:schemeClr val="bg1"/>
                      </a:solidFill>
                    </a:rPr>
                  </a:br>
                  <a:r>
                    <a:rPr lang="en-US" sz="800" dirty="0">
                      <a:solidFill>
                        <a:schemeClr val="bg1"/>
                      </a:solidFill>
                    </a:rPr>
                    <a:t>Logs</a:t>
                  </a:r>
                </a:p>
              </p:txBody>
            </p:sp>
            <p:pic>
              <p:nvPicPr>
                <p:cNvPr id="81" name="Graphic 80">
                  <a:extLst>
                    <a:ext uri="{FF2B5EF4-FFF2-40B4-BE49-F238E27FC236}">
                      <a16:creationId xmlns:a16="http://schemas.microsoft.com/office/drawing/2014/main" id="{3A4A17B1-2CCB-BC49-8EC2-F9F21F229FF6}"/>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6681967" y="2048445"/>
                  <a:ext cx="274320" cy="274320"/>
                </a:xfrm>
                <a:prstGeom prst="rect">
                  <a:avLst/>
                </a:prstGeom>
              </p:spPr>
            </p:pic>
          </p:grpSp>
          <p:grpSp>
            <p:nvGrpSpPr>
              <p:cNvPr id="82" name="Group 81">
                <a:extLst>
                  <a:ext uri="{FF2B5EF4-FFF2-40B4-BE49-F238E27FC236}">
                    <a16:creationId xmlns:a16="http://schemas.microsoft.com/office/drawing/2014/main" id="{BA722D5F-7AC5-CD4E-ABE7-86DBBB86A41C}"/>
                  </a:ext>
                </a:extLst>
              </p:cNvPr>
              <p:cNvGrpSpPr/>
              <p:nvPr/>
            </p:nvGrpSpPr>
            <p:grpSpPr>
              <a:xfrm>
                <a:off x="3784148" y="1631529"/>
                <a:ext cx="660093" cy="463550"/>
                <a:chOff x="5710885" y="2427767"/>
                <a:chExt cx="660093" cy="463550"/>
              </a:xfrm>
            </p:grpSpPr>
            <p:sp>
              <p:nvSpPr>
                <p:cNvPr id="83" name="TextBox 82">
                  <a:extLst>
                    <a:ext uri="{FF2B5EF4-FFF2-40B4-BE49-F238E27FC236}">
                      <a16:creationId xmlns:a16="http://schemas.microsoft.com/office/drawing/2014/main" id="{39E39A90-7179-634B-A3DD-1D9CE5695B43}"/>
                    </a:ext>
                  </a:extLst>
                </p:cNvPr>
                <p:cNvSpPr txBox="1"/>
                <p:nvPr/>
              </p:nvSpPr>
              <p:spPr>
                <a:xfrm>
                  <a:off x="5710885" y="2675873"/>
                  <a:ext cx="660093"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Logs</a:t>
                  </a:r>
                </a:p>
              </p:txBody>
            </p:sp>
            <p:pic>
              <p:nvPicPr>
                <p:cNvPr id="84" name="Graphic 83">
                  <a:extLst>
                    <a:ext uri="{FF2B5EF4-FFF2-40B4-BE49-F238E27FC236}">
                      <a16:creationId xmlns:a16="http://schemas.microsoft.com/office/drawing/2014/main" id="{F6899C10-B43A-8F47-98AF-6C53BE7C9D22}"/>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5901077" y="2427767"/>
                  <a:ext cx="274320" cy="274320"/>
                </a:xfrm>
                <a:prstGeom prst="rect">
                  <a:avLst/>
                </a:prstGeom>
              </p:spPr>
            </p:pic>
          </p:grpSp>
          <p:grpSp>
            <p:nvGrpSpPr>
              <p:cNvPr id="85" name="Group 84">
                <a:extLst>
                  <a:ext uri="{FF2B5EF4-FFF2-40B4-BE49-F238E27FC236}">
                    <a16:creationId xmlns:a16="http://schemas.microsoft.com/office/drawing/2014/main" id="{1987D096-93AE-B347-806C-D23E607D00CF}"/>
                  </a:ext>
                </a:extLst>
              </p:cNvPr>
              <p:cNvGrpSpPr/>
              <p:nvPr/>
            </p:nvGrpSpPr>
            <p:grpSpPr>
              <a:xfrm>
                <a:off x="4970109" y="3581799"/>
                <a:ext cx="638694" cy="770463"/>
                <a:chOff x="5703128" y="1570179"/>
                <a:chExt cx="638694" cy="770463"/>
              </a:xfrm>
            </p:grpSpPr>
            <p:sp>
              <p:nvSpPr>
                <p:cNvPr id="86" name="TextBox 85">
                  <a:extLst>
                    <a:ext uri="{FF2B5EF4-FFF2-40B4-BE49-F238E27FC236}">
                      <a16:creationId xmlns:a16="http://schemas.microsoft.com/office/drawing/2014/main" id="{D89C69D6-7492-4045-B98D-FB3E960AE5B9}"/>
                    </a:ext>
                  </a:extLst>
                </p:cNvPr>
                <p:cNvSpPr txBox="1"/>
                <p:nvPr/>
              </p:nvSpPr>
              <p:spPr>
                <a:xfrm>
                  <a:off x="5703128" y="2002088"/>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87" name="Graphic 86">
                  <a:extLst>
                    <a:ext uri="{FF2B5EF4-FFF2-40B4-BE49-F238E27FC236}">
                      <a16:creationId xmlns:a16="http://schemas.microsoft.com/office/drawing/2014/main" id="{EB0BA49D-257F-924E-8FA5-DDC56652BA1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802084" y="1570179"/>
                  <a:ext cx="457200" cy="457200"/>
                </a:xfrm>
                <a:prstGeom prst="rect">
                  <a:avLst/>
                </a:prstGeom>
              </p:spPr>
            </p:pic>
          </p:grpSp>
          <p:cxnSp>
            <p:nvCxnSpPr>
              <p:cNvPr id="88" name="Straight Arrow Connector 87">
                <a:extLst>
                  <a:ext uri="{FF2B5EF4-FFF2-40B4-BE49-F238E27FC236}">
                    <a16:creationId xmlns:a16="http://schemas.microsoft.com/office/drawing/2014/main" id="{F8E1D1BA-1D9A-2442-82A4-243FC627E0E1}"/>
                  </a:ext>
                </a:extLst>
              </p:cNvPr>
              <p:cNvCxnSpPr>
                <a:cxnSpLocks/>
              </p:cNvCxnSpPr>
              <p:nvPr/>
            </p:nvCxnSpPr>
            <p:spPr>
              <a:xfrm>
                <a:off x="4679483" y="141815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9728C721-8451-CE4D-9AFB-98FD7996E31A}"/>
                  </a:ext>
                </a:extLst>
              </p:cNvPr>
              <p:cNvGrpSpPr/>
              <p:nvPr/>
            </p:nvGrpSpPr>
            <p:grpSpPr>
              <a:xfrm>
                <a:off x="4394465" y="965192"/>
                <a:ext cx="281290" cy="1478825"/>
                <a:chOff x="1017181" y="1172226"/>
                <a:chExt cx="281290" cy="1478825"/>
              </a:xfrm>
            </p:grpSpPr>
            <p:cxnSp>
              <p:nvCxnSpPr>
                <p:cNvPr id="90" name="Straight Connector 89">
                  <a:extLst>
                    <a:ext uri="{FF2B5EF4-FFF2-40B4-BE49-F238E27FC236}">
                      <a16:creationId xmlns:a16="http://schemas.microsoft.com/office/drawing/2014/main" id="{820BFF38-A748-F54F-858A-FE624EE25FB8}"/>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9F564E8-1C16-4B4D-897A-07F9EA155029}"/>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9B3FDF32-AF88-B34A-BB09-C9139B84C316}"/>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93" name="Straight Arrow Connector 92">
                <a:extLst>
                  <a:ext uri="{FF2B5EF4-FFF2-40B4-BE49-F238E27FC236}">
                    <a16:creationId xmlns:a16="http://schemas.microsoft.com/office/drawing/2014/main" id="{301A3F99-2474-2647-AF55-FC4963A37739}"/>
                  </a:ext>
                </a:extLst>
              </p:cNvPr>
              <p:cNvCxnSpPr>
                <a:cxnSpLocks/>
              </p:cNvCxnSpPr>
              <p:nvPr/>
            </p:nvCxnSpPr>
            <p:spPr>
              <a:xfrm>
                <a:off x="4679483" y="300096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547FA1BB-DC35-3248-B774-12C7B078EB11}"/>
                  </a:ext>
                </a:extLst>
              </p:cNvPr>
              <p:cNvGrpSpPr/>
              <p:nvPr/>
            </p:nvGrpSpPr>
            <p:grpSpPr>
              <a:xfrm>
                <a:off x="4394465" y="2474948"/>
                <a:ext cx="281290" cy="1018372"/>
                <a:chOff x="1017181" y="1172226"/>
                <a:chExt cx="281290" cy="1478825"/>
              </a:xfrm>
            </p:grpSpPr>
            <p:cxnSp>
              <p:nvCxnSpPr>
                <p:cNvPr id="95" name="Straight Connector 94">
                  <a:extLst>
                    <a:ext uri="{FF2B5EF4-FFF2-40B4-BE49-F238E27FC236}">
                      <a16:creationId xmlns:a16="http://schemas.microsoft.com/office/drawing/2014/main" id="{6D629761-344E-6246-B953-B9CB197521F1}"/>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CCF32962-2E3B-7B41-A963-2BC0D25B26D2}"/>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AB6D2A9C-2A17-3B4F-8C2A-6BA4021E1818}"/>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98" name="Group 97">
                <a:extLst>
                  <a:ext uri="{FF2B5EF4-FFF2-40B4-BE49-F238E27FC236}">
                    <a16:creationId xmlns:a16="http://schemas.microsoft.com/office/drawing/2014/main" id="{A1C7DFB7-FC70-A14B-A71D-23E91E7BBBC1}"/>
                  </a:ext>
                </a:extLst>
              </p:cNvPr>
              <p:cNvGrpSpPr/>
              <p:nvPr/>
            </p:nvGrpSpPr>
            <p:grpSpPr>
              <a:xfrm>
                <a:off x="3843482" y="2949861"/>
                <a:ext cx="561845" cy="614223"/>
                <a:chOff x="3028569" y="3371929"/>
                <a:chExt cx="561845" cy="614223"/>
              </a:xfrm>
            </p:grpSpPr>
            <p:pic>
              <p:nvPicPr>
                <p:cNvPr id="99" name="Graphic 98">
                  <a:extLst>
                    <a:ext uri="{FF2B5EF4-FFF2-40B4-BE49-F238E27FC236}">
                      <a16:creationId xmlns:a16="http://schemas.microsoft.com/office/drawing/2014/main" id="{1725E08F-0D81-5946-B75E-F3F7FADF6910}"/>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3179734" y="3371929"/>
                  <a:ext cx="274320" cy="274320"/>
                </a:xfrm>
                <a:prstGeom prst="rect">
                  <a:avLst/>
                </a:prstGeom>
              </p:spPr>
            </p:pic>
            <p:sp>
              <p:nvSpPr>
                <p:cNvPr id="100" name="TextBox 99">
                  <a:extLst>
                    <a:ext uri="{FF2B5EF4-FFF2-40B4-BE49-F238E27FC236}">
                      <a16:creationId xmlns:a16="http://schemas.microsoft.com/office/drawing/2014/main" id="{F4136378-6E63-F84C-8877-A87FB474CFB6}"/>
                    </a:ext>
                  </a:extLst>
                </p:cNvPr>
                <p:cNvSpPr txBox="1"/>
                <p:nvPr/>
              </p:nvSpPr>
              <p:spPr>
                <a:xfrm>
                  <a:off x="3028569" y="3647598"/>
                  <a:ext cx="561845"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p:txBody>
            </p:sp>
          </p:grpSp>
          <p:cxnSp>
            <p:nvCxnSpPr>
              <p:cNvPr id="101" name="Elbow Connector 100">
                <a:extLst>
                  <a:ext uri="{FF2B5EF4-FFF2-40B4-BE49-F238E27FC236}">
                    <a16:creationId xmlns:a16="http://schemas.microsoft.com/office/drawing/2014/main" id="{D15D29CA-841F-DE49-BBB3-2AF9FE5602A2}"/>
                  </a:ext>
                </a:extLst>
              </p:cNvPr>
              <p:cNvCxnSpPr>
                <a:stCxn id="87" idx="3"/>
                <a:endCxn id="65" idx="2"/>
              </p:cNvCxnSpPr>
              <p:nvPr/>
            </p:nvCxnSpPr>
            <p:spPr>
              <a:xfrm flipV="1">
                <a:off x="5526265" y="2917288"/>
                <a:ext cx="1914248" cy="893111"/>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Elbow Connector 101">
                <a:extLst>
                  <a:ext uri="{FF2B5EF4-FFF2-40B4-BE49-F238E27FC236}">
                    <a16:creationId xmlns:a16="http://schemas.microsoft.com/office/drawing/2014/main" id="{6BA876D1-ADB7-554C-838D-045FBE29C89E}"/>
                  </a:ext>
                </a:extLst>
              </p:cNvPr>
              <p:cNvCxnSpPr>
                <a:cxnSpLocks/>
              </p:cNvCxnSpPr>
              <p:nvPr/>
            </p:nvCxnSpPr>
            <p:spPr>
              <a:xfrm flipV="1">
                <a:off x="5504606" y="2407255"/>
                <a:ext cx="1695128" cy="613129"/>
              </a:xfrm>
              <a:prstGeom prst="bentConnector3">
                <a:avLst>
                  <a:gd name="adj1" fmla="val 50196"/>
                </a:avLst>
              </a:prstGeom>
              <a:ln w="12700" cap="flat">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517971BE-7410-9F49-B822-C48096506939}"/>
                  </a:ext>
                </a:extLst>
              </p:cNvPr>
              <p:cNvCxnSpPr>
                <a:cxnSpLocks/>
                <a:stCxn id="72" idx="3"/>
              </p:cNvCxnSpPr>
              <p:nvPr/>
            </p:nvCxnSpPr>
            <p:spPr>
              <a:xfrm>
                <a:off x="5539221" y="1389361"/>
                <a:ext cx="825128"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55CE0084-586E-F542-88D7-A5B0B6AC5917}"/>
                  </a:ext>
                </a:extLst>
              </p:cNvPr>
              <p:cNvCxnSpPr>
                <a:cxnSpLocks/>
              </p:cNvCxnSpPr>
              <p:nvPr/>
            </p:nvCxnSpPr>
            <p:spPr>
              <a:xfrm>
                <a:off x="6365801" y="1389361"/>
                <a:ext cx="0" cy="1017894"/>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F4F75A88-BD9A-A443-9F98-4DB826EB75B1}"/>
                  </a:ext>
                </a:extLst>
              </p:cNvPr>
              <p:cNvCxnSpPr>
                <a:cxnSpLocks/>
                <a:stCxn id="69" idx="3"/>
                <a:endCxn id="78" idx="1"/>
              </p:cNvCxnSpPr>
              <p:nvPr/>
            </p:nvCxnSpPr>
            <p:spPr>
              <a:xfrm flipV="1">
                <a:off x="5516785" y="1371898"/>
                <a:ext cx="1670770" cy="163102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B75B6BA2-EDCB-2641-A66A-FBBB94577299}"/>
                  </a:ext>
                </a:extLst>
              </p:cNvPr>
              <p:cNvCxnSpPr>
                <a:cxnSpLocks/>
              </p:cNvCxnSpPr>
              <p:nvPr/>
            </p:nvCxnSpPr>
            <p:spPr>
              <a:xfrm flipV="1">
                <a:off x="5531200" y="1292988"/>
                <a:ext cx="1648334" cy="1746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326F3167-6383-9843-AAD3-67ECFC6F8408}"/>
                  </a:ext>
                </a:extLst>
              </p:cNvPr>
              <p:cNvCxnSpPr>
                <a:cxnSpLocks/>
                <a:stCxn id="66" idx="0"/>
                <a:endCxn id="77" idx="2"/>
              </p:cNvCxnSpPr>
              <p:nvPr/>
            </p:nvCxnSpPr>
            <p:spPr>
              <a:xfrm flipV="1">
                <a:off x="7440513" y="2024320"/>
                <a:ext cx="0" cy="13687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20" name="Group 119">
              <a:extLst>
                <a:ext uri="{FF2B5EF4-FFF2-40B4-BE49-F238E27FC236}">
                  <a16:creationId xmlns:a16="http://schemas.microsoft.com/office/drawing/2014/main" id="{11229205-D412-5A4F-9CF7-F9545D963415}"/>
                </a:ext>
              </a:extLst>
            </p:cNvPr>
            <p:cNvGrpSpPr/>
            <p:nvPr/>
          </p:nvGrpSpPr>
          <p:grpSpPr>
            <a:xfrm>
              <a:off x="2436383" y="1094357"/>
              <a:ext cx="1259655" cy="487680"/>
              <a:chOff x="107083" y="1172226"/>
              <a:chExt cx="1259655" cy="487680"/>
            </a:xfrm>
          </p:grpSpPr>
          <p:sp>
            <p:nvSpPr>
              <p:cNvPr id="121" name="TextBox 120">
                <a:extLst>
                  <a:ext uri="{FF2B5EF4-FFF2-40B4-BE49-F238E27FC236}">
                    <a16:creationId xmlns:a16="http://schemas.microsoft.com/office/drawing/2014/main" id="{E165BB21-D90C-3142-A797-8A1110D88681}"/>
                  </a:ext>
                </a:extLst>
              </p:cNvPr>
              <p:cNvSpPr txBox="1"/>
              <p:nvPr/>
            </p:nvSpPr>
            <p:spPr>
              <a:xfrm>
                <a:off x="107083" y="1444462"/>
                <a:ext cx="125965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pic>
            <p:nvPicPr>
              <p:cNvPr id="122" name="Graphic 121">
                <a:extLst>
                  <a:ext uri="{FF2B5EF4-FFF2-40B4-BE49-F238E27FC236}">
                    <a16:creationId xmlns:a16="http://schemas.microsoft.com/office/drawing/2014/main" id="{A6DF9EAF-B3DD-9045-88EE-32621EEA3E56}"/>
                  </a:ext>
                </a:extLst>
              </p:cNvPr>
              <p:cNvPicPr>
                <a:picLocks noChangeAspect="1"/>
              </p:cNvPicPr>
              <p:nvPr/>
            </p:nvPicPr>
            <p:blipFill>
              <a:blip r:embed="rId25" cstate="screen">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599751" y="1172226"/>
                <a:ext cx="274320" cy="274320"/>
              </a:xfrm>
              <a:prstGeom prst="rect">
                <a:avLst/>
              </a:prstGeom>
            </p:spPr>
          </p:pic>
        </p:grpSp>
      </p:grpSp>
      <p:grpSp>
        <p:nvGrpSpPr>
          <p:cNvPr id="131" name="Group 130">
            <a:extLst>
              <a:ext uri="{FF2B5EF4-FFF2-40B4-BE49-F238E27FC236}">
                <a16:creationId xmlns:a16="http://schemas.microsoft.com/office/drawing/2014/main" id="{A538E0BB-8EAF-E347-9F03-6519BC4A18F1}"/>
              </a:ext>
            </a:extLst>
          </p:cNvPr>
          <p:cNvGrpSpPr/>
          <p:nvPr/>
        </p:nvGrpSpPr>
        <p:grpSpPr>
          <a:xfrm>
            <a:off x="523220" y="777927"/>
            <a:ext cx="2733790" cy="3769608"/>
            <a:chOff x="190150" y="739845"/>
            <a:chExt cx="2429080" cy="3807689"/>
          </a:xfrm>
        </p:grpSpPr>
        <p:grpSp>
          <p:nvGrpSpPr>
            <p:cNvPr id="17" name="Group 16">
              <a:extLst>
                <a:ext uri="{FF2B5EF4-FFF2-40B4-BE49-F238E27FC236}">
                  <a16:creationId xmlns:a16="http://schemas.microsoft.com/office/drawing/2014/main" id="{D6DBC53F-53ED-F745-8937-CDF0568F78B3}"/>
                </a:ext>
              </a:extLst>
            </p:cNvPr>
            <p:cNvGrpSpPr/>
            <p:nvPr/>
          </p:nvGrpSpPr>
          <p:grpSpPr>
            <a:xfrm>
              <a:off x="268050" y="1091612"/>
              <a:ext cx="2332393" cy="3347579"/>
              <a:chOff x="4504366" y="887990"/>
              <a:chExt cx="3387979" cy="3262990"/>
            </a:xfrm>
          </p:grpSpPr>
          <p:sp>
            <p:nvSpPr>
              <p:cNvPr id="8" name="Rectangle 7">
                <a:extLst>
                  <a:ext uri="{FF2B5EF4-FFF2-40B4-BE49-F238E27FC236}">
                    <a16:creationId xmlns:a16="http://schemas.microsoft.com/office/drawing/2014/main" id="{92BA360F-EA65-B74A-8B0B-90781DF6F728}"/>
                  </a:ext>
                </a:extLst>
              </p:cNvPr>
              <p:cNvSpPr/>
              <p:nvPr/>
            </p:nvSpPr>
            <p:spPr>
              <a:xfrm>
                <a:off x="5131397" y="1745663"/>
                <a:ext cx="2129958"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9" name="Rectangle 8">
                <a:extLst>
                  <a:ext uri="{FF2B5EF4-FFF2-40B4-BE49-F238E27FC236}">
                    <a16:creationId xmlns:a16="http://schemas.microsoft.com/office/drawing/2014/main" id="{1A0B58AC-27A1-FE4B-8A8F-E65CADE13CC7}"/>
                  </a:ext>
                </a:extLst>
              </p:cNvPr>
              <p:cNvSpPr/>
              <p:nvPr/>
            </p:nvSpPr>
            <p:spPr>
              <a:xfrm>
                <a:off x="4504368" y="887990"/>
                <a:ext cx="3387977" cy="326299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000" dirty="0">
                    <a:solidFill>
                      <a:srgbClr val="FAFAFA"/>
                    </a:solidFill>
                    <a:latin typeface="Amazon Ember" panose="020B0603020204020204" pitchFamily="34" charset="0"/>
                    <a:ea typeface="Amazon Ember" panose="020B0603020204020204" pitchFamily="34" charset="0"/>
                    <a:cs typeface="Amazon Ember" panose="020B0603020204020204" pitchFamily="34" charset="0"/>
                  </a:rPr>
                  <a:t>AWS Cloud</a:t>
                </a:r>
              </a:p>
            </p:txBody>
          </p:sp>
          <p:sp>
            <p:nvSpPr>
              <p:cNvPr id="10" name="Rectangle 9">
                <a:extLst>
                  <a:ext uri="{FF2B5EF4-FFF2-40B4-BE49-F238E27FC236}">
                    <a16:creationId xmlns:a16="http://schemas.microsoft.com/office/drawing/2014/main" id="{E677C553-4B22-EC4D-9545-A5B6939EB9E8}"/>
                  </a:ext>
                </a:extLst>
              </p:cNvPr>
              <p:cNvSpPr/>
              <p:nvPr/>
            </p:nvSpPr>
            <p:spPr>
              <a:xfrm>
                <a:off x="4897568" y="1623899"/>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rPr>
                  <a:t>Availability Zone</a:t>
                </a:r>
              </a:p>
            </p:txBody>
          </p:sp>
          <p:pic>
            <p:nvPicPr>
              <p:cNvPr id="11" name="Graphic 10">
                <a:extLst>
                  <a:ext uri="{FF2B5EF4-FFF2-40B4-BE49-F238E27FC236}">
                    <a16:creationId xmlns:a16="http://schemas.microsoft.com/office/drawing/2014/main" id="{A57F6443-DBD3-094A-8123-B9978FBBA97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856096" y="2161708"/>
                <a:ext cx="587313" cy="549935"/>
              </a:xfrm>
              <a:prstGeom prst="rect">
                <a:avLst/>
              </a:prstGeom>
            </p:spPr>
          </p:pic>
          <p:sp>
            <p:nvSpPr>
              <p:cNvPr id="12" name="TextBox 11">
                <a:extLst>
                  <a:ext uri="{FF2B5EF4-FFF2-40B4-BE49-F238E27FC236}">
                    <a16:creationId xmlns:a16="http://schemas.microsoft.com/office/drawing/2014/main" id="{1B7DA4EE-AF68-504F-8312-0E2D85A9F14A}"/>
                  </a:ext>
                </a:extLst>
              </p:cNvPr>
              <p:cNvSpPr txBox="1"/>
              <p:nvPr/>
            </p:nvSpPr>
            <p:spPr>
              <a:xfrm>
                <a:off x="5554672" y="2733677"/>
                <a:ext cx="1144334" cy="307777"/>
              </a:xfrm>
              <a:prstGeom prst="rect">
                <a:avLst/>
              </a:prstGeom>
              <a:noFill/>
            </p:spPr>
            <p:txBody>
              <a:bodyPr wrap="square" rtlCol="0">
                <a:spAutoFit/>
              </a:bodyPr>
              <a:lstStyle/>
              <a:p>
                <a:pPr algn="ctr"/>
                <a:r>
                  <a:rPr lang="en-US" sz="1400" dirty="0">
                    <a:solidFill>
                      <a:schemeClr val="bg1"/>
                    </a:solidFill>
                  </a:rPr>
                  <a:t>Web Server</a:t>
                </a:r>
              </a:p>
            </p:txBody>
          </p:sp>
          <p:pic>
            <p:nvPicPr>
              <p:cNvPr id="13" name="Graphic 12">
                <a:extLst>
                  <a:ext uri="{FF2B5EF4-FFF2-40B4-BE49-F238E27FC236}">
                    <a16:creationId xmlns:a16="http://schemas.microsoft.com/office/drawing/2014/main" id="{356397BF-38F1-EC49-9DD5-A837C189914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504366" y="887990"/>
                <a:ext cx="454359" cy="330200"/>
              </a:xfrm>
              <a:prstGeom prst="rect">
                <a:avLst/>
              </a:prstGeom>
            </p:spPr>
          </p:pic>
          <p:pic>
            <p:nvPicPr>
              <p:cNvPr id="14" name="Graphic 13">
                <a:extLst>
                  <a:ext uri="{FF2B5EF4-FFF2-40B4-BE49-F238E27FC236}">
                    <a16:creationId xmlns:a16="http://schemas.microsoft.com/office/drawing/2014/main" id="{C71F9D93-6C76-544B-B78D-CA33210486E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535417" y="1257320"/>
                <a:ext cx="423308" cy="330200"/>
              </a:xfrm>
              <a:prstGeom prst="rect">
                <a:avLst/>
              </a:prstGeom>
            </p:spPr>
          </p:pic>
          <p:sp>
            <p:nvSpPr>
              <p:cNvPr id="15" name="Rectangle 14">
                <a:extLst>
                  <a:ext uri="{FF2B5EF4-FFF2-40B4-BE49-F238E27FC236}">
                    <a16:creationId xmlns:a16="http://schemas.microsoft.com/office/drawing/2014/main" id="{11A9FA5A-DC6C-7343-9C12-673A78F4B58A}"/>
                  </a:ext>
                </a:extLst>
              </p:cNvPr>
              <p:cNvSpPr/>
              <p:nvPr/>
            </p:nvSpPr>
            <p:spPr>
              <a:xfrm>
                <a:off x="4550389" y="1252790"/>
                <a:ext cx="3262443" cy="2454763"/>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pic>
            <p:nvPicPr>
              <p:cNvPr id="16" name="Graphic 15">
                <a:extLst>
                  <a:ext uri="{FF2B5EF4-FFF2-40B4-BE49-F238E27FC236}">
                    <a16:creationId xmlns:a16="http://schemas.microsoft.com/office/drawing/2014/main" id="{8271406A-B6FB-0447-A0EA-669B8569EAF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131395" y="1745663"/>
                <a:ext cx="345259" cy="274320"/>
              </a:xfrm>
              <a:prstGeom prst="rect">
                <a:avLst/>
              </a:prstGeom>
            </p:spPr>
          </p:pic>
        </p:grpSp>
        <p:sp>
          <p:nvSpPr>
            <p:cNvPr id="123" name="Rectangle 122">
              <a:extLst>
                <a:ext uri="{FF2B5EF4-FFF2-40B4-BE49-F238E27FC236}">
                  <a16:creationId xmlns:a16="http://schemas.microsoft.com/office/drawing/2014/main" id="{B0D64626-E171-A848-898B-A9F2DFF12EC7}"/>
                </a:ext>
              </a:extLst>
            </p:cNvPr>
            <p:cNvSpPr/>
            <p:nvPr/>
          </p:nvSpPr>
          <p:spPr>
            <a:xfrm>
              <a:off x="190150" y="739845"/>
              <a:ext cx="2429080"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Environment</a:t>
              </a:r>
            </a:p>
          </p:txBody>
        </p:sp>
        <p:pic>
          <p:nvPicPr>
            <p:cNvPr id="125" name="Graphic 124">
              <a:extLst>
                <a:ext uri="{FF2B5EF4-FFF2-40B4-BE49-F238E27FC236}">
                  <a16:creationId xmlns:a16="http://schemas.microsoft.com/office/drawing/2014/main" id="{42BEC826-4108-CD49-877F-7D12DE4E4EF0}"/>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264131" y="4042142"/>
              <a:ext cx="351609" cy="351609"/>
            </a:xfrm>
            <a:prstGeom prst="rect">
              <a:avLst/>
            </a:prstGeom>
          </p:spPr>
        </p:pic>
        <p:sp>
          <p:nvSpPr>
            <p:cNvPr id="128" name="TextBox 127">
              <a:extLst>
                <a:ext uri="{FF2B5EF4-FFF2-40B4-BE49-F238E27FC236}">
                  <a16:creationId xmlns:a16="http://schemas.microsoft.com/office/drawing/2014/main" id="{2B0458B9-CFE2-1B48-8874-3DB9B5429CA0}"/>
                </a:ext>
              </a:extLst>
            </p:cNvPr>
            <p:cNvSpPr txBox="1"/>
            <p:nvPr/>
          </p:nvSpPr>
          <p:spPr>
            <a:xfrm>
              <a:off x="1300721" y="4148794"/>
              <a:ext cx="999265" cy="230832"/>
            </a:xfrm>
            <a:prstGeom prst="rect">
              <a:avLst/>
            </a:prstGeom>
            <a:noFill/>
          </p:spPr>
          <p:txBody>
            <a:bodyPr wrap="square" rtlCol="0">
              <a:spAutoFit/>
            </a:bodyPr>
            <a:lstStyle/>
            <a:p>
              <a:pPr algn="ctr"/>
              <a:r>
                <a:rPr lang="en-US" sz="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endParaRPr lang="en-US" sz="105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132" name="Straight Arrow Connector 131">
            <a:extLst>
              <a:ext uri="{FF2B5EF4-FFF2-40B4-BE49-F238E27FC236}">
                <a16:creationId xmlns:a16="http://schemas.microsoft.com/office/drawing/2014/main" id="{6238FD23-C83F-774F-8053-FF6B3604B32A}"/>
              </a:ext>
            </a:extLst>
          </p:cNvPr>
          <p:cNvCxnSpPr>
            <a:cxnSpLocks/>
            <a:stCxn id="66" idx="3"/>
          </p:cNvCxnSpPr>
          <p:nvPr/>
        </p:nvCxnSpPr>
        <p:spPr>
          <a:xfrm>
            <a:off x="7520006" y="2516212"/>
            <a:ext cx="578775" cy="265981"/>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C0AAB6CA-D05D-DC42-B176-C5B5A952F334}"/>
              </a:ext>
            </a:extLst>
          </p:cNvPr>
          <p:cNvCxnSpPr>
            <a:cxnSpLocks/>
            <a:stCxn id="78" idx="3"/>
          </p:cNvCxnSpPr>
          <p:nvPr/>
        </p:nvCxnSpPr>
        <p:spPr>
          <a:xfrm flipV="1">
            <a:off x="7495648" y="1381474"/>
            <a:ext cx="660865" cy="116844"/>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9F5276D8-0AD2-624E-90E6-76E11D10051C}"/>
              </a:ext>
            </a:extLst>
          </p:cNvPr>
          <p:cNvCxnSpPr>
            <a:cxnSpLocks/>
            <a:stCxn id="78" idx="3"/>
          </p:cNvCxnSpPr>
          <p:nvPr/>
        </p:nvCxnSpPr>
        <p:spPr>
          <a:xfrm>
            <a:off x="7495648" y="1498318"/>
            <a:ext cx="681742" cy="438302"/>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651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The Attack</a:t>
            </a:r>
          </a:p>
        </p:txBody>
      </p:sp>
      <p:sp>
        <p:nvSpPr>
          <p:cNvPr id="6" name="Rectangle 5">
            <a:extLst>
              <a:ext uri="{FF2B5EF4-FFF2-40B4-BE49-F238E27FC236}">
                <a16:creationId xmlns:a16="http://schemas.microsoft.com/office/drawing/2014/main" id="{80BE34DD-3A4A-BC48-AC54-FC51A182C2B9}"/>
              </a:ext>
            </a:extLst>
          </p:cNvPr>
          <p:cNvSpPr/>
          <p:nvPr/>
        </p:nvSpPr>
        <p:spPr>
          <a:xfrm>
            <a:off x="523420" y="2118203"/>
            <a:ext cx="1932232" cy="2499803"/>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FAFAFA"/>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grpSp>
        <p:nvGrpSpPr>
          <p:cNvPr id="3" name="Group 2">
            <a:extLst>
              <a:ext uri="{FF2B5EF4-FFF2-40B4-BE49-F238E27FC236}">
                <a16:creationId xmlns:a16="http://schemas.microsoft.com/office/drawing/2014/main" id="{20027ACA-C963-974D-B6F2-EBD8E29407FC}"/>
              </a:ext>
            </a:extLst>
          </p:cNvPr>
          <p:cNvGrpSpPr/>
          <p:nvPr/>
        </p:nvGrpSpPr>
        <p:grpSpPr>
          <a:xfrm>
            <a:off x="1447836" y="2581946"/>
            <a:ext cx="904299" cy="795754"/>
            <a:chOff x="2603776" y="2098867"/>
            <a:chExt cx="904299" cy="795754"/>
          </a:xfrm>
        </p:grpSpPr>
        <p:pic>
          <p:nvPicPr>
            <p:cNvPr id="7" name="Graphic 6">
              <a:extLst>
                <a:ext uri="{FF2B5EF4-FFF2-40B4-BE49-F238E27FC236}">
                  <a16:creationId xmlns:a16="http://schemas.microsoft.com/office/drawing/2014/main" id="{971134D9-3842-ED4C-880A-5DC2B21426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7325" y="2098867"/>
              <a:ext cx="457200" cy="457200"/>
            </a:xfrm>
            <a:prstGeom prst="rect">
              <a:avLst/>
            </a:prstGeom>
          </p:spPr>
        </p:pic>
        <p:sp>
          <p:nvSpPr>
            <p:cNvPr id="9" name="TextBox 8">
              <a:extLst>
                <a:ext uri="{FF2B5EF4-FFF2-40B4-BE49-F238E27FC236}">
                  <a16:creationId xmlns:a16="http://schemas.microsoft.com/office/drawing/2014/main" id="{28FAE3B6-EEBF-C042-BF04-88FAA38BBD0D}"/>
                </a:ext>
              </a:extLst>
            </p:cNvPr>
            <p:cNvSpPr txBox="1"/>
            <p:nvPr/>
          </p:nvSpPr>
          <p:spPr>
            <a:xfrm>
              <a:off x="2603776" y="2556067"/>
              <a:ext cx="904299"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API Endpoints</a:t>
              </a:r>
            </a:p>
          </p:txBody>
        </p:sp>
      </p:grpSp>
      <p:sp>
        <p:nvSpPr>
          <p:cNvPr id="10" name="TextBox 9">
            <a:extLst>
              <a:ext uri="{FF2B5EF4-FFF2-40B4-BE49-F238E27FC236}">
                <a16:creationId xmlns:a16="http://schemas.microsoft.com/office/drawing/2014/main" id="{CF0D2F94-4115-A842-9E62-507A117FE668}"/>
              </a:ext>
            </a:extLst>
          </p:cNvPr>
          <p:cNvSpPr txBox="1"/>
          <p:nvPr/>
        </p:nvSpPr>
        <p:spPr>
          <a:xfrm>
            <a:off x="439102" y="4393210"/>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p>
        </p:txBody>
      </p:sp>
      <p:pic>
        <p:nvPicPr>
          <p:cNvPr id="11" name="Graphic 10">
            <a:extLst>
              <a:ext uri="{FF2B5EF4-FFF2-40B4-BE49-F238E27FC236}">
                <a16:creationId xmlns:a16="http://schemas.microsoft.com/office/drawing/2014/main" id="{A35E98E0-AC64-3C4B-9EF0-49725BD747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135" y="3936010"/>
            <a:ext cx="457200" cy="457200"/>
          </a:xfrm>
          <a:prstGeom prst="rect">
            <a:avLst/>
          </a:prstGeom>
        </p:spPr>
      </p:pic>
      <p:pic>
        <p:nvPicPr>
          <p:cNvPr id="12" name="Graphic 11">
            <a:extLst>
              <a:ext uri="{FF2B5EF4-FFF2-40B4-BE49-F238E27FC236}">
                <a16:creationId xmlns:a16="http://schemas.microsoft.com/office/drawing/2014/main" id="{12B43617-9F1C-B744-A7CD-8E544F63AF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940" y="2118203"/>
            <a:ext cx="312795" cy="338760"/>
          </a:xfrm>
          <a:prstGeom prst="rect">
            <a:avLst/>
          </a:prstGeom>
        </p:spPr>
      </p:pic>
      <p:sp>
        <p:nvSpPr>
          <p:cNvPr id="13" name="Rectangle 12">
            <a:extLst>
              <a:ext uri="{FF2B5EF4-FFF2-40B4-BE49-F238E27FC236}">
                <a16:creationId xmlns:a16="http://schemas.microsoft.com/office/drawing/2014/main" id="{6DF48E40-CCBE-E747-98FC-1AF37B4A16F6}"/>
              </a:ext>
            </a:extLst>
          </p:cNvPr>
          <p:cNvSpPr/>
          <p:nvPr/>
        </p:nvSpPr>
        <p:spPr>
          <a:xfrm>
            <a:off x="6246689" y="1072799"/>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rial" panose="020B0604020202020204"/>
                <a:ea typeface="+mn-ea"/>
                <a:cs typeface="+mn-cs"/>
              </a:rPr>
              <a:t>Public subnet</a:t>
            </a:r>
          </a:p>
        </p:txBody>
      </p:sp>
      <p:sp>
        <p:nvSpPr>
          <p:cNvPr id="14" name="Rectangle 13">
            <a:extLst>
              <a:ext uri="{FF2B5EF4-FFF2-40B4-BE49-F238E27FC236}">
                <a16:creationId xmlns:a16="http://schemas.microsoft.com/office/drawing/2014/main" id="{8B79A036-7A3A-844E-92FE-6695F3A9CCF5}"/>
              </a:ext>
            </a:extLst>
          </p:cNvPr>
          <p:cNvSpPr/>
          <p:nvPr/>
        </p:nvSpPr>
        <p:spPr>
          <a:xfrm>
            <a:off x="5625085" y="189941"/>
            <a:ext cx="3387977" cy="326299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rPr>
              <a:t>AWS Cloud</a:t>
            </a:r>
          </a:p>
        </p:txBody>
      </p:sp>
      <p:sp>
        <p:nvSpPr>
          <p:cNvPr id="15" name="Rectangle 14">
            <a:extLst>
              <a:ext uri="{FF2B5EF4-FFF2-40B4-BE49-F238E27FC236}">
                <a16:creationId xmlns:a16="http://schemas.microsoft.com/office/drawing/2014/main" id="{0ED24C2E-3121-984B-B76C-E338BCE8C9DA}"/>
              </a:ext>
            </a:extLst>
          </p:cNvPr>
          <p:cNvSpPr/>
          <p:nvPr/>
        </p:nvSpPr>
        <p:spPr>
          <a:xfrm>
            <a:off x="6018285" y="925850"/>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rPr>
              <a:t>Availability Zone</a:t>
            </a:r>
          </a:p>
        </p:txBody>
      </p:sp>
      <p:pic>
        <p:nvPicPr>
          <p:cNvPr id="18" name="Graphic 17">
            <a:extLst>
              <a:ext uri="{FF2B5EF4-FFF2-40B4-BE49-F238E27FC236}">
                <a16:creationId xmlns:a16="http://schemas.microsoft.com/office/drawing/2014/main" id="{FD980C69-6EB2-1349-9E2D-B4A55DDEA6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25085" y="189941"/>
            <a:ext cx="330200" cy="330200"/>
          </a:xfrm>
          <a:prstGeom prst="rect">
            <a:avLst/>
          </a:prstGeom>
        </p:spPr>
      </p:pic>
      <p:pic>
        <p:nvPicPr>
          <p:cNvPr id="19" name="Graphic 18">
            <a:extLst>
              <a:ext uri="{FF2B5EF4-FFF2-40B4-BE49-F238E27FC236}">
                <a16:creationId xmlns:a16="http://schemas.microsoft.com/office/drawing/2014/main" id="{35F51CF3-4FA3-584F-B6CD-13C26916ED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56136" y="564876"/>
            <a:ext cx="330200" cy="330200"/>
          </a:xfrm>
          <a:prstGeom prst="rect">
            <a:avLst/>
          </a:prstGeom>
        </p:spPr>
      </p:pic>
      <p:sp>
        <p:nvSpPr>
          <p:cNvPr id="20" name="Rectangle 19">
            <a:extLst>
              <a:ext uri="{FF2B5EF4-FFF2-40B4-BE49-F238E27FC236}">
                <a16:creationId xmlns:a16="http://schemas.microsoft.com/office/drawing/2014/main" id="{AC04D9F2-A8D2-EA47-8E68-9CF1FE62863C}"/>
              </a:ext>
            </a:extLst>
          </p:cNvPr>
          <p:cNvSpPr/>
          <p:nvPr/>
        </p:nvSpPr>
        <p:spPr>
          <a:xfrm>
            <a:off x="5671106" y="554741"/>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1" name="Graphic 20">
            <a:extLst>
              <a:ext uri="{FF2B5EF4-FFF2-40B4-BE49-F238E27FC236}">
                <a16:creationId xmlns:a16="http://schemas.microsoft.com/office/drawing/2014/main" id="{A0F8334A-9463-2144-8449-26C5DC5E0B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52114" y="1047614"/>
            <a:ext cx="274320" cy="274320"/>
          </a:xfrm>
          <a:prstGeom prst="rect">
            <a:avLst/>
          </a:prstGeom>
        </p:spPr>
      </p:pic>
      <p:sp>
        <p:nvSpPr>
          <p:cNvPr id="22" name="TextBox 21">
            <a:extLst>
              <a:ext uri="{FF2B5EF4-FFF2-40B4-BE49-F238E27FC236}">
                <a16:creationId xmlns:a16="http://schemas.microsoft.com/office/drawing/2014/main" id="{4437521E-D468-CD4F-A92F-F6BD76387CF8}"/>
              </a:ext>
            </a:extLst>
          </p:cNvPr>
          <p:cNvSpPr txBox="1"/>
          <p:nvPr/>
        </p:nvSpPr>
        <p:spPr>
          <a:xfrm>
            <a:off x="6635157" y="2023727"/>
            <a:ext cx="1334340"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EC2</a:t>
            </a:r>
          </a:p>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Compromised Instance</a:t>
            </a:r>
          </a:p>
        </p:txBody>
      </p:sp>
      <p:pic>
        <p:nvPicPr>
          <p:cNvPr id="23" name="Graphic 22">
            <a:extLst>
              <a:ext uri="{FF2B5EF4-FFF2-40B4-BE49-F238E27FC236}">
                <a16:creationId xmlns:a16="http://schemas.microsoft.com/office/drawing/2014/main" id="{71A4AE35-E4C0-F74A-B727-812E72C1F8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74483" y="1565737"/>
            <a:ext cx="457200" cy="457200"/>
          </a:xfrm>
          <a:prstGeom prst="rect">
            <a:avLst/>
          </a:prstGeom>
        </p:spPr>
      </p:pic>
      <p:grpSp>
        <p:nvGrpSpPr>
          <p:cNvPr id="26" name="Group 25">
            <a:extLst>
              <a:ext uri="{FF2B5EF4-FFF2-40B4-BE49-F238E27FC236}">
                <a16:creationId xmlns:a16="http://schemas.microsoft.com/office/drawing/2014/main" id="{29639EC4-F899-564F-9199-E1A76816412B}"/>
              </a:ext>
            </a:extLst>
          </p:cNvPr>
          <p:cNvGrpSpPr/>
          <p:nvPr/>
        </p:nvGrpSpPr>
        <p:grpSpPr>
          <a:xfrm>
            <a:off x="4417901" y="940339"/>
            <a:ext cx="1072750" cy="763190"/>
            <a:chOff x="3550700" y="1239302"/>
            <a:chExt cx="1072750" cy="763190"/>
          </a:xfrm>
        </p:grpSpPr>
        <p:pic>
          <p:nvPicPr>
            <p:cNvPr id="24" name="Graphic 23">
              <a:extLst>
                <a:ext uri="{FF2B5EF4-FFF2-40B4-BE49-F238E27FC236}">
                  <a16:creationId xmlns:a16="http://schemas.microsoft.com/office/drawing/2014/main" id="{944B5108-2873-944A-9099-D7C4C0DC30E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767035" y="1239302"/>
              <a:ext cx="640080" cy="640080"/>
            </a:xfrm>
            <a:prstGeom prst="rect">
              <a:avLst/>
            </a:prstGeom>
          </p:spPr>
        </p:pic>
        <p:sp>
          <p:nvSpPr>
            <p:cNvPr id="25" name="TextBox 24">
              <a:extLst>
                <a:ext uri="{FF2B5EF4-FFF2-40B4-BE49-F238E27FC236}">
                  <a16:creationId xmlns:a16="http://schemas.microsoft.com/office/drawing/2014/main" id="{B232726A-0530-5245-A2ED-CF1DBCA27C0A}"/>
                </a:ext>
              </a:extLst>
            </p:cNvPr>
            <p:cNvSpPr txBox="1"/>
            <p:nvPr/>
          </p:nvSpPr>
          <p:spPr>
            <a:xfrm>
              <a:off x="3550700" y="1756271"/>
              <a:ext cx="1072750" cy="246221"/>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grpSp>
      <p:grpSp>
        <p:nvGrpSpPr>
          <p:cNvPr id="29" name="Group 28">
            <a:extLst>
              <a:ext uri="{FF2B5EF4-FFF2-40B4-BE49-F238E27FC236}">
                <a16:creationId xmlns:a16="http://schemas.microsoft.com/office/drawing/2014/main" id="{1905B414-F6EC-E34E-9386-398DF3BAE1E3}"/>
              </a:ext>
            </a:extLst>
          </p:cNvPr>
          <p:cNvGrpSpPr/>
          <p:nvPr/>
        </p:nvGrpSpPr>
        <p:grpSpPr>
          <a:xfrm>
            <a:off x="2994382" y="1003246"/>
            <a:ext cx="1072750" cy="818190"/>
            <a:chOff x="2633931" y="895076"/>
            <a:chExt cx="1072750" cy="818190"/>
          </a:xfrm>
        </p:grpSpPr>
        <p:pic>
          <p:nvPicPr>
            <p:cNvPr id="27" name="Graphic 26">
              <a:extLst>
                <a:ext uri="{FF2B5EF4-FFF2-40B4-BE49-F238E27FC236}">
                  <a16:creationId xmlns:a16="http://schemas.microsoft.com/office/drawing/2014/main" id="{0129352B-1008-E742-AF24-F9F4B919AE6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935356" y="895076"/>
              <a:ext cx="548640" cy="548640"/>
            </a:xfrm>
            <a:prstGeom prst="rect">
              <a:avLst/>
            </a:prstGeom>
          </p:spPr>
        </p:pic>
        <p:sp>
          <p:nvSpPr>
            <p:cNvPr id="28" name="TextBox 27">
              <a:extLst>
                <a:ext uri="{FF2B5EF4-FFF2-40B4-BE49-F238E27FC236}">
                  <a16:creationId xmlns:a16="http://schemas.microsoft.com/office/drawing/2014/main" id="{A185140E-630A-684F-9187-EAFB0C3E6BE4}"/>
                </a:ext>
              </a:extLst>
            </p:cNvPr>
            <p:cNvSpPr txBox="1"/>
            <p:nvPr/>
          </p:nvSpPr>
          <p:spPr>
            <a:xfrm>
              <a:off x="2633931" y="1467045"/>
              <a:ext cx="1072750" cy="246221"/>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Malicious Host</a:t>
              </a:r>
            </a:p>
          </p:txBody>
        </p:sp>
      </p:grpSp>
    </p:spTree>
    <p:extLst>
      <p:ext uri="{BB962C8B-B14F-4D97-AF65-F5344CB8AC3E}">
        <p14:creationId xmlns:p14="http://schemas.microsoft.com/office/powerpoint/2010/main" val="809303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#1</a:t>
            </a:r>
          </a:p>
        </p:txBody>
      </p:sp>
      <p:sp>
        <p:nvSpPr>
          <p:cNvPr id="3" name="Content Placeholder 2"/>
          <p:cNvSpPr>
            <a:spLocks noGrp="1"/>
          </p:cNvSpPr>
          <p:nvPr>
            <p:ph idx="1"/>
          </p:nvPr>
        </p:nvSpPr>
        <p:spPr>
          <a:xfrm>
            <a:off x="380728" y="878705"/>
            <a:ext cx="8496818" cy="3963010"/>
          </a:xfrm>
        </p:spPr>
        <p:txBody>
          <a:bodyPr>
            <a:normAutofit/>
          </a:bodyPr>
          <a:lstStyle/>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Which of the following AWS services have direct access to your Amazon EC2 instances?</a:t>
            </a:r>
          </a:p>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than 100 VPCs?</a:t>
            </a:r>
          </a:p>
          <a:p>
            <a:pPr marL="321469" indent="-321469">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How do you kick off notifications or actions based on events in GuardDuty?</a:t>
            </a:r>
          </a:p>
          <a:p>
            <a:pPr marL="321469" indent="-321469">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is the difference between Macie and GuardDuty?</a:t>
            </a:r>
          </a:p>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358729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3 – Detection and Response</a:t>
            </a:r>
          </a:p>
        </p:txBody>
      </p:sp>
      <p:sp>
        <p:nvSpPr>
          <p:cNvPr id="3" name="Rectangle 2">
            <a:extLst>
              <a:ext uri="{FF2B5EF4-FFF2-40B4-BE49-F238E27FC236}">
                <a16:creationId xmlns:a16="http://schemas.microsoft.com/office/drawing/2014/main" id="{2CA723A6-34B2-C34A-8F53-131660EDCD8A}"/>
              </a:ext>
            </a:extLst>
          </p:cNvPr>
          <p:cNvSpPr/>
          <p:nvPr/>
        </p:nvSpPr>
        <p:spPr>
          <a:xfrm>
            <a:off x="418575" y="1022243"/>
            <a:ext cx="7929897" cy="2185214"/>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https://tinyurl.com/yxcvvprj</a:t>
            </a:r>
          </a:p>
          <a:p>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endPar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through the module (~45 min.)</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1897754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150061" y="1132673"/>
            <a:ext cx="6549478"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https://tinyurl.com/yxcvvprj</a:t>
            </a:r>
          </a:p>
        </p:txBody>
      </p:sp>
    </p:spTree>
    <p:extLst>
      <p:ext uri="{BB962C8B-B14F-4D97-AF65-F5344CB8AC3E}">
        <p14:creationId xmlns:p14="http://schemas.microsoft.com/office/powerpoint/2010/main" val="204720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4 – Forensic Analysis</a:t>
            </a:r>
          </a:p>
        </p:txBody>
      </p:sp>
      <p:sp>
        <p:nvSpPr>
          <p:cNvPr id="3" name="Rectangle 2">
            <a:extLst>
              <a:ext uri="{FF2B5EF4-FFF2-40B4-BE49-F238E27FC236}">
                <a16:creationId xmlns:a16="http://schemas.microsoft.com/office/drawing/2014/main" id="{2CA723A6-34B2-C34A-8F53-131660EDCD8A}"/>
              </a:ext>
            </a:extLst>
          </p:cNvPr>
          <p:cNvSpPr/>
          <p:nvPr/>
        </p:nvSpPr>
        <p:spPr>
          <a:xfrm>
            <a:off x="418575" y="1022243"/>
            <a:ext cx="7929897" cy="2416046"/>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https://tinyurl.com/y4pkdkfg</a:t>
            </a:r>
          </a:p>
          <a:p>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Find a partner</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through the module (~45 min.)</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44228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150061" y="1132673"/>
            <a:ext cx="6549478"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https://tinyurl.com/y4pkdkfg</a:t>
            </a:r>
          </a:p>
        </p:txBody>
      </p:sp>
    </p:spTree>
    <p:extLst>
      <p:ext uri="{BB962C8B-B14F-4D97-AF65-F5344CB8AC3E}">
        <p14:creationId xmlns:p14="http://schemas.microsoft.com/office/powerpoint/2010/main" val="4149108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Review, Questions, and Cleanup</a:t>
            </a:r>
          </a:p>
        </p:txBody>
      </p:sp>
    </p:spTree>
    <p:extLst>
      <p:ext uri="{BB962C8B-B14F-4D97-AF65-F5344CB8AC3E}">
        <p14:creationId xmlns:p14="http://schemas.microsoft.com/office/powerpoint/2010/main" val="3252698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5 - What happened?</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7811" cy="2000548"/>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Review (5 min.)</a:t>
            </a: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Questions (10 min.)</a:t>
            </a: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Cleanup </a:t>
            </a:r>
          </a:p>
          <a:p>
            <a:pPr marL="342900" indent="-342900">
              <a:buFont typeface="Arial" panose="020B0604020202020204" pitchFamily="34" charset="0"/>
              <a:buChar char="•"/>
            </a:pPr>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57273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41" y="105579"/>
            <a:ext cx="8609496" cy="686858"/>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Scenario</a:t>
            </a:r>
          </a:p>
        </p:txBody>
      </p:sp>
      <p:sp>
        <p:nvSpPr>
          <p:cNvPr id="17" name="TextBox 16">
            <a:extLst>
              <a:ext uri="{FF2B5EF4-FFF2-40B4-BE49-F238E27FC236}">
                <a16:creationId xmlns:a16="http://schemas.microsoft.com/office/drawing/2014/main" id="{0535AE2E-1010-C14C-9E28-D671DCF34197}"/>
              </a:ext>
            </a:extLst>
          </p:cNvPr>
          <p:cNvSpPr txBox="1"/>
          <p:nvPr/>
        </p:nvSpPr>
        <p:spPr>
          <a:xfrm>
            <a:off x="2808231" y="2813659"/>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pic>
        <p:nvPicPr>
          <p:cNvPr id="18" name="Graphic 17">
            <a:extLst>
              <a:ext uri="{FF2B5EF4-FFF2-40B4-BE49-F238E27FC236}">
                <a16:creationId xmlns:a16="http://schemas.microsoft.com/office/drawing/2014/main" id="{58470194-07CE-3145-912B-1E464D441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398350" y="2138024"/>
            <a:ext cx="643443" cy="625233"/>
          </a:xfrm>
          <a:prstGeom prst="rect">
            <a:avLst/>
          </a:prstGeom>
        </p:spPr>
      </p:pic>
      <p:sp>
        <p:nvSpPr>
          <p:cNvPr id="19" name="TextBox 18">
            <a:extLst>
              <a:ext uri="{FF2B5EF4-FFF2-40B4-BE49-F238E27FC236}">
                <a16:creationId xmlns:a16="http://schemas.microsoft.com/office/drawing/2014/main" id="{A0BED030-F1F2-0A46-8F46-304DF4EDD89B}"/>
              </a:ext>
            </a:extLst>
          </p:cNvPr>
          <p:cNvSpPr txBox="1"/>
          <p:nvPr/>
        </p:nvSpPr>
        <p:spPr>
          <a:xfrm>
            <a:off x="1164683" y="2719373"/>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Users</a:t>
            </a:r>
          </a:p>
        </p:txBody>
      </p:sp>
      <p:cxnSp>
        <p:nvCxnSpPr>
          <p:cNvPr id="29" name="Straight Arrow Connector 28">
            <a:extLst>
              <a:ext uri="{FF2B5EF4-FFF2-40B4-BE49-F238E27FC236}">
                <a16:creationId xmlns:a16="http://schemas.microsoft.com/office/drawing/2014/main" id="{2041491B-4E75-4A4C-833C-D5439FD68D16}"/>
              </a:ext>
            </a:extLst>
          </p:cNvPr>
          <p:cNvCxnSpPr>
            <a:cxnSpLocks/>
            <a:stCxn id="18" idx="1"/>
            <a:endCxn id="16" idx="1"/>
          </p:cNvCxnSpPr>
          <p:nvPr/>
        </p:nvCxnSpPr>
        <p:spPr>
          <a:xfrm>
            <a:off x="2041793" y="2450641"/>
            <a:ext cx="958212" cy="2494"/>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7315349-AF6E-7B44-8D40-CA656ECB65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0005" y="2082239"/>
            <a:ext cx="741791" cy="741791"/>
          </a:xfrm>
          <a:prstGeom prst="rect">
            <a:avLst/>
          </a:prstGeom>
        </p:spPr>
      </p:pic>
      <p:cxnSp>
        <p:nvCxnSpPr>
          <p:cNvPr id="34" name="Straight Arrow Connector 33">
            <a:extLst>
              <a:ext uri="{FF2B5EF4-FFF2-40B4-BE49-F238E27FC236}">
                <a16:creationId xmlns:a16="http://schemas.microsoft.com/office/drawing/2014/main" id="{3742D7E9-6A29-0B41-A5A4-F46D358F331C}"/>
              </a:ext>
            </a:extLst>
          </p:cNvPr>
          <p:cNvCxnSpPr>
            <a:cxnSpLocks/>
            <a:stCxn id="16" idx="3"/>
            <a:endCxn id="20" idx="1"/>
          </p:cNvCxnSpPr>
          <p:nvPr/>
        </p:nvCxnSpPr>
        <p:spPr>
          <a:xfrm flipV="1">
            <a:off x="3741796" y="2436676"/>
            <a:ext cx="2114300" cy="16459"/>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B7F0EDE-F330-E941-95FB-33B036442A41}"/>
              </a:ext>
            </a:extLst>
          </p:cNvPr>
          <p:cNvGrpSpPr/>
          <p:nvPr/>
        </p:nvGrpSpPr>
        <p:grpSpPr>
          <a:xfrm>
            <a:off x="4504368" y="887990"/>
            <a:ext cx="3387977" cy="3660134"/>
            <a:chOff x="4504368" y="887990"/>
            <a:chExt cx="3387977" cy="3660134"/>
          </a:xfrm>
        </p:grpSpPr>
        <p:sp>
          <p:nvSpPr>
            <p:cNvPr id="27" name="Rectangle 26">
              <a:extLst>
                <a:ext uri="{FF2B5EF4-FFF2-40B4-BE49-F238E27FC236}">
                  <a16:creationId xmlns:a16="http://schemas.microsoft.com/office/drawing/2014/main" id="{DCFAE4E6-68AF-FB4E-BE69-B3717986FE0A}"/>
                </a:ext>
              </a:extLst>
            </p:cNvPr>
            <p:cNvSpPr/>
            <p:nvPr/>
          </p:nvSpPr>
          <p:spPr>
            <a:xfrm>
              <a:off x="5131397" y="1745663"/>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8" name="Rectangle 7">
              <a:extLst>
                <a:ext uri="{FF2B5EF4-FFF2-40B4-BE49-F238E27FC236}">
                  <a16:creationId xmlns:a16="http://schemas.microsoft.com/office/drawing/2014/main" id="{83F367BA-98E1-6341-A7BB-B3FE5FC7EA63}"/>
                </a:ext>
              </a:extLst>
            </p:cNvPr>
            <p:cNvSpPr/>
            <p:nvPr/>
          </p:nvSpPr>
          <p:spPr>
            <a:xfrm>
              <a:off x="4504368" y="887990"/>
              <a:ext cx="3387977" cy="3610858"/>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latin typeface="Amazon Ember" panose="020B0603020204020204" pitchFamily="34" charset="0"/>
                  <a:ea typeface="Amazon Ember" panose="020B0603020204020204" pitchFamily="34" charset="0"/>
                  <a:cs typeface="Amazon Ember" panose="020B0603020204020204" pitchFamily="34" charset="0"/>
                </a:rPr>
                <a:t>AWS Cloud</a:t>
              </a:r>
            </a:p>
          </p:txBody>
        </p:sp>
        <p:sp>
          <p:nvSpPr>
            <p:cNvPr id="12" name="Rectangle 11">
              <a:extLst>
                <a:ext uri="{FF2B5EF4-FFF2-40B4-BE49-F238E27FC236}">
                  <a16:creationId xmlns:a16="http://schemas.microsoft.com/office/drawing/2014/main" id="{3CF532D5-5FF0-DB4A-92CF-9779BBD69E48}"/>
                </a:ext>
              </a:extLst>
            </p:cNvPr>
            <p:cNvSpPr/>
            <p:nvPr/>
          </p:nvSpPr>
          <p:spPr>
            <a:xfrm>
              <a:off x="4897568" y="1623899"/>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Availability Zone</a:t>
              </a:r>
            </a:p>
          </p:txBody>
        </p:sp>
        <p:pic>
          <p:nvPicPr>
            <p:cNvPr id="20" name="Graphic 19">
              <a:extLst>
                <a:ext uri="{FF2B5EF4-FFF2-40B4-BE49-F238E27FC236}">
                  <a16:creationId xmlns:a16="http://schemas.microsoft.com/office/drawing/2014/main" id="{A10CA6E5-BE6E-7347-8E3C-0CE54CC0BE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56096" y="2161708"/>
              <a:ext cx="587313" cy="549935"/>
            </a:xfrm>
            <a:prstGeom prst="rect">
              <a:avLst/>
            </a:prstGeom>
          </p:spPr>
        </p:pic>
        <p:sp>
          <p:nvSpPr>
            <p:cNvPr id="21" name="TextBox 20">
              <a:extLst>
                <a:ext uri="{FF2B5EF4-FFF2-40B4-BE49-F238E27FC236}">
                  <a16:creationId xmlns:a16="http://schemas.microsoft.com/office/drawing/2014/main" id="{38A2FFCB-6082-5440-860C-616E26B3AE10}"/>
                </a:ext>
              </a:extLst>
            </p:cNvPr>
            <p:cNvSpPr txBox="1"/>
            <p:nvPr/>
          </p:nvSpPr>
          <p:spPr>
            <a:xfrm>
              <a:off x="5554672" y="2733677"/>
              <a:ext cx="1144334"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Server</a:t>
              </a:r>
            </a:p>
          </p:txBody>
        </p:sp>
        <p:pic>
          <p:nvPicPr>
            <p:cNvPr id="22" name="Graphic 21">
              <a:extLst>
                <a:ext uri="{FF2B5EF4-FFF2-40B4-BE49-F238E27FC236}">
                  <a16:creationId xmlns:a16="http://schemas.microsoft.com/office/drawing/2014/main" id="{66413A3E-D682-344A-9EF6-EEE4FBE026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04368" y="887990"/>
              <a:ext cx="330200" cy="330200"/>
            </a:xfrm>
            <a:prstGeom prst="rect">
              <a:avLst/>
            </a:prstGeom>
          </p:spPr>
        </p:pic>
        <p:pic>
          <p:nvPicPr>
            <p:cNvPr id="23" name="Graphic 22">
              <a:extLst>
                <a:ext uri="{FF2B5EF4-FFF2-40B4-BE49-F238E27FC236}">
                  <a16:creationId xmlns:a16="http://schemas.microsoft.com/office/drawing/2014/main" id="{24D7829B-7F48-AD45-AC87-3CCEB70CE61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35419" y="1262925"/>
              <a:ext cx="330200" cy="330200"/>
            </a:xfrm>
            <a:prstGeom prst="rect">
              <a:avLst/>
            </a:prstGeom>
          </p:spPr>
        </p:pic>
        <p:sp>
          <p:nvSpPr>
            <p:cNvPr id="25" name="Rectangle 24">
              <a:extLst>
                <a:ext uri="{FF2B5EF4-FFF2-40B4-BE49-F238E27FC236}">
                  <a16:creationId xmlns:a16="http://schemas.microsoft.com/office/drawing/2014/main" id="{AD68EC9A-DA3C-1F43-B28F-52AEADB4F2F9}"/>
                </a:ext>
              </a:extLst>
            </p:cNvPr>
            <p:cNvSpPr/>
            <p:nvPr/>
          </p:nvSpPr>
          <p:spPr>
            <a:xfrm>
              <a:off x="4550389" y="1252790"/>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pic>
          <p:nvPicPr>
            <p:cNvPr id="28" name="Graphic 27">
              <a:extLst>
                <a:ext uri="{FF2B5EF4-FFF2-40B4-BE49-F238E27FC236}">
                  <a16:creationId xmlns:a16="http://schemas.microsoft.com/office/drawing/2014/main" id="{BBBA7451-9CFE-374D-A7B3-364E32E6E0F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31397" y="1745663"/>
              <a:ext cx="274320" cy="274320"/>
            </a:xfrm>
            <a:prstGeom prst="rect">
              <a:avLst/>
            </a:prstGeom>
          </p:spPr>
        </p:pic>
        <p:grpSp>
          <p:nvGrpSpPr>
            <p:cNvPr id="3" name="Group 2">
              <a:extLst>
                <a:ext uri="{FF2B5EF4-FFF2-40B4-BE49-F238E27FC236}">
                  <a16:creationId xmlns:a16="http://schemas.microsoft.com/office/drawing/2014/main" id="{952AC5BB-9BCB-8741-B992-1EAD204E2AC7}"/>
                </a:ext>
              </a:extLst>
            </p:cNvPr>
            <p:cNvGrpSpPr/>
            <p:nvPr/>
          </p:nvGrpSpPr>
          <p:grpSpPr>
            <a:xfrm>
              <a:off x="5650119" y="3875480"/>
              <a:ext cx="999265" cy="672644"/>
              <a:chOff x="4334935" y="3883884"/>
              <a:chExt cx="999265" cy="672644"/>
            </a:xfrm>
          </p:grpSpPr>
          <p:sp>
            <p:nvSpPr>
              <p:cNvPr id="24" name="TextBox 23">
                <a:extLst>
                  <a:ext uri="{FF2B5EF4-FFF2-40B4-BE49-F238E27FC236}">
                    <a16:creationId xmlns:a16="http://schemas.microsoft.com/office/drawing/2014/main" id="{794D4C2E-4683-7D4E-9A28-C5B1BEA8FDBE}"/>
                  </a:ext>
                </a:extLst>
              </p:cNvPr>
              <p:cNvSpPr txBox="1"/>
              <p:nvPr/>
            </p:nvSpPr>
            <p:spPr>
              <a:xfrm>
                <a:off x="4334935" y="4341084"/>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S3 Bucket</a:t>
                </a:r>
              </a:p>
            </p:txBody>
          </p:sp>
          <p:pic>
            <p:nvPicPr>
              <p:cNvPr id="26" name="Graphic 25">
                <a:extLst>
                  <a:ext uri="{FF2B5EF4-FFF2-40B4-BE49-F238E27FC236}">
                    <a16:creationId xmlns:a16="http://schemas.microsoft.com/office/drawing/2014/main" id="{FBDC11D2-F56F-2848-A3DE-AD23E016ADC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05968" y="3883884"/>
                <a:ext cx="457200" cy="457200"/>
              </a:xfrm>
              <a:prstGeom prst="rect">
                <a:avLst/>
              </a:prstGeom>
            </p:spPr>
          </p:pic>
        </p:grpSp>
      </p:grpSp>
      <p:sp>
        <p:nvSpPr>
          <p:cNvPr id="5" name="Rectangle 4">
            <a:extLst>
              <a:ext uri="{FF2B5EF4-FFF2-40B4-BE49-F238E27FC236}">
                <a16:creationId xmlns:a16="http://schemas.microsoft.com/office/drawing/2014/main" id="{6AA8A2CA-735B-E742-9C75-E5EE36DF6A69}"/>
              </a:ext>
            </a:extLst>
          </p:cNvPr>
          <p:cNvSpPr/>
          <p:nvPr/>
        </p:nvSpPr>
        <p:spPr>
          <a:xfrm>
            <a:off x="4222668" y="494214"/>
            <a:ext cx="4001416" cy="369332"/>
          </a:xfrm>
          <a:prstGeom prst="rect">
            <a:avLst/>
          </a:prstGeom>
        </p:spPr>
        <p:txBody>
          <a:bodyPr wrap="none">
            <a:spAutoFit/>
          </a:bodyPr>
          <a:lstStyle/>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Bare Minimum Architecture for POC </a:t>
            </a:r>
          </a:p>
        </p:txBody>
      </p:sp>
    </p:spTree>
    <p:extLst>
      <p:ext uri="{BB962C8B-B14F-4D97-AF65-F5344CB8AC3E}">
        <p14:creationId xmlns:p14="http://schemas.microsoft.com/office/powerpoint/2010/main" val="3228210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5 - </a:t>
            </a:r>
            <a:r>
              <a:rPr lang="en-US" dirty="0">
                <a:latin typeface="Amazon Ember" panose="020B0603020204020204" pitchFamily="34" charset="0"/>
                <a:ea typeface="Amazon Ember" panose="020B0603020204020204" pitchFamily="34" charset="0"/>
                <a:cs typeface="Amazon Ember" panose="020B0603020204020204" pitchFamily="34" charset="0"/>
              </a:rPr>
              <a:t>What happened?</a:t>
            </a:r>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2CA723A6-34B2-C34A-8F53-131660EDCD8A}"/>
              </a:ext>
            </a:extLst>
          </p:cNvPr>
          <p:cNvSpPr/>
          <p:nvPr/>
        </p:nvSpPr>
        <p:spPr>
          <a:xfrm>
            <a:off x="336789" y="1022243"/>
            <a:ext cx="8205304" cy="2077492"/>
          </a:xfrm>
          <a:prstGeom prst="rect">
            <a:avLst/>
          </a:prstGeom>
        </p:spPr>
        <p:txBody>
          <a:bodyPr wrap="square">
            <a:spAutoFit/>
          </a:bodyPr>
          <a:lstStyle/>
          <a:p>
            <a:r>
              <a:rPr lang="en-US" sz="44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https://tinyurl.com/yywsbgcd</a:t>
            </a:r>
          </a:p>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We will do a summary of the workshop then questions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Account cleanup instructions are toward the end of the page</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2824" y="2194560"/>
            <a:ext cx="2350008" cy="2350008"/>
          </a:xfrm>
          <a:prstGeom prst="rect">
            <a:avLst/>
          </a:prstGeom>
        </p:spPr>
      </p:pic>
      <p:sp>
        <p:nvSpPr>
          <p:cNvPr id="5" name="TextBox 4">
            <a:extLst>
              <a:ext uri="{FF2B5EF4-FFF2-40B4-BE49-F238E27FC236}">
                <a16:creationId xmlns:a16="http://schemas.microsoft.com/office/drawing/2014/main" id="{A4B28E03-6650-4540-BA13-C707D064C795}"/>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2108160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150061" y="1132673"/>
            <a:ext cx="6549478"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https://tinyurl.com/yywsbgcd</a:t>
            </a:r>
          </a:p>
        </p:txBody>
      </p:sp>
      <p:sp>
        <p:nvSpPr>
          <p:cNvPr id="3" name="Rectangle 2">
            <a:extLst>
              <a:ext uri="{FF2B5EF4-FFF2-40B4-BE49-F238E27FC236}">
                <a16:creationId xmlns:a16="http://schemas.microsoft.com/office/drawing/2014/main" id="{EC92A7A9-7988-9D4F-91D3-3FE6729EDFD3}"/>
              </a:ext>
            </a:extLst>
          </p:cNvPr>
          <p:cNvSpPr/>
          <p:nvPr/>
        </p:nvSpPr>
        <p:spPr>
          <a:xfrm>
            <a:off x="2998599" y="4548993"/>
            <a:ext cx="2515432" cy="369332"/>
          </a:xfrm>
          <a:prstGeom prst="rect">
            <a:avLst/>
          </a:prstGeom>
        </p:spPr>
        <p:txBody>
          <a:bodyPr wrap="none">
            <a:spAutoFit/>
          </a:bodyPr>
          <a:lstStyle/>
          <a:p>
            <a:r>
              <a:rPr lang="en-US" b="1" u="sng"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4: Discussion </a:t>
            </a:r>
            <a:endParaRPr lang="en-US" dirty="0"/>
          </a:p>
        </p:txBody>
      </p:sp>
    </p:spTree>
    <p:extLst>
      <p:ext uri="{BB962C8B-B14F-4D97-AF65-F5344CB8AC3E}">
        <p14:creationId xmlns:p14="http://schemas.microsoft.com/office/powerpoint/2010/main" val="2502260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a:xfrm>
            <a:off x="457423" y="757010"/>
            <a:ext cx="6538873" cy="1156607"/>
          </a:xfrm>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Scenario Discussion</a:t>
            </a:r>
          </a:p>
        </p:txBody>
      </p:sp>
    </p:spTree>
    <p:extLst>
      <p:ext uri="{BB962C8B-B14F-4D97-AF65-F5344CB8AC3E}">
        <p14:creationId xmlns:p14="http://schemas.microsoft.com/office/powerpoint/2010/main" val="3341101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50" y="114868"/>
            <a:ext cx="8609496" cy="686858"/>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4 - The Attack</a:t>
            </a:r>
          </a:p>
        </p:txBody>
      </p:sp>
      <p:sp>
        <p:nvSpPr>
          <p:cNvPr id="6" name="Rectangle 5">
            <a:extLst>
              <a:ext uri="{FF2B5EF4-FFF2-40B4-BE49-F238E27FC236}">
                <a16:creationId xmlns:a16="http://schemas.microsoft.com/office/drawing/2014/main" id="{80BE34DD-3A4A-BC48-AC54-FC51A182C2B9}"/>
              </a:ext>
            </a:extLst>
          </p:cNvPr>
          <p:cNvSpPr/>
          <p:nvPr/>
        </p:nvSpPr>
        <p:spPr>
          <a:xfrm>
            <a:off x="523420" y="2118203"/>
            <a:ext cx="1932232" cy="2499803"/>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FAFAFA"/>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grpSp>
        <p:nvGrpSpPr>
          <p:cNvPr id="3" name="Group 2">
            <a:extLst>
              <a:ext uri="{FF2B5EF4-FFF2-40B4-BE49-F238E27FC236}">
                <a16:creationId xmlns:a16="http://schemas.microsoft.com/office/drawing/2014/main" id="{20027ACA-C963-974D-B6F2-EBD8E29407FC}"/>
              </a:ext>
            </a:extLst>
          </p:cNvPr>
          <p:cNvGrpSpPr/>
          <p:nvPr/>
        </p:nvGrpSpPr>
        <p:grpSpPr>
          <a:xfrm>
            <a:off x="1447836" y="2581946"/>
            <a:ext cx="904299" cy="795754"/>
            <a:chOff x="2603776" y="2098867"/>
            <a:chExt cx="904299" cy="795754"/>
          </a:xfrm>
        </p:grpSpPr>
        <p:pic>
          <p:nvPicPr>
            <p:cNvPr id="7" name="Graphic 6">
              <a:extLst>
                <a:ext uri="{FF2B5EF4-FFF2-40B4-BE49-F238E27FC236}">
                  <a16:creationId xmlns:a16="http://schemas.microsoft.com/office/drawing/2014/main" id="{971134D9-3842-ED4C-880A-5DC2B21426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7325" y="2098867"/>
              <a:ext cx="457200" cy="457200"/>
            </a:xfrm>
            <a:prstGeom prst="rect">
              <a:avLst/>
            </a:prstGeom>
          </p:spPr>
        </p:pic>
        <p:sp>
          <p:nvSpPr>
            <p:cNvPr id="9" name="TextBox 8">
              <a:extLst>
                <a:ext uri="{FF2B5EF4-FFF2-40B4-BE49-F238E27FC236}">
                  <a16:creationId xmlns:a16="http://schemas.microsoft.com/office/drawing/2014/main" id="{28FAE3B6-EEBF-C042-BF04-88FAA38BBD0D}"/>
                </a:ext>
              </a:extLst>
            </p:cNvPr>
            <p:cNvSpPr txBox="1"/>
            <p:nvPr/>
          </p:nvSpPr>
          <p:spPr>
            <a:xfrm>
              <a:off x="2603776" y="2556067"/>
              <a:ext cx="904299"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API Endpoints</a:t>
              </a:r>
            </a:p>
          </p:txBody>
        </p:sp>
      </p:grpSp>
      <p:sp>
        <p:nvSpPr>
          <p:cNvPr id="10" name="TextBox 9">
            <a:extLst>
              <a:ext uri="{FF2B5EF4-FFF2-40B4-BE49-F238E27FC236}">
                <a16:creationId xmlns:a16="http://schemas.microsoft.com/office/drawing/2014/main" id="{CF0D2F94-4115-A842-9E62-507A117FE668}"/>
              </a:ext>
            </a:extLst>
          </p:cNvPr>
          <p:cNvSpPr txBox="1"/>
          <p:nvPr/>
        </p:nvSpPr>
        <p:spPr>
          <a:xfrm>
            <a:off x="439102" y="4393210"/>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p>
        </p:txBody>
      </p:sp>
      <p:pic>
        <p:nvPicPr>
          <p:cNvPr id="11" name="Graphic 10">
            <a:extLst>
              <a:ext uri="{FF2B5EF4-FFF2-40B4-BE49-F238E27FC236}">
                <a16:creationId xmlns:a16="http://schemas.microsoft.com/office/drawing/2014/main" id="{A35E98E0-AC64-3C4B-9EF0-49725BD747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135" y="3936010"/>
            <a:ext cx="457200" cy="457200"/>
          </a:xfrm>
          <a:prstGeom prst="rect">
            <a:avLst/>
          </a:prstGeom>
        </p:spPr>
      </p:pic>
      <p:pic>
        <p:nvPicPr>
          <p:cNvPr id="12" name="Graphic 11">
            <a:extLst>
              <a:ext uri="{FF2B5EF4-FFF2-40B4-BE49-F238E27FC236}">
                <a16:creationId xmlns:a16="http://schemas.microsoft.com/office/drawing/2014/main" id="{12B43617-9F1C-B744-A7CD-8E544F63AF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940" y="2118203"/>
            <a:ext cx="312795" cy="338760"/>
          </a:xfrm>
          <a:prstGeom prst="rect">
            <a:avLst/>
          </a:prstGeom>
        </p:spPr>
      </p:pic>
      <p:sp>
        <p:nvSpPr>
          <p:cNvPr id="13" name="Rectangle 12">
            <a:extLst>
              <a:ext uri="{FF2B5EF4-FFF2-40B4-BE49-F238E27FC236}">
                <a16:creationId xmlns:a16="http://schemas.microsoft.com/office/drawing/2014/main" id="{6DF48E40-CCBE-E747-98FC-1AF37B4A16F6}"/>
              </a:ext>
            </a:extLst>
          </p:cNvPr>
          <p:cNvSpPr/>
          <p:nvPr/>
        </p:nvSpPr>
        <p:spPr>
          <a:xfrm>
            <a:off x="6246689" y="1072799"/>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rial" panose="020B0604020202020204"/>
                <a:ea typeface="+mn-ea"/>
                <a:cs typeface="+mn-cs"/>
              </a:rPr>
              <a:t>Public subnet</a:t>
            </a:r>
          </a:p>
        </p:txBody>
      </p:sp>
      <p:sp>
        <p:nvSpPr>
          <p:cNvPr id="14" name="Rectangle 13">
            <a:extLst>
              <a:ext uri="{FF2B5EF4-FFF2-40B4-BE49-F238E27FC236}">
                <a16:creationId xmlns:a16="http://schemas.microsoft.com/office/drawing/2014/main" id="{8B79A036-7A3A-844E-92FE-6695F3A9CCF5}"/>
              </a:ext>
            </a:extLst>
          </p:cNvPr>
          <p:cNvSpPr/>
          <p:nvPr/>
        </p:nvSpPr>
        <p:spPr>
          <a:xfrm>
            <a:off x="5625085" y="189941"/>
            <a:ext cx="3387977" cy="326299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rPr>
              <a:t>AWS Cloud</a:t>
            </a:r>
          </a:p>
        </p:txBody>
      </p:sp>
      <p:sp>
        <p:nvSpPr>
          <p:cNvPr id="15" name="Rectangle 14">
            <a:extLst>
              <a:ext uri="{FF2B5EF4-FFF2-40B4-BE49-F238E27FC236}">
                <a16:creationId xmlns:a16="http://schemas.microsoft.com/office/drawing/2014/main" id="{0ED24C2E-3121-984B-B76C-E338BCE8C9DA}"/>
              </a:ext>
            </a:extLst>
          </p:cNvPr>
          <p:cNvSpPr/>
          <p:nvPr/>
        </p:nvSpPr>
        <p:spPr>
          <a:xfrm>
            <a:off x="6018285" y="925850"/>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rPr>
              <a:t>Availability Zone</a:t>
            </a:r>
          </a:p>
        </p:txBody>
      </p:sp>
      <p:pic>
        <p:nvPicPr>
          <p:cNvPr id="18" name="Graphic 17">
            <a:extLst>
              <a:ext uri="{FF2B5EF4-FFF2-40B4-BE49-F238E27FC236}">
                <a16:creationId xmlns:a16="http://schemas.microsoft.com/office/drawing/2014/main" id="{FD980C69-6EB2-1349-9E2D-B4A55DDEA6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25085" y="189941"/>
            <a:ext cx="330200" cy="330200"/>
          </a:xfrm>
          <a:prstGeom prst="rect">
            <a:avLst/>
          </a:prstGeom>
        </p:spPr>
      </p:pic>
      <p:pic>
        <p:nvPicPr>
          <p:cNvPr id="19" name="Graphic 18">
            <a:extLst>
              <a:ext uri="{FF2B5EF4-FFF2-40B4-BE49-F238E27FC236}">
                <a16:creationId xmlns:a16="http://schemas.microsoft.com/office/drawing/2014/main" id="{35F51CF3-4FA3-584F-B6CD-13C26916ED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56136" y="564876"/>
            <a:ext cx="330200" cy="330200"/>
          </a:xfrm>
          <a:prstGeom prst="rect">
            <a:avLst/>
          </a:prstGeom>
        </p:spPr>
      </p:pic>
      <p:sp>
        <p:nvSpPr>
          <p:cNvPr id="20" name="Rectangle 19">
            <a:extLst>
              <a:ext uri="{FF2B5EF4-FFF2-40B4-BE49-F238E27FC236}">
                <a16:creationId xmlns:a16="http://schemas.microsoft.com/office/drawing/2014/main" id="{AC04D9F2-A8D2-EA47-8E68-9CF1FE62863C}"/>
              </a:ext>
            </a:extLst>
          </p:cNvPr>
          <p:cNvSpPr/>
          <p:nvPr/>
        </p:nvSpPr>
        <p:spPr>
          <a:xfrm>
            <a:off x="5671106" y="554741"/>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1" name="Graphic 20">
            <a:extLst>
              <a:ext uri="{FF2B5EF4-FFF2-40B4-BE49-F238E27FC236}">
                <a16:creationId xmlns:a16="http://schemas.microsoft.com/office/drawing/2014/main" id="{A0F8334A-9463-2144-8449-26C5DC5E0B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52114" y="1047614"/>
            <a:ext cx="274320" cy="274320"/>
          </a:xfrm>
          <a:prstGeom prst="rect">
            <a:avLst/>
          </a:prstGeom>
        </p:spPr>
      </p:pic>
      <p:sp>
        <p:nvSpPr>
          <p:cNvPr id="22" name="TextBox 21">
            <a:extLst>
              <a:ext uri="{FF2B5EF4-FFF2-40B4-BE49-F238E27FC236}">
                <a16:creationId xmlns:a16="http://schemas.microsoft.com/office/drawing/2014/main" id="{4437521E-D468-CD4F-A92F-F6BD76387CF8}"/>
              </a:ext>
            </a:extLst>
          </p:cNvPr>
          <p:cNvSpPr txBox="1"/>
          <p:nvPr/>
        </p:nvSpPr>
        <p:spPr>
          <a:xfrm>
            <a:off x="6635157" y="2023727"/>
            <a:ext cx="1334340"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EC2</a:t>
            </a:r>
          </a:p>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Compromised Instance</a:t>
            </a:r>
          </a:p>
        </p:txBody>
      </p:sp>
      <p:pic>
        <p:nvPicPr>
          <p:cNvPr id="23" name="Graphic 22">
            <a:extLst>
              <a:ext uri="{FF2B5EF4-FFF2-40B4-BE49-F238E27FC236}">
                <a16:creationId xmlns:a16="http://schemas.microsoft.com/office/drawing/2014/main" id="{71A4AE35-E4C0-F74A-B727-812E72C1F8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74483" y="1565737"/>
            <a:ext cx="457200" cy="457200"/>
          </a:xfrm>
          <a:prstGeom prst="rect">
            <a:avLst/>
          </a:prstGeom>
        </p:spPr>
      </p:pic>
      <p:grpSp>
        <p:nvGrpSpPr>
          <p:cNvPr id="29" name="Group 28">
            <a:extLst>
              <a:ext uri="{FF2B5EF4-FFF2-40B4-BE49-F238E27FC236}">
                <a16:creationId xmlns:a16="http://schemas.microsoft.com/office/drawing/2014/main" id="{1905B414-F6EC-E34E-9386-398DF3BAE1E3}"/>
              </a:ext>
            </a:extLst>
          </p:cNvPr>
          <p:cNvGrpSpPr/>
          <p:nvPr/>
        </p:nvGrpSpPr>
        <p:grpSpPr>
          <a:xfrm>
            <a:off x="2956570" y="1501603"/>
            <a:ext cx="1072750" cy="818190"/>
            <a:chOff x="2633931" y="895076"/>
            <a:chExt cx="1072750" cy="818190"/>
          </a:xfrm>
        </p:grpSpPr>
        <p:pic>
          <p:nvPicPr>
            <p:cNvPr id="27" name="Graphic 26">
              <a:extLst>
                <a:ext uri="{FF2B5EF4-FFF2-40B4-BE49-F238E27FC236}">
                  <a16:creationId xmlns:a16="http://schemas.microsoft.com/office/drawing/2014/main" id="{0129352B-1008-E742-AF24-F9F4B919AE6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95986" y="895076"/>
              <a:ext cx="548640" cy="548640"/>
            </a:xfrm>
            <a:prstGeom prst="rect">
              <a:avLst/>
            </a:prstGeom>
            <a:effectLst>
              <a:outerShdw blurRad="50800" dist="50800" dir="5400000" algn="ctr" rotWithShape="0">
                <a:srgbClr val="000000">
                  <a:alpha val="88000"/>
                </a:srgbClr>
              </a:outerShdw>
            </a:effectLst>
          </p:spPr>
        </p:pic>
        <p:sp>
          <p:nvSpPr>
            <p:cNvPr id="28" name="TextBox 27">
              <a:extLst>
                <a:ext uri="{FF2B5EF4-FFF2-40B4-BE49-F238E27FC236}">
                  <a16:creationId xmlns:a16="http://schemas.microsoft.com/office/drawing/2014/main" id="{A185140E-630A-684F-9187-EAFB0C3E6BE4}"/>
                </a:ext>
              </a:extLst>
            </p:cNvPr>
            <p:cNvSpPr txBox="1"/>
            <p:nvPr/>
          </p:nvSpPr>
          <p:spPr>
            <a:xfrm>
              <a:off x="2633931" y="1467045"/>
              <a:ext cx="1072750" cy="246221"/>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Malicious Host</a:t>
              </a:r>
            </a:p>
          </p:txBody>
        </p:sp>
      </p:grpSp>
      <p:cxnSp>
        <p:nvCxnSpPr>
          <p:cNvPr id="30" name="Straight Arrow Connector 29">
            <a:extLst>
              <a:ext uri="{FF2B5EF4-FFF2-40B4-BE49-F238E27FC236}">
                <a16:creationId xmlns:a16="http://schemas.microsoft.com/office/drawing/2014/main" id="{CEFB4009-70E4-A749-836E-B7477CD06F4C}"/>
              </a:ext>
            </a:extLst>
          </p:cNvPr>
          <p:cNvCxnSpPr>
            <a:cxnSpLocks/>
          </p:cNvCxnSpPr>
          <p:nvPr/>
        </p:nvCxnSpPr>
        <p:spPr>
          <a:xfrm>
            <a:off x="3757964" y="1770479"/>
            <a:ext cx="3235183"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F7CA3ED5-57BC-AB43-94F6-70D2D0A38429}"/>
              </a:ext>
            </a:extLst>
          </p:cNvPr>
          <p:cNvCxnSpPr>
            <a:cxnSpLocks/>
            <a:stCxn id="28" idx="2"/>
          </p:cNvCxnSpPr>
          <p:nvPr/>
        </p:nvCxnSpPr>
        <p:spPr>
          <a:xfrm rot="5400000">
            <a:off x="2539254" y="1920740"/>
            <a:ext cx="554638" cy="1352745"/>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3DC24B12-D391-844B-90CA-FDB26432C9ED}"/>
              </a:ext>
            </a:extLst>
          </p:cNvPr>
          <p:cNvCxnSpPr>
            <a:cxnSpLocks/>
            <a:stCxn id="27" idx="1"/>
            <a:endCxn id="11" idx="0"/>
          </p:cNvCxnSpPr>
          <p:nvPr/>
        </p:nvCxnSpPr>
        <p:spPr>
          <a:xfrm rot="10800000" flipV="1">
            <a:off x="938735" y="1775922"/>
            <a:ext cx="2279890" cy="2160087"/>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29639EC4-F899-564F-9199-E1A76816412B}"/>
              </a:ext>
            </a:extLst>
          </p:cNvPr>
          <p:cNvGrpSpPr/>
          <p:nvPr/>
        </p:nvGrpSpPr>
        <p:grpSpPr>
          <a:xfrm>
            <a:off x="4234189" y="1321934"/>
            <a:ext cx="1251777" cy="926064"/>
            <a:chOff x="3550700" y="1239302"/>
            <a:chExt cx="1072750" cy="763190"/>
          </a:xfrm>
          <a:effectLst>
            <a:outerShdw blurRad="50800" dist="50800" dir="5400000" algn="ctr" rotWithShape="0">
              <a:srgbClr val="000000"/>
            </a:outerShdw>
          </a:effectLst>
        </p:grpSpPr>
        <p:pic>
          <p:nvPicPr>
            <p:cNvPr id="24" name="Graphic 23">
              <a:extLst>
                <a:ext uri="{FF2B5EF4-FFF2-40B4-BE49-F238E27FC236}">
                  <a16:creationId xmlns:a16="http://schemas.microsoft.com/office/drawing/2014/main" id="{944B5108-2873-944A-9099-D7C4C0DC30E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67035" y="1239302"/>
              <a:ext cx="640080" cy="640080"/>
            </a:xfrm>
            <a:prstGeom prst="rect">
              <a:avLst/>
            </a:prstGeom>
          </p:spPr>
        </p:pic>
        <p:sp>
          <p:nvSpPr>
            <p:cNvPr id="25" name="TextBox 24">
              <a:extLst>
                <a:ext uri="{FF2B5EF4-FFF2-40B4-BE49-F238E27FC236}">
                  <a16:creationId xmlns:a16="http://schemas.microsoft.com/office/drawing/2014/main" id="{B232726A-0530-5245-A2ED-CF1DBCA27C0A}"/>
                </a:ext>
              </a:extLst>
            </p:cNvPr>
            <p:cNvSpPr txBox="1"/>
            <p:nvPr/>
          </p:nvSpPr>
          <p:spPr>
            <a:xfrm>
              <a:off x="3550700" y="1756271"/>
              <a:ext cx="1072750" cy="246221"/>
            </a:xfrm>
            <a:prstGeom prst="rect">
              <a:avLst/>
            </a:prstGeom>
            <a:noFill/>
            <a:effectLst>
              <a:outerShdw blurRad="50800" dist="50800" dir="5400000" algn="ctr" rotWithShape="0">
                <a:srgbClr val="000000"/>
              </a:outerShdw>
            </a:effectLst>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grpSp>
      <p:sp>
        <p:nvSpPr>
          <p:cNvPr id="35" name="8-Point Star 34">
            <a:extLst>
              <a:ext uri="{FF2B5EF4-FFF2-40B4-BE49-F238E27FC236}">
                <a16:creationId xmlns:a16="http://schemas.microsoft.com/office/drawing/2014/main" id="{B7F40B96-F540-D445-BDD2-C6478BE4EFA0}"/>
              </a:ext>
            </a:extLst>
          </p:cNvPr>
          <p:cNvSpPr>
            <a:spLocks noChangeAspect="1"/>
          </p:cNvSpPr>
          <p:nvPr/>
        </p:nvSpPr>
        <p:spPr>
          <a:xfrm>
            <a:off x="3757964" y="1396806"/>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1</a:t>
            </a:r>
          </a:p>
        </p:txBody>
      </p:sp>
      <p:sp>
        <p:nvSpPr>
          <p:cNvPr id="36" name="8-Point Star 35">
            <a:extLst>
              <a:ext uri="{FF2B5EF4-FFF2-40B4-BE49-F238E27FC236}">
                <a16:creationId xmlns:a16="http://schemas.microsoft.com/office/drawing/2014/main" id="{460D9F0A-CBDF-7149-9CDE-4D26777F58D9}"/>
              </a:ext>
            </a:extLst>
          </p:cNvPr>
          <p:cNvSpPr>
            <a:spLocks noChangeAspect="1"/>
          </p:cNvSpPr>
          <p:nvPr/>
        </p:nvSpPr>
        <p:spPr>
          <a:xfrm>
            <a:off x="5272273" y="1396806"/>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2</a:t>
            </a:r>
          </a:p>
        </p:txBody>
      </p:sp>
      <p:sp>
        <p:nvSpPr>
          <p:cNvPr id="37" name="8-Point Star 36">
            <a:extLst>
              <a:ext uri="{FF2B5EF4-FFF2-40B4-BE49-F238E27FC236}">
                <a16:creationId xmlns:a16="http://schemas.microsoft.com/office/drawing/2014/main" id="{3494D79B-8E8E-7949-9848-84331D094D14}"/>
              </a:ext>
            </a:extLst>
          </p:cNvPr>
          <p:cNvSpPr>
            <a:spLocks noChangeAspect="1"/>
          </p:cNvSpPr>
          <p:nvPr/>
        </p:nvSpPr>
        <p:spPr>
          <a:xfrm>
            <a:off x="983384" y="3478810"/>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3</a:t>
            </a:r>
          </a:p>
        </p:txBody>
      </p:sp>
      <p:sp>
        <p:nvSpPr>
          <p:cNvPr id="38" name="8-Point Star 37">
            <a:extLst>
              <a:ext uri="{FF2B5EF4-FFF2-40B4-BE49-F238E27FC236}">
                <a16:creationId xmlns:a16="http://schemas.microsoft.com/office/drawing/2014/main" id="{1E8C15CB-49CF-244F-B3F4-3B189104B8B6}"/>
              </a:ext>
            </a:extLst>
          </p:cNvPr>
          <p:cNvSpPr>
            <a:spLocks noChangeAspect="1"/>
          </p:cNvSpPr>
          <p:nvPr/>
        </p:nvSpPr>
        <p:spPr>
          <a:xfrm>
            <a:off x="2802831" y="2514051"/>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4</a:t>
            </a:r>
          </a:p>
        </p:txBody>
      </p:sp>
      <p:sp>
        <p:nvSpPr>
          <p:cNvPr id="39" name="TextBox 38">
            <a:extLst>
              <a:ext uri="{FF2B5EF4-FFF2-40B4-BE49-F238E27FC236}">
                <a16:creationId xmlns:a16="http://schemas.microsoft.com/office/drawing/2014/main" id="{21142E6A-A3D9-D441-B11D-E1D5BFE6E3F7}"/>
              </a:ext>
            </a:extLst>
          </p:cNvPr>
          <p:cNvSpPr txBox="1"/>
          <p:nvPr/>
        </p:nvSpPr>
        <p:spPr>
          <a:xfrm>
            <a:off x="2455652" y="2860874"/>
            <a:ext cx="1048909" cy="246221"/>
          </a:xfrm>
          <a:prstGeom prst="rect">
            <a:avLst/>
          </a:prstGeom>
          <a:noFill/>
        </p:spPr>
        <p:txBody>
          <a:bodyPr wrap="square" rtlCol="0">
            <a:spAutoFit/>
          </a:bodyPr>
          <a:lstStyle/>
          <a:p>
            <a:pPr algn="ctr"/>
            <a:r>
              <a:rPr lang="en-US" sz="10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API Calls</a:t>
            </a:r>
          </a:p>
        </p:txBody>
      </p:sp>
      <p:sp>
        <p:nvSpPr>
          <p:cNvPr id="40" name="TextBox 39">
            <a:extLst>
              <a:ext uri="{FF2B5EF4-FFF2-40B4-BE49-F238E27FC236}">
                <a16:creationId xmlns:a16="http://schemas.microsoft.com/office/drawing/2014/main" id="{CAF34E35-7DAE-294D-AF6C-920AC451681A}"/>
              </a:ext>
            </a:extLst>
          </p:cNvPr>
          <p:cNvSpPr txBox="1"/>
          <p:nvPr/>
        </p:nvSpPr>
        <p:spPr>
          <a:xfrm>
            <a:off x="1257704" y="3498711"/>
            <a:ext cx="1197948" cy="246221"/>
          </a:xfrm>
          <a:prstGeom prst="rect">
            <a:avLst/>
          </a:prstGeom>
          <a:noFill/>
        </p:spPr>
        <p:txBody>
          <a:bodyPr wrap="square" rtlCol="0">
            <a:spAutoFit/>
          </a:bodyPr>
          <a:lstStyle/>
          <a:p>
            <a:pPr algn="ctr"/>
            <a:r>
              <a:rPr lang="en-US" sz="10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Bucket Changes</a:t>
            </a:r>
          </a:p>
        </p:txBody>
      </p:sp>
      <p:sp>
        <p:nvSpPr>
          <p:cNvPr id="41" name="TextBox 40">
            <a:extLst>
              <a:ext uri="{FF2B5EF4-FFF2-40B4-BE49-F238E27FC236}">
                <a16:creationId xmlns:a16="http://schemas.microsoft.com/office/drawing/2014/main" id="{C73F264E-A5D3-3D48-BC34-89EC46CE459D}"/>
              </a:ext>
            </a:extLst>
          </p:cNvPr>
          <p:cNvSpPr txBox="1"/>
          <p:nvPr/>
        </p:nvSpPr>
        <p:spPr>
          <a:xfrm>
            <a:off x="3767265" y="1186902"/>
            <a:ext cx="1857820" cy="246221"/>
          </a:xfrm>
          <a:prstGeom prst="rect">
            <a:avLst/>
          </a:prstGeom>
          <a:noFill/>
        </p:spPr>
        <p:txBody>
          <a:bodyPr wrap="square" rtlCol="0">
            <a:spAutoFit/>
          </a:bodyPr>
          <a:lstStyle/>
          <a:p>
            <a:pPr algn="ctr"/>
            <a:r>
              <a:rPr lang="en-US" sz="10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SSH Brute Force Attack</a:t>
            </a:r>
          </a:p>
        </p:txBody>
      </p:sp>
    </p:spTree>
    <p:extLst>
      <p:ext uri="{BB962C8B-B14F-4D97-AF65-F5344CB8AC3E}">
        <p14:creationId xmlns:p14="http://schemas.microsoft.com/office/powerpoint/2010/main" val="3960479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4 - What really happened?</a:t>
            </a:r>
          </a:p>
        </p:txBody>
      </p:sp>
      <p:grpSp>
        <p:nvGrpSpPr>
          <p:cNvPr id="126" name="Group 125">
            <a:extLst>
              <a:ext uri="{FF2B5EF4-FFF2-40B4-BE49-F238E27FC236}">
                <a16:creationId xmlns:a16="http://schemas.microsoft.com/office/drawing/2014/main" id="{0D99F7B5-5B58-694B-91DB-43F7EA1CDCD7}"/>
              </a:ext>
            </a:extLst>
          </p:cNvPr>
          <p:cNvGrpSpPr/>
          <p:nvPr/>
        </p:nvGrpSpPr>
        <p:grpSpPr>
          <a:xfrm>
            <a:off x="7781414" y="739845"/>
            <a:ext cx="1114058" cy="3807689"/>
            <a:chOff x="6851260" y="739845"/>
            <a:chExt cx="1114058" cy="3807689"/>
          </a:xfrm>
        </p:grpSpPr>
        <p:grpSp>
          <p:nvGrpSpPr>
            <p:cNvPr id="127" name="Group 126">
              <a:extLst>
                <a:ext uri="{FF2B5EF4-FFF2-40B4-BE49-F238E27FC236}">
                  <a16:creationId xmlns:a16="http://schemas.microsoft.com/office/drawing/2014/main" id="{CE2CD886-7C11-E54A-9619-DFCB0C98842F}"/>
                </a:ext>
              </a:extLst>
            </p:cNvPr>
            <p:cNvGrpSpPr/>
            <p:nvPr/>
          </p:nvGrpSpPr>
          <p:grpSpPr>
            <a:xfrm>
              <a:off x="6951074" y="1192328"/>
              <a:ext cx="842398" cy="546337"/>
              <a:chOff x="4755737" y="1140448"/>
              <a:chExt cx="884821" cy="558190"/>
            </a:xfrm>
          </p:grpSpPr>
          <p:sp>
            <p:nvSpPr>
              <p:cNvPr id="135" name="TextBox 134">
                <a:extLst>
                  <a:ext uri="{FF2B5EF4-FFF2-40B4-BE49-F238E27FC236}">
                    <a16:creationId xmlns:a16="http://schemas.microsoft.com/office/drawing/2014/main" id="{EE51943A-1014-2942-8A25-8C431FF963F0}"/>
                  </a:ext>
                </a:extLst>
              </p:cNvPr>
              <p:cNvSpPr txBox="1"/>
              <p:nvPr/>
            </p:nvSpPr>
            <p:spPr>
              <a:xfrm>
                <a:off x="4755737" y="1483194"/>
                <a:ext cx="884821"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pic>
            <p:nvPicPr>
              <p:cNvPr id="136" name="Graphic 135">
                <a:extLst>
                  <a:ext uri="{FF2B5EF4-FFF2-40B4-BE49-F238E27FC236}">
                    <a16:creationId xmlns:a16="http://schemas.microsoft.com/office/drawing/2014/main" id="{1F2760DC-B775-5344-9696-A3764F1113D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15268" y="1140448"/>
                <a:ext cx="365760" cy="365760"/>
              </a:xfrm>
              <a:prstGeom prst="rect">
                <a:avLst/>
              </a:prstGeom>
            </p:spPr>
          </p:pic>
        </p:grpSp>
        <p:grpSp>
          <p:nvGrpSpPr>
            <p:cNvPr id="128" name="Group 127">
              <a:extLst>
                <a:ext uri="{FF2B5EF4-FFF2-40B4-BE49-F238E27FC236}">
                  <a16:creationId xmlns:a16="http://schemas.microsoft.com/office/drawing/2014/main" id="{FB110FEF-1994-2642-97FE-4C4AEE46D027}"/>
                </a:ext>
              </a:extLst>
            </p:cNvPr>
            <p:cNvGrpSpPr/>
            <p:nvPr/>
          </p:nvGrpSpPr>
          <p:grpSpPr>
            <a:xfrm>
              <a:off x="6952554" y="1747475"/>
              <a:ext cx="824440" cy="553801"/>
              <a:chOff x="5347530" y="2162110"/>
              <a:chExt cx="865959" cy="565815"/>
            </a:xfrm>
          </p:grpSpPr>
          <p:sp>
            <p:nvSpPr>
              <p:cNvPr id="133" name="TextBox 132">
                <a:extLst>
                  <a:ext uri="{FF2B5EF4-FFF2-40B4-BE49-F238E27FC236}">
                    <a16:creationId xmlns:a16="http://schemas.microsoft.com/office/drawing/2014/main" id="{357A817D-1BA8-FF40-948E-6177ADD29509}"/>
                  </a:ext>
                </a:extLst>
              </p:cNvPr>
              <p:cNvSpPr txBox="1"/>
              <p:nvPr/>
            </p:nvSpPr>
            <p:spPr>
              <a:xfrm>
                <a:off x="5347530" y="2512481"/>
                <a:ext cx="865959"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134" name="Graphic 133">
                <a:extLst>
                  <a:ext uri="{FF2B5EF4-FFF2-40B4-BE49-F238E27FC236}">
                    <a16:creationId xmlns:a16="http://schemas.microsoft.com/office/drawing/2014/main" id="{2CE22613-188D-F74B-A101-9EF0546F8CE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626458" y="2162110"/>
                <a:ext cx="365760" cy="365760"/>
              </a:xfrm>
              <a:prstGeom prst="rect">
                <a:avLst/>
              </a:prstGeom>
            </p:spPr>
          </p:pic>
        </p:grpSp>
        <p:grpSp>
          <p:nvGrpSpPr>
            <p:cNvPr id="129" name="Group 128">
              <a:extLst>
                <a:ext uri="{FF2B5EF4-FFF2-40B4-BE49-F238E27FC236}">
                  <a16:creationId xmlns:a16="http://schemas.microsoft.com/office/drawing/2014/main" id="{D6B56D4A-1E18-A247-B45B-0FF0AA4D22EB}"/>
                </a:ext>
              </a:extLst>
            </p:cNvPr>
            <p:cNvGrpSpPr/>
            <p:nvPr/>
          </p:nvGrpSpPr>
          <p:grpSpPr>
            <a:xfrm>
              <a:off x="6857108" y="2540978"/>
              <a:ext cx="1021317" cy="851536"/>
              <a:chOff x="4042084" y="2921945"/>
              <a:chExt cx="1072750" cy="870010"/>
            </a:xfrm>
          </p:grpSpPr>
          <p:pic>
            <p:nvPicPr>
              <p:cNvPr id="131" name="Graphic 130">
                <a:extLst>
                  <a:ext uri="{FF2B5EF4-FFF2-40B4-BE49-F238E27FC236}">
                    <a16:creationId xmlns:a16="http://schemas.microsoft.com/office/drawing/2014/main" id="{CC82AF96-0B29-6F41-A213-E1A356D4EB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37848" y="2921945"/>
                <a:ext cx="469900" cy="469900"/>
              </a:xfrm>
              <a:prstGeom prst="rect">
                <a:avLst/>
              </a:prstGeom>
            </p:spPr>
          </p:pic>
          <p:sp>
            <p:nvSpPr>
              <p:cNvPr id="132" name="TextBox 131">
                <a:extLst>
                  <a:ext uri="{FF2B5EF4-FFF2-40B4-BE49-F238E27FC236}">
                    <a16:creationId xmlns:a16="http://schemas.microsoft.com/office/drawing/2014/main" id="{545B0BB2-59D7-834B-8F00-28E5B8586C56}"/>
                  </a:ext>
                </a:extLst>
              </p:cNvPr>
              <p:cNvSpPr txBox="1"/>
              <p:nvPr/>
            </p:nvSpPr>
            <p:spPr>
              <a:xfrm>
                <a:off x="4042084" y="3391845"/>
                <a:ext cx="1072750" cy="400110"/>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Analyst</a:t>
                </a:r>
              </a:p>
            </p:txBody>
          </p:sp>
        </p:grpSp>
        <p:sp>
          <p:nvSpPr>
            <p:cNvPr id="130" name="Rectangle 129">
              <a:extLst>
                <a:ext uri="{FF2B5EF4-FFF2-40B4-BE49-F238E27FC236}">
                  <a16:creationId xmlns:a16="http://schemas.microsoft.com/office/drawing/2014/main" id="{DEC711BC-9DF5-0F43-B368-36BE2F3F5356}"/>
                </a:ext>
              </a:extLst>
            </p:cNvPr>
            <p:cNvSpPr/>
            <p:nvPr/>
          </p:nvSpPr>
          <p:spPr>
            <a:xfrm>
              <a:off x="6851260" y="739845"/>
              <a:ext cx="1114058"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Respond</a:t>
              </a:r>
            </a:p>
          </p:txBody>
        </p:sp>
      </p:grpSp>
      <p:cxnSp>
        <p:nvCxnSpPr>
          <p:cNvPr id="137" name="Straight Arrow Connector 136">
            <a:extLst>
              <a:ext uri="{FF2B5EF4-FFF2-40B4-BE49-F238E27FC236}">
                <a16:creationId xmlns:a16="http://schemas.microsoft.com/office/drawing/2014/main" id="{376E653F-A012-0340-A39A-F4563D25044C}"/>
              </a:ext>
            </a:extLst>
          </p:cNvPr>
          <p:cNvCxnSpPr>
            <a:cxnSpLocks/>
            <a:stCxn id="133" idx="2"/>
            <a:endCxn id="131" idx="0"/>
          </p:cNvCxnSpPr>
          <p:nvPr/>
        </p:nvCxnSpPr>
        <p:spPr>
          <a:xfrm flipH="1">
            <a:off x="8292532" y="2301276"/>
            <a:ext cx="2396" cy="239702"/>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38" name="Group 137">
            <a:extLst>
              <a:ext uri="{FF2B5EF4-FFF2-40B4-BE49-F238E27FC236}">
                <a16:creationId xmlns:a16="http://schemas.microsoft.com/office/drawing/2014/main" id="{3F222341-7D66-9344-9927-7E98982E3780}"/>
              </a:ext>
            </a:extLst>
          </p:cNvPr>
          <p:cNvGrpSpPr/>
          <p:nvPr/>
        </p:nvGrpSpPr>
        <p:grpSpPr>
          <a:xfrm>
            <a:off x="3362139" y="743568"/>
            <a:ext cx="4364074" cy="3807690"/>
            <a:chOff x="2436383" y="739845"/>
            <a:chExt cx="4364074" cy="3807690"/>
          </a:xfrm>
        </p:grpSpPr>
        <p:grpSp>
          <p:nvGrpSpPr>
            <p:cNvPr id="139" name="Group 138">
              <a:extLst>
                <a:ext uri="{FF2B5EF4-FFF2-40B4-BE49-F238E27FC236}">
                  <a16:creationId xmlns:a16="http://schemas.microsoft.com/office/drawing/2014/main" id="{6AAA11DB-9C8A-A346-A0ED-EFEBC67187DC}"/>
                </a:ext>
              </a:extLst>
            </p:cNvPr>
            <p:cNvGrpSpPr/>
            <p:nvPr/>
          </p:nvGrpSpPr>
          <p:grpSpPr>
            <a:xfrm>
              <a:off x="2655594" y="739845"/>
              <a:ext cx="4144863" cy="3807690"/>
              <a:chOff x="3702048" y="627705"/>
              <a:chExt cx="4144863" cy="3807690"/>
            </a:xfrm>
          </p:grpSpPr>
          <p:sp>
            <p:nvSpPr>
              <p:cNvPr id="143" name="Rectangle 142">
                <a:extLst>
                  <a:ext uri="{FF2B5EF4-FFF2-40B4-BE49-F238E27FC236}">
                    <a16:creationId xmlns:a16="http://schemas.microsoft.com/office/drawing/2014/main" id="{D9D8395E-727A-B947-A3C6-08849AF6B69E}"/>
                  </a:ext>
                </a:extLst>
              </p:cNvPr>
              <p:cNvSpPr/>
              <p:nvPr/>
            </p:nvSpPr>
            <p:spPr>
              <a:xfrm>
                <a:off x="3702048" y="627705"/>
                <a:ext cx="4144863" cy="380769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Detect and Investigate</a:t>
                </a:r>
              </a:p>
            </p:txBody>
          </p:sp>
          <p:grpSp>
            <p:nvGrpSpPr>
              <p:cNvPr id="144" name="Group 143">
                <a:extLst>
                  <a:ext uri="{FF2B5EF4-FFF2-40B4-BE49-F238E27FC236}">
                    <a16:creationId xmlns:a16="http://schemas.microsoft.com/office/drawing/2014/main" id="{830BA057-77E5-E04D-9F35-B6230209BE14}"/>
                  </a:ext>
                </a:extLst>
              </p:cNvPr>
              <p:cNvGrpSpPr/>
              <p:nvPr/>
            </p:nvGrpSpPr>
            <p:grpSpPr>
              <a:xfrm>
                <a:off x="7044764" y="2161192"/>
                <a:ext cx="791497" cy="756096"/>
                <a:chOff x="2797721" y="2544071"/>
                <a:chExt cx="791497" cy="756096"/>
              </a:xfrm>
            </p:grpSpPr>
            <p:sp>
              <p:nvSpPr>
                <p:cNvPr id="186" name="TextBox 185">
                  <a:extLst>
                    <a:ext uri="{FF2B5EF4-FFF2-40B4-BE49-F238E27FC236}">
                      <a16:creationId xmlns:a16="http://schemas.microsoft.com/office/drawing/2014/main" id="{6FB3AC38-B645-3348-A581-23CC16ED10B3}"/>
                    </a:ext>
                  </a:extLst>
                </p:cNvPr>
                <p:cNvSpPr txBox="1"/>
                <p:nvPr/>
              </p:nvSpPr>
              <p:spPr>
                <a:xfrm>
                  <a:off x="2797721" y="2961613"/>
                  <a:ext cx="791497"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Security Hub </a:t>
                  </a:r>
                </a:p>
              </p:txBody>
            </p:sp>
            <p:pic>
              <p:nvPicPr>
                <p:cNvPr id="187" name="Graphic 186">
                  <a:extLst>
                    <a:ext uri="{FF2B5EF4-FFF2-40B4-BE49-F238E27FC236}">
                      <a16:creationId xmlns:a16="http://schemas.microsoft.com/office/drawing/2014/main" id="{8AAC4F06-3D43-AA44-863C-18885DF2696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64870" y="2544071"/>
                  <a:ext cx="457200" cy="457200"/>
                </a:xfrm>
                <a:prstGeom prst="rect">
                  <a:avLst/>
                </a:prstGeom>
              </p:spPr>
            </p:pic>
          </p:grpSp>
          <p:grpSp>
            <p:nvGrpSpPr>
              <p:cNvPr id="145" name="Group 144">
                <a:extLst>
                  <a:ext uri="{FF2B5EF4-FFF2-40B4-BE49-F238E27FC236}">
                    <a16:creationId xmlns:a16="http://schemas.microsoft.com/office/drawing/2014/main" id="{B42AE9F1-29E2-8B49-88F4-DFF891673729}"/>
                  </a:ext>
                </a:extLst>
              </p:cNvPr>
              <p:cNvGrpSpPr/>
              <p:nvPr/>
            </p:nvGrpSpPr>
            <p:grpSpPr>
              <a:xfrm>
                <a:off x="5012988" y="2774321"/>
                <a:ext cx="595266" cy="756076"/>
                <a:chOff x="2894355" y="3443794"/>
                <a:chExt cx="595266" cy="756076"/>
              </a:xfrm>
            </p:grpSpPr>
            <p:sp>
              <p:nvSpPr>
                <p:cNvPr id="184" name="TextBox 183">
                  <a:extLst>
                    <a:ext uri="{FF2B5EF4-FFF2-40B4-BE49-F238E27FC236}">
                      <a16:creationId xmlns:a16="http://schemas.microsoft.com/office/drawing/2014/main" id="{D8F29DA7-7B76-9D49-A55C-F6A7FB5EFB28}"/>
                    </a:ext>
                  </a:extLst>
                </p:cNvPr>
                <p:cNvSpPr txBox="1"/>
                <p:nvPr/>
              </p:nvSpPr>
              <p:spPr>
                <a:xfrm>
                  <a:off x="2894355" y="3861316"/>
                  <a:ext cx="595266"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185" name="Graphic 184">
                  <a:extLst>
                    <a:ext uri="{FF2B5EF4-FFF2-40B4-BE49-F238E27FC236}">
                      <a16:creationId xmlns:a16="http://schemas.microsoft.com/office/drawing/2014/main" id="{54B0462A-CD55-4941-9E9B-A81BBC3FDF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40952" y="3443794"/>
                  <a:ext cx="457200" cy="457200"/>
                </a:xfrm>
                <a:prstGeom prst="rect">
                  <a:avLst/>
                </a:prstGeom>
              </p:spPr>
            </p:pic>
          </p:grpSp>
          <p:grpSp>
            <p:nvGrpSpPr>
              <p:cNvPr id="146" name="Group 145">
                <a:extLst>
                  <a:ext uri="{FF2B5EF4-FFF2-40B4-BE49-F238E27FC236}">
                    <a16:creationId xmlns:a16="http://schemas.microsoft.com/office/drawing/2014/main" id="{37368567-CFB0-604C-AEF0-C5DBDAF5C903}"/>
                  </a:ext>
                </a:extLst>
              </p:cNvPr>
              <p:cNvGrpSpPr/>
              <p:nvPr/>
            </p:nvGrpSpPr>
            <p:grpSpPr>
              <a:xfrm>
                <a:off x="4943955" y="1160761"/>
                <a:ext cx="733332" cy="776738"/>
                <a:chOff x="2431022" y="1458895"/>
                <a:chExt cx="733332" cy="776738"/>
              </a:xfrm>
            </p:grpSpPr>
            <p:sp>
              <p:nvSpPr>
                <p:cNvPr id="182" name="TextBox 181">
                  <a:extLst>
                    <a:ext uri="{FF2B5EF4-FFF2-40B4-BE49-F238E27FC236}">
                      <a16:creationId xmlns:a16="http://schemas.microsoft.com/office/drawing/2014/main" id="{B2C94DBF-2AC8-764C-8C72-4D39BC66CB40}"/>
                    </a:ext>
                  </a:extLst>
                </p:cNvPr>
                <p:cNvSpPr txBox="1"/>
                <p:nvPr/>
              </p:nvSpPr>
              <p:spPr>
                <a:xfrm>
                  <a:off x="2431022" y="1897079"/>
                  <a:ext cx="733332"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GuardDuty</a:t>
                  </a:r>
                </a:p>
              </p:txBody>
            </p:sp>
            <p:pic>
              <p:nvPicPr>
                <p:cNvPr id="183" name="Graphic 182">
                  <a:extLst>
                    <a:ext uri="{FF2B5EF4-FFF2-40B4-BE49-F238E27FC236}">
                      <a16:creationId xmlns:a16="http://schemas.microsoft.com/office/drawing/2014/main" id="{15101301-821F-C14D-9959-19F31E5DE70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9088" y="1458895"/>
                  <a:ext cx="457200" cy="457200"/>
                </a:xfrm>
                <a:prstGeom prst="rect">
                  <a:avLst/>
                </a:prstGeom>
              </p:spPr>
            </p:pic>
          </p:grpSp>
          <p:grpSp>
            <p:nvGrpSpPr>
              <p:cNvPr id="147" name="Group 146">
                <a:extLst>
                  <a:ext uri="{FF2B5EF4-FFF2-40B4-BE49-F238E27FC236}">
                    <a16:creationId xmlns:a16="http://schemas.microsoft.com/office/drawing/2014/main" id="{83E49BC9-8808-C24A-B624-EDA199016209}"/>
                  </a:ext>
                </a:extLst>
              </p:cNvPr>
              <p:cNvGrpSpPr/>
              <p:nvPr/>
            </p:nvGrpSpPr>
            <p:grpSpPr>
              <a:xfrm>
                <a:off x="3774689" y="2273736"/>
                <a:ext cx="679011" cy="596338"/>
                <a:chOff x="410228" y="1920720"/>
                <a:chExt cx="679011" cy="596338"/>
              </a:xfrm>
            </p:grpSpPr>
            <p:sp>
              <p:nvSpPr>
                <p:cNvPr id="180" name="TextBox 179">
                  <a:extLst>
                    <a:ext uri="{FF2B5EF4-FFF2-40B4-BE49-F238E27FC236}">
                      <a16:creationId xmlns:a16="http://schemas.microsoft.com/office/drawing/2014/main" id="{DDE4A991-6531-F042-B2DE-0FB87E53D70F}"/>
                    </a:ext>
                  </a:extLst>
                </p:cNvPr>
                <p:cNvSpPr txBox="1"/>
                <p:nvPr/>
              </p:nvSpPr>
              <p:spPr>
                <a:xfrm>
                  <a:off x="410228" y="2178504"/>
                  <a:ext cx="679011"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CloudTrail</a:t>
                  </a:r>
                </a:p>
              </p:txBody>
            </p:sp>
            <p:pic>
              <p:nvPicPr>
                <p:cNvPr id="181" name="Graphic 180">
                  <a:extLst>
                    <a:ext uri="{FF2B5EF4-FFF2-40B4-BE49-F238E27FC236}">
                      <a16:creationId xmlns:a16="http://schemas.microsoft.com/office/drawing/2014/main" id="{FE5992B4-18B0-5F4F-A2CF-BF63B2FD9ED7}"/>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22784" y="1920720"/>
                  <a:ext cx="274320" cy="274320"/>
                </a:xfrm>
                <a:prstGeom prst="rect">
                  <a:avLst/>
                </a:prstGeom>
              </p:spPr>
            </p:pic>
          </p:grpSp>
          <p:grpSp>
            <p:nvGrpSpPr>
              <p:cNvPr id="148" name="Group 147">
                <a:extLst>
                  <a:ext uri="{FF2B5EF4-FFF2-40B4-BE49-F238E27FC236}">
                    <a16:creationId xmlns:a16="http://schemas.microsoft.com/office/drawing/2014/main" id="{2A3C92E2-E2F7-AC45-8EE5-AF021013C30A}"/>
                  </a:ext>
                </a:extLst>
              </p:cNvPr>
              <p:cNvGrpSpPr/>
              <p:nvPr/>
            </p:nvGrpSpPr>
            <p:grpSpPr>
              <a:xfrm>
                <a:off x="7034114" y="1143298"/>
                <a:ext cx="812797" cy="881022"/>
                <a:chOff x="4461621" y="894823"/>
                <a:chExt cx="812797" cy="881022"/>
              </a:xfrm>
            </p:grpSpPr>
            <p:sp>
              <p:nvSpPr>
                <p:cNvPr id="178" name="TextBox 177">
                  <a:extLst>
                    <a:ext uri="{FF2B5EF4-FFF2-40B4-BE49-F238E27FC236}">
                      <a16:creationId xmlns:a16="http://schemas.microsoft.com/office/drawing/2014/main" id="{047C6466-FC4B-1040-8CAB-B881FB9EB21F}"/>
                    </a:ext>
                  </a:extLst>
                </p:cNvPr>
                <p:cNvSpPr txBox="1"/>
                <p:nvPr/>
              </p:nvSpPr>
              <p:spPr>
                <a:xfrm>
                  <a:off x="4461621" y="1314180"/>
                  <a:ext cx="812797"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 Events</a:t>
                  </a:r>
                </a:p>
              </p:txBody>
            </p:sp>
            <p:pic>
              <p:nvPicPr>
                <p:cNvPr id="179" name="Graphic 178">
                  <a:extLst>
                    <a:ext uri="{FF2B5EF4-FFF2-40B4-BE49-F238E27FC236}">
                      <a16:creationId xmlns:a16="http://schemas.microsoft.com/office/drawing/2014/main" id="{05B17F33-BCC1-8B47-B213-1CB9A3F8BA4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615062" y="894823"/>
                  <a:ext cx="457200" cy="457200"/>
                </a:xfrm>
                <a:prstGeom prst="rect">
                  <a:avLst/>
                </a:prstGeom>
              </p:spPr>
            </p:pic>
          </p:grpSp>
          <p:grpSp>
            <p:nvGrpSpPr>
              <p:cNvPr id="149" name="Group 148">
                <a:extLst>
                  <a:ext uri="{FF2B5EF4-FFF2-40B4-BE49-F238E27FC236}">
                    <a16:creationId xmlns:a16="http://schemas.microsoft.com/office/drawing/2014/main" id="{08CC24FE-4CA9-0B47-9334-772A9C63629D}"/>
                  </a:ext>
                </a:extLst>
              </p:cNvPr>
              <p:cNvGrpSpPr/>
              <p:nvPr/>
            </p:nvGrpSpPr>
            <p:grpSpPr>
              <a:xfrm>
                <a:off x="3766894" y="3725716"/>
                <a:ext cx="795352" cy="709678"/>
                <a:chOff x="6430037" y="2048445"/>
                <a:chExt cx="795352" cy="709678"/>
              </a:xfrm>
            </p:grpSpPr>
            <p:sp>
              <p:nvSpPr>
                <p:cNvPr id="176" name="TextBox 175">
                  <a:extLst>
                    <a:ext uri="{FF2B5EF4-FFF2-40B4-BE49-F238E27FC236}">
                      <a16:creationId xmlns:a16="http://schemas.microsoft.com/office/drawing/2014/main" id="{D3FE0AFA-700E-D446-8C37-C5B0C31C9A7E}"/>
                    </a:ext>
                  </a:extLst>
                </p:cNvPr>
                <p:cNvSpPr txBox="1"/>
                <p:nvPr/>
              </p:nvSpPr>
              <p:spPr>
                <a:xfrm>
                  <a:off x="6430037" y="2296458"/>
                  <a:ext cx="795352" cy="461665"/>
                </a:xfrm>
                <a:prstGeom prst="rect">
                  <a:avLst/>
                </a:prstGeom>
                <a:noFill/>
              </p:spPr>
              <p:txBody>
                <a:bodyPr wrap="square" rtlCol="0">
                  <a:spAutoFit/>
                </a:bodyPr>
                <a:lstStyle/>
                <a:p>
                  <a:pPr algn="ctr"/>
                  <a:r>
                    <a:rPr lang="en-US" sz="800" dirty="0">
                      <a:solidFill>
                        <a:schemeClr val="bg1"/>
                      </a:solidFill>
                    </a:rPr>
                    <a:t>Amazon </a:t>
                  </a:r>
                  <a:br>
                    <a:rPr lang="en-US" sz="800" dirty="0">
                      <a:solidFill>
                        <a:schemeClr val="bg1"/>
                      </a:solidFill>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a:t>
                  </a:r>
                  <a:br>
                    <a:rPr lang="en-US" sz="800" dirty="0">
                      <a:solidFill>
                        <a:schemeClr val="bg1"/>
                      </a:solidFill>
                    </a:rPr>
                  </a:br>
                  <a:r>
                    <a:rPr lang="en-US" sz="800" dirty="0">
                      <a:solidFill>
                        <a:schemeClr val="bg1"/>
                      </a:solidFill>
                    </a:rPr>
                    <a:t>Logs</a:t>
                  </a:r>
                </a:p>
              </p:txBody>
            </p:sp>
            <p:pic>
              <p:nvPicPr>
                <p:cNvPr id="177" name="Graphic 176">
                  <a:extLst>
                    <a:ext uri="{FF2B5EF4-FFF2-40B4-BE49-F238E27FC236}">
                      <a16:creationId xmlns:a16="http://schemas.microsoft.com/office/drawing/2014/main" id="{7B0DD95E-ADD8-D64B-B50F-70300AABB8DA}"/>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6681967" y="2048445"/>
                  <a:ext cx="274320" cy="274320"/>
                </a:xfrm>
                <a:prstGeom prst="rect">
                  <a:avLst/>
                </a:prstGeom>
              </p:spPr>
            </p:pic>
          </p:grpSp>
          <p:grpSp>
            <p:nvGrpSpPr>
              <p:cNvPr id="150" name="Group 149">
                <a:extLst>
                  <a:ext uri="{FF2B5EF4-FFF2-40B4-BE49-F238E27FC236}">
                    <a16:creationId xmlns:a16="http://schemas.microsoft.com/office/drawing/2014/main" id="{B50CED47-7026-4542-B8D8-5D0ECFE05A74}"/>
                  </a:ext>
                </a:extLst>
              </p:cNvPr>
              <p:cNvGrpSpPr/>
              <p:nvPr/>
            </p:nvGrpSpPr>
            <p:grpSpPr>
              <a:xfrm>
                <a:off x="3784148" y="1631529"/>
                <a:ext cx="660093" cy="463550"/>
                <a:chOff x="5710885" y="2427767"/>
                <a:chExt cx="660093" cy="463550"/>
              </a:xfrm>
            </p:grpSpPr>
            <p:sp>
              <p:nvSpPr>
                <p:cNvPr id="174" name="TextBox 173">
                  <a:extLst>
                    <a:ext uri="{FF2B5EF4-FFF2-40B4-BE49-F238E27FC236}">
                      <a16:creationId xmlns:a16="http://schemas.microsoft.com/office/drawing/2014/main" id="{DCC0A7B4-7B4A-734B-A547-6FAA9112665B}"/>
                    </a:ext>
                  </a:extLst>
                </p:cNvPr>
                <p:cNvSpPr txBox="1"/>
                <p:nvPr/>
              </p:nvSpPr>
              <p:spPr>
                <a:xfrm>
                  <a:off x="5710885" y="2675873"/>
                  <a:ext cx="660093"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Logs</a:t>
                  </a:r>
                </a:p>
              </p:txBody>
            </p:sp>
            <p:pic>
              <p:nvPicPr>
                <p:cNvPr id="175" name="Graphic 174">
                  <a:extLst>
                    <a:ext uri="{FF2B5EF4-FFF2-40B4-BE49-F238E27FC236}">
                      <a16:creationId xmlns:a16="http://schemas.microsoft.com/office/drawing/2014/main" id="{775BA970-8294-834A-8342-A45B5CEFBDB5}"/>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5901077" y="2427767"/>
                  <a:ext cx="274320" cy="274320"/>
                </a:xfrm>
                <a:prstGeom prst="rect">
                  <a:avLst/>
                </a:prstGeom>
              </p:spPr>
            </p:pic>
          </p:grpSp>
          <p:grpSp>
            <p:nvGrpSpPr>
              <p:cNvPr id="151" name="Group 150">
                <a:extLst>
                  <a:ext uri="{FF2B5EF4-FFF2-40B4-BE49-F238E27FC236}">
                    <a16:creationId xmlns:a16="http://schemas.microsoft.com/office/drawing/2014/main" id="{8CC5B33B-F007-B248-AA45-383E98A6B496}"/>
                  </a:ext>
                </a:extLst>
              </p:cNvPr>
              <p:cNvGrpSpPr/>
              <p:nvPr/>
            </p:nvGrpSpPr>
            <p:grpSpPr>
              <a:xfrm>
                <a:off x="4970109" y="3581799"/>
                <a:ext cx="638694" cy="770463"/>
                <a:chOff x="5703128" y="1570179"/>
                <a:chExt cx="638694" cy="770463"/>
              </a:xfrm>
            </p:grpSpPr>
            <p:sp>
              <p:nvSpPr>
                <p:cNvPr id="172" name="TextBox 171">
                  <a:extLst>
                    <a:ext uri="{FF2B5EF4-FFF2-40B4-BE49-F238E27FC236}">
                      <a16:creationId xmlns:a16="http://schemas.microsoft.com/office/drawing/2014/main" id="{3F847CC0-0B7F-BF49-B834-33509CAA62B8}"/>
                    </a:ext>
                  </a:extLst>
                </p:cNvPr>
                <p:cNvSpPr txBox="1"/>
                <p:nvPr/>
              </p:nvSpPr>
              <p:spPr>
                <a:xfrm>
                  <a:off x="5703128" y="2002088"/>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173" name="Graphic 172">
                  <a:extLst>
                    <a:ext uri="{FF2B5EF4-FFF2-40B4-BE49-F238E27FC236}">
                      <a16:creationId xmlns:a16="http://schemas.microsoft.com/office/drawing/2014/main" id="{7F8994BD-BBF3-8740-A651-AE2D10582AC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802084" y="1570179"/>
                  <a:ext cx="457200" cy="457200"/>
                </a:xfrm>
                <a:prstGeom prst="rect">
                  <a:avLst/>
                </a:prstGeom>
              </p:spPr>
            </p:pic>
          </p:grpSp>
          <p:cxnSp>
            <p:nvCxnSpPr>
              <p:cNvPr id="152" name="Straight Arrow Connector 151">
                <a:extLst>
                  <a:ext uri="{FF2B5EF4-FFF2-40B4-BE49-F238E27FC236}">
                    <a16:creationId xmlns:a16="http://schemas.microsoft.com/office/drawing/2014/main" id="{B6B5145F-9414-FB46-BC8C-0A694859D4AE}"/>
                  </a:ext>
                </a:extLst>
              </p:cNvPr>
              <p:cNvCxnSpPr>
                <a:cxnSpLocks/>
              </p:cNvCxnSpPr>
              <p:nvPr/>
            </p:nvCxnSpPr>
            <p:spPr>
              <a:xfrm>
                <a:off x="4679483" y="141815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5D066893-25BE-0647-88FD-5FB4FE2583C2}"/>
                  </a:ext>
                </a:extLst>
              </p:cNvPr>
              <p:cNvGrpSpPr/>
              <p:nvPr/>
            </p:nvGrpSpPr>
            <p:grpSpPr>
              <a:xfrm>
                <a:off x="4394465" y="965192"/>
                <a:ext cx="281290" cy="1478825"/>
                <a:chOff x="1017181" y="1172226"/>
                <a:chExt cx="281290" cy="1478825"/>
              </a:xfrm>
            </p:grpSpPr>
            <p:cxnSp>
              <p:nvCxnSpPr>
                <p:cNvPr id="169" name="Straight Connector 168">
                  <a:extLst>
                    <a:ext uri="{FF2B5EF4-FFF2-40B4-BE49-F238E27FC236}">
                      <a16:creationId xmlns:a16="http://schemas.microsoft.com/office/drawing/2014/main" id="{A61029B7-F942-B542-93D7-D64764B63956}"/>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AE30ED83-AA16-0245-A736-0AC1D325D960}"/>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82C304EB-AC23-C546-9F6B-4DD9D9C09317}"/>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4" name="Straight Arrow Connector 153">
                <a:extLst>
                  <a:ext uri="{FF2B5EF4-FFF2-40B4-BE49-F238E27FC236}">
                    <a16:creationId xmlns:a16="http://schemas.microsoft.com/office/drawing/2014/main" id="{5342D983-C9B8-CC4B-AA98-950CD3FF9EEC}"/>
                  </a:ext>
                </a:extLst>
              </p:cNvPr>
              <p:cNvCxnSpPr>
                <a:cxnSpLocks/>
              </p:cNvCxnSpPr>
              <p:nvPr/>
            </p:nvCxnSpPr>
            <p:spPr>
              <a:xfrm>
                <a:off x="4679483" y="300096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F3A22487-1480-8C4C-9009-653911255477}"/>
                  </a:ext>
                </a:extLst>
              </p:cNvPr>
              <p:cNvGrpSpPr/>
              <p:nvPr/>
            </p:nvGrpSpPr>
            <p:grpSpPr>
              <a:xfrm>
                <a:off x="4394465" y="2474948"/>
                <a:ext cx="281290" cy="1018372"/>
                <a:chOff x="1017181" y="1172226"/>
                <a:chExt cx="281290" cy="1478825"/>
              </a:xfrm>
            </p:grpSpPr>
            <p:cxnSp>
              <p:nvCxnSpPr>
                <p:cNvPr id="166" name="Straight Connector 165">
                  <a:extLst>
                    <a:ext uri="{FF2B5EF4-FFF2-40B4-BE49-F238E27FC236}">
                      <a16:creationId xmlns:a16="http://schemas.microsoft.com/office/drawing/2014/main" id="{D575F1B5-4B68-3B44-8EC8-4ABB492FDA90}"/>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A0366165-97E2-2940-B255-0533EC1C36B5}"/>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7394E476-EF12-0D46-B16F-282162AECA5A}"/>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56" name="Group 155">
                <a:extLst>
                  <a:ext uri="{FF2B5EF4-FFF2-40B4-BE49-F238E27FC236}">
                    <a16:creationId xmlns:a16="http://schemas.microsoft.com/office/drawing/2014/main" id="{3E937CFD-200A-094F-9249-06968B30D32B}"/>
                  </a:ext>
                </a:extLst>
              </p:cNvPr>
              <p:cNvGrpSpPr/>
              <p:nvPr/>
            </p:nvGrpSpPr>
            <p:grpSpPr>
              <a:xfrm>
                <a:off x="3843482" y="2949861"/>
                <a:ext cx="561845" cy="614223"/>
                <a:chOff x="3028569" y="3371929"/>
                <a:chExt cx="561845" cy="614223"/>
              </a:xfrm>
            </p:grpSpPr>
            <p:pic>
              <p:nvPicPr>
                <p:cNvPr id="164" name="Graphic 163">
                  <a:extLst>
                    <a:ext uri="{FF2B5EF4-FFF2-40B4-BE49-F238E27FC236}">
                      <a16:creationId xmlns:a16="http://schemas.microsoft.com/office/drawing/2014/main" id="{69507B65-7604-034F-94D3-AA55B511C524}"/>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3179734" y="3371929"/>
                  <a:ext cx="274320" cy="274320"/>
                </a:xfrm>
                <a:prstGeom prst="rect">
                  <a:avLst/>
                </a:prstGeom>
              </p:spPr>
            </p:pic>
            <p:sp>
              <p:nvSpPr>
                <p:cNvPr id="165" name="TextBox 164">
                  <a:extLst>
                    <a:ext uri="{FF2B5EF4-FFF2-40B4-BE49-F238E27FC236}">
                      <a16:creationId xmlns:a16="http://schemas.microsoft.com/office/drawing/2014/main" id="{73469AC8-C837-4C4B-B1CD-2CDD4DB382DB}"/>
                    </a:ext>
                  </a:extLst>
                </p:cNvPr>
                <p:cNvSpPr txBox="1"/>
                <p:nvPr/>
              </p:nvSpPr>
              <p:spPr>
                <a:xfrm>
                  <a:off x="3028569" y="3647598"/>
                  <a:ext cx="561845"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p:txBody>
            </p:sp>
          </p:grpSp>
          <p:cxnSp>
            <p:nvCxnSpPr>
              <p:cNvPr id="157" name="Elbow Connector 156">
                <a:extLst>
                  <a:ext uri="{FF2B5EF4-FFF2-40B4-BE49-F238E27FC236}">
                    <a16:creationId xmlns:a16="http://schemas.microsoft.com/office/drawing/2014/main" id="{B2ED83ED-E739-C146-8760-F8CB7C710B15}"/>
                  </a:ext>
                </a:extLst>
              </p:cNvPr>
              <p:cNvCxnSpPr>
                <a:stCxn id="173" idx="3"/>
                <a:endCxn id="186" idx="2"/>
              </p:cNvCxnSpPr>
              <p:nvPr/>
            </p:nvCxnSpPr>
            <p:spPr>
              <a:xfrm flipV="1">
                <a:off x="5526265" y="2917288"/>
                <a:ext cx="1914248" cy="893111"/>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8" name="Elbow Connector 157">
                <a:extLst>
                  <a:ext uri="{FF2B5EF4-FFF2-40B4-BE49-F238E27FC236}">
                    <a16:creationId xmlns:a16="http://schemas.microsoft.com/office/drawing/2014/main" id="{0EECE4F0-C0E9-FC40-BC96-3DF68CF83356}"/>
                  </a:ext>
                </a:extLst>
              </p:cNvPr>
              <p:cNvCxnSpPr>
                <a:cxnSpLocks/>
              </p:cNvCxnSpPr>
              <p:nvPr/>
            </p:nvCxnSpPr>
            <p:spPr>
              <a:xfrm flipV="1">
                <a:off x="5504606" y="2407255"/>
                <a:ext cx="1695128" cy="613129"/>
              </a:xfrm>
              <a:prstGeom prst="bentConnector3">
                <a:avLst>
                  <a:gd name="adj1" fmla="val 50196"/>
                </a:avLst>
              </a:prstGeom>
              <a:ln w="12700" cap="flat">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354093C6-4010-EE4D-9E01-CCCF04BA1A35}"/>
                  </a:ext>
                </a:extLst>
              </p:cNvPr>
              <p:cNvCxnSpPr>
                <a:cxnSpLocks/>
                <a:stCxn id="183" idx="3"/>
              </p:cNvCxnSpPr>
              <p:nvPr/>
            </p:nvCxnSpPr>
            <p:spPr>
              <a:xfrm>
                <a:off x="5539221" y="1389361"/>
                <a:ext cx="825128"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F5C41AFA-0672-4C4D-82FF-C27D5E7884D9}"/>
                  </a:ext>
                </a:extLst>
              </p:cNvPr>
              <p:cNvCxnSpPr>
                <a:cxnSpLocks/>
              </p:cNvCxnSpPr>
              <p:nvPr/>
            </p:nvCxnSpPr>
            <p:spPr>
              <a:xfrm>
                <a:off x="6357092" y="1385449"/>
                <a:ext cx="0" cy="1017894"/>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313DD2EB-C84A-454C-9174-F597E39D8F23}"/>
                  </a:ext>
                </a:extLst>
              </p:cNvPr>
              <p:cNvCxnSpPr>
                <a:cxnSpLocks/>
                <a:stCxn id="185" idx="3"/>
                <a:endCxn id="179" idx="1"/>
              </p:cNvCxnSpPr>
              <p:nvPr/>
            </p:nvCxnSpPr>
            <p:spPr>
              <a:xfrm flipV="1">
                <a:off x="5516785" y="1371898"/>
                <a:ext cx="1670770" cy="163102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1D54ED7A-1D4C-6F4A-92B9-B6ABB58D5CE6}"/>
                  </a:ext>
                </a:extLst>
              </p:cNvPr>
              <p:cNvCxnSpPr>
                <a:cxnSpLocks/>
              </p:cNvCxnSpPr>
              <p:nvPr/>
            </p:nvCxnSpPr>
            <p:spPr>
              <a:xfrm flipV="1">
                <a:off x="5531200" y="1292988"/>
                <a:ext cx="1648334" cy="1746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D6D9FB1D-E1BC-974F-B457-27FC245C9B2B}"/>
                  </a:ext>
                </a:extLst>
              </p:cNvPr>
              <p:cNvCxnSpPr>
                <a:cxnSpLocks/>
                <a:stCxn id="187" idx="0"/>
                <a:endCxn id="178" idx="2"/>
              </p:cNvCxnSpPr>
              <p:nvPr/>
            </p:nvCxnSpPr>
            <p:spPr>
              <a:xfrm flipV="1">
                <a:off x="7440513" y="2024320"/>
                <a:ext cx="0" cy="13687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0" name="Group 139">
              <a:extLst>
                <a:ext uri="{FF2B5EF4-FFF2-40B4-BE49-F238E27FC236}">
                  <a16:creationId xmlns:a16="http://schemas.microsoft.com/office/drawing/2014/main" id="{6B168DE8-19A1-2B4D-9AAB-768F1210969D}"/>
                </a:ext>
              </a:extLst>
            </p:cNvPr>
            <p:cNvGrpSpPr/>
            <p:nvPr/>
          </p:nvGrpSpPr>
          <p:grpSpPr>
            <a:xfrm>
              <a:off x="2436383" y="1094357"/>
              <a:ext cx="1259655" cy="487680"/>
              <a:chOff x="107083" y="1172226"/>
              <a:chExt cx="1259655" cy="487680"/>
            </a:xfrm>
          </p:grpSpPr>
          <p:sp>
            <p:nvSpPr>
              <p:cNvPr id="141" name="TextBox 140">
                <a:extLst>
                  <a:ext uri="{FF2B5EF4-FFF2-40B4-BE49-F238E27FC236}">
                    <a16:creationId xmlns:a16="http://schemas.microsoft.com/office/drawing/2014/main" id="{0FE03D21-1A33-AE4C-8FA4-04156B70FC4E}"/>
                  </a:ext>
                </a:extLst>
              </p:cNvPr>
              <p:cNvSpPr txBox="1"/>
              <p:nvPr/>
            </p:nvSpPr>
            <p:spPr>
              <a:xfrm>
                <a:off x="107083" y="1444462"/>
                <a:ext cx="125965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pic>
            <p:nvPicPr>
              <p:cNvPr id="142" name="Graphic 141">
                <a:extLst>
                  <a:ext uri="{FF2B5EF4-FFF2-40B4-BE49-F238E27FC236}">
                    <a16:creationId xmlns:a16="http://schemas.microsoft.com/office/drawing/2014/main" id="{0E865FD4-E467-764E-9747-5098526EC253}"/>
                  </a:ext>
                </a:extLst>
              </p:cNvPr>
              <p:cNvPicPr>
                <a:picLocks noChangeAspect="1"/>
              </p:cNvPicPr>
              <p:nvPr/>
            </p:nvPicPr>
            <p:blipFill>
              <a:blip r:embed="rId25" cstate="screen">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599751" y="1172226"/>
                <a:ext cx="274320" cy="274320"/>
              </a:xfrm>
              <a:prstGeom prst="rect">
                <a:avLst/>
              </a:prstGeom>
            </p:spPr>
          </p:pic>
        </p:grpSp>
      </p:grpSp>
      <p:sp>
        <p:nvSpPr>
          <p:cNvPr id="188" name="Rectangle 187">
            <a:extLst>
              <a:ext uri="{FF2B5EF4-FFF2-40B4-BE49-F238E27FC236}">
                <a16:creationId xmlns:a16="http://schemas.microsoft.com/office/drawing/2014/main" id="{08FE1721-56A0-6746-A954-A89D49E3249B}"/>
              </a:ext>
            </a:extLst>
          </p:cNvPr>
          <p:cNvSpPr/>
          <p:nvPr/>
        </p:nvSpPr>
        <p:spPr>
          <a:xfrm>
            <a:off x="190984" y="1197859"/>
            <a:ext cx="3276700" cy="3195861"/>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w="0"/>
                <a:solidFill>
                  <a:srgbClr val="FAFAFA"/>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189" name="Graphic 188">
            <a:extLst>
              <a:ext uri="{FF2B5EF4-FFF2-40B4-BE49-F238E27FC236}">
                <a16:creationId xmlns:a16="http://schemas.microsoft.com/office/drawing/2014/main" id="{47F3C8AC-207D-674E-B3AB-2FF73D7E811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93753" y="1197859"/>
            <a:ext cx="210945" cy="228456"/>
          </a:xfrm>
          <a:prstGeom prst="rect">
            <a:avLst/>
          </a:prstGeom>
        </p:spPr>
      </p:pic>
      <p:pic>
        <p:nvPicPr>
          <p:cNvPr id="190" name="Graphic 189">
            <a:extLst>
              <a:ext uri="{FF2B5EF4-FFF2-40B4-BE49-F238E27FC236}">
                <a16:creationId xmlns:a16="http://schemas.microsoft.com/office/drawing/2014/main" id="{F0DE7354-6689-6349-8220-C3B03D03AB2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91708" y="1439185"/>
            <a:ext cx="218455" cy="218455"/>
          </a:xfrm>
          <a:prstGeom prst="rect">
            <a:avLst/>
          </a:prstGeom>
        </p:spPr>
      </p:pic>
      <p:sp>
        <p:nvSpPr>
          <p:cNvPr id="191" name="Rectangle 190">
            <a:extLst>
              <a:ext uri="{FF2B5EF4-FFF2-40B4-BE49-F238E27FC236}">
                <a16:creationId xmlns:a16="http://schemas.microsoft.com/office/drawing/2014/main" id="{CC641896-013F-CA45-B061-4CA9093A7173}"/>
              </a:ext>
            </a:extLst>
          </p:cNvPr>
          <p:cNvSpPr/>
          <p:nvPr/>
        </p:nvSpPr>
        <p:spPr>
          <a:xfrm>
            <a:off x="403887" y="1442068"/>
            <a:ext cx="2960424" cy="2094327"/>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grpSp>
        <p:nvGrpSpPr>
          <p:cNvPr id="200" name="Group 199">
            <a:extLst>
              <a:ext uri="{FF2B5EF4-FFF2-40B4-BE49-F238E27FC236}">
                <a16:creationId xmlns:a16="http://schemas.microsoft.com/office/drawing/2014/main" id="{83D55497-D68B-174C-92CA-91B7E60FD89E}"/>
              </a:ext>
            </a:extLst>
          </p:cNvPr>
          <p:cNvGrpSpPr/>
          <p:nvPr/>
        </p:nvGrpSpPr>
        <p:grpSpPr>
          <a:xfrm>
            <a:off x="2090199" y="2006897"/>
            <a:ext cx="1066535" cy="1027193"/>
            <a:chOff x="477297" y="1821392"/>
            <a:chExt cx="1066535" cy="1027193"/>
          </a:xfrm>
        </p:grpSpPr>
        <p:sp>
          <p:nvSpPr>
            <p:cNvPr id="192" name="Rectangle 191">
              <a:extLst>
                <a:ext uri="{FF2B5EF4-FFF2-40B4-BE49-F238E27FC236}">
                  <a16:creationId xmlns:a16="http://schemas.microsoft.com/office/drawing/2014/main" id="{68894E00-563E-6743-979D-B3066D84DF6F}"/>
                </a:ext>
              </a:extLst>
            </p:cNvPr>
            <p:cNvSpPr/>
            <p:nvPr/>
          </p:nvSpPr>
          <p:spPr>
            <a:xfrm>
              <a:off x="477412" y="1821392"/>
              <a:ext cx="1066420" cy="989476"/>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pic>
          <p:nvPicPr>
            <p:cNvPr id="193" name="Graphic 192">
              <a:extLst>
                <a:ext uri="{FF2B5EF4-FFF2-40B4-BE49-F238E27FC236}">
                  <a16:creationId xmlns:a16="http://schemas.microsoft.com/office/drawing/2014/main" id="{D3E53429-E31C-AA42-AD8D-FF6C16A2166C}"/>
                </a:ext>
              </a:extLst>
            </p:cNvPr>
            <p:cNvPicPr>
              <a:picLocks noChangeAspect="1"/>
            </p:cNvPicPr>
            <p:nvPr/>
          </p:nvPicPr>
          <p:blipFill>
            <a:blip r:embed="rId31" cstate="screen">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477297" y="1827856"/>
              <a:ext cx="209108" cy="209108"/>
            </a:xfrm>
            <a:prstGeom prst="rect">
              <a:avLst/>
            </a:prstGeom>
          </p:spPr>
        </p:pic>
        <p:sp>
          <p:nvSpPr>
            <p:cNvPr id="194" name="TextBox 193">
              <a:extLst>
                <a:ext uri="{FF2B5EF4-FFF2-40B4-BE49-F238E27FC236}">
                  <a16:creationId xmlns:a16="http://schemas.microsoft.com/office/drawing/2014/main" id="{0F60EF48-8DC8-6C4C-8D85-C9275FA4025B}"/>
                </a:ext>
              </a:extLst>
            </p:cNvPr>
            <p:cNvSpPr txBox="1"/>
            <p:nvPr/>
          </p:nvSpPr>
          <p:spPr>
            <a:xfrm>
              <a:off x="588752" y="2340004"/>
              <a:ext cx="836400" cy="307777"/>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Compromised Instance</a:t>
              </a:r>
            </a:p>
          </p:txBody>
        </p:sp>
        <p:pic>
          <p:nvPicPr>
            <p:cNvPr id="195" name="Graphic 194">
              <a:extLst>
                <a:ext uri="{FF2B5EF4-FFF2-40B4-BE49-F238E27FC236}">
                  <a16:creationId xmlns:a16="http://schemas.microsoft.com/office/drawing/2014/main" id="{866FE143-D4C5-2A45-930A-D0F84E70C4F9}"/>
                </a:ext>
              </a:extLst>
            </p:cNvPr>
            <p:cNvPicPr>
              <a:picLocks noChangeAspect="1"/>
            </p:cNvPicPr>
            <p:nvPr/>
          </p:nvPicPr>
          <p:blipFill>
            <a:blip r:embed="rId33" cstate="screen">
              <a:extLst>
                <a:ext uri="{28A0092B-C50C-407E-A947-70E740481C1C}">
                  <a14:useLocalDpi xmlns:a14="http://schemas.microsoft.com/office/drawing/2010/main"/>
                </a:ext>
                <a:ext uri="{96DAC541-7B7A-43D3-8B79-37D633B846F1}">
                  <asvg:svgBlip xmlns:asvg="http://schemas.microsoft.com/office/drawing/2016/SVG/main" r:embed="rId34"/>
                </a:ext>
              </a:extLst>
            </a:blip>
            <a:stretch>
              <a:fillRect/>
            </a:stretch>
          </p:blipFill>
          <p:spPr>
            <a:xfrm>
              <a:off x="869792" y="2056499"/>
              <a:ext cx="274320" cy="274320"/>
            </a:xfrm>
            <a:prstGeom prst="rect">
              <a:avLst/>
            </a:prstGeom>
          </p:spPr>
        </p:pic>
        <p:sp>
          <p:nvSpPr>
            <p:cNvPr id="196" name="TextBox 195">
              <a:extLst>
                <a:ext uri="{FF2B5EF4-FFF2-40B4-BE49-F238E27FC236}">
                  <a16:creationId xmlns:a16="http://schemas.microsoft.com/office/drawing/2014/main" id="{48282A89-5015-494F-B5B0-627AB043DE4C}"/>
                </a:ext>
              </a:extLst>
            </p:cNvPr>
            <p:cNvSpPr txBox="1"/>
            <p:nvPr/>
          </p:nvSpPr>
          <p:spPr>
            <a:xfrm>
              <a:off x="1009205" y="2663919"/>
              <a:ext cx="531015" cy="184666"/>
            </a:xfrm>
            <a:prstGeom prst="rect">
              <a:avLst/>
            </a:prstGeom>
            <a:noFill/>
          </p:spPr>
          <p:txBody>
            <a:bodyPr wrap="square" rtlCol="0">
              <a:spAutoFit/>
            </a:bodyPr>
            <a:lstStyle/>
            <a:p>
              <a:pPr algn="ctr"/>
              <a:r>
                <a:rPr lang="en-US" sz="600" dirty="0">
                  <a:solidFill>
                    <a:schemeClr val="tx2">
                      <a:lumMod val="60000"/>
                      <a:lumOff val="40000"/>
                    </a:schemeClr>
                  </a:solidFill>
                  <a:latin typeface="Amazon Ember" panose="020B0603020204020204" pitchFamily="34" charset="0"/>
                  <a:ea typeface="Amazon Ember" panose="020B0603020204020204" pitchFamily="34" charset="0"/>
                  <a:cs typeface="Amazon Ember" panose="020B0603020204020204" pitchFamily="34" charset="0"/>
                </a:rPr>
                <a:t>Subnet 2</a:t>
              </a:r>
            </a:p>
          </p:txBody>
        </p:sp>
      </p:grpSp>
      <p:sp>
        <p:nvSpPr>
          <p:cNvPr id="197" name="TextBox 196">
            <a:extLst>
              <a:ext uri="{FF2B5EF4-FFF2-40B4-BE49-F238E27FC236}">
                <a16:creationId xmlns:a16="http://schemas.microsoft.com/office/drawing/2014/main" id="{5BC59109-87F3-5148-9D5F-F76F9FB90CA8}"/>
              </a:ext>
            </a:extLst>
          </p:cNvPr>
          <p:cNvSpPr txBox="1"/>
          <p:nvPr/>
        </p:nvSpPr>
        <p:spPr>
          <a:xfrm>
            <a:off x="783058" y="1712955"/>
            <a:ext cx="853815" cy="276999"/>
          </a:xfrm>
          <a:prstGeom prst="rect">
            <a:avLst/>
          </a:prstGeom>
          <a:solidFill>
            <a:srgbClr val="69AE35">
              <a:lumMod val="20000"/>
              <a:lumOff val="80000"/>
              <a:alpha val="43000"/>
            </a:srgb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Elastic IP in custom Threat List</a:t>
            </a:r>
          </a:p>
        </p:txBody>
      </p:sp>
      <p:sp>
        <p:nvSpPr>
          <p:cNvPr id="198" name="Rectangle 197">
            <a:extLst>
              <a:ext uri="{FF2B5EF4-FFF2-40B4-BE49-F238E27FC236}">
                <a16:creationId xmlns:a16="http://schemas.microsoft.com/office/drawing/2014/main" id="{18515164-3622-D34A-A352-1375E5C112EF}"/>
              </a:ext>
            </a:extLst>
          </p:cNvPr>
          <p:cNvSpPr/>
          <p:nvPr/>
        </p:nvSpPr>
        <p:spPr>
          <a:xfrm>
            <a:off x="443760" y="1691267"/>
            <a:ext cx="2846794" cy="1547696"/>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8FA7C4"/>
                </a:solidFill>
              </a:rPr>
              <a:t>Availability Zone</a:t>
            </a:r>
          </a:p>
        </p:txBody>
      </p:sp>
      <p:grpSp>
        <p:nvGrpSpPr>
          <p:cNvPr id="201" name="Group 200">
            <a:extLst>
              <a:ext uri="{FF2B5EF4-FFF2-40B4-BE49-F238E27FC236}">
                <a16:creationId xmlns:a16="http://schemas.microsoft.com/office/drawing/2014/main" id="{AD7A28FE-C0AE-B945-BD00-4F81A2B003A7}"/>
              </a:ext>
            </a:extLst>
          </p:cNvPr>
          <p:cNvGrpSpPr/>
          <p:nvPr/>
        </p:nvGrpSpPr>
        <p:grpSpPr>
          <a:xfrm>
            <a:off x="573951" y="2006897"/>
            <a:ext cx="1066535" cy="1027193"/>
            <a:chOff x="477297" y="1821392"/>
            <a:chExt cx="1066535" cy="1027193"/>
          </a:xfrm>
        </p:grpSpPr>
        <p:sp>
          <p:nvSpPr>
            <p:cNvPr id="202" name="Rectangle 201">
              <a:extLst>
                <a:ext uri="{FF2B5EF4-FFF2-40B4-BE49-F238E27FC236}">
                  <a16:creationId xmlns:a16="http://schemas.microsoft.com/office/drawing/2014/main" id="{46D45EC5-A894-1842-981A-36B29EB59D68}"/>
                </a:ext>
              </a:extLst>
            </p:cNvPr>
            <p:cNvSpPr/>
            <p:nvPr/>
          </p:nvSpPr>
          <p:spPr>
            <a:xfrm>
              <a:off x="477412" y="1821392"/>
              <a:ext cx="1066420" cy="989476"/>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pic>
          <p:nvPicPr>
            <p:cNvPr id="203" name="Graphic 202">
              <a:extLst>
                <a:ext uri="{FF2B5EF4-FFF2-40B4-BE49-F238E27FC236}">
                  <a16:creationId xmlns:a16="http://schemas.microsoft.com/office/drawing/2014/main" id="{156F1252-B2E2-7C4A-8B74-4E6F46B68789}"/>
                </a:ext>
              </a:extLst>
            </p:cNvPr>
            <p:cNvPicPr>
              <a:picLocks noChangeAspect="1"/>
            </p:cNvPicPr>
            <p:nvPr/>
          </p:nvPicPr>
          <p:blipFill>
            <a:blip r:embed="rId31" cstate="screen">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477297" y="1827856"/>
              <a:ext cx="209108" cy="209108"/>
            </a:xfrm>
            <a:prstGeom prst="rect">
              <a:avLst/>
            </a:prstGeom>
          </p:spPr>
        </p:pic>
        <p:sp>
          <p:nvSpPr>
            <p:cNvPr id="204" name="TextBox 203">
              <a:extLst>
                <a:ext uri="{FF2B5EF4-FFF2-40B4-BE49-F238E27FC236}">
                  <a16:creationId xmlns:a16="http://schemas.microsoft.com/office/drawing/2014/main" id="{70A1C8A6-C313-F24F-94E1-2C7C346021B7}"/>
                </a:ext>
              </a:extLst>
            </p:cNvPr>
            <p:cNvSpPr txBox="1"/>
            <p:nvPr/>
          </p:nvSpPr>
          <p:spPr>
            <a:xfrm>
              <a:off x="659705" y="2343165"/>
              <a:ext cx="694495" cy="307777"/>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Malicious Host</a:t>
              </a:r>
            </a:p>
          </p:txBody>
        </p:sp>
        <p:pic>
          <p:nvPicPr>
            <p:cNvPr id="205" name="Graphic 204">
              <a:extLst>
                <a:ext uri="{FF2B5EF4-FFF2-40B4-BE49-F238E27FC236}">
                  <a16:creationId xmlns:a16="http://schemas.microsoft.com/office/drawing/2014/main" id="{6E83A490-A87C-A84F-B7D6-F58F8FE2A4C1}"/>
                </a:ext>
              </a:extLst>
            </p:cNvPr>
            <p:cNvPicPr>
              <a:picLocks noChangeAspect="1"/>
            </p:cNvPicPr>
            <p:nvPr/>
          </p:nvPicPr>
          <p:blipFill>
            <a:blip r:embed="rId33" cstate="screen">
              <a:extLst>
                <a:ext uri="{28A0092B-C50C-407E-A947-70E740481C1C}">
                  <a14:useLocalDpi xmlns:a14="http://schemas.microsoft.com/office/drawing/2010/main"/>
                </a:ext>
                <a:ext uri="{96DAC541-7B7A-43D3-8B79-37D633B846F1}">
                  <asvg:svgBlip xmlns:asvg="http://schemas.microsoft.com/office/drawing/2016/SVG/main" r:embed="rId34"/>
                </a:ext>
              </a:extLst>
            </a:blip>
            <a:stretch>
              <a:fillRect/>
            </a:stretch>
          </p:blipFill>
          <p:spPr>
            <a:xfrm>
              <a:off x="869792" y="2056499"/>
              <a:ext cx="274320" cy="274320"/>
            </a:xfrm>
            <a:prstGeom prst="rect">
              <a:avLst/>
            </a:prstGeom>
          </p:spPr>
        </p:pic>
        <p:sp>
          <p:nvSpPr>
            <p:cNvPr id="206" name="TextBox 205">
              <a:extLst>
                <a:ext uri="{FF2B5EF4-FFF2-40B4-BE49-F238E27FC236}">
                  <a16:creationId xmlns:a16="http://schemas.microsoft.com/office/drawing/2014/main" id="{7C735603-9253-384E-9E47-28FF1C09F100}"/>
                </a:ext>
              </a:extLst>
            </p:cNvPr>
            <p:cNvSpPr txBox="1"/>
            <p:nvPr/>
          </p:nvSpPr>
          <p:spPr>
            <a:xfrm>
              <a:off x="1006953" y="2663919"/>
              <a:ext cx="533267" cy="184666"/>
            </a:xfrm>
            <a:prstGeom prst="rect">
              <a:avLst/>
            </a:prstGeom>
            <a:noFill/>
          </p:spPr>
          <p:txBody>
            <a:bodyPr wrap="square" rtlCol="0">
              <a:spAutoFit/>
            </a:bodyPr>
            <a:lstStyle/>
            <a:p>
              <a:pPr algn="ctr"/>
              <a:r>
                <a:rPr lang="en-US" sz="600" dirty="0">
                  <a:solidFill>
                    <a:schemeClr val="tx2">
                      <a:lumMod val="60000"/>
                      <a:lumOff val="40000"/>
                    </a:schemeClr>
                  </a:solidFill>
                  <a:latin typeface="Amazon Ember" panose="020B0603020204020204" pitchFamily="34" charset="0"/>
                  <a:ea typeface="Amazon Ember" panose="020B0603020204020204" pitchFamily="34" charset="0"/>
                  <a:cs typeface="Amazon Ember" panose="020B0603020204020204" pitchFamily="34" charset="0"/>
                </a:rPr>
                <a:t>Subnet 1</a:t>
              </a:r>
            </a:p>
          </p:txBody>
        </p:sp>
      </p:grpSp>
      <p:grpSp>
        <p:nvGrpSpPr>
          <p:cNvPr id="212" name="Group 211">
            <a:extLst>
              <a:ext uri="{FF2B5EF4-FFF2-40B4-BE49-F238E27FC236}">
                <a16:creationId xmlns:a16="http://schemas.microsoft.com/office/drawing/2014/main" id="{AE553C1B-76BB-B94F-B634-7D9FDBEBF8CB}"/>
              </a:ext>
            </a:extLst>
          </p:cNvPr>
          <p:cNvGrpSpPr/>
          <p:nvPr/>
        </p:nvGrpSpPr>
        <p:grpSpPr>
          <a:xfrm>
            <a:off x="268050" y="3757103"/>
            <a:ext cx="565389" cy="594807"/>
            <a:chOff x="268050" y="3755830"/>
            <a:chExt cx="565389" cy="594807"/>
          </a:xfrm>
        </p:grpSpPr>
        <p:sp>
          <p:nvSpPr>
            <p:cNvPr id="207" name="TextBox 206">
              <a:extLst>
                <a:ext uri="{FF2B5EF4-FFF2-40B4-BE49-F238E27FC236}">
                  <a16:creationId xmlns:a16="http://schemas.microsoft.com/office/drawing/2014/main" id="{C4713993-AE04-014F-A679-ED3ECFD24FF4}"/>
                </a:ext>
              </a:extLst>
            </p:cNvPr>
            <p:cNvSpPr txBox="1"/>
            <p:nvPr/>
          </p:nvSpPr>
          <p:spPr>
            <a:xfrm>
              <a:off x="268050" y="4150582"/>
              <a:ext cx="565389" cy="200055"/>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endPar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08" name="Graphic 207">
              <a:extLst>
                <a:ext uri="{FF2B5EF4-FFF2-40B4-BE49-F238E27FC236}">
                  <a16:creationId xmlns:a16="http://schemas.microsoft.com/office/drawing/2014/main" id="{7EB39F5E-31EB-264E-B74C-95CDBE108D4D}"/>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63874" y="3755830"/>
              <a:ext cx="373741" cy="373741"/>
            </a:xfrm>
            <a:prstGeom prst="rect">
              <a:avLst/>
            </a:prstGeom>
          </p:spPr>
        </p:pic>
      </p:grpSp>
      <p:sp>
        <p:nvSpPr>
          <p:cNvPr id="213" name="Rectangle 212">
            <a:extLst>
              <a:ext uri="{FF2B5EF4-FFF2-40B4-BE49-F238E27FC236}">
                <a16:creationId xmlns:a16="http://schemas.microsoft.com/office/drawing/2014/main" id="{897F5DC9-BCF6-CF49-A1D0-924AD6C81136}"/>
              </a:ext>
            </a:extLst>
          </p:cNvPr>
          <p:cNvSpPr/>
          <p:nvPr/>
        </p:nvSpPr>
        <p:spPr>
          <a:xfrm>
            <a:off x="121871" y="739845"/>
            <a:ext cx="3423115"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The Attack</a:t>
            </a:r>
          </a:p>
        </p:txBody>
      </p:sp>
      <p:cxnSp>
        <p:nvCxnSpPr>
          <p:cNvPr id="214" name="Straight Arrow Connector 213">
            <a:extLst>
              <a:ext uri="{FF2B5EF4-FFF2-40B4-BE49-F238E27FC236}">
                <a16:creationId xmlns:a16="http://schemas.microsoft.com/office/drawing/2014/main" id="{3F612892-4E87-FC4A-ADB4-06A2D274D3F3}"/>
              </a:ext>
            </a:extLst>
          </p:cNvPr>
          <p:cNvCxnSpPr>
            <a:cxnSpLocks/>
          </p:cNvCxnSpPr>
          <p:nvPr/>
        </p:nvCxnSpPr>
        <p:spPr>
          <a:xfrm>
            <a:off x="1288211" y="2389599"/>
            <a:ext cx="1121434"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18" name="8-Point Star 217">
            <a:extLst>
              <a:ext uri="{FF2B5EF4-FFF2-40B4-BE49-F238E27FC236}">
                <a16:creationId xmlns:a16="http://schemas.microsoft.com/office/drawing/2014/main" id="{616380C7-FB9F-8946-B546-3948F2FCB1BB}"/>
              </a:ext>
            </a:extLst>
          </p:cNvPr>
          <p:cNvSpPr>
            <a:spLocks noChangeAspect="1"/>
          </p:cNvSpPr>
          <p:nvPr/>
        </p:nvSpPr>
        <p:spPr>
          <a:xfrm>
            <a:off x="1593080" y="2178225"/>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219" name="8-Point Star 218">
            <a:extLst>
              <a:ext uri="{FF2B5EF4-FFF2-40B4-BE49-F238E27FC236}">
                <a16:creationId xmlns:a16="http://schemas.microsoft.com/office/drawing/2014/main" id="{5DC3A6B0-179F-724D-850D-2D66714AEE69}"/>
              </a:ext>
            </a:extLst>
          </p:cNvPr>
          <p:cNvSpPr>
            <a:spLocks noChangeAspect="1"/>
          </p:cNvSpPr>
          <p:nvPr/>
        </p:nvSpPr>
        <p:spPr>
          <a:xfrm>
            <a:off x="1936106" y="2178225"/>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220" name="8-Point Star 219">
            <a:extLst>
              <a:ext uri="{FF2B5EF4-FFF2-40B4-BE49-F238E27FC236}">
                <a16:creationId xmlns:a16="http://schemas.microsoft.com/office/drawing/2014/main" id="{5817AE29-66DC-3B4A-918A-FDCC09775D21}"/>
              </a:ext>
            </a:extLst>
          </p:cNvPr>
          <p:cNvSpPr>
            <a:spLocks noChangeAspect="1"/>
          </p:cNvSpPr>
          <p:nvPr/>
        </p:nvSpPr>
        <p:spPr>
          <a:xfrm>
            <a:off x="1232887" y="3304483"/>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221" name="8-Point Star 220">
            <a:extLst>
              <a:ext uri="{FF2B5EF4-FFF2-40B4-BE49-F238E27FC236}">
                <a16:creationId xmlns:a16="http://schemas.microsoft.com/office/drawing/2014/main" id="{72707E6B-C878-3143-8115-D92B2BCE1A76}"/>
              </a:ext>
            </a:extLst>
          </p:cNvPr>
          <p:cNvSpPr>
            <a:spLocks noChangeAspect="1"/>
          </p:cNvSpPr>
          <p:nvPr/>
        </p:nvSpPr>
        <p:spPr>
          <a:xfrm>
            <a:off x="617352" y="3304483"/>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222" name="TextBox 221">
            <a:extLst>
              <a:ext uri="{FF2B5EF4-FFF2-40B4-BE49-F238E27FC236}">
                <a16:creationId xmlns:a16="http://schemas.microsoft.com/office/drawing/2014/main" id="{61F7912D-DB7A-004E-8682-0C7A2CB97161}"/>
              </a:ext>
            </a:extLst>
          </p:cNvPr>
          <p:cNvSpPr txBox="1"/>
          <p:nvPr/>
        </p:nvSpPr>
        <p:spPr>
          <a:xfrm>
            <a:off x="1103607" y="3562816"/>
            <a:ext cx="553661" cy="200055"/>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API Calls</a:t>
            </a:r>
          </a:p>
        </p:txBody>
      </p:sp>
      <p:sp>
        <p:nvSpPr>
          <p:cNvPr id="223" name="TextBox 222">
            <a:extLst>
              <a:ext uri="{FF2B5EF4-FFF2-40B4-BE49-F238E27FC236}">
                <a16:creationId xmlns:a16="http://schemas.microsoft.com/office/drawing/2014/main" id="{2F883A95-E09F-4E4A-9816-A29F6FBBA8AE}"/>
              </a:ext>
            </a:extLst>
          </p:cNvPr>
          <p:cNvSpPr txBox="1"/>
          <p:nvPr/>
        </p:nvSpPr>
        <p:spPr>
          <a:xfrm>
            <a:off x="459693" y="3522300"/>
            <a:ext cx="666246" cy="307777"/>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Bucket Changes</a:t>
            </a:r>
          </a:p>
        </p:txBody>
      </p:sp>
      <p:cxnSp>
        <p:nvCxnSpPr>
          <p:cNvPr id="224" name="Straight Arrow Connector 223">
            <a:extLst>
              <a:ext uri="{FF2B5EF4-FFF2-40B4-BE49-F238E27FC236}">
                <a16:creationId xmlns:a16="http://schemas.microsoft.com/office/drawing/2014/main" id="{06EAE959-CD54-7D40-A8A5-115441B92F17}"/>
              </a:ext>
            </a:extLst>
          </p:cNvPr>
          <p:cNvCxnSpPr>
            <a:cxnSpLocks/>
            <a:stCxn id="204" idx="2"/>
            <a:endCxn id="222" idx="1"/>
          </p:cNvCxnSpPr>
          <p:nvPr/>
        </p:nvCxnSpPr>
        <p:spPr>
          <a:xfrm>
            <a:off x="1103607" y="2836447"/>
            <a:ext cx="0" cy="826397"/>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1" name="Elbow Connector 230">
            <a:extLst>
              <a:ext uri="{FF2B5EF4-FFF2-40B4-BE49-F238E27FC236}">
                <a16:creationId xmlns:a16="http://schemas.microsoft.com/office/drawing/2014/main" id="{083684D6-1900-854B-B51E-095666012A32}"/>
              </a:ext>
            </a:extLst>
          </p:cNvPr>
          <p:cNvCxnSpPr>
            <a:cxnSpLocks/>
          </p:cNvCxnSpPr>
          <p:nvPr/>
        </p:nvCxnSpPr>
        <p:spPr>
          <a:xfrm rot="5400000">
            <a:off x="97937" y="2844082"/>
            <a:ext cx="1268870" cy="366215"/>
          </a:xfrm>
          <a:prstGeom prst="bentConnector3">
            <a:avLst>
              <a:gd name="adj1" fmla="val 598"/>
            </a:avLst>
          </a:prstGeom>
          <a:ln w="12700">
            <a:solidFill>
              <a:schemeClr val="accent3">
                <a:lumMod val="90000"/>
              </a:schemeClr>
            </a:solidFill>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241" name="Elbow Connector 240">
            <a:extLst>
              <a:ext uri="{FF2B5EF4-FFF2-40B4-BE49-F238E27FC236}">
                <a16:creationId xmlns:a16="http://schemas.microsoft.com/office/drawing/2014/main" id="{A7C90496-EFE8-8B40-9461-D4ABE20464BF}"/>
              </a:ext>
            </a:extLst>
          </p:cNvPr>
          <p:cNvCxnSpPr>
            <a:stCxn id="210" idx="3"/>
            <a:endCxn id="181" idx="1"/>
          </p:cNvCxnSpPr>
          <p:nvPr/>
        </p:nvCxnSpPr>
        <p:spPr>
          <a:xfrm flipV="1">
            <a:off x="1256049" y="2526759"/>
            <a:ext cx="2610498" cy="1396959"/>
          </a:xfrm>
          <a:prstGeom prst="bentConnector3">
            <a:avLst>
              <a:gd name="adj1" fmla="val 91197"/>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Elbow Connector 243">
            <a:extLst>
              <a:ext uri="{FF2B5EF4-FFF2-40B4-BE49-F238E27FC236}">
                <a16:creationId xmlns:a16="http://schemas.microsoft.com/office/drawing/2014/main" id="{623DBFF7-EAB5-2541-BF45-ECF3FACB874F}"/>
              </a:ext>
            </a:extLst>
          </p:cNvPr>
          <p:cNvCxnSpPr>
            <a:cxnSpLocks/>
          </p:cNvCxnSpPr>
          <p:nvPr/>
        </p:nvCxnSpPr>
        <p:spPr>
          <a:xfrm flipV="1">
            <a:off x="749329" y="2527911"/>
            <a:ext cx="3128932" cy="1417215"/>
          </a:xfrm>
          <a:prstGeom prst="bentConnector3">
            <a:avLst>
              <a:gd name="adj1" fmla="val 94479"/>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48" name="Elbow Connector 247">
            <a:extLst>
              <a:ext uri="{FF2B5EF4-FFF2-40B4-BE49-F238E27FC236}">
                <a16:creationId xmlns:a16="http://schemas.microsoft.com/office/drawing/2014/main" id="{BFD36B3F-A44C-B540-988E-DD6BD809F3E5}"/>
              </a:ext>
            </a:extLst>
          </p:cNvPr>
          <p:cNvCxnSpPr>
            <a:stCxn id="208" idx="3"/>
            <a:endCxn id="164" idx="1"/>
          </p:cNvCxnSpPr>
          <p:nvPr/>
        </p:nvCxnSpPr>
        <p:spPr>
          <a:xfrm flipV="1">
            <a:off x="737615" y="3202884"/>
            <a:ext cx="3136334" cy="741090"/>
          </a:xfrm>
          <a:prstGeom prst="bentConnector3">
            <a:avLst>
              <a:gd name="adj1" fmla="val 96941"/>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nvGrpSpPr>
          <p:cNvPr id="209" name="Group 208">
            <a:extLst>
              <a:ext uri="{FF2B5EF4-FFF2-40B4-BE49-F238E27FC236}">
                <a16:creationId xmlns:a16="http://schemas.microsoft.com/office/drawing/2014/main" id="{C8FA46C2-A997-8648-9DAE-33946CDF275F}"/>
              </a:ext>
            </a:extLst>
          </p:cNvPr>
          <p:cNvGrpSpPr/>
          <p:nvPr/>
        </p:nvGrpSpPr>
        <p:grpSpPr>
          <a:xfrm>
            <a:off x="758323" y="3792611"/>
            <a:ext cx="711075" cy="602426"/>
            <a:chOff x="2383510" y="2104732"/>
            <a:chExt cx="1235331" cy="1050400"/>
          </a:xfrm>
        </p:grpSpPr>
        <p:pic>
          <p:nvPicPr>
            <p:cNvPr id="210" name="Graphic 209">
              <a:extLst>
                <a:ext uri="{FF2B5EF4-FFF2-40B4-BE49-F238E27FC236}">
                  <a16:creationId xmlns:a16="http://schemas.microsoft.com/office/drawing/2014/main" id="{67C393FD-A397-E84B-83BD-29FF5248BC09}"/>
                </a:ext>
              </a:extLst>
            </p:cNvPr>
            <p:cNvPicPr>
              <a:picLocks noChangeAspect="1"/>
            </p:cNvPicPr>
            <p:nvPr/>
          </p:nvPicPr>
          <p:blipFill>
            <a:blip r:embed="rId37" cstate="screen">
              <a:extLst>
                <a:ext uri="{28A0092B-C50C-407E-A947-70E740481C1C}">
                  <a14:useLocalDpi xmlns:a14="http://schemas.microsoft.com/office/drawing/2010/main"/>
                </a:ext>
                <a:ext uri="{96DAC541-7B7A-43D3-8B79-37D633B846F1}">
                  <asvg:svgBlip xmlns:asvg="http://schemas.microsoft.com/office/drawing/2016/SVG/main" r:embed="rId38"/>
                </a:ext>
              </a:extLst>
            </a:blip>
            <a:stretch>
              <a:fillRect/>
            </a:stretch>
          </p:blipFill>
          <p:spPr>
            <a:xfrm>
              <a:off x="2790996" y="2104732"/>
              <a:ext cx="457200" cy="457200"/>
            </a:xfrm>
            <a:prstGeom prst="rect">
              <a:avLst/>
            </a:prstGeom>
          </p:spPr>
        </p:pic>
        <p:sp>
          <p:nvSpPr>
            <p:cNvPr id="211" name="TextBox 210">
              <a:extLst>
                <a:ext uri="{FF2B5EF4-FFF2-40B4-BE49-F238E27FC236}">
                  <a16:creationId xmlns:a16="http://schemas.microsoft.com/office/drawing/2014/main" id="{1A7DC0AE-891B-A649-9FC3-238CF81E8426}"/>
                </a:ext>
              </a:extLst>
            </p:cNvPr>
            <p:cNvSpPr txBox="1"/>
            <p:nvPr/>
          </p:nvSpPr>
          <p:spPr>
            <a:xfrm>
              <a:off x="2383510" y="2618487"/>
              <a:ext cx="1235331" cy="536645"/>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API Endpoints</a:t>
              </a:r>
            </a:p>
          </p:txBody>
        </p:sp>
      </p:grpSp>
      <p:cxnSp>
        <p:nvCxnSpPr>
          <p:cNvPr id="253" name="Elbow Connector 252">
            <a:extLst>
              <a:ext uri="{FF2B5EF4-FFF2-40B4-BE49-F238E27FC236}">
                <a16:creationId xmlns:a16="http://schemas.microsoft.com/office/drawing/2014/main" id="{FC8F7611-955A-0C44-ACAD-1A4BC0AFD591}"/>
              </a:ext>
            </a:extLst>
          </p:cNvPr>
          <p:cNvCxnSpPr>
            <a:cxnSpLocks/>
          </p:cNvCxnSpPr>
          <p:nvPr/>
        </p:nvCxnSpPr>
        <p:spPr>
          <a:xfrm rot="5400000" flipH="1" flipV="1">
            <a:off x="2297477" y="629129"/>
            <a:ext cx="948836" cy="2170287"/>
          </a:xfrm>
          <a:prstGeom prst="bentConnector2">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59" name="Elbow Connector 258">
            <a:extLst>
              <a:ext uri="{FF2B5EF4-FFF2-40B4-BE49-F238E27FC236}">
                <a16:creationId xmlns:a16="http://schemas.microsoft.com/office/drawing/2014/main" id="{FEC562AC-9B4A-2149-869A-BBFB32F34F10}"/>
              </a:ext>
            </a:extLst>
          </p:cNvPr>
          <p:cNvCxnSpPr>
            <a:cxnSpLocks/>
          </p:cNvCxnSpPr>
          <p:nvPr/>
        </p:nvCxnSpPr>
        <p:spPr>
          <a:xfrm rot="16200000" flipH="1">
            <a:off x="2157267" y="2269771"/>
            <a:ext cx="1623484" cy="1870580"/>
          </a:xfrm>
          <a:prstGeom prst="bentConnector2">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217" name="TextBox 216">
            <a:extLst>
              <a:ext uri="{FF2B5EF4-FFF2-40B4-BE49-F238E27FC236}">
                <a16:creationId xmlns:a16="http://schemas.microsoft.com/office/drawing/2014/main" id="{5585A8A1-B2FB-2048-8588-F87ABD839C67}"/>
              </a:ext>
            </a:extLst>
          </p:cNvPr>
          <p:cNvSpPr txBox="1"/>
          <p:nvPr/>
        </p:nvSpPr>
        <p:spPr>
          <a:xfrm>
            <a:off x="1226077" y="2378657"/>
            <a:ext cx="1256616" cy="200055"/>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SSH Brute Force Attack</a:t>
            </a:r>
          </a:p>
        </p:txBody>
      </p:sp>
      <p:sp>
        <p:nvSpPr>
          <p:cNvPr id="260" name="8-Point Star 259">
            <a:extLst>
              <a:ext uri="{FF2B5EF4-FFF2-40B4-BE49-F238E27FC236}">
                <a16:creationId xmlns:a16="http://schemas.microsoft.com/office/drawing/2014/main" id="{757CABA5-4587-BC4E-A1CD-AD2876708BE6}"/>
              </a:ext>
            </a:extLst>
          </p:cNvPr>
          <p:cNvSpPr>
            <a:spLocks noChangeAspect="1"/>
          </p:cNvSpPr>
          <p:nvPr/>
        </p:nvSpPr>
        <p:spPr>
          <a:xfrm>
            <a:off x="7704004" y="3336341"/>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5</a:t>
            </a:r>
          </a:p>
        </p:txBody>
      </p:sp>
      <p:cxnSp>
        <p:nvCxnSpPr>
          <p:cNvPr id="261" name="Straight Arrow Connector 260">
            <a:extLst>
              <a:ext uri="{FF2B5EF4-FFF2-40B4-BE49-F238E27FC236}">
                <a16:creationId xmlns:a16="http://schemas.microsoft.com/office/drawing/2014/main" id="{8E2997D2-202C-A240-80CB-0A9F26DA7447}"/>
              </a:ext>
            </a:extLst>
          </p:cNvPr>
          <p:cNvCxnSpPr>
            <a:cxnSpLocks/>
            <a:stCxn id="187" idx="3"/>
          </p:cNvCxnSpPr>
          <p:nvPr/>
        </p:nvCxnSpPr>
        <p:spPr>
          <a:xfrm>
            <a:off x="7548415" y="2505655"/>
            <a:ext cx="550366" cy="276538"/>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a:extLst>
              <a:ext uri="{FF2B5EF4-FFF2-40B4-BE49-F238E27FC236}">
                <a16:creationId xmlns:a16="http://schemas.microsoft.com/office/drawing/2014/main" id="{1AB4857F-F3F8-9B4A-A3DF-40A05AF6B980}"/>
              </a:ext>
            </a:extLst>
          </p:cNvPr>
          <p:cNvCxnSpPr>
            <a:cxnSpLocks/>
            <a:stCxn id="179" idx="3"/>
          </p:cNvCxnSpPr>
          <p:nvPr/>
        </p:nvCxnSpPr>
        <p:spPr>
          <a:xfrm flipV="1">
            <a:off x="7524057" y="1381475"/>
            <a:ext cx="632456" cy="106286"/>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3" name="Straight Arrow Connector 262">
            <a:extLst>
              <a:ext uri="{FF2B5EF4-FFF2-40B4-BE49-F238E27FC236}">
                <a16:creationId xmlns:a16="http://schemas.microsoft.com/office/drawing/2014/main" id="{3545F442-4682-3249-9A37-0DC9552D3A85}"/>
              </a:ext>
            </a:extLst>
          </p:cNvPr>
          <p:cNvCxnSpPr>
            <a:cxnSpLocks/>
            <a:stCxn id="179" idx="3"/>
          </p:cNvCxnSpPr>
          <p:nvPr/>
        </p:nvCxnSpPr>
        <p:spPr>
          <a:xfrm>
            <a:off x="7524057" y="1487761"/>
            <a:ext cx="653333" cy="448859"/>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8" name="TextBox 267">
            <a:extLst>
              <a:ext uri="{FF2B5EF4-FFF2-40B4-BE49-F238E27FC236}">
                <a16:creationId xmlns:a16="http://schemas.microsoft.com/office/drawing/2014/main" id="{7A3E25B9-A8DC-CC48-9598-3665803D687C}"/>
              </a:ext>
            </a:extLst>
          </p:cNvPr>
          <p:cNvSpPr txBox="1"/>
          <p:nvPr/>
        </p:nvSpPr>
        <p:spPr>
          <a:xfrm>
            <a:off x="8006318" y="4046470"/>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269" name="Graphic 268">
            <a:extLst>
              <a:ext uri="{FF2B5EF4-FFF2-40B4-BE49-F238E27FC236}">
                <a16:creationId xmlns:a16="http://schemas.microsoft.com/office/drawing/2014/main" id="{67DF1452-73B6-E644-B6A9-518DCD2ADC4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105274" y="3614561"/>
            <a:ext cx="457200" cy="457200"/>
          </a:xfrm>
          <a:prstGeom prst="rect">
            <a:avLst/>
          </a:prstGeom>
        </p:spPr>
      </p:pic>
      <p:cxnSp>
        <p:nvCxnSpPr>
          <p:cNvPr id="271" name="Elbow Connector 270">
            <a:extLst>
              <a:ext uri="{FF2B5EF4-FFF2-40B4-BE49-F238E27FC236}">
                <a16:creationId xmlns:a16="http://schemas.microsoft.com/office/drawing/2014/main" id="{89809E27-4CBF-2C49-AFA3-62B18347F491}"/>
              </a:ext>
            </a:extLst>
          </p:cNvPr>
          <p:cNvCxnSpPr>
            <a:stCxn id="179" idx="3"/>
            <a:endCxn id="269" idx="1"/>
          </p:cNvCxnSpPr>
          <p:nvPr/>
        </p:nvCxnSpPr>
        <p:spPr>
          <a:xfrm>
            <a:off x="7524057" y="1487761"/>
            <a:ext cx="581217" cy="2355400"/>
          </a:xfrm>
          <a:prstGeom prst="bentConnector3">
            <a:avLst>
              <a:gd name="adj1" fmla="val 64587"/>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273" name="TextBox 272">
            <a:extLst>
              <a:ext uri="{FF2B5EF4-FFF2-40B4-BE49-F238E27FC236}">
                <a16:creationId xmlns:a16="http://schemas.microsoft.com/office/drawing/2014/main" id="{20A977C4-12E6-5245-AE38-42DC1208045E}"/>
              </a:ext>
            </a:extLst>
          </p:cNvPr>
          <p:cNvSpPr txBox="1"/>
          <p:nvPr/>
        </p:nvSpPr>
        <p:spPr>
          <a:xfrm>
            <a:off x="7319144" y="3681277"/>
            <a:ext cx="658999" cy="307777"/>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Inspector assessment</a:t>
            </a:r>
          </a:p>
        </p:txBody>
      </p:sp>
    </p:spTree>
    <p:extLst>
      <p:ext uri="{BB962C8B-B14F-4D97-AF65-F5344CB8AC3E}">
        <p14:creationId xmlns:p14="http://schemas.microsoft.com/office/powerpoint/2010/main" val="868387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Questions</a:t>
            </a:r>
          </a:p>
        </p:txBody>
      </p:sp>
    </p:spTree>
    <p:extLst>
      <p:ext uri="{BB962C8B-B14F-4D97-AF65-F5344CB8AC3E}">
        <p14:creationId xmlns:p14="http://schemas.microsoft.com/office/powerpoint/2010/main" val="261310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#2</a:t>
            </a:r>
          </a:p>
        </p:txBody>
      </p:sp>
      <p:sp>
        <p:nvSpPr>
          <p:cNvPr id="3" name="Content Placeholder 2"/>
          <p:cNvSpPr>
            <a:spLocks noGrp="1"/>
          </p:cNvSpPr>
          <p:nvPr>
            <p:ph idx="1"/>
          </p:nvPr>
        </p:nvSpPr>
        <p:spPr>
          <a:xfrm>
            <a:off x="336789" y="878705"/>
            <a:ext cx="8538763" cy="4113426"/>
          </a:xfrm>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The lab mentions you can ignore the high-severity SSH brute force attack finding. Why?</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Why did the API calls from the “malicious host” generate GuardDuty findings?</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What is required for CloudWatch logs to capture evidence to help investigate an SSH Brute force attack?</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What key remediation step was missed regarding the SSH brute force attack?</a:t>
            </a:r>
          </a:p>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0788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Wrap Up - Lessons Learned From Incident Response</a:t>
            </a:r>
          </a:p>
        </p:txBody>
      </p:sp>
      <p:sp>
        <p:nvSpPr>
          <p:cNvPr id="3" name="Content Placeholder 2"/>
          <p:cNvSpPr>
            <a:spLocks noGrp="1"/>
          </p:cNvSpPr>
          <p:nvPr>
            <p:ph idx="1"/>
          </p:nvPr>
        </p:nvSpPr>
        <p:spPr>
          <a:xfrm>
            <a:off x="336789" y="878705"/>
            <a:ext cx="8596702" cy="4113426"/>
          </a:xfrm>
        </p:spPr>
        <p:txBody>
          <a:bodyPr>
            <a:normAutofit/>
          </a:bodyPr>
          <a:lstStyle/>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Use a strong tagging strategy!!!</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How are my AWS resources classified?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Ownership?</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Where does this instance come from?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What is the purpose of this instance?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Which account is this?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What to prioritize? </a:t>
            </a:r>
          </a:p>
          <a:p>
            <a:pPr lvl="1"/>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525650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Wrap Up - Lessons Learned From Incident Response</a:t>
            </a:r>
          </a:p>
        </p:txBody>
      </p:sp>
      <p:sp>
        <p:nvSpPr>
          <p:cNvPr id="3" name="Content Placeholder 2"/>
          <p:cNvSpPr>
            <a:spLocks noGrp="1"/>
          </p:cNvSpPr>
          <p:nvPr>
            <p:ph idx="1"/>
          </p:nvPr>
        </p:nvSpPr>
        <p:spPr>
          <a:xfrm>
            <a:off x="266700" y="878705"/>
            <a:ext cx="8666791" cy="4113426"/>
          </a:xfrm>
        </p:spPr>
        <p:txBody>
          <a:bodyPr>
            <a:normAutofit/>
          </a:bodyPr>
          <a:lstStyle/>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Questions to ask during the investigation </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Who or what is causing this finding?</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Internal or external?</a:t>
            </a:r>
          </a:p>
          <a:p>
            <a:r>
              <a:rPr lang="en-US" sz="2000" dirty="0">
                <a:latin typeface="Amazon Ember" panose="020B0603020204020204" pitchFamily="34" charset="0"/>
                <a:ea typeface="Amazon Ember" panose="020B0603020204020204" pitchFamily="34" charset="0"/>
                <a:cs typeface="Amazon Ember" panose="020B0603020204020204" pitchFamily="34" charset="0"/>
              </a:rPr>
              <a:t>How long has this been going on?</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Is this the first time I've seen it?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Source of the Intel?</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What is the risk to my environment?</a:t>
            </a:r>
          </a:p>
        </p:txBody>
      </p:sp>
    </p:spTree>
    <p:extLst>
      <p:ext uri="{BB962C8B-B14F-4D97-AF65-F5344CB8AC3E}">
        <p14:creationId xmlns:p14="http://schemas.microsoft.com/office/powerpoint/2010/main" val="4228621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Wrap Up - Lessons Learned From Incident Response</a:t>
            </a:r>
          </a:p>
        </p:txBody>
      </p:sp>
      <p:sp>
        <p:nvSpPr>
          <p:cNvPr id="3" name="Content Placeholder 2"/>
          <p:cNvSpPr>
            <a:spLocks noGrp="1"/>
          </p:cNvSpPr>
          <p:nvPr>
            <p:ph idx="1"/>
          </p:nvPr>
        </p:nvSpPr>
        <p:spPr>
          <a:xfrm>
            <a:off x="266700" y="878705"/>
            <a:ext cx="8666791" cy="4113426"/>
          </a:xfrm>
        </p:spPr>
        <p:txBody>
          <a:bodyPr>
            <a:normAutofit/>
          </a:bodyPr>
          <a:lstStyle/>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Enrich GuardDuty and get the full picture of your environment</a:t>
            </a:r>
          </a:p>
          <a:p>
            <a:pPr marL="0" indent="0">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Network intrusion detection </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Firewall alerts </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WAF alerts</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Identity (UBA)</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Endpoint &amp; compute events (AV, EDR,)</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OS level Information</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Application level logs</a:t>
            </a:r>
          </a:p>
          <a:p>
            <a:pPr marL="0" indent="0">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Centralize GuardDuty findings into a SIEM </a:t>
            </a:r>
          </a:p>
          <a:p>
            <a:pPr marL="0" indent="0">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883625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1 - Build Detective Controls</a:t>
            </a:r>
          </a:p>
        </p:txBody>
      </p:sp>
      <p:sp>
        <p:nvSpPr>
          <p:cNvPr id="3" name="Rectangle 2">
            <a:extLst>
              <a:ext uri="{FF2B5EF4-FFF2-40B4-BE49-F238E27FC236}">
                <a16:creationId xmlns:a16="http://schemas.microsoft.com/office/drawing/2014/main" id="{2CA723A6-34B2-C34A-8F53-131660EDCD8A}"/>
              </a:ext>
            </a:extLst>
          </p:cNvPr>
          <p:cNvSpPr/>
          <p:nvPr/>
        </p:nvSpPr>
        <p:spPr>
          <a:xfrm>
            <a:off x="753278" y="1036671"/>
            <a:ext cx="8047811" cy="2985433"/>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the AWS CloudFormation template (~5 min.)</a:t>
            </a:r>
          </a:p>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lvl="2"/>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Before moving on, make sure the stack status = </a:t>
            </a: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CREATE_COMPLETE</a:t>
            </a:r>
          </a:p>
          <a:p>
            <a:pPr lvl="2"/>
            <a:endPar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endParaRPr>
          </a:p>
          <a:p>
            <a:pPr lvl="2"/>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You will get an email from SNS asking you to confirm the Subscription. Confirm the subscription so you can receive email alerts from AWS services during the Workshop</a:t>
            </a:r>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Manual setup steps (~15 min.)</a:t>
            </a:r>
          </a:p>
        </p:txBody>
      </p:sp>
    </p:spTree>
    <p:extLst>
      <p:ext uri="{BB962C8B-B14F-4D97-AF65-F5344CB8AC3E}">
        <p14:creationId xmlns:p14="http://schemas.microsoft.com/office/powerpoint/2010/main" val="16575422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Cleanup</a:t>
            </a:r>
          </a:p>
        </p:txBody>
      </p:sp>
      <p:sp>
        <p:nvSpPr>
          <p:cNvPr id="2" name="Text Placeholder 1">
            <a:extLst>
              <a:ext uri="{FF2B5EF4-FFF2-40B4-BE49-F238E27FC236}">
                <a16:creationId xmlns:a16="http://schemas.microsoft.com/office/drawing/2014/main" id="{2534CB74-4089-B441-BAF3-DD39D70F95AE}"/>
              </a:ext>
            </a:extLst>
          </p:cNvPr>
          <p:cNvSpPr>
            <a:spLocks noGrp="1"/>
          </p:cNvSpPr>
          <p:nvPr>
            <p:ph type="body" sz="quarter" idx="10"/>
          </p:nvPr>
        </p:nvSpPr>
        <p:spPr>
          <a:xfrm>
            <a:off x="268049" y="2432892"/>
            <a:ext cx="6698807" cy="234108"/>
          </a:xfrm>
        </p:spPr>
        <p:txBody>
          <a:bodyPr>
            <a:normAutofit/>
          </a:bodyPr>
          <a:lstStyle/>
          <a:p>
            <a:r>
              <a:rPr lang="en-US" dirty="0"/>
              <a:t>If you haven’t already please do the Cleanup section of Module #5</a:t>
            </a:r>
          </a:p>
          <a:p>
            <a:endParaRPr lang="en-US" dirty="0"/>
          </a:p>
        </p:txBody>
      </p:sp>
    </p:spTree>
    <p:extLst>
      <p:ext uri="{BB962C8B-B14F-4D97-AF65-F5344CB8AC3E}">
        <p14:creationId xmlns:p14="http://schemas.microsoft.com/office/powerpoint/2010/main" val="626567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6A1C8C5-82FA-3D47-A048-EF0D9641CF60}"/>
              </a:ext>
            </a:extLst>
          </p:cNvPr>
          <p:cNvSpPr txBox="1">
            <a:spLocks noGrp="1"/>
          </p:cNvSpPr>
          <p:nvPr>
            <p:ph idx="1"/>
          </p:nvPr>
        </p:nvSpPr>
        <p:spPr>
          <a:xfrm>
            <a:off x="336789" y="770246"/>
            <a:ext cx="8682086" cy="3157788"/>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https://aws.amazon.com/security/</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https://www.verizonenterprise.com/resources/reports/rp_DBIR_2018_Report_en_xg.pdf </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https://www.nist.gov/cyberframework </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https://d0.awsstatic.com/whitepapers/</a:t>
            </a:r>
            <a:r>
              <a:rPr lang="en-US" sz="1500" dirty="0" err="1">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AWS_CAF_Security_Perspective.pdf</a:t>
            </a: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a:t>
            </a:r>
            <a:r>
              <a:rPr lang="en-US" sz="1500" dirty="0" err="1">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aws.amazon.com</a:t>
            </a: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/security/penetration-testing/</a:t>
            </a:r>
          </a:p>
          <a:p>
            <a:endParaRPr lang="en-US" sz="17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itle 1">
            <a:extLst>
              <a:ext uri="{FF2B5EF4-FFF2-40B4-BE49-F238E27FC236}">
                <a16:creationId xmlns:a16="http://schemas.microsoft.com/office/drawing/2014/main" id="{B76E9637-004D-F146-ACBC-996C1C46EF08}"/>
              </a:ext>
            </a:extLst>
          </p:cNvPr>
          <p:cNvSpPr>
            <a:spLocks noGrp="1"/>
          </p:cNvSpPr>
          <p:nvPr>
            <p:ph type="title"/>
          </p:nvPr>
        </p:nvSpPr>
        <p:spPr>
          <a:xfrm>
            <a:off x="336789" y="114937"/>
            <a:ext cx="8205304" cy="545192"/>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Useful links</a:t>
            </a:r>
          </a:p>
        </p:txBody>
      </p:sp>
    </p:spTree>
    <p:extLst>
      <p:ext uri="{BB962C8B-B14F-4D97-AF65-F5344CB8AC3E}">
        <p14:creationId xmlns:p14="http://schemas.microsoft.com/office/powerpoint/2010/main" val="2733837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1 - Build Detective Controls</a:t>
            </a:r>
          </a:p>
        </p:txBody>
      </p:sp>
      <p:sp>
        <p:nvSpPr>
          <p:cNvPr id="7" name="Rectangle 6">
            <a:extLst>
              <a:ext uri="{FF2B5EF4-FFF2-40B4-BE49-F238E27FC236}">
                <a16:creationId xmlns:a16="http://schemas.microsoft.com/office/drawing/2014/main" id="{ECEFE588-2659-B248-95A0-6AAC9DC603F7}"/>
              </a:ext>
            </a:extLst>
          </p:cNvPr>
          <p:cNvSpPr/>
          <p:nvPr/>
        </p:nvSpPr>
        <p:spPr>
          <a:xfrm>
            <a:off x="324764" y="801726"/>
            <a:ext cx="4605920" cy="3924023"/>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latin typeface="Amazon Ember" panose="020B0603020204020204" pitchFamily="34" charset="0"/>
                <a:ea typeface="Amazon Ember" panose="020B0603020204020204" pitchFamily="34" charset="0"/>
                <a:cs typeface="Amazon Ember" panose="020B0603020204020204" pitchFamily="34" charset="0"/>
              </a:rPr>
              <a:t>Detect and Investigate</a:t>
            </a:r>
          </a:p>
        </p:txBody>
      </p:sp>
      <p:grpSp>
        <p:nvGrpSpPr>
          <p:cNvPr id="27" name="Group 26">
            <a:extLst>
              <a:ext uri="{FF2B5EF4-FFF2-40B4-BE49-F238E27FC236}">
                <a16:creationId xmlns:a16="http://schemas.microsoft.com/office/drawing/2014/main" id="{E675DF61-40CB-3A4B-BD38-830817C0DEF1}"/>
              </a:ext>
            </a:extLst>
          </p:cNvPr>
          <p:cNvGrpSpPr/>
          <p:nvPr/>
        </p:nvGrpSpPr>
        <p:grpSpPr>
          <a:xfrm>
            <a:off x="3667480" y="2368226"/>
            <a:ext cx="791497" cy="756096"/>
            <a:chOff x="2797721" y="2544071"/>
            <a:chExt cx="791497" cy="756096"/>
          </a:xfrm>
        </p:grpSpPr>
        <p:sp>
          <p:nvSpPr>
            <p:cNvPr id="8" name="TextBox 7">
              <a:extLst>
                <a:ext uri="{FF2B5EF4-FFF2-40B4-BE49-F238E27FC236}">
                  <a16:creationId xmlns:a16="http://schemas.microsoft.com/office/drawing/2014/main" id="{794AE0D2-8DC5-724B-9316-63B07A59CF15}"/>
                </a:ext>
              </a:extLst>
            </p:cNvPr>
            <p:cNvSpPr txBox="1"/>
            <p:nvPr/>
          </p:nvSpPr>
          <p:spPr>
            <a:xfrm>
              <a:off x="2797721" y="2961613"/>
              <a:ext cx="791497"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Security Hub </a:t>
              </a:r>
            </a:p>
          </p:txBody>
        </p:sp>
        <p:pic>
          <p:nvPicPr>
            <p:cNvPr id="9" name="Graphic 8">
              <a:extLst>
                <a:ext uri="{FF2B5EF4-FFF2-40B4-BE49-F238E27FC236}">
                  <a16:creationId xmlns:a16="http://schemas.microsoft.com/office/drawing/2014/main" id="{B83D9B13-A858-1C41-83B8-EBAB6FA90D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64870" y="2544071"/>
              <a:ext cx="457200" cy="457200"/>
            </a:xfrm>
            <a:prstGeom prst="rect">
              <a:avLst/>
            </a:prstGeom>
          </p:spPr>
        </p:pic>
      </p:grpSp>
      <p:grpSp>
        <p:nvGrpSpPr>
          <p:cNvPr id="26" name="Group 25">
            <a:extLst>
              <a:ext uri="{FF2B5EF4-FFF2-40B4-BE49-F238E27FC236}">
                <a16:creationId xmlns:a16="http://schemas.microsoft.com/office/drawing/2014/main" id="{A13030D8-D6E0-8A4D-AF57-5CF0D57F2D88}"/>
              </a:ext>
            </a:extLst>
          </p:cNvPr>
          <p:cNvGrpSpPr/>
          <p:nvPr/>
        </p:nvGrpSpPr>
        <p:grpSpPr>
          <a:xfrm>
            <a:off x="1635704" y="2981355"/>
            <a:ext cx="595266" cy="756076"/>
            <a:chOff x="2894355" y="3443794"/>
            <a:chExt cx="595266" cy="756076"/>
          </a:xfrm>
        </p:grpSpPr>
        <p:sp>
          <p:nvSpPr>
            <p:cNvPr id="10" name="TextBox 9">
              <a:extLst>
                <a:ext uri="{FF2B5EF4-FFF2-40B4-BE49-F238E27FC236}">
                  <a16:creationId xmlns:a16="http://schemas.microsoft.com/office/drawing/2014/main" id="{E1F08E81-0A29-D846-ADD2-4BBD0FC9BE16}"/>
                </a:ext>
              </a:extLst>
            </p:cNvPr>
            <p:cNvSpPr txBox="1"/>
            <p:nvPr/>
          </p:nvSpPr>
          <p:spPr>
            <a:xfrm>
              <a:off x="2894355" y="3861316"/>
              <a:ext cx="595266"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11" name="Graphic 10">
              <a:extLst>
                <a:ext uri="{FF2B5EF4-FFF2-40B4-BE49-F238E27FC236}">
                  <a16:creationId xmlns:a16="http://schemas.microsoft.com/office/drawing/2014/main" id="{973A70AF-62F7-2248-964B-94996FD013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0952" y="3443794"/>
              <a:ext cx="457200" cy="457200"/>
            </a:xfrm>
            <a:prstGeom prst="rect">
              <a:avLst/>
            </a:prstGeom>
          </p:spPr>
        </p:pic>
      </p:grpSp>
      <p:grpSp>
        <p:nvGrpSpPr>
          <p:cNvPr id="25" name="Group 24">
            <a:extLst>
              <a:ext uri="{FF2B5EF4-FFF2-40B4-BE49-F238E27FC236}">
                <a16:creationId xmlns:a16="http://schemas.microsoft.com/office/drawing/2014/main" id="{F1CAA681-B5F4-AF40-95ED-04812272457D}"/>
              </a:ext>
            </a:extLst>
          </p:cNvPr>
          <p:cNvGrpSpPr/>
          <p:nvPr/>
        </p:nvGrpSpPr>
        <p:grpSpPr>
          <a:xfrm>
            <a:off x="1566671" y="1367795"/>
            <a:ext cx="733332" cy="776738"/>
            <a:chOff x="2431022" y="1458895"/>
            <a:chExt cx="733332" cy="776738"/>
          </a:xfrm>
        </p:grpSpPr>
        <p:sp>
          <p:nvSpPr>
            <p:cNvPr id="12" name="TextBox 11">
              <a:extLst>
                <a:ext uri="{FF2B5EF4-FFF2-40B4-BE49-F238E27FC236}">
                  <a16:creationId xmlns:a16="http://schemas.microsoft.com/office/drawing/2014/main" id="{14760533-F35A-964D-9D1A-2B66B9912D8A}"/>
                </a:ext>
              </a:extLst>
            </p:cNvPr>
            <p:cNvSpPr txBox="1"/>
            <p:nvPr/>
          </p:nvSpPr>
          <p:spPr>
            <a:xfrm>
              <a:off x="2431022" y="1897079"/>
              <a:ext cx="733332"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GuardDuty</a:t>
              </a:r>
            </a:p>
          </p:txBody>
        </p:sp>
        <p:pic>
          <p:nvPicPr>
            <p:cNvPr id="13" name="Graphic 12">
              <a:extLst>
                <a:ext uri="{FF2B5EF4-FFF2-40B4-BE49-F238E27FC236}">
                  <a16:creationId xmlns:a16="http://schemas.microsoft.com/office/drawing/2014/main" id="{810D7040-C2B5-E344-837B-10618672A4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088" y="1458895"/>
              <a:ext cx="457200" cy="457200"/>
            </a:xfrm>
            <a:prstGeom prst="rect">
              <a:avLst/>
            </a:prstGeom>
          </p:spPr>
        </p:pic>
      </p:grpSp>
      <p:grpSp>
        <p:nvGrpSpPr>
          <p:cNvPr id="24" name="Group 23">
            <a:extLst>
              <a:ext uri="{FF2B5EF4-FFF2-40B4-BE49-F238E27FC236}">
                <a16:creationId xmlns:a16="http://schemas.microsoft.com/office/drawing/2014/main" id="{45B4F58A-69E3-1547-848D-0F763AB220A0}"/>
              </a:ext>
            </a:extLst>
          </p:cNvPr>
          <p:cNvGrpSpPr/>
          <p:nvPr/>
        </p:nvGrpSpPr>
        <p:grpSpPr>
          <a:xfrm>
            <a:off x="397405" y="2480770"/>
            <a:ext cx="679011" cy="596338"/>
            <a:chOff x="410228" y="1920720"/>
            <a:chExt cx="679011" cy="596338"/>
          </a:xfrm>
        </p:grpSpPr>
        <p:sp>
          <p:nvSpPr>
            <p:cNvPr id="14" name="TextBox 13">
              <a:extLst>
                <a:ext uri="{FF2B5EF4-FFF2-40B4-BE49-F238E27FC236}">
                  <a16:creationId xmlns:a16="http://schemas.microsoft.com/office/drawing/2014/main" id="{D055E839-25CB-9046-A4B9-A91BF52C4602}"/>
                </a:ext>
              </a:extLst>
            </p:cNvPr>
            <p:cNvSpPr txBox="1"/>
            <p:nvPr/>
          </p:nvSpPr>
          <p:spPr>
            <a:xfrm>
              <a:off x="410228" y="2178504"/>
              <a:ext cx="679011"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CloudTrail</a:t>
              </a:r>
            </a:p>
          </p:txBody>
        </p:sp>
        <p:pic>
          <p:nvPicPr>
            <p:cNvPr id="15" name="Graphic 14">
              <a:extLst>
                <a:ext uri="{FF2B5EF4-FFF2-40B4-BE49-F238E27FC236}">
                  <a16:creationId xmlns:a16="http://schemas.microsoft.com/office/drawing/2014/main" id="{27388562-A899-7748-B2EA-48EE9784F382}"/>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22784" y="1920720"/>
              <a:ext cx="274320" cy="274320"/>
            </a:xfrm>
            <a:prstGeom prst="rect">
              <a:avLst/>
            </a:prstGeom>
          </p:spPr>
        </p:pic>
      </p:grpSp>
      <p:grpSp>
        <p:nvGrpSpPr>
          <p:cNvPr id="29" name="Group 28">
            <a:extLst>
              <a:ext uri="{FF2B5EF4-FFF2-40B4-BE49-F238E27FC236}">
                <a16:creationId xmlns:a16="http://schemas.microsoft.com/office/drawing/2014/main" id="{E5639BE8-1E81-434E-90EC-BEC35DD20C31}"/>
              </a:ext>
            </a:extLst>
          </p:cNvPr>
          <p:cNvGrpSpPr/>
          <p:nvPr/>
        </p:nvGrpSpPr>
        <p:grpSpPr>
          <a:xfrm>
            <a:off x="3656830" y="1350332"/>
            <a:ext cx="812797" cy="881022"/>
            <a:chOff x="4461621" y="894823"/>
            <a:chExt cx="812797" cy="881022"/>
          </a:xfrm>
        </p:grpSpPr>
        <p:sp>
          <p:nvSpPr>
            <p:cNvPr id="16" name="TextBox 15">
              <a:extLst>
                <a:ext uri="{FF2B5EF4-FFF2-40B4-BE49-F238E27FC236}">
                  <a16:creationId xmlns:a16="http://schemas.microsoft.com/office/drawing/2014/main" id="{0E936A2C-F571-9E45-82E5-021C1A2D17AC}"/>
                </a:ext>
              </a:extLst>
            </p:cNvPr>
            <p:cNvSpPr txBox="1"/>
            <p:nvPr/>
          </p:nvSpPr>
          <p:spPr>
            <a:xfrm>
              <a:off x="4461621" y="1314180"/>
              <a:ext cx="812797"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 Events</a:t>
              </a:r>
            </a:p>
          </p:txBody>
        </p:sp>
        <p:pic>
          <p:nvPicPr>
            <p:cNvPr id="17" name="Graphic 16">
              <a:extLst>
                <a:ext uri="{FF2B5EF4-FFF2-40B4-BE49-F238E27FC236}">
                  <a16:creationId xmlns:a16="http://schemas.microsoft.com/office/drawing/2014/main" id="{6BBD5D05-D620-2749-9C1F-60167E380D8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15062" y="894823"/>
              <a:ext cx="457200" cy="457200"/>
            </a:xfrm>
            <a:prstGeom prst="rect">
              <a:avLst/>
            </a:prstGeom>
          </p:spPr>
        </p:pic>
      </p:grpSp>
      <p:grpSp>
        <p:nvGrpSpPr>
          <p:cNvPr id="28" name="Group 27">
            <a:extLst>
              <a:ext uri="{FF2B5EF4-FFF2-40B4-BE49-F238E27FC236}">
                <a16:creationId xmlns:a16="http://schemas.microsoft.com/office/drawing/2014/main" id="{AE911E1F-4FE3-AA4E-B5A3-1936F995554A}"/>
              </a:ext>
            </a:extLst>
          </p:cNvPr>
          <p:cNvGrpSpPr/>
          <p:nvPr/>
        </p:nvGrpSpPr>
        <p:grpSpPr>
          <a:xfrm>
            <a:off x="389610" y="3932750"/>
            <a:ext cx="795352" cy="709678"/>
            <a:chOff x="6430037" y="2048445"/>
            <a:chExt cx="795352" cy="709678"/>
          </a:xfrm>
        </p:grpSpPr>
        <p:sp>
          <p:nvSpPr>
            <p:cNvPr id="18" name="TextBox 17">
              <a:extLst>
                <a:ext uri="{FF2B5EF4-FFF2-40B4-BE49-F238E27FC236}">
                  <a16:creationId xmlns:a16="http://schemas.microsoft.com/office/drawing/2014/main" id="{C57C3874-FAF0-7343-AA44-3D0B7C2E7048}"/>
                </a:ext>
              </a:extLst>
            </p:cNvPr>
            <p:cNvSpPr txBox="1"/>
            <p:nvPr/>
          </p:nvSpPr>
          <p:spPr>
            <a:xfrm>
              <a:off x="6430037" y="2296458"/>
              <a:ext cx="795352"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Logs</a:t>
              </a:r>
            </a:p>
          </p:txBody>
        </p:sp>
        <p:pic>
          <p:nvPicPr>
            <p:cNvPr id="19" name="Graphic 18">
              <a:extLst>
                <a:ext uri="{FF2B5EF4-FFF2-40B4-BE49-F238E27FC236}">
                  <a16:creationId xmlns:a16="http://schemas.microsoft.com/office/drawing/2014/main" id="{7289C3E2-9C85-C340-A1E9-AE5C58D475F3}"/>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6681967" y="2048445"/>
              <a:ext cx="274320" cy="274320"/>
            </a:xfrm>
            <a:prstGeom prst="rect">
              <a:avLst/>
            </a:prstGeom>
          </p:spPr>
        </p:pic>
      </p:grpSp>
      <p:grpSp>
        <p:nvGrpSpPr>
          <p:cNvPr id="50" name="Group 49">
            <a:extLst>
              <a:ext uri="{FF2B5EF4-FFF2-40B4-BE49-F238E27FC236}">
                <a16:creationId xmlns:a16="http://schemas.microsoft.com/office/drawing/2014/main" id="{AC601304-892F-2A42-8698-6F303C9E6EBD}"/>
              </a:ext>
            </a:extLst>
          </p:cNvPr>
          <p:cNvGrpSpPr/>
          <p:nvPr/>
        </p:nvGrpSpPr>
        <p:grpSpPr>
          <a:xfrm>
            <a:off x="107083" y="1172226"/>
            <a:ext cx="1259655" cy="487680"/>
            <a:chOff x="107083" y="1172226"/>
            <a:chExt cx="1259655" cy="487680"/>
          </a:xfrm>
        </p:grpSpPr>
        <p:sp>
          <p:nvSpPr>
            <p:cNvPr id="22" name="TextBox 21">
              <a:extLst>
                <a:ext uri="{FF2B5EF4-FFF2-40B4-BE49-F238E27FC236}">
                  <a16:creationId xmlns:a16="http://schemas.microsoft.com/office/drawing/2014/main" id="{B4A15E90-1036-6548-9FAB-6C1DDFEAA827}"/>
                </a:ext>
              </a:extLst>
            </p:cNvPr>
            <p:cNvSpPr txBox="1"/>
            <p:nvPr/>
          </p:nvSpPr>
          <p:spPr>
            <a:xfrm>
              <a:off x="107083" y="1444462"/>
              <a:ext cx="125965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pic>
          <p:nvPicPr>
            <p:cNvPr id="23" name="Graphic 22">
              <a:extLst>
                <a:ext uri="{FF2B5EF4-FFF2-40B4-BE49-F238E27FC236}">
                  <a16:creationId xmlns:a16="http://schemas.microsoft.com/office/drawing/2014/main" id="{550FAA35-6EEB-FA4E-ADC9-40F76D230E9F}"/>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599751" y="1172226"/>
              <a:ext cx="274320" cy="274320"/>
            </a:xfrm>
            <a:prstGeom prst="rect">
              <a:avLst/>
            </a:prstGeom>
          </p:spPr>
        </p:pic>
      </p:grpSp>
      <p:grpSp>
        <p:nvGrpSpPr>
          <p:cNvPr id="39" name="Group 38">
            <a:extLst>
              <a:ext uri="{FF2B5EF4-FFF2-40B4-BE49-F238E27FC236}">
                <a16:creationId xmlns:a16="http://schemas.microsoft.com/office/drawing/2014/main" id="{EF7DC71C-78F7-6F4D-AD34-E3B8E84D96A8}"/>
              </a:ext>
            </a:extLst>
          </p:cNvPr>
          <p:cNvGrpSpPr/>
          <p:nvPr/>
        </p:nvGrpSpPr>
        <p:grpSpPr>
          <a:xfrm>
            <a:off x="406864" y="1838563"/>
            <a:ext cx="660093" cy="463550"/>
            <a:chOff x="5710885" y="2427767"/>
            <a:chExt cx="660093" cy="463550"/>
          </a:xfrm>
        </p:grpSpPr>
        <p:sp>
          <p:nvSpPr>
            <p:cNvPr id="37" name="TextBox 36">
              <a:extLst>
                <a:ext uri="{FF2B5EF4-FFF2-40B4-BE49-F238E27FC236}">
                  <a16:creationId xmlns:a16="http://schemas.microsoft.com/office/drawing/2014/main" id="{BC5F0736-58A6-6342-96E0-FD7EC6585F5A}"/>
                </a:ext>
              </a:extLst>
            </p:cNvPr>
            <p:cNvSpPr txBox="1"/>
            <p:nvPr/>
          </p:nvSpPr>
          <p:spPr>
            <a:xfrm>
              <a:off x="5710885" y="2675873"/>
              <a:ext cx="660093"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Logs</a:t>
              </a:r>
            </a:p>
          </p:txBody>
        </p:sp>
        <p:pic>
          <p:nvPicPr>
            <p:cNvPr id="38" name="Graphic 37">
              <a:extLst>
                <a:ext uri="{FF2B5EF4-FFF2-40B4-BE49-F238E27FC236}">
                  <a16:creationId xmlns:a16="http://schemas.microsoft.com/office/drawing/2014/main" id="{C3C86949-20A8-2249-8D06-36F6E91C453B}"/>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901077" y="2427767"/>
              <a:ext cx="274320" cy="274320"/>
            </a:xfrm>
            <a:prstGeom prst="rect">
              <a:avLst/>
            </a:prstGeom>
          </p:spPr>
        </p:pic>
      </p:grpSp>
      <p:grpSp>
        <p:nvGrpSpPr>
          <p:cNvPr id="49" name="Group 48">
            <a:extLst>
              <a:ext uri="{FF2B5EF4-FFF2-40B4-BE49-F238E27FC236}">
                <a16:creationId xmlns:a16="http://schemas.microsoft.com/office/drawing/2014/main" id="{A4D5337C-6C9A-F04B-8466-57CAC53A665D}"/>
              </a:ext>
            </a:extLst>
          </p:cNvPr>
          <p:cNvGrpSpPr/>
          <p:nvPr/>
        </p:nvGrpSpPr>
        <p:grpSpPr>
          <a:xfrm>
            <a:off x="1592825" y="3788833"/>
            <a:ext cx="638694" cy="770463"/>
            <a:chOff x="5703128" y="1570179"/>
            <a:chExt cx="638694" cy="770463"/>
          </a:xfrm>
        </p:grpSpPr>
        <p:sp>
          <p:nvSpPr>
            <p:cNvPr id="45" name="TextBox 44">
              <a:extLst>
                <a:ext uri="{FF2B5EF4-FFF2-40B4-BE49-F238E27FC236}">
                  <a16:creationId xmlns:a16="http://schemas.microsoft.com/office/drawing/2014/main" id="{CA578B35-775E-F241-B23F-106E762CEC38}"/>
                </a:ext>
              </a:extLst>
            </p:cNvPr>
            <p:cNvSpPr txBox="1"/>
            <p:nvPr/>
          </p:nvSpPr>
          <p:spPr>
            <a:xfrm>
              <a:off x="5703128" y="2002088"/>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46" name="Graphic 45">
              <a:extLst>
                <a:ext uri="{FF2B5EF4-FFF2-40B4-BE49-F238E27FC236}">
                  <a16:creationId xmlns:a16="http://schemas.microsoft.com/office/drawing/2014/main" id="{ACA1375D-B081-6F45-8908-98137BBD38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802084" y="1570179"/>
              <a:ext cx="457200" cy="457200"/>
            </a:xfrm>
            <a:prstGeom prst="rect">
              <a:avLst/>
            </a:prstGeom>
          </p:spPr>
        </p:pic>
      </p:grpSp>
      <p:cxnSp>
        <p:nvCxnSpPr>
          <p:cNvPr id="53" name="Straight Arrow Connector 52">
            <a:extLst>
              <a:ext uri="{FF2B5EF4-FFF2-40B4-BE49-F238E27FC236}">
                <a16:creationId xmlns:a16="http://schemas.microsoft.com/office/drawing/2014/main" id="{DF1C4056-D054-D04E-BFCC-57CF60EDC9B0}"/>
              </a:ext>
            </a:extLst>
          </p:cNvPr>
          <p:cNvCxnSpPr>
            <a:cxnSpLocks/>
          </p:cNvCxnSpPr>
          <p:nvPr/>
        </p:nvCxnSpPr>
        <p:spPr>
          <a:xfrm>
            <a:off x="1302199" y="1625190"/>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6716AA99-3ABA-424D-809B-A8DFFF258AEE}"/>
              </a:ext>
            </a:extLst>
          </p:cNvPr>
          <p:cNvGrpSpPr/>
          <p:nvPr/>
        </p:nvGrpSpPr>
        <p:grpSpPr>
          <a:xfrm>
            <a:off x="1017181" y="1172226"/>
            <a:ext cx="281290" cy="1478825"/>
            <a:chOff x="1017181" y="1172226"/>
            <a:chExt cx="281290" cy="1478825"/>
          </a:xfrm>
        </p:grpSpPr>
        <p:cxnSp>
          <p:nvCxnSpPr>
            <p:cNvPr id="56" name="Straight Connector 55">
              <a:extLst>
                <a:ext uri="{FF2B5EF4-FFF2-40B4-BE49-F238E27FC236}">
                  <a16:creationId xmlns:a16="http://schemas.microsoft.com/office/drawing/2014/main" id="{45B57EE7-3E39-3643-A7F5-359B20B05B4E}"/>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C9D4A55-E4A1-1043-803D-D26DDAA729FA}"/>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B98965C8-CC20-E448-A813-A9945810C4A0}"/>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63" name="Straight Arrow Connector 62">
            <a:extLst>
              <a:ext uri="{FF2B5EF4-FFF2-40B4-BE49-F238E27FC236}">
                <a16:creationId xmlns:a16="http://schemas.microsoft.com/office/drawing/2014/main" id="{FCF0FC7D-170F-EB4C-B29B-5209E6F27E8C}"/>
              </a:ext>
            </a:extLst>
          </p:cNvPr>
          <p:cNvCxnSpPr>
            <a:cxnSpLocks/>
          </p:cNvCxnSpPr>
          <p:nvPr/>
        </p:nvCxnSpPr>
        <p:spPr>
          <a:xfrm>
            <a:off x="1302199" y="3208000"/>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16FE816C-2339-CB43-8E44-05CD6D187C6D}"/>
              </a:ext>
            </a:extLst>
          </p:cNvPr>
          <p:cNvGrpSpPr/>
          <p:nvPr/>
        </p:nvGrpSpPr>
        <p:grpSpPr>
          <a:xfrm>
            <a:off x="1017181" y="2681982"/>
            <a:ext cx="281290" cy="1018372"/>
            <a:chOff x="1017181" y="1172226"/>
            <a:chExt cx="281290" cy="1478825"/>
          </a:xfrm>
        </p:grpSpPr>
        <p:cxnSp>
          <p:nvCxnSpPr>
            <p:cNvPr id="65" name="Straight Connector 64">
              <a:extLst>
                <a:ext uri="{FF2B5EF4-FFF2-40B4-BE49-F238E27FC236}">
                  <a16:creationId xmlns:a16="http://schemas.microsoft.com/office/drawing/2014/main" id="{D77E4375-F310-3C44-980B-C283DA1A95DF}"/>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C7CD33C6-BC87-EA4A-BD29-DCB53C70A82C}"/>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0BAB347A-59EE-E442-8152-D7EC94E417D5}"/>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2EF1ED63-CA77-144D-84CE-7A1A2A22B4D0}"/>
              </a:ext>
            </a:extLst>
          </p:cNvPr>
          <p:cNvGrpSpPr/>
          <p:nvPr/>
        </p:nvGrpSpPr>
        <p:grpSpPr>
          <a:xfrm>
            <a:off x="466198" y="3156895"/>
            <a:ext cx="561845" cy="614223"/>
            <a:chOff x="3028569" y="3371929"/>
            <a:chExt cx="561845" cy="614223"/>
          </a:xfrm>
        </p:grpSpPr>
        <p:pic>
          <p:nvPicPr>
            <p:cNvPr id="68" name="Graphic 67">
              <a:extLst>
                <a:ext uri="{FF2B5EF4-FFF2-40B4-BE49-F238E27FC236}">
                  <a16:creationId xmlns:a16="http://schemas.microsoft.com/office/drawing/2014/main" id="{E830CE41-A409-B04E-A433-4A9665AAD747}"/>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3179734" y="3371929"/>
              <a:ext cx="274320" cy="274320"/>
            </a:xfrm>
            <a:prstGeom prst="rect">
              <a:avLst/>
            </a:prstGeom>
          </p:spPr>
        </p:pic>
        <p:sp>
          <p:nvSpPr>
            <p:cNvPr id="69" name="TextBox 68">
              <a:extLst>
                <a:ext uri="{FF2B5EF4-FFF2-40B4-BE49-F238E27FC236}">
                  <a16:creationId xmlns:a16="http://schemas.microsoft.com/office/drawing/2014/main" id="{071AD455-E09A-5449-8596-46227BF2C20A}"/>
                </a:ext>
              </a:extLst>
            </p:cNvPr>
            <p:cNvSpPr txBox="1"/>
            <p:nvPr/>
          </p:nvSpPr>
          <p:spPr>
            <a:xfrm>
              <a:off x="3028569" y="3647598"/>
              <a:ext cx="561845"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p:txBody>
        </p:sp>
      </p:grpSp>
      <p:cxnSp>
        <p:nvCxnSpPr>
          <p:cNvPr id="73" name="Elbow Connector 72">
            <a:extLst>
              <a:ext uri="{FF2B5EF4-FFF2-40B4-BE49-F238E27FC236}">
                <a16:creationId xmlns:a16="http://schemas.microsoft.com/office/drawing/2014/main" id="{C7E61640-4915-AE49-B4BA-B0A013C54873}"/>
              </a:ext>
            </a:extLst>
          </p:cNvPr>
          <p:cNvCxnSpPr>
            <a:stCxn id="46" idx="3"/>
            <a:endCxn id="8" idx="2"/>
          </p:cNvCxnSpPr>
          <p:nvPr/>
        </p:nvCxnSpPr>
        <p:spPr>
          <a:xfrm flipV="1">
            <a:off x="2148981" y="3124322"/>
            <a:ext cx="1914248" cy="893111"/>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Elbow Connector 74">
            <a:extLst>
              <a:ext uri="{FF2B5EF4-FFF2-40B4-BE49-F238E27FC236}">
                <a16:creationId xmlns:a16="http://schemas.microsoft.com/office/drawing/2014/main" id="{F597003B-04A4-2D44-A92E-1CC7854FA4AA}"/>
              </a:ext>
            </a:extLst>
          </p:cNvPr>
          <p:cNvCxnSpPr>
            <a:cxnSpLocks/>
          </p:cNvCxnSpPr>
          <p:nvPr/>
        </p:nvCxnSpPr>
        <p:spPr>
          <a:xfrm flipV="1">
            <a:off x="2127322" y="2614289"/>
            <a:ext cx="1695128" cy="613129"/>
          </a:xfrm>
          <a:prstGeom prst="bentConnector3">
            <a:avLst>
              <a:gd name="adj1" fmla="val 50196"/>
            </a:avLst>
          </a:prstGeom>
          <a:ln w="12700" cap="flat">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5198901F-53D8-0B41-9AA7-A3602205EA64}"/>
              </a:ext>
            </a:extLst>
          </p:cNvPr>
          <p:cNvCxnSpPr>
            <a:cxnSpLocks/>
            <a:stCxn id="13" idx="3"/>
          </p:cNvCxnSpPr>
          <p:nvPr/>
        </p:nvCxnSpPr>
        <p:spPr>
          <a:xfrm>
            <a:off x="2161937" y="1596395"/>
            <a:ext cx="825128"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A6FCBF36-9038-8845-8AB1-DB5DEA1571F0}"/>
              </a:ext>
            </a:extLst>
          </p:cNvPr>
          <p:cNvCxnSpPr>
            <a:cxnSpLocks/>
          </p:cNvCxnSpPr>
          <p:nvPr/>
        </p:nvCxnSpPr>
        <p:spPr>
          <a:xfrm>
            <a:off x="2988517" y="1596395"/>
            <a:ext cx="0" cy="1017894"/>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nvGrpSpPr>
          <p:cNvPr id="88" name="Group 87">
            <a:extLst>
              <a:ext uri="{FF2B5EF4-FFF2-40B4-BE49-F238E27FC236}">
                <a16:creationId xmlns:a16="http://schemas.microsoft.com/office/drawing/2014/main" id="{B4A20C3F-A8DF-4B45-9387-E518728F6274}"/>
              </a:ext>
            </a:extLst>
          </p:cNvPr>
          <p:cNvGrpSpPr/>
          <p:nvPr/>
        </p:nvGrpSpPr>
        <p:grpSpPr>
          <a:xfrm>
            <a:off x="5812741" y="1019576"/>
            <a:ext cx="884821" cy="558190"/>
            <a:chOff x="4755737" y="1140448"/>
            <a:chExt cx="884821" cy="558190"/>
          </a:xfrm>
        </p:grpSpPr>
        <p:sp>
          <p:nvSpPr>
            <p:cNvPr id="83" name="TextBox 82">
              <a:extLst>
                <a:ext uri="{FF2B5EF4-FFF2-40B4-BE49-F238E27FC236}">
                  <a16:creationId xmlns:a16="http://schemas.microsoft.com/office/drawing/2014/main" id="{7EBDB0FE-C3B3-4F42-A43F-FE94554D357F}"/>
                </a:ext>
              </a:extLst>
            </p:cNvPr>
            <p:cNvSpPr txBox="1"/>
            <p:nvPr/>
          </p:nvSpPr>
          <p:spPr>
            <a:xfrm>
              <a:off x="4755737" y="1483194"/>
              <a:ext cx="884821"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pic>
          <p:nvPicPr>
            <p:cNvPr id="84" name="Graphic 83">
              <a:extLst>
                <a:ext uri="{FF2B5EF4-FFF2-40B4-BE49-F238E27FC236}">
                  <a16:creationId xmlns:a16="http://schemas.microsoft.com/office/drawing/2014/main" id="{327D88D0-2AD9-C444-8561-8115C479FAC1}"/>
                </a:ext>
              </a:extLst>
            </p:cNvPr>
            <p:cNvPicPr>
              <a:picLocks noChangeAspect="1"/>
            </p:cNvPicPr>
            <p:nvPr/>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5015268" y="1140448"/>
              <a:ext cx="365760" cy="365760"/>
            </a:xfrm>
            <a:prstGeom prst="rect">
              <a:avLst/>
            </a:prstGeom>
          </p:spPr>
        </p:pic>
      </p:grpSp>
      <p:grpSp>
        <p:nvGrpSpPr>
          <p:cNvPr id="87" name="Group 86">
            <a:extLst>
              <a:ext uri="{FF2B5EF4-FFF2-40B4-BE49-F238E27FC236}">
                <a16:creationId xmlns:a16="http://schemas.microsoft.com/office/drawing/2014/main" id="{B0F5DE44-B869-2349-8498-00C5CD461DF0}"/>
              </a:ext>
            </a:extLst>
          </p:cNvPr>
          <p:cNvGrpSpPr/>
          <p:nvPr/>
        </p:nvGrpSpPr>
        <p:grpSpPr>
          <a:xfrm>
            <a:off x="5814221" y="1574723"/>
            <a:ext cx="865959" cy="565815"/>
            <a:chOff x="5347530" y="2162110"/>
            <a:chExt cx="865959" cy="565815"/>
          </a:xfrm>
        </p:grpSpPr>
        <p:sp>
          <p:nvSpPr>
            <p:cNvPr id="85" name="TextBox 84">
              <a:extLst>
                <a:ext uri="{FF2B5EF4-FFF2-40B4-BE49-F238E27FC236}">
                  <a16:creationId xmlns:a16="http://schemas.microsoft.com/office/drawing/2014/main" id="{01D7A4D6-EE5C-9D4F-B0E8-0F95634D35F8}"/>
                </a:ext>
              </a:extLst>
            </p:cNvPr>
            <p:cNvSpPr txBox="1"/>
            <p:nvPr/>
          </p:nvSpPr>
          <p:spPr>
            <a:xfrm>
              <a:off x="5347530" y="2512481"/>
              <a:ext cx="865959"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86" name="Graphic 85">
              <a:extLst>
                <a:ext uri="{FF2B5EF4-FFF2-40B4-BE49-F238E27FC236}">
                  <a16:creationId xmlns:a16="http://schemas.microsoft.com/office/drawing/2014/main" id="{07D43204-15E8-194F-8C47-005CB9F23CFD}"/>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5626458" y="2162110"/>
              <a:ext cx="365760" cy="365760"/>
            </a:xfrm>
            <a:prstGeom prst="rect">
              <a:avLst/>
            </a:prstGeom>
          </p:spPr>
        </p:pic>
      </p:grpSp>
      <p:grpSp>
        <p:nvGrpSpPr>
          <p:cNvPr id="92" name="Group 91">
            <a:extLst>
              <a:ext uri="{FF2B5EF4-FFF2-40B4-BE49-F238E27FC236}">
                <a16:creationId xmlns:a16="http://schemas.microsoft.com/office/drawing/2014/main" id="{96C271DD-74AB-7144-995D-63A00B373E13}"/>
              </a:ext>
            </a:extLst>
          </p:cNvPr>
          <p:cNvGrpSpPr/>
          <p:nvPr/>
        </p:nvGrpSpPr>
        <p:grpSpPr>
          <a:xfrm>
            <a:off x="5718776" y="2368226"/>
            <a:ext cx="1072750" cy="870010"/>
            <a:chOff x="4042084" y="2921945"/>
            <a:chExt cx="1072750" cy="870010"/>
          </a:xfrm>
        </p:grpSpPr>
        <p:pic>
          <p:nvPicPr>
            <p:cNvPr id="89" name="Graphic 88">
              <a:extLst>
                <a:ext uri="{FF2B5EF4-FFF2-40B4-BE49-F238E27FC236}">
                  <a16:creationId xmlns:a16="http://schemas.microsoft.com/office/drawing/2014/main" id="{50A2D640-99A2-4145-BEB4-9D3C1D84EDE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337848" y="2921945"/>
              <a:ext cx="469900" cy="469900"/>
            </a:xfrm>
            <a:prstGeom prst="rect">
              <a:avLst/>
            </a:prstGeom>
          </p:spPr>
        </p:pic>
        <p:sp>
          <p:nvSpPr>
            <p:cNvPr id="90" name="TextBox 89">
              <a:extLst>
                <a:ext uri="{FF2B5EF4-FFF2-40B4-BE49-F238E27FC236}">
                  <a16:creationId xmlns:a16="http://schemas.microsoft.com/office/drawing/2014/main" id="{98BC9283-D76E-3A4F-A1B6-A36ECDF56FDD}"/>
                </a:ext>
              </a:extLst>
            </p:cNvPr>
            <p:cNvSpPr txBox="1"/>
            <p:nvPr/>
          </p:nvSpPr>
          <p:spPr>
            <a:xfrm>
              <a:off x="4042084" y="3391845"/>
              <a:ext cx="1072750" cy="400110"/>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Analyst</a:t>
              </a:r>
            </a:p>
          </p:txBody>
        </p:sp>
      </p:grpSp>
      <p:sp>
        <p:nvSpPr>
          <p:cNvPr id="91" name="Rectangle 90">
            <a:extLst>
              <a:ext uri="{FF2B5EF4-FFF2-40B4-BE49-F238E27FC236}">
                <a16:creationId xmlns:a16="http://schemas.microsoft.com/office/drawing/2014/main" id="{FBAD0ECD-81DF-8945-A3E9-7B9C202A3357}"/>
              </a:ext>
            </a:extLst>
          </p:cNvPr>
          <p:cNvSpPr/>
          <p:nvPr/>
        </p:nvSpPr>
        <p:spPr>
          <a:xfrm>
            <a:off x="5712927" y="775615"/>
            <a:ext cx="2186261" cy="3924023"/>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latin typeface="Amazon Ember" panose="020B0603020204020204" pitchFamily="34" charset="0"/>
                <a:ea typeface="Amazon Ember" panose="020B0603020204020204" pitchFamily="34" charset="0"/>
                <a:cs typeface="Amazon Ember" panose="020B0603020204020204" pitchFamily="34" charset="0"/>
              </a:rPr>
              <a:t>Respond</a:t>
            </a:r>
          </a:p>
        </p:txBody>
      </p:sp>
      <p:cxnSp>
        <p:nvCxnSpPr>
          <p:cNvPr id="95" name="Straight Arrow Connector 94">
            <a:extLst>
              <a:ext uri="{FF2B5EF4-FFF2-40B4-BE49-F238E27FC236}">
                <a16:creationId xmlns:a16="http://schemas.microsoft.com/office/drawing/2014/main" id="{0D08E6C5-E131-A147-83FE-15F737A32B60}"/>
              </a:ext>
            </a:extLst>
          </p:cNvPr>
          <p:cNvCxnSpPr>
            <a:stCxn id="9" idx="3"/>
            <a:endCxn id="89" idx="1"/>
          </p:cNvCxnSpPr>
          <p:nvPr/>
        </p:nvCxnSpPr>
        <p:spPr>
          <a:xfrm>
            <a:off x="4291829" y="2596826"/>
            <a:ext cx="1722711" cy="6350"/>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A7A78505-BEBC-E743-8219-D764D5210EF1}"/>
              </a:ext>
            </a:extLst>
          </p:cNvPr>
          <p:cNvCxnSpPr>
            <a:cxnSpLocks/>
            <a:stCxn id="11" idx="3"/>
            <a:endCxn id="17" idx="1"/>
          </p:cNvCxnSpPr>
          <p:nvPr/>
        </p:nvCxnSpPr>
        <p:spPr>
          <a:xfrm flipV="1">
            <a:off x="2139501" y="1578932"/>
            <a:ext cx="1670770" cy="1631023"/>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C60735BA-E6EB-CD49-AC80-0F9056039D00}"/>
              </a:ext>
            </a:extLst>
          </p:cNvPr>
          <p:cNvCxnSpPr>
            <a:cxnSpLocks/>
          </p:cNvCxnSpPr>
          <p:nvPr/>
        </p:nvCxnSpPr>
        <p:spPr>
          <a:xfrm flipV="1">
            <a:off x="2153916" y="1500022"/>
            <a:ext cx="1648334" cy="17463"/>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AA20E768-82B1-8041-A3A6-564FAC0A74E3}"/>
              </a:ext>
            </a:extLst>
          </p:cNvPr>
          <p:cNvCxnSpPr>
            <a:cxnSpLocks/>
            <a:stCxn id="9" idx="0"/>
            <a:endCxn id="16" idx="2"/>
          </p:cNvCxnSpPr>
          <p:nvPr/>
        </p:nvCxnSpPr>
        <p:spPr>
          <a:xfrm flipV="1">
            <a:off x="4063229" y="2231354"/>
            <a:ext cx="0" cy="13687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D11F4E6B-B9DE-B649-986A-B854D23A43BD}"/>
              </a:ext>
            </a:extLst>
          </p:cNvPr>
          <p:cNvCxnSpPr>
            <a:cxnSpLocks/>
            <a:stCxn id="17" idx="3"/>
            <a:endCxn id="84" idx="1"/>
          </p:cNvCxnSpPr>
          <p:nvPr/>
        </p:nvCxnSpPr>
        <p:spPr>
          <a:xfrm flipV="1">
            <a:off x="4267471" y="1202456"/>
            <a:ext cx="1804801" cy="376476"/>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566A12FF-2908-F646-BD15-6E09AD26BF4E}"/>
              </a:ext>
            </a:extLst>
          </p:cNvPr>
          <p:cNvCxnSpPr>
            <a:cxnSpLocks/>
            <a:stCxn id="17" idx="3"/>
            <a:endCxn id="86" idx="1"/>
          </p:cNvCxnSpPr>
          <p:nvPr/>
        </p:nvCxnSpPr>
        <p:spPr>
          <a:xfrm>
            <a:off x="4267471" y="1578932"/>
            <a:ext cx="1825678" cy="178671"/>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33FC4D00-82E9-574A-BA4E-1E8FB00FFB6A}"/>
              </a:ext>
            </a:extLst>
          </p:cNvPr>
          <p:cNvCxnSpPr>
            <a:cxnSpLocks/>
            <a:stCxn id="85" idx="2"/>
            <a:endCxn id="89" idx="0"/>
          </p:cNvCxnSpPr>
          <p:nvPr/>
        </p:nvCxnSpPr>
        <p:spPr>
          <a:xfrm>
            <a:off x="6247201" y="2140538"/>
            <a:ext cx="2289" cy="227688"/>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5062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1 - Build Detective Controls</a:t>
            </a:r>
          </a:p>
        </p:txBody>
      </p:sp>
      <p:sp>
        <p:nvSpPr>
          <p:cNvPr id="3" name="Rectangle 2">
            <a:extLst>
              <a:ext uri="{FF2B5EF4-FFF2-40B4-BE49-F238E27FC236}">
                <a16:creationId xmlns:a16="http://schemas.microsoft.com/office/drawing/2014/main" id="{2CA723A6-34B2-C34A-8F53-131660EDCD8A}"/>
              </a:ext>
            </a:extLst>
          </p:cNvPr>
          <p:cNvSpPr/>
          <p:nvPr/>
        </p:nvSpPr>
        <p:spPr>
          <a:xfrm>
            <a:off x="268050" y="1396799"/>
            <a:ext cx="8411105" cy="2000548"/>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https://tinyurl.com/y4l56mh6</a:t>
            </a: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Read through the workshop scenario</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Follow the instructions to launch the CloudFormation template</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Complete the module (~15 min.) and then stop</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4" name="Rectangle 3">
            <a:extLst>
              <a:ext uri="{FF2B5EF4-FFF2-40B4-BE49-F238E27FC236}">
                <a16:creationId xmlns:a16="http://schemas.microsoft.com/office/drawing/2014/main" id="{AB1573D7-CC29-BA49-B881-706C3710DEA5}"/>
              </a:ext>
            </a:extLst>
          </p:cNvPr>
          <p:cNvSpPr/>
          <p:nvPr/>
        </p:nvSpPr>
        <p:spPr>
          <a:xfrm>
            <a:off x="0" y="4047747"/>
            <a:ext cx="6592824" cy="369332"/>
          </a:xfrm>
          <a:prstGeom prst="rect">
            <a:avLst/>
          </a:prstGeom>
        </p:spPr>
        <p:txBody>
          <a:bodyPr wrap="square">
            <a:spAutoFit/>
          </a:bodyPr>
          <a:lstStyle/>
          <a:p>
            <a:pPr algn="ctr"/>
            <a:r>
              <a:rPr lang="en-US"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Note: </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Do not skip the Manual steps </a:t>
            </a:r>
          </a:p>
        </p:txBody>
      </p:sp>
    </p:spTree>
    <p:extLst>
      <p:ext uri="{BB962C8B-B14F-4D97-AF65-F5344CB8AC3E}">
        <p14:creationId xmlns:p14="http://schemas.microsoft.com/office/powerpoint/2010/main" val="2235795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371600" y="1068169"/>
            <a:ext cx="6400800" cy="3429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https://tinyurl.com/y4l56mh6</a:t>
            </a:r>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Rectangle 3">
            <a:extLst>
              <a:ext uri="{FF2B5EF4-FFF2-40B4-BE49-F238E27FC236}">
                <a16:creationId xmlns:a16="http://schemas.microsoft.com/office/drawing/2014/main" id="{A381B50A-AF0B-DC41-825C-4BB508C5C016}"/>
              </a:ext>
            </a:extLst>
          </p:cNvPr>
          <p:cNvSpPr/>
          <p:nvPr/>
        </p:nvSpPr>
        <p:spPr>
          <a:xfrm>
            <a:off x="0" y="4497169"/>
            <a:ext cx="9144000" cy="400110"/>
          </a:xfrm>
          <a:prstGeom prst="rect">
            <a:avLst/>
          </a:prstGeom>
        </p:spPr>
        <p:txBody>
          <a:bodyPr wrap="square">
            <a:spAutoFit/>
          </a:bodyPr>
          <a:lstStyle/>
          <a:p>
            <a:pPr algn="ctr"/>
            <a:r>
              <a:rPr lang="en-US" sz="2000" b="1" u="sng"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1: Environment Build </a:t>
            </a:r>
            <a:r>
              <a:rPr lang="en-US" sz="20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a:t>
            </a: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~11:30am</a:t>
            </a:r>
          </a:p>
        </p:txBody>
      </p:sp>
      <p:sp>
        <p:nvSpPr>
          <p:cNvPr id="3" name="Rectangle 2">
            <a:extLst>
              <a:ext uri="{FF2B5EF4-FFF2-40B4-BE49-F238E27FC236}">
                <a16:creationId xmlns:a16="http://schemas.microsoft.com/office/drawing/2014/main" id="{C5C9BCE3-492D-4946-8238-828CDAE5762C}"/>
              </a:ext>
            </a:extLst>
          </p:cNvPr>
          <p:cNvSpPr/>
          <p:nvPr/>
        </p:nvSpPr>
        <p:spPr>
          <a:xfrm rot="16200000">
            <a:off x="-604158" y="2598003"/>
            <a:ext cx="3429000" cy="369332"/>
          </a:xfrm>
          <a:prstGeom prst="rect">
            <a:avLst/>
          </a:prstGeom>
        </p:spPr>
        <p:txBody>
          <a:bodyPr wrap="square">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Do not skip the Manual steps </a:t>
            </a:r>
          </a:p>
        </p:txBody>
      </p:sp>
    </p:spTree>
    <p:extLst>
      <p:ext uri="{BB962C8B-B14F-4D97-AF65-F5344CB8AC3E}">
        <p14:creationId xmlns:p14="http://schemas.microsoft.com/office/powerpoint/2010/main" val="26418814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Attack Kickoff</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7811" cy="1692771"/>
          </a:xfrm>
          <a:prstGeom prst="rect">
            <a:avLst/>
          </a:prstGeom>
        </p:spPr>
        <p:txBody>
          <a:bodyPr wrap="square">
            <a:spAutoFit/>
          </a:bodyPr>
          <a:lstStyle/>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and response presentation (~30 min.)</a:t>
            </a: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Workshop walk-through (~5 min.)</a:t>
            </a:r>
          </a:p>
          <a:p>
            <a:pPr marL="342900" indent="-342900">
              <a:buFont typeface="Arial" panose="020B0604020202020204" pitchFamily="34" charset="0"/>
              <a:buChar char="•"/>
            </a:pPr>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35775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1_Office Theme">
  <a:themeElements>
    <a:clrScheme name="Custom 1">
      <a:dk1>
        <a:srgbClr val="414042"/>
      </a:dk1>
      <a:lt1>
        <a:srgbClr val="FFFFFF"/>
      </a:lt1>
      <a:dk2>
        <a:srgbClr val="414042"/>
      </a:dk2>
      <a:lt2>
        <a:srgbClr val="EEECE1"/>
      </a:lt2>
      <a:accent1>
        <a:srgbClr val="FAA634"/>
      </a:accent1>
      <a:accent2>
        <a:srgbClr val="146EB4"/>
      </a:accent2>
      <a:accent3>
        <a:srgbClr val="A4D7F4"/>
      </a:accent3>
      <a:accent4>
        <a:srgbClr val="347F46"/>
      </a:accent4>
      <a:accent5>
        <a:srgbClr val="FCDD51"/>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28431</TotalTime>
  <Words>4807</Words>
  <Application>Microsoft Office PowerPoint</Application>
  <PresentationFormat>On-screen Show (16:9)</PresentationFormat>
  <Paragraphs>755</Paragraphs>
  <Slides>51</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Amazon Ember</vt:lpstr>
      <vt:lpstr>Amazon Ember Light</vt:lpstr>
      <vt:lpstr>Amazon Ember Regular</vt:lpstr>
      <vt:lpstr>Apple Braille</vt:lpstr>
      <vt:lpstr>Arial</vt:lpstr>
      <vt:lpstr>Calibri</vt:lpstr>
      <vt:lpstr>1_Office Theme</vt:lpstr>
      <vt:lpstr>Scaling Threat Detection and Response on AWS</vt:lpstr>
      <vt:lpstr>Lab Agenda</vt:lpstr>
      <vt:lpstr>PowerPoint Presentation</vt:lpstr>
      <vt:lpstr>Workshop Scenario</vt:lpstr>
      <vt:lpstr>Module 1 - Build Detective Controls</vt:lpstr>
      <vt:lpstr>Module 1 - Build Detective Controls</vt:lpstr>
      <vt:lpstr>Module 1 - Build Detective Controls</vt:lpstr>
      <vt:lpstr>PowerPoint Presentation</vt:lpstr>
      <vt:lpstr>Module 2 – Attack Kickoff</vt:lpstr>
      <vt:lpstr>Module 2 – Attack!</vt:lpstr>
      <vt:lpstr>PowerPoint Presentation</vt:lpstr>
      <vt:lpstr>Threat Detection and Response</vt:lpstr>
      <vt:lpstr>Why is threat detection so hard?</vt:lpstr>
      <vt:lpstr>Deep Set of Security Tools</vt:lpstr>
      <vt:lpstr>AWS Threat Detection Services</vt:lpstr>
      <vt:lpstr>Threat Detection: Log Data Inputs</vt:lpstr>
      <vt:lpstr>Threat Detection: Machine Learning</vt:lpstr>
      <vt:lpstr>Threat Detection: AWS Security Hub – In Preview</vt:lpstr>
      <vt:lpstr>Threat Detection: Amazon GuardDuty</vt:lpstr>
      <vt:lpstr>Threat Detection: Evocations/Triggers</vt:lpstr>
      <vt:lpstr>Attacker Lifecycle - Stages</vt:lpstr>
      <vt:lpstr>Attacker Lifecycle - Attacker Actions</vt:lpstr>
      <vt:lpstr>Attacker Lifecycle - Amazon GuardDuty Findings</vt:lpstr>
      <vt:lpstr>Respond</vt:lpstr>
      <vt:lpstr>Threat Response: Amazon CloudWatch Events</vt:lpstr>
      <vt:lpstr>Threat Response: Services</vt:lpstr>
      <vt:lpstr>Threat Response: High-Level Playbook</vt:lpstr>
      <vt:lpstr>Threat Response: Detailed Playbook</vt:lpstr>
      <vt:lpstr>Workshop Walk-thru</vt:lpstr>
      <vt:lpstr>Module 2 - Attack Target</vt:lpstr>
      <vt:lpstr>Module 2 - Setup</vt:lpstr>
      <vt:lpstr>Module 2 - The Attack</vt:lpstr>
      <vt:lpstr>Workshop questions – #1</vt:lpstr>
      <vt:lpstr>Module 3 – Detection and Response</vt:lpstr>
      <vt:lpstr>PowerPoint Presentation</vt:lpstr>
      <vt:lpstr>Module 4 – Forensic Analysis</vt:lpstr>
      <vt:lpstr>PowerPoint Presentation</vt:lpstr>
      <vt:lpstr>Review, Questions, and Cleanup</vt:lpstr>
      <vt:lpstr>Module 5 - What happened?</vt:lpstr>
      <vt:lpstr>Module 5 - What happened?</vt:lpstr>
      <vt:lpstr>PowerPoint Presentation</vt:lpstr>
      <vt:lpstr>Scenario Discussion</vt:lpstr>
      <vt:lpstr>Module 4 - The Attack</vt:lpstr>
      <vt:lpstr>Module 4 - What really happened?</vt:lpstr>
      <vt:lpstr>Questions</vt:lpstr>
      <vt:lpstr>Workshop questions – #2</vt:lpstr>
      <vt:lpstr>Wrap Up - Lessons Learned From Incident Response</vt:lpstr>
      <vt:lpstr>Wrap Up - Lessons Learned From Incident Response</vt:lpstr>
      <vt:lpstr>Wrap Up - Lessons Learned From Incident Response</vt:lpstr>
      <vt:lpstr>Cleanup</vt:lpstr>
      <vt:lpstr>Useful links</vt:lpstr>
    </vt:vector>
  </TitlesOfParts>
  <Company>Amazon.com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Hundreds of Thousands of Customers in 190 Countries</dc:title>
  <dc:creator>Catalano, Alec</dc:creator>
  <cp:lastModifiedBy>Ryan Haney</cp:lastModifiedBy>
  <cp:revision>357</cp:revision>
  <cp:lastPrinted>2019-03-04T14:55:11Z</cp:lastPrinted>
  <dcterms:created xsi:type="dcterms:W3CDTF">2012-10-09T16:32:19Z</dcterms:created>
  <dcterms:modified xsi:type="dcterms:W3CDTF">2019-04-23T15:24:06Z</dcterms:modified>
</cp:coreProperties>
</file>