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8" r:id="rId3"/>
    <p:sldId id="290" r:id="rId4"/>
    <p:sldId id="256" r:id="rId5"/>
    <p:sldId id="292" r:id="rId6"/>
    <p:sldId id="294" r:id="rId7"/>
    <p:sldId id="295" r:id="rId8"/>
    <p:sldId id="296" r:id="rId9"/>
    <p:sldId id="297" r:id="rId10"/>
    <p:sldId id="298" r:id="rId11"/>
    <p:sldId id="299" r:id="rId12"/>
    <p:sldId id="300" r:id="rId13"/>
    <p:sldId id="301" r:id="rId14"/>
    <p:sldId id="302" r:id="rId15"/>
    <p:sldId id="277" r:id="rId16"/>
    <p:sldId id="27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192"/>
    <a:srgbClr val="B70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338" autoAdjust="0"/>
    <p:restoredTop sz="94660"/>
  </p:normalViewPr>
  <p:slideViewPr>
    <p:cSldViewPr snapToGrid="0">
      <p:cViewPr varScale="1">
        <p:scale>
          <a:sx n="67" d="100"/>
          <a:sy n="67" d="100"/>
        </p:scale>
        <p:origin x="72"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79A05F1-A2E9-41D2-A1F6-A29AB3887CFD}"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EAF772B7-24AF-49AA-87FE-EF8B13BF4AB5}"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79A05F1-A2E9-41D2-A1F6-A29AB3887CF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79A05F1-A2E9-41D2-A1F6-A29AB3887CF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79A05F1-A2E9-41D2-A1F6-A29AB3887CF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AF772B7-24AF-49AA-87FE-EF8B13BF4A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79A05F1-A2E9-41D2-A1F6-A29AB3887CF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79A05F1-A2E9-41D2-A1F6-A29AB3887CFD}"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79A05F1-A2E9-41D2-A1F6-A29AB3887CF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79A05F1-A2E9-41D2-A1F6-A29AB3887CFD}"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79A05F1-A2E9-41D2-A1F6-A29AB3887CFD}"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79A05F1-A2E9-41D2-A1F6-A29AB3887CFD}"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79A05F1-A2E9-41D2-A1F6-A29AB3887CF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79A05F1-A2E9-41D2-A1F6-A29AB3887CFD}"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EAF772B7-24AF-49AA-87FE-EF8B13BF4AB5}"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79A05F1-A2E9-41D2-A1F6-A29AB3887CFD}"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EAF772B7-24AF-49AA-87FE-EF8B13BF4A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1.emf"/><Relationship Id="rId8" Type="http://schemas.openxmlformats.org/officeDocument/2006/relationships/image" Target="../media/image10.emf"/><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image" Target="../media/image5.emf"/><Relationship Id="rId24" Type="http://schemas.openxmlformats.org/officeDocument/2006/relationships/slideLayout" Target="../slideLayouts/slideLayout7.xml"/><Relationship Id="rId23" Type="http://schemas.openxmlformats.org/officeDocument/2006/relationships/image" Target="../media/image25.emf"/><Relationship Id="rId22" Type="http://schemas.openxmlformats.org/officeDocument/2006/relationships/image" Target="../media/image24.emf"/><Relationship Id="rId21" Type="http://schemas.openxmlformats.org/officeDocument/2006/relationships/image" Target="../media/image23.emf"/><Relationship Id="rId20" Type="http://schemas.openxmlformats.org/officeDocument/2006/relationships/image" Target="../media/image22.emf"/><Relationship Id="rId2" Type="http://schemas.openxmlformats.org/officeDocument/2006/relationships/image" Target="../media/image4.png"/><Relationship Id="rId19" Type="http://schemas.openxmlformats.org/officeDocument/2006/relationships/image" Target="../media/image21.emf"/><Relationship Id="rId18" Type="http://schemas.openxmlformats.org/officeDocument/2006/relationships/image" Target="../media/image20.emf"/><Relationship Id="rId17" Type="http://schemas.openxmlformats.org/officeDocument/2006/relationships/image" Target="../media/image19.emf"/><Relationship Id="rId16" Type="http://schemas.openxmlformats.org/officeDocument/2006/relationships/image" Target="../media/image18.emf"/><Relationship Id="rId15" Type="http://schemas.openxmlformats.org/officeDocument/2006/relationships/image" Target="../media/image17.emf"/><Relationship Id="rId14" Type="http://schemas.openxmlformats.org/officeDocument/2006/relationships/image" Target="../media/image16.emf"/><Relationship Id="rId13" Type="http://schemas.openxmlformats.org/officeDocument/2006/relationships/image" Target="../media/image15.emf"/><Relationship Id="rId12" Type="http://schemas.openxmlformats.org/officeDocument/2006/relationships/image" Target="../media/image14.emf"/><Relationship Id="rId11" Type="http://schemas.openxmlformats.org/officeDocument/2006/relationships/image" Target="../media/image13.emf"/><Relationship Id="rId10" Type="http://schemas.openxmlformats.org/officeDocument/2006/relationships/image" Target="../media/image12.emf"/><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7.emf"/><Relationship Id="rId4" Type="http://schemas.openxmlformats.org/officeDocument/2006/relationships/image" Target="../media/image8.emf"/><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9" Type="http://schemas.openxmlformats.org/officeDocument/2006/relationships/image" Target="../media/image11.emf"/><Relationship Id="rId8" Type="http://schemas.openxmlformats.org/officeDocument/2006/relationships/image" Target="../media/image10.emf"/><Relationship Id="rId7" Type="http://schemas.openxmlformats.org/officeDocument/2006/relationships/image" Target="../media/image9.emf"/><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3" Type="http://schemas.openxmlformats.org/officeDocument/2006/relationships/image" Target="../media/image5.emf"/><Relationship Id="rId24" Type="http://schemas.openxmlformats.org/officeDocument/2006/relationships/slideLayout" Target="../slideLayouts/slideLayout7.xml"/><Relationship Id="rId23" Type="http://schemas.openxmlformats.org/officeDocument/2006/relationships/image" Target="../media/image25.emf"/><Relationship Id="rId22" Type="http://schemas.openxmlformats.org/officeDocument/2006/relationships/image" Target="../media/image24.emf"/><Relationship Id="rId21" Type="http://schemas.openxmlformats.org/officeDocument/2006/relationships/image" Target="../media/image23.emf"/><Relationship Id="rId20" Type="http://schemas.openxmlformats.org/officeDocument/2006/relationships/image" Target="../media/image22.emf"/><Relationship Id="rId2" Type="http://schemas.openxmlformats.org/officeDocument/2006/relationships/image" Target="../media/image4.png"/><Relationship Id="rId19" Type="http://schemas.openxmlformats.org/officeDocument/2006/relationships/image" Target="../media/image21.emf"/><Relationship Id="rId18" Type="http://schemas.openxmlformats.org/officeDocument/2006/relationships/image" Target="../media/image20.emf"/><Relationship Id="rId17" Type="http://schemas.openxmlformats.org/officeDocument/2006/relationships/image" Target="../media/image19.emf"/><Relationship Id="rId16" Type="http://schemas.openxmlformats.org/officeDocument/2006/relationships/image" Target="../media/image18.emf"/><Relationship Id="rId15" Type="http://schemas.openxmlformats.org/officeDocument/2006/relationships/image" Target="../media/image17.emf"/><Relationship Id="rId14" Type="http://schemas.openxmlformats.org/officeDocument/2006/relationships/image" Target="../media/image16.emf"/><Relationship Id="rId13" Type="http://schemas.openxmlformats.org/officeDocument/2006/relationships/image" Target="../media/image15.emf"/><Relationship Id="rId12" Type="http://schemas.openxmlformats.org/officeDocument/2006/relationships/image" Target="../media/image14.emf"/><Relationship Id="rId11" Type="http://schemas.openxmlformats.org/officeDocument/2006/relationships/image" Target="../media/image13.emf"/><Relationship Id="rId10" Type="http://schemas.openxmlformats.org/officeDocument/2006/relationships/image" Target="../media/image12.emf"/><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emf"/><Relationship Id="rId6" Type="http://schemas.openxmlformats.org/officeDocument/2006/relationships/image" Target="../media/image18.emf"/><Relationship Id="rId5" Type="http://schemas.openxmlformats.org/officeDocument/2006/relationships/image" Target="../media/image12.emf"/><Relationship Id="rId4" Type="http://schemas.openxmlformats.org/officeDocument/2006/relationships/image" Target="../media/image7.emf"/><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3245768" y="-1302708"/>
            <a:ext cx="5857652" cy="9622165"/>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8553" t="59386"/>
          <a:stretch>
            <a:fillRect/>
          </a:stretch>
        </p:blipFill>
        <p:spPr>
          <a:xfrm>
            <a:off x="4517257" y="5283691"/>
            <a:ext cx="2526867" cy="1291882"/>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65541" b="56809"/>
          <a:stretch>
            <a:fillRect/>
          </a:stretch>
        </p:blipFill>
        <p:spPr>
          <a:xfrm>
            <a:off x="4646046" y="303714"/>
            <a:ext cx="2768820" cy="1373835"/>
          </a:xfrm>
          <a:prstGeom prst="rect">
            <a:avLst/>
          </a:prstGeom>
        </p:spPr>
      </p:pic>
      <p:pic>
        <p:nvPicPr>
          <p:cNvPr id="8" name="图片 7"/>
          <p:cNvPicPr>
            <a:picLocks noChangeAspect="1"/>
          </p:cNvPicPr>
          <p:nvPr/>
        </p:nvPicPr>
        <p:blipFill>
          <a:blip r:embed="rId3"/>
          <a:stretch>
            <a:fillRect/>
          </a:stretch>
        </p:blipFill>
        <p:spPr>
          <a:xfrm>
            <a:off x="2640210" y="995158"/>
            <a:ext cx="895673" cy="1096772"/>
          </a:xfrm>
          <a:prstGeom prst="rect">
            <a:avLst/>
          </a:prstGeom>
        </p:spPr>
      </p:pic>
      <p:pic>
        <p:nvPicPr>
          <p:cNvPr id="9" name="图片 8"/>
          <p:cNvPicPr>
            <a:picLocks noChangeAspect="1"/>
          </p:cNvPicPr>
          <p:nvPr/>
        </p:nvPicPr>
        <p:blipFill>
          <a:blip r:embed="rId4"/>
          <a:stretch>
            <a:fillRect/>
          </a:stretch>
        </p:blipFill>
        <p:spPr>
          <a:xfrm>
            <a:off x="1703840" y="2828966"/>
            <a:ext cx="1398345" cy="1069352"/>
          </a:xfrm>
          <a:prstGeom prst="rect">
            <a:avLst/>
          </a:prstGeom>
        </p:spPr>
      </p:pic>
      <p:pic>
        <p:nvPicPr>
          <p:cNvPr id="10" name="图片 9"/>
          <p:cNvPicPr>
            <a:picLocks noChangeAspect="1"/>
          </p:cNvPicPr>
          <p:nvPr/>
        </p:nvPicPr>
        <p:blipFill>
          <a:blip r:embed="rId5"/>
          <a:stretch>
            <a:fillRect/>
          </a:stretch>
        </p:blipFill>
        <p:spPr>
          <a:xfrm>
            <a:off x="1861783" y="4990760"/>
            <a:ext cx="904812" cy="977955"/>
          </a:xfrm>
          <a:prstGeom prst="rect">
            <a:avLst/>
          </a:prstGeom>
        </p:spPr>
      </p:pic>
      <p:pic>
        <p:nvPicPr>
          <p:cNvPr id="11" name="图片 10"/>
          <p:cNvPicPr>
            <a:picLocks noChangeAspect="1"/>
          </p:cNvPicPr>
          <p:nvPr/>
        </p:nvPicPr>
        <p:blipFill>
          <a:blip r:embed="rId6"/>
          <a:stretch>
            <a:fillRect/>
          </a:stretch>
        </p:blipFill>
        <p:spPr>
          <a:xfrm>
            <a:off x="2012548" y="1780531"/>
            <a:ext cx="383860" cy="868278"/>
          </a:xfrm>
          <a:prstGeom prst="rect">
            <a:avLst/>
          </a:prstGeom>
        </p:spPr>
      </p:pic>
      <p:pic>
        <p:nvPicPr>
          <p:cNvPr id="12" name="图片 11"/>
          <p:cNvPicPr>
            <a:picLocks noChangeAspect="1"/>
          </p:cNvPicPr>
          <p:nvPr/>
        </p:nvPicPr>
        <p:blipFill>
          <a:blip r:embed="rId7"/>
          <a:stretch>
            <a:fillRect/>
          </a:stretch>
        </p:blipFill>
        <p:spPr>
          <a:xfrm>
            <a:off x="3700526" y="1314403"/>
            <a:ext cx="868254" cy="932256"/>
          </a:xfrm>
          <a:prstGeom prst="rect">
            <a:avLst/>
          </a:prstGeom>
        </p:spPr>
      </p:pic>
      <p:pic>
        <p:nvPicPr>
          <p:cNvPr id="13" name="图片 12"/>
          <p:cNvPicPr>
            <a:picLocks noChangeAspect="1"/>
          </p:cNvPicPr>
          <p:nvPr/>
        </p:nvPicPr>
        <p:blipFill>
          <a:blip r:embed="rId8"/>
          <a:stretch>
            <a:fillRect/>
          </a:stretch>
        </p:blipFill>
        <p:spPr>
          <a:xfrm>
            <a:off x="5370661" y="1191553"/>
            <a:ext cx="447836" cy="365590"/>
          </a:xfrm>
          <a:prstGeom prst="rect">
            <a:avLst/>
          </a:prstGeom>
        </p:spPr>
      </p:pic>
      <p:pic>
        <p:nvPicPr>
          <p:cNvPr id="14" name="图片 13"/>
          <p:cNvPicPr>
            <a:picLocks noChangeAspect="1"/>
          </p:cNvPicPr>
          <p:nvPr/>
        </p:nvPicPr>
        <p:blipFill>
          <a:blip r:embed="rId9"/>
          <a:stretch>
            <a:fillRect/>
          </a:stretch>
        </p:blipFill>
        <p:spPr>
          <a:xfrm>
            <a:off x="7583816" y="958600"/>
            <a:ext cx="1069323" cy="584944"/>
          </a:xfrm>
          <a:prstGeom prst="rect">
            <a:avLst/>
          </a:prstGeom>
        </p:spPr>
      </p:pic>
      <p:pic>
        <p:nvPicPr>
          <p:cNvPr id="15" name="图片 14"/>
          <p:cNvPicPr>
            <a:picLocks noChangeAspect="1"/>
          </p:cNvPicPr>
          <p:nvPr/>
        </p:nvPicPr>
        <p:blipFill>
          <a:blip r:embed="rId10"/>
          <a:stretch>
            <a:fillRect/>
          </a:stretch>
        </p:blipFill>
        <p:spPr>
          <a:xfrm>
            <a:off x="9648462" y="990670"/>
            <a:ext cx="740300" cy="932255"/>
          </a:xfrm>
          <a:prstGeom prst="rect">
            <a:avLst/>
          </a:prstGeom>
        </p:spPr>
      </p:pic>
      <p:pic>
        <p:nvPicPr>
          <p:cNvPr id="16" name="图片 15"/>
          <p:cNvPicPr>
            <a:picLocks noChangeAspect="1"/>
          </p:cNvPicPr>
          <p:nvPr/>
        </p:nvPicPr>
        <p:blipFill>
          <a:blip r:embed="rId11"/>
          <a:stretch>
            <a:fillRect/>
          </a:stretch>
        </p:blipFill>
        <p:spPr>
          <a:xfrm>
            <a:off x="9494128" y="2595152"/>
            <a:ext cx="1096741" cy="594084"/>
          </a:xfrm>
          <a:prstGeom prst="rect">
            <a:avLst/>
          </a:prstGeom>
        </p:spPr>
      </p:pic>
      <p:pic>
        <p:nvPicPr>
          <p:cNvPr id="17" name="图片 16"/>
          <p:cNvPicPr>
            <a:picLocks noChangeAspect="1"/>
          </p:cNvPicPr>
          <p:nvPr/>
        </p:nvPicPr>
        <p:blipFill>
          <a:blip r:embed="rId12"/>
          <a:stretch>
            <a:fillRect/>
          </a:stretch>
        </p:blipFill>
        <p:spPr>
          <a:xfrm>
            <a:off x="8147096" y="4520814"/>
            <a:ext cx="813416" cy="1306984"/>
          </a:xfrm>
          <a:prstGeom prst="rect">
            <a:avLst/>
          </a:prstGeom>
        </p:spPr>
      </p:pic>
      <p:pic>
        <p:nvPicPr>
          <p:cNvPr id="18" name="图片 17"/>
          <p:cNvPicPr>
            <a:picLocks noChangeAspect="1"/>
          </p:cNvPicPr>
          <p:nvPr/>
        </p:nvPicPr>
        <p:blipFill>
          <a:blip r:embed="rId13"/>
          <a:stretch>
            <a:fillRect/>
          </a:stretch>
        </p:blipFill>
        <p:spPr>
          <a:xfrm>
            <a:off x="9107831" y="4548232"/>
            <a:ext cx="822556" cy="1279566"/>
          </a:xfrm>
          <a:prstGeom prst="rect">
            <a:avLst/>
          </a:prstGeom>
        </p:spPr>
      </p:pic>
      <p:pic>
        <p:nvPicPr>
          <p:cNvPr id="19" name="图片 18"/>
          <p:cNvPicPr>
            <a:picLocks noChangeAspect="1"/>
          </p:cNvPicPr>
          <p:nvPr/>
        </p:nvPicPr>
        <p:blipFill>
          <a:blip r:embed="rId14"/>
          <a:stretch>
            <a:fillRect/>
          </a:stretch>
        </p:blipFill>
        <p:spPr>
          <a:xfrm>
            <a:off x="2602790" y="4195602"/>
            <a:ext cx="1508019" cy="1279566"/>
          </a:xfrm>
          <a:prstGeom prst="rect">
            <a:avLst/>
          </a:prstGeom>
        </p:spPr>
      </p:pic>
      <p:pic>
        <p:nvPicPr>
          <p:cNvPr id="20" name="图片 19"/>
          <p:cNvPicPr>
            <a:picLocks noChangeAspect="1"/>
          </p:cNvPicPr>
          <p:nvPr/>
        </p:nvPicPr>
        <p:blipFill>
          <a:blip r:embed="rId15"/>
          <a:stretch>
            <a:fillRect/>
          </a:stretch>
        </p:blipFill>
        <p:spPr>
          <a:xfrm>
            <a:off x="1819377" y="1038926"/>
            <a:ext cx="447836" cy="438708"/>
          </a:xfrm>
          <a:prstGeom prst="rect">
            <a:avLst/>
          </a:prstGeom>
        </p:spPr>
      </p:pic>
      <p:pic>
        <p:nvPicPr>
          <p:cNvPr id="21" name="图片 20"/>
          <p:cNvPicPr>
            <a:picLocks noChangeAspect="1"/>
          </p:cNvPicPr>
          <p:nvPr/>
        </p:nvPicPr>
        <p:blipFill>
          <a:blip r:embed="rId16"/>
          <a:stretch>
            <a:fillRect/>
          </a:stretch>
        </p:blipFill>
        <p:spPr>
          <a:xfrm>
            <a:off x="4317494" y="4990533"/>
            <a:ext cx="603208" cy="849998"/>
          </a:xfrm>
          <a:prstGeom prst="rect">
            <a:avLst/>
          </a:prstGeom>
        </p:spPr>
      </p:pic>
      <p:pic>
        <p:nvPicPr>
          <p:cNvPr id="22" name="图片 21"/>
          <p:cNvPicPr>
            <a:picLocks noChangeAspect="1"/>
          </p:cNvPicPr>
          <p:nvPr/>
        </p:nvPicPr>
        <p:blipFill>
          <a:blip r:embed="rId17"/>
          <a:stretch>
            <a:fillRect/>
          </a:stretch>
        </p:blipFill>
        <p:spPr>
          <a:xfrm>
            <a:off x="7038100" y="5475168"/>
            <a:ext cx="1115021" cy="493547"/>
          </a:xfrm>
          <a:prstGeom prst="rect">
            <a:avLst/>
          </a:prstGeom>
        </p:spPr>
      </p:pic>
      <p:pic>
        <p:nvPicPr>
          <p:cNvPr id="23" name="图片 22"/>
          <p:cNvPicPr>
            <a:picLocks noChangeAspect="1"/>
          </p:cNvPicPr>
          <p:nvPr/>
        </p:nvPicPr>
        <p:blipFill>
          <a:blip r:embed="rId18"/>
          <a:stretch>
            <a:fillRect/>
          </a:stretch>
        </p:blipFill>
        <p:spPr>
          <a:xfrm>
            <a:off x="6818418" y="1444484"/>
            <a:ext cx="301604" cy="466128"/>
          </a:xfrm>
          <a:prstGeom prst="rect">
            <a:avLst/>
          </a:prstGeom>
        </p:spPr>
      </p:pic>
      <p:pic>
        <p:nvPicPr>
          <p:cNvPr id="24" name="图片 23"/>
          <p:cNvPicPr>
            <a:picLocks noChangeAspect="1"/>
          </p:cNvPicPr>
          <p:nvPr/>
        </p:nvPicPr>
        <p:blipFill>
          <a:blip r:embed="rId19"/>
          <a:stretch>
            <a:fillRect/>
          </a:stretch>
        </p:blipFill>
        <p:spPr>
          <a:xfrm>
            <a:off x="10042499" y="5475168"/>
            <a:ext cx="155371" cy="347310"/>
          </a:xfrm>
          <a:prstGeom prst="rect">
            <a:avLst/>
          </a:prstGeom>
        </p:spPr>
      </p:pic>
      <p:pic>
        <p:nvPicPr>
          <p:cNvPr id="25" name="图片 24"/>
          <p:cNvPicPr>
            <a:picLocks noChangeAspect="1"/>
          </p:cNvPicPr>
          <p:nvPr/>
        </p:nvPicPr>
        <p:blipFill>
          <a:blip r:embed="rId20"/>
          <a:stretch>
            <a:fillRect/>
          </a:stretch>
        </p:blipFill>
        <p:spPr>
          <a:xfrm>
            <a:off x="8241350" y="1678491"/>
            <a:ext cx="1051044" cy="923116"/>
          </a:xfrm>
          <a:prstGeom prst="rect">
            <a:avLst/>
          </a:prstGeom>
        </p:spPr>
      </p:pic>
      <p:pic>
        <p:nvPicPr>
          <p:cNvPr id="26" name="图片 25"/>
          <p:cNvPicPr>
            <a:picLocks noChangeAspect="1"/>
          </p:cNvPicPr>
          <p:nvPr/>
        </p:nvPicPr>
        <p:blipFill>
          <a:blip r:embed="rId21"/>
          <a:stretch>
            <a:fillRect/>
          </a:stretch>
        </p:blipFill>
        <p:spPr>
          <a:xfrm>
            <a:off x="9196056" y="3315334"/>
            <a:ext cx="904812" cy="786019"/>
          </a:xfrm>
          <a:prstGeom prst="rect">
            <a:avLst/>
          </a:prstGeom>
        </p:spPr>
      </p:pic>
      <p:pic>
        <p:nvPicPr>
          <p:cNvPr id="27" name="图片 26"/>
          <p:cNvPicPr>
            <a:picLocks noChangeAspect="1"/>
          </p:cNvPicPr>
          <p:nvPr/>
        </p:nvPicPr>
        <p:blipFill>
          <a:blip r:embed="rId22"/>
          <a:stretch>
            <a:fillRect/>
          </a:stretch>
        </p:blipFill>
        <p:spPr>
          <a:xfrm>
            <a:off x="1551888" y="4100996"/>
            <a:ext cx="621486" cy="484407"/>
          </a:xfrm>
          <a:prstGeom prst="rect">
            <a:avLst/>
          </a:prstGeom>
        </p:spPr>
      </p:pic>
      <p:pic>
        <p:nvPicPr>
          <p:cNvPr id="28" name="图片 27"/>
          <p:cNvPicPr>
            <a:picLocks noChangeAspect="1"/>
          </p:cNvPicPr>
          <p:nvPr/>
        </p:nvPicPr>
        <p:blipFill>
          <a:blip r:embed="rId23"/>
          <a:stretch>
            <a:fillRect/>
          </a:stretch>
        </p:blipFill>
        <p:spPr>
          <a:xfrm>
            <a:off x="5244705" y="4422833"/>
            <a:ext cx="1617694" cy="1553759"/>
          </a:xfrm>
          <a:prstGeom prst="rect">
            <a:avLst/>
          </a:prstGeom>
        </p:spPr>
      </p:pic>
      <p:sp>
        <p:nvSpPr>
          <p:cNvPr id="29" name="文本框 2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495675" y="2241550"/>
            <a:ext cx="5194300" cy="1715135"/>
          </a:xfrm>
          <a:prstGeom prst="rect">
            <a:avLst/>
          </a:prstGeom>
          <a:noFill/>
        </p:spPr>
        <p:txBody>
          <a:bodyPr wrap="square" rtlCol="0">
            <a:noAutofit/>
          </a:bodyPr>
          <a:lstStyle/>
          <a:p>
            <a:pPr algn="ctr"/>
            <a:r>
              <a:rPr lang="en-US" altLang="zh-CN" sz="3200" b="1" dirty="0">
                <a:solidFill>
                  <a:srgbClr val="B70308"/>
                </a:solidFill>
                <a:latin typeface="Arial" panose="020B0604020202020204" pitchFamily="34" charset="0"/>
                <a:ea typeface="Arial" panose="020B0604020202020204" pitchFamily="34" charset="0"/>
                <a:cs typeface="Aharoni" panose="02010803020104030203" pitchFamily="2" charset="-79"/>
              </a:rPr>
              <a:t>BAHASA PEMROGRAMAN PHYTON</a:t>
            </a:r>
            <a:endParaRPr lang="en-US" altLang="zh-CN" sz="3200" b="1" dirty="0">
              <a:solidFill>
                <a:srgbClr val="B70308"/>
              </a:solidFill>
              <a:latin typeface="Arial" panose="020B0604020202020204" pitchFamily="34" charset="0"/>
              <a:ea typeface="Arial" panose="020B0604020202020204" pitchFamily="34" charset="0"/>
              <a:cs typeface="Aharoni" panose="02010803020104030203" pitchFamily="2" charset="-79"/>
            </a:endParaRPr>
          </a:p>
        </p:txBody>
      </p:sp>
      <p:sp>
        <p:nvSpPr>
          <p:cNvPr id="30" name="文本框 29"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623041" y="3932841"/>
            <a:ext cx="5052868" cy="398780"/>
          </a:xfrm>
          <a:prstGeom prst="rect">
            <a:avLst/>
          </a:prstGeom>
          <a:noFill/>
        </p:spPr>
        <p:txBody>
          <a:bodyPr wrap="square" rtlCol="0">
            <a:spAutoFit/>
          </a:bodyPr>
          <a:lstStyle/>
          <a:p>
            <a:r>
              <a:rPr lang="en-US" altLang="zh-CN" sz="2000" b="1" dirty="0">
                <a:solidFill>
                  <a:srgbClr val="2E3192"/>
                </a:solidFill>
                <a:latin typeface="Arial" panose="020B0604020202020204" pitchFamily="34" charset="0"/>
                <a:ea typeface="Arial" panose="020B0604020202020204" pitchFamily="34" charset="0"/>
                <a:cs typeface="Aharoni" panose="02010803020104030203" pitchFamily="2" charset="-79"/>
              </a:rPr>
              <a:t>Ahmad Ya’isy Ramdhani, X PPLG 1</a:t>
            </a:r>
            <a:endParaRPr lang="en-US" altLang="zh-CN" sz="2000" b="1" dirty="0">
              <a:solidFill>
                <a:srgbClr val="2E3192"/>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750" fill="hold"/>
                                        <p:tgtEl>
                                          <p:spTgt spid="29"/>
                                        </p:tgtEl>
                                        <p:attrNameLst>
                                          <p:attrName>ppt_w</p:attrName>
                                        </p:attrNameLst>
                                      </p:cBhvr>
                                      <p:tavLst>
                                        <p:tav tm="0">
                                          <p:val>
                                            <p:fltVal val="0"/>
                                          </p:val>
                                        </p:tav>
                                        <p:tav tm="100000">
                                          <p:val>
                                            <p:strVal val="#ppt_w"/>
                                          </p:val>
                                        </p:tav>
                                      </p:tavLst>
                                    </p:anim>
                                    <p:anim calcmode="lin" valueType="num">
                                      <p:cBhvr>
                                        <p:cTn id="8" dur="750" fill="hold"/>
                                        <p:tgtEl>
                                          <p:spTgt spid="29"/>
                                        </p:tgtEl>
                                        <p:attrNameLst>
                                          <p:attrName>ppt_h</p:attrName>
                                        </p:attrNameLst>
                                      </p:cBhvr>
                                      <p:tavLst>
                                        <p:tav tm="0">
                                          <p:val>
                                            <p:fltVal val="0"/>
                                          </p:val>
                                        </p:tav>
                                        <p:tav tm="100000">
                                          <p:val>
                                            <p:strVal val="#ppt_h"/>
                                          </p:val>
                                        </p:tav>
                                      </p:tavLst>
                                    </p:anim>
                                    <p:animEffect transition="in" filter="fade">
                                      <p:cBhvr>
                                        <p:cTn id="9" dur="750"/>
                                        <p:tgtEl>
                                          <p:spTgt spid="29"/>
                                        </p:tgtEl>
                                      </p:cBhvr>
                                    </p:animEffect>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750" fill="hold"/>
                                        <p:tgtEl>
                                          <p:spTgt spid="30"/>
                                        </p:tgtEl>
                                        <p:attrNameLst>
                                          <p:attrName>ppt_w</p:attrName>
                                        </p:attrNameLst>
                                      </p:cBhvr>
                                      <p:tavLst>
                                        <p:tav tm="0">
                                          <p:val>
                                            <p:fltVal val="0"/>
                                          </p:val>
                                        </p:tav>
                                        <p:tav tm="100000">
                                          <p:val>
                                            <p:strVal val="#ppt_w"/>
                                          </p:val>
                                        </p:tav>
                                      </p:tavLst>
                                    </p:anim>
                                    <p:anim calcmode="lin" valueType="num">
                                      <p:cBhvr>
                                        <p:cTn id="14" dur="750" fill="hold"/>
                                        <p:tgtEl>
                                          <p:spTgt spid="30"/>
                                        </p:tgtEl>
                                        <p:attrNameLst>
                                          <p:attrName>ppt_h</p:attrName>
                                        </p:attrNameLst>
                                      </p:cBhvr>
                                      <p:tavLst>
                                        <p:tav tm="0">
                                          <p:val>
                                            <p:fltVal val="0"/>
                                          </p:val>
                                        </p:tav>
                                        <p:tav tm="100000">
                                          <p:val>
                                            <p:strVal val="#ppt_h"/>
                                          </p:val>
                                        </p:tav>
                                      </p:tavLst>
                                    </p:anim>
                                    <p:animEffect transition="in" filter="fade">
                                      <p:cBhvr>
                                        <p:cTn id="15" dur="7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3. Tipe Data String</a:t>
            </a:r>
            <a:endParaRPr lang="en-US"/>
          </a:p>
        </p:txBody>
      </p:sp>
      <p:sp>
        <p:nvSpPr>
          <p:cNvPr id="5" name="Content Placeholder 4"/>
          <p:cNvSpPr>
            <a:spLocks noGrp="1"/>
          </p:cNvSpPr>
          <p:nvPr>
            <p:ph idx="1"/>
          </p:nvPr>
        </p:nvSpPr>
        <p:spPr/>
        <p:txBody>
          <a:bodyPr/>
          <a:p>
            <a:r>
              <a:rPr lang="en-US" sz="2000"/>
              <a:t>Tipe data ini merupakan tipe data yang berkaitan erat dengan data yang bentuknya teks. Dalam proses analisis data, data yang kita butuhkan terkadang tidak hanya data numerik, namun juga data string. Dengan memahami tipe data ini, kita akan bisa memprosesnya dengan lebih mudah. Berikut adalah contoh coding di data string:</a:t>
            </a:r>
            <a:endParaRPr lang="en-US" sz="2000"/>
          </a:p>
          <a:p>
            <a:endParaRPr lang="en-US" sz="2000"/>
          </a:p>
          <a:p>
            <a:endParaRPr lang="en-US" sz="2000"/>
          </a:p>
          <a:p>
            <a:endParaRPr lang="en-US" sz="2000"/>
          </a:p>
          <a:p>
            <a:endParaRPr lang="en-US" sz="2000"/>
          </a:p>
          <a:p>
            <a:pPr marL="0" indent="0">
              <a:buNone/>
            </a:pPr>
            <a:r>
              <a:rPr lang="en-US" sz="2000"/>
              <a:t>Kita juga bisa menggabungkan dua atau lebih data string, misalnya saja seperti gambar di bawah ini:</a:t>
            </a:r>
            <a:endParaRPr lang="en-US" sz="2000"/>
          </a:p>
        </p:txBody>
      </p:sp>
      <p:pic>
        <p:nvPicPr>
          <p:cNvPr id="6" name="Picture 5" descr="y1"/>
          <p:cNvPicPr>
            <a:picLocks noChangeAspect="1"/>
          </p:cNvPicPr>
          <p:nvPr/>
        </p:nvPicPr>
        <p:blipFill>
          <a:blip r:embed="rId1"/>
          <a:stretch>
            <a:fillRect/>
          </a:stretch>
        </p:blipFill>
        <p:spPr>
          <a:xfrm>
            <a:off x="4234180" y="2496820"/>
            <a:ext cx="3679825" cy="1427480"/>
          </a:xfrm>
          <a:prstGeom prst="rect">
            <a:avLst/>
          </a:prstGeom>
        </p:spPr>
      </p:pic>
      <p:pic>
        <p:nvPicPr>
          <p:cNvPr id="7" name="Picture 6" descr="y2"/>
          <p:cNvPicPr>
            <a:picLocks noChangeAspect="1"/>
          </p:cNvPicPr>
          <p:nvPr/>
        </p:nvPicPr>
        <p:blipFill>
          <a:blip r:embed="rId2"/>
          <a:stretch>
            <a:fillRect/>
          </a:stretch>
        </p:blipFill>
        <p:spPr>
          <a:xfrm>
            <a:off x="4234815" y="4733290"/>
            <a:ext cx="3679825" cy="16109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4. Tipe Data Boolean</a:t>
            </a:r>
            <a:endParaRPr lang="en-US"/>
          </a:p>
        </p:txBody>
      </p:sp>
      <p:pic>
        <p:nvPicPr>
          <p:cNvPr id="6" name="Content Placeholder 5" descr="y3"/>
          <p:cNvPicPr>
            <a:picLocks noChangeAspect="1"/>
          </p:cNvPicPr>
          <p:nvPr>
            <p:ph idx="1"/>
          </p:nvPr>
        </p:nvPicPr>
        <p:blipFill>
          <a:blip r:embed="rId1"/>
          <a:stretch>
            <a:fillRect/>
          </a:stretch>
        </p:blipFill>
        <p:spPr>
          <a:xfrm>
            <a:off x="4034790" y="1395730"/>
            <a:ext cx="3425190" cy="1652905"/>
          </a:xfrm>
          <a:prstGeom prst="rect">
            <a:avLst/>
          </a:prstGeom>
        </p:spPr>
      </p:pic>
      <p:sp>
        <p:nvSpPr>
          <p:cNvPr id="9" name="Text Box 8"/>
          <p:cNvSpPr txBox="1"/>
          <p:nvPr/>
        </p:nvSpPr>
        <p:spPr>
          <a:xfrm>
            <a:off x="608965" y="1281430"/>
            <a:ext cx="10973435" cy="4812030"/>
          </a:xfrm>
          <a:prstGeom prst="rect">
            <a:avLst/>
          </a:prstGeom>
          <a:noFill/>
        </p:spPr>
        <p:txBody>
          <a:bodyPr wrap="square" rtlCol="0">
            <a:noAutofit/>
          </a:bodyPr>
          <a:p>
            <a:endParaRPr lang="en-US"/>
          </a:p>
          <a:p>
            <a:endParaRPr lang="en-US"/>
          </a:p>
          <a:p>
            <a:endParaRPr lang="en-US"/>
          </a:p>
          <a:p>
            <a:endParaRPr lang="en-US"/>
          </a:p>
          <a:p>
            <a:endParaRPr lang="en-US"/>
          </a:p>
          <a:p>
            <a:endParaRPr lang="en-US"/>
          </a:p>
          <a:p>
            <a:endParaRPr lang="en-US"/>
          </a:p>
          <a:p>
            <a:r>
              <a:rPr lang="en-US"/>
              <a:t>Tipe data boolean adalah tipe data yang digunakan untuk mempresentasikan nilai kebenaran. Data ini akan erat kaitannya dengan logika matematika, dimana datanya hanya akan terdiri dari dua jenis, yaitu TRUE dan FALSE. Misalkan kita ingin menguji apakah data yang pertama lebih besar dari data yang kedua, jika benar maka Python akan menampilkan output TRUE, sementara jika salah maka akan menampilkan output FALSE.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7.</a:t>
            </a:r>
            <a:endParaRPr lang="en-US"/>
          </a:p>
        </p:txBody>
      </p:sp>
      <p:sp>
        <p:nvSpPr>
          <p:cNvPr id="5" name="Content Placeholder 4"/>
          <p:cNvSpPr>
            <a:spLocks noGrp="1"/>
          </p:cNvSpPr>
          <p:nvPr>
            <p:ph idx="1"/>
          </p:nvPr>
        </p:nvSpPr>
        <p:spPr/>
        <p:txBody>
          <a:bodyPr/>
          <a:p>
            <a:pPr marL="0" indent="0">
              <a:buNone/>
            </a:pPr>
            <a:r>
              <a:rPr lang="en-US"/>
              <a:t>7 jenis operator dalam phyton :</a:t>
            </a:r>
            <a:endParaRPr lang="en-US"/>
          </a:p>
          <a:p>
            <a:pPr marL="0" indent="0">
              <a:buNone/>
            </a:pPr>
            <a:r>
              <a:rPr lang="en-US"/>
              <a:t>operator aritmatik</a:t>
            </a:r>
            <a:endParaRPr lang="en-US"/>
          </a:p>
          <a:p>
            <a:pPr marL="0" indent="0">
              <a:buNone/>
            </a:pPr>
            <a:r>
              <a:rPr lang="en-US"/>
              <a:t>penugasan</a:t>
            </a:r>
            <a:endParaRPr lang="en-US"/>
          </a:p>
          <a:p>
            <a:pPr marL="0" indent="0">
              <a:buNone/>
            </a:pPr>
            <a:r>
              <a:rPr lang="en-US"/>
              <a:t>perbandingan</a:t>
            </a:r>
            <a:endParaRPr lang="en-US"/>
          </a:p>
          <a:p>
            <a:pPr marL="0" indent="0">
              <a:buNone/>
            </a:pPr>
            <a:r>
              <a:rPr lang="en-US"/>
              <a:t>logika</a:t>
            </a:r>
            <a:endParaRPr lang="en-US"/>
          </a:p>
          <a:p>
            <a:pPr marL="0" indent="0">
              <a:buNone/>
            </a:pPr>
            <a:r>
              <a:rPr lang="en-US"/>
              <a:t>identitas</a:t>
            </a:r>
            <a:endParaRPr lang="en-US"/>
          </a:p>
          <a:p>
            <a:pPr marL="0" indent="0">
              <a:buNone/>
            </a:pPr>
            <a:r>
              <a:rPr lang="en-US"/>
              <a:t>keanggotaan</a:t>
            </a:r>
            <a:endParaRPr lang="en-US"/>
          </a:p>
          <a:p>
            <a:pPr marL="0" indent="0">
              <a:buNone/>
            </a:pPr>
            <a:r>
              <a:rPr lang="en-US"/>
              <a:t>bitwiss</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8.</a:t>
            </a:r>
            <a:endParaRPr lang="en-US"/>
          </a:p>
        </p:txBody>
      </p:sp>
      <p:sp>
        <p:nvSpPr>
          <p:cNvPr id="5" name="Content Placeholder 4"/>
          <p:cNvSpPr>
            <a:spLocks noGrp="1"/>
          </p:cNvSpPr>
          <p:nvPr>
            <p:ph idx="1"/>
          </p:nvPr>
        </p:nvSpPr>
        <p:spPr>
          <a:xfrm>
            <a:off x="609600" y="1043940"/>
            <a:ext cx="10972800" cy="5814060"/>
          </a:xfrm>
        </p:spPr>
        <p:txBody>
          <a:bodyPr/>
          <a:p>
            <a:pPr marL="0" indent="0" algn="ctr">
              <a:buNone/>
            </a:pPr>
            <a:r>
              <a:rPr lang="en-US" sz="2200"/>
              <a:t>Python diciptakan oleh Guido van Rossum pertama kali pada awal tahun 1990-an di Belanda. Bahasa Python terinspirasi dari bahasa pemrograman ABC.Hingga saat ini, Guido masih tetap menjadi penulis utama untuk Python.Meskipun begitu, Python bersifat open source, sehingga ribuan orang juga memiliki kontribusi dalam pengembangannya.Pada tahun 1995, Guido melanjutkan di Corporation for National Research Iniatiative (CNRI), Virginia Amerika, tempat di mana ia merilis beberapa versi dari Python.Pada bulan Mei tahun 2000, Guido dan tim Python pindah ke BeOpen.com dan menciptakan tim BeOpen PythonLabs.Selanjutnya, pada bulan Oktober masih di tahun yang sama, tim Python pindah ke Digital Creation yang sekarang menjadi Perusahaan Zope.Setelah itu, dibentuklah sebuah organisasi Python yang bernama Python Software Foundation (PSF) pada tahun 2001.Python Software Foundation (PSF) adalah organisasi nirlaba yang dibentuk khusus untuk segala hal yang berhubungan dengan hak intelektual Python.Perusahaan Zope menjadi anggota sponsor dari PSF.Keseluruhan versi Python yang dirilis bersifat open source. Dalam sejarahnya, hampir semua Python yang dirilis menggunakan lisensi GFL-compatible. Pada Juli 2019, Python baru saja merilis versi Python 3.7.4.</a:t>
            </a:r>
            <a:endParaRPr lang="en-US" sz="2200"/>
          </a:p>
          <a:p>
            <a:pPr marL="0" indent="0">
              <a:buNone/>
            </a:pPr>
            <a:endParaRPr lang="en-US"/>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r="62688"/>
          <a:stretch>
            <a:fillRect/>
          </a:stretch>
        </p:blipFill>
        <p:spPr>
          <a:xfrm rot="16200000">
            <a:off x="5081832" y="-3314243"/>
            <a:ext cx="2142010" cy="8770496"/>
          </a:xfrm>
          <a:prstGeom prst="rect">
            <a:avLst/>
          </a:prstGeom>
        </p:spPr>
      </p:pic>
      <p:pic>
        <p:nvPicPr>
          <p:cNvPr id="5" name="图片 4"/>
          <p:cNvPicPr>
            <a:picLocks noChangeAspect="1"/>
          </p:cNvPicPr>
          <p:nvPr/>
        </p:nvPicPr>
        <p:blipFill>
          <a:blip r:embed="rId2"/>
          <a:stretch>
            <a:fillRect/>
          </a:stretch>
        </p:blipFill>
        <p:spPr>
          <a:xfrm>
            <a:off x="2558534" y="271275"/>
            <a:ext cx="895673" cy="1096772"/>
          </a:xfrm>
          <a:prstGeom prst="rect">
            <a:avLst/>
          </a:prstGeom>
        </p:spPr>
      </p:pic>
      <p:pic>
        <p:nvPicPr>
          <p:cNvPr id="6" name="图片 5"/>
          <p:cNvPicPr>
            <a:picLocks noChangeAspect="1"/>
          </p:cNvPicPr>
          <p:nvPr/>
        </p:nvPicPr>
        <p:blipFill>
          <a:blip r:embed="rId3"/>
          <a:stretch>
            <a:fillRect/>
          </a:stretch>
        </p:blipFill>
        <p:spPr>
          <a:xfrm>
            <a:off x="8431418" y="55727"/>
            <a:ext cx="1135262" cy="868165"/>
          </a:xfrm>
          <a:prstGeom prst="rect">
            <a:avLst/>
          </a:prstGeom>
        </p:spPr>
      </p:pic>
      <p:pic>
        <p:nvPicPr>
          <p:cNvPr id="7" name="图片 6"/>
          <p:cNvPicPr>
            <a:picLocks noChangeAspect="1"/>
          </p:cNvPicPr>
          <p:nvPr/>
        </p:nvPicPr>
        <p:blipFill>
          <a:blip r:embed="rId4"/>
          <a:stretch>
            <a:fillRect/>
          </a:stretch>
        </p:blipFill>
        <p:spPr>
          <a:xfrm>
            <a:off x="2104820" y="801996"/>
            <a:ext cx="383860" cy="868278"/>
          </a:xfrm>
          <a:prstGeom prst="rect">
            <a:avLst/>
          </a:prstGeom>
        </p:spPr>
      </p:pic>
      <p:pic>
        <p:nvPicPr>
          <p:cNvPr id="8" name="图片 7"/>
          <p:cNvPicPr>
            <a:picLocks noChangeAspect="1"/>
          </p:cNvPicPr>
          <p:nvPr/>
        </p:nvPicPr>
        <p:blipFill>
          <a:blip r:embed="rId5"/>
          <a:stretch>
            <a:fillRect/>
          </a:stretch>
        </p:blipFill>
        <p:spPr>
          <a:xfrm>
            <a:off x="2072832" y="136176"/>
            <a:ext cx="447836" cy="438708"/>
          </a:xfrm>
          <a:prstGeom prst="rect">
            <a:avLst/>
          </a:prstGeom>
        </p:spPr>
      </p:pic>
      <p:pic>
        <p:nvPicPr>
          <p:cNvPr id="9" name="图片 8"/>
          <p:cNvPicPr>
            <a:picLocks noChangeAspect="1"/>
          </p:cNvPicPr>
          <p:nvPr/>
        </p:nvPicPr>
        <p:blipFill>
          <a:blip r:embed="rId6"/>
          <a:stretch>
            <a:fillRect/>
          </a:stretch>
        </p:blipFill>
        <p:spPr>
          <a:xfrm rot="170642">
            <a:off x="8729629" y="1071005"/>
            <a:ext cx="1096741" cy="594084"/>
          </a:xfrm>
          <a:prstGeom prst="rect">
            <a:avLst/>
          </a:prstGeom>
        </p:spPr>
      </p:pic>
      <p:sp>
        <p:nvSpPr>
          <p:cNvPr id="10" name="矩形 9"/>
          <p:cNvSpPr/>
          <p:nvPr/>
        </p:nvSpPr>
        <p:spPr>
          <a:xfrm>
            <a:off x="1104900" y="-2705100"/>
            <a:ext cx="1485900" cy="2266950"/>
          </a:xfrm>
          <a:prstGeom prst="rect">
            <a:avLst/>
          </a:prstGeom>
          <a:solidFill>
            <a:srgbClr val="2E31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90800" y="-2705100"/>
            <a:ext cx="1485900" cy="2266950"/>
          </a:xfrm>
          <a:prstGeom prst="rect">
            <a:avLst/>
          </a:prstGeom>
          <a:solidFill>
            <a:srgbClr val="B70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chenying0907 232"/>
          <p:cNvSpPr/>
          <p:nvPr/>
        </p:nvSpPr>
        <p:spPr>
          <a:xfrm>
            <a:off x="3456188" y="3194392"/>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2E3192"/>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14" name="chenying0907 232"/>
          <p:cNvSpPr/>
          <p:nvPr/>
        </p:nvSpPr>
        <p:spPr>
          <a:xfrm>
            <a:off x="4419129" y="4375168"/>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B70308"/>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15" name="文本框 14"/>
          <p:cNvSpPr txBox="1"/>
          <p:nvPr/>
        </p:nvSpPr>
        <p:spPr>
          <a:xfrm>
            <a:off x="4764458" y="4636640"/>
            <a:ext cx="667758" cy="829945"/>
          </a:xfrm>
          <a:prstGeom prst="rect">
            <a:avLst/>
          </a:prstGeom>
          <a:noFill/>
        </p:spPr>
        <p:txBody>
          <a:bodyPr wrap="square" rtlCol="0">
            <a:spAutoFit/>
          </a:bodyPr>
          <a:lstStyle/>
          <a:p>
            <a:r>
              <a:rPr kumimoji="1" lang="en-US" altLang="zh-CN" sz="4800" dirty="0">
                <a:solidFill>
                  <a:srgbClr val="B70308"/>
                </a:solidFill>
                <a:latin typeface="萝莉体 第二版" panose="02000500000000000000" pitchFamily="2" charset="-122"/>
                <a:ea typeface="萝莉体 第二版" panose="02000500000000000000" pitchFamily="2" charset="-122"/>
                <a:cs typeface="萝莉体 第二版" panose="02000500000000000000" pitchFamily="2" charset="-122"/>
              </a:rPr>
              <a:t>4</a:t>
            </a:r>
            <a:endParaRPr kumimoji="1" lang="en-US" altLang="zh-CN" sz="4800" dirty="0">
              <a:solidFill>
                <a:srgbClr val="B70308"/>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6" name="chenying0907 232"/>
          <p:cNvSpPr/>
          <p:nvPr/>
        </p:nvSpPr>
        <p:spPr>
          <a:xfrm>
            <a:off x="5529580" y="3743325"/>
            <a:ext cx="1148715" cy="1254760"/>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2E3192"/>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17" name="文本框 16"/>
          <p:cNvSpPr txBox="1"/>
          <p:nvPr/>
        </p:nvSpPr>
        <p:spPr>
          <a:xfrm>
            <a:off x="5862955" y="3972560"/>
            <a:ext cx="668020" cy="701675"/>
          </a:xfrm>
          <a:prstGeom prst="rect">
            <a:avLst/>
          </a:prstGeom>
          <a:noFill/>
        </p:spPr>
        <p:txBody>
          <a:bodyPr wrap="square" rtlCol="0">
            <a:noAutofit/>
          </a:bodyPr>
          <a:lstStyle/>
          <a:p>
            <a:r>
              <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rPr>
              <a:t>1</a:t>
            </a:r>
            <a:endPar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18" name="chenying0907 232"/>
          <p:cNvSpPr/>
          <p:nvPr/>
        </p:nvSpPr>
        <p:spPr>
          <a:xfrm>
            <a:off x="6606328" y="4375168"/>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B70308"/>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19" name="文本框 18"/>
          <p:cNvSpPr txBox="1"/>
          <p:nvPr/>
        </p:nvSpPr>
        <p:spPr>
          <a:xfrm>
            <a:off x="6935374" y="4636639"/>
            <a:ext cx="667758" cy="829945"/>
          </a:xfrm>
          <a:prstGeom prst="rect">
            <a:avLst/>
          </a:prstGeom>
          <a:noFill/>
        </p:spPr>
        <p:txBody>
          <a:bodyPr wrap="square" rtlCol="0">
            <a:spAutoFit/>
          </a:bodyPr>
          <a:lstStyle/>
          <a:p>
            <a:r>
              <a:rPr kumimoji="1" lang="en-US" altLang="zh-CN" sz="4800" dirty="0">
                <a:solidFill>
                  <a:srgbClr val="B70308"/>
                </a:solidFill>
                <a:latin typeface="萝莉体 第二版" panose="02000500000000000000" pitchFamily="2" charset="-122"/>
                <a:ea typeface="萝莉体 第二版" panose="02000500000000000000" pitchFamily="2" charset="-122"/>
                <a:cs typeface="萝莉体 第二版" panose="02000500000000000000" pitchFamily="2" charset="-122"/>
              </a:rPr>
              <a:t>5</a:t>
            </a:r>
            <a:endParaRPr kumimoji="1" lang="en-US" altLang="zh-CN" sz="4800" dirty="0">
              <a:solidFill>
                <a:srgbClr val="B70308"/>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20" name="chenying0907 232"/>
          <p:cNvSpPr/>
          <p:nvPr/>
        </p:nvSpPr>
        <p:spPr>
          <a:xfrm>
            <a:off x="7712336" y="3320286"/>
            <a:ext cx="1148926" cy="1353942"/>
          </a:xfrm>
          <a:custGeom>
            <a:avLst/>
            <a:gdLst/>
            <a:ahLst/>
            <a:cxnLst>
              <a:cxn ang="0">
                <a:pos x="wd2" y="hd2"/>
              </a:cxn>
              <a:cxn ang="5400000">
                <a:pos x="wd2" y="hd2"/>
              </a:cxn>
              <a:cxn ang="10800000">
                <a:pos x="wd2" y="hd2"/>
              </a:cxn>
              <a:cxn ang="16200000">
                <a:pos x="wd2" y="hd2"/>
              </a:cxn>
            </a:cxnLst>
            <a:rect l="0" t="0" r="r" b="b"/>
            <a:pathLst>
              <a:path w="21600" h="21600" extrusionOk="0">
                <a:moveTo>
                  <a:pt x="0" y="10919"/>
                </a:moveTo>
                <a:cubicBezTo>
                  <a:pt x="5348" y="11844"/>
                  <a:pt x="8764" y="3907"/>
                  <a:pt x="11380" y="0"/>
                </a:cubicBezTo>
                <a:cubicBezTo>
                  <a:pt x="11376" y="5932"/>
                  <a:pt x="16649" y="9489"/>
                  <a:pt x="21600" y="13177"/>
                </a:cubicBezTo>
                <a:cubicBezTo>
                  <a:pt x="16544" y="13853"/>
                  <a:pt x="13668" y="17355"/>
                  <a:pt x="11962" y="21600"/>
                </a:cubicBezTo>
                <a:cubicBezTo>
                  <a:pt x="10717" y="16355"/>
                  <a:pt x="5962" y="13260"/>
                  <a:pt x="0" y="12019"/>
                </a:cubicBezTo>
              </a:path>
            </a:pathLst>
          </a:custGeom>
          <a:noFill/>
          <a:ln w="38100">
            <a:solidFill>
              <a:srgbClr val="2E3192"/>
            </a:solidFill>
            <a:miter lim="400000"/>
          </a:ln>
        </p:spPr>
        <p:txBody>
          <a:bodyPr lIns="38100" tIns="38100" rIns="38100" bIns="38100" anchor="ctr"/>
          <a:lstStyle/>
          <a:p>
            <a:pPr defTabSz="457200">
              <a:defRPr sz="3000">
                <a:solidFill>
                  <a:srgbClr val="FFFFFF"/>
                </a:solidFill>
                <a:effectLst>
                  <a:outerShdw blurRad="38100" dist="12700" dir="5400000">
                    <a:srgbClr val="000000">
                      <a:alpha val="50000"/>
                    </a:srgbClr>
                  </a:outerShdw>
                </a:effectLst>
              </a:defRPr>
            </a:pPr>
            <a:endParaRPr sz="6600"/>
          </a:p>
        </p:txBody>
      </p:sp>
      <p:sp>
        <p:nvSpPr>
          <p:cNvPr id="21" name="文本框 20"/>
          <p:cNvSpPr txBox="1"/>
          <p:nvPr/>
        </p:nvSpPr>
        <p:spPr>
          <a:xfrm>
            <a:off x="8030287" y="3581757"/>
            <a:ext cx="667758" cy="829945"/>
          </a:xfrm>
          <a:prstGeom prst="rect">
            <a:avLst/>
          </a:prstGeom>
          <a:noFill/>
        </p:spPr>
        <p:txBody>
          <a:bodyPr wrap="square" rtlCol="0">
            <a:spAutoFit/>
          </a:bodyPr>
          <a:lstStyle/>
          <a:p>
            <a:r>
              <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rPr>
              <a:t>3</a:t>
            </a:r>
            <a:endPar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grpSp>
        <p:nvGrpSpPr>
          <p:cNvPr id="22" name="组合 21"/>
          <p:cNvGrpSpPr/>
          <p:nvPr/>
        </p:nvGrpSpPr>
        <p:grpSpPr>
          <a:xfrm>
            <a:off x="480346" y="2496146"/>
            <a:ext cx="3238500" cy="1732915"/>
            <a:chOff x="1238234" y="2319190"/>
            <a:chExt cx="2880621" cy="1541412"/>
          </a:xfrm>
        </p:grpSpPr>
        <p:sp>
          <p:nvSpPr>
            <p:cNvPr id="23" name="文本框 22"/>
            <p:cNvSpPr txBox="1"/>
            <p:nvPr/>
          </p:nvSpPr>
          <p:spPr>
            <a:xfrm>
              <a:off x="1805885" y="2319190"/>
              <a:ext cx="2133919" cy="308960"/>
            </a:xfrm>
            <a:prstGeom prst="rect">
              <a:avLst/>
            </a:prstGeom>
            <a:noFill/>
          </p:spPr>
          <p:txBody>
            <a:bodyPr wrap="square" rtlCol="0">
              <a:noAutofit/>
              <a:scene3d>
                <a:camera prst="orthographicFront"/>
                <a:lightRig rig="threePt" dir="t"/>
              </a:scene3d>
              <a:sp3d contourW="12700"/>
            </a:bodyPr>
            <a:lstStyle/>
            <a:p>
              <a:pPr algn="ctr"/>
              <a:r>
                <a:rPr lang="en-US" altLang="zh-CN" sz="2000" b="1" dirty="0">
                  <a:solidFill>
                    <a:srgbClr val="2E3192"/>
                  </a:solidFill>
                  <a:latin typeface="Arial" panose="020B0604020202020204" pitchFamily="34" charset="0"/>
                </a:rPr>
                <a:t>Instagram</a:t>
              </a:r>
              <a:endParaRPr lang="en-US" altLang="zh-CN" sz="2000" b="1" dirty="0">
                <a:solidFill>
                  <a:srgbClr val="2E3192"/>
                </a:solidFill>
                <a:latin typeface="Arial" panose="020B0604020202020204" pitchFamily="34" charset="0"/>
              </a:endParaRPr>
            </a:p>
          </p:txBody>
        </p:sp>
        <p:sp>
          <p:nvSpPr>
            <p:cNvPr id="24" name="文本框 23"/>
            <p:cNvSpPr txBox="1"/>
            <p:nvPr/>
          </p:nvSpPr>
          <p:spPr>
            <a:xfrm>
              <a:off x="1238234" y="2687457"/>
              <a:ext cx="2880621" cy="1173145"/>
            </a:xfrm>
            <a:prstGeom prst="rect">
              <a:avLst/>
            </a:prstGeom>
            <a:noFill/>
          </p:spPr>
          <p:txBody>
            <a:bodyPr wrap="square" rtlCol="0">
              <a:spAutoFit/>
              <a:scene3d>
                <a:camera prst="orthographicFront"/>
                <a:lightRig rig="threePt" dir="t"/>
              </a:scene3d>
              <a:sp3d contourW="12700"/>
            </a:bodyPr>
            <a:lstStyle/>
            <a:p>
              <a:pPr algn="ctr">
                <a:lnSpc>
                  <a:spcPct val="114000"/>
                </a:lnSpc>
              </a:pPr>
              <a:r>
                <a:rPr lang="en-US" altLang="zh-CN" sz="1400" dirty="0">
                  <a:solidFill>
                    <a:schemeClr val="tx1">
                      <a:lumMod val="85000"/>
                      <a:lumOff val="15000"/>
                    </a:schemeClr>
                  </a:solidFill>
                  <a:latin typeface="Arial" panose="020B0604020202020204" pitchFamily="34" charset="0"/>
                  <a:ea typeface="+mj-ea"/>
                </a:rPr>
                <a:t>Instagram, platform media sosial yang sangat populer di seluruh dunia, dan Python adalah bahasa pemrograman yang digunakan dalam pengembangan aplikasi mereka. </a:t>
              </a:r>
              <a:endParaRPr lang="en-US" altLang="zh-CN" sz="1400" dirty="0">
                <a:solidFill>
                  <a:schemeClr val="tx1">
                    <a:lumMod val="85000"/>
                    <a:lumOff val="15000"/>
                  </a:schemeClr>
                </a:solidFill>
                <a:latin typeface="Arial" panose="020B0604020202020204" pitchFamily="34" charset="0"/>
                <a:ea typeface="+mj-ea"/>
              </a:endParaRPr>
            </a:p>
          </p:txBody>
        </p:sp>
      </p:grpSp>
      <p:sp>
        <p:nvSpPr>
          <p:cNvPr id="26" name="文本框 25"/>
          <p:cNvSpPr txBox="1"/>
          <p:nvPr/>
        </p:nvSpPr>
        <p:spPr>
          <a:xfrm>
            <a:off x="4886325" y="1697990"/>
            <a:ext cx="2399030" cy="387350"/>
          </a:xfrm>
          <a:prstGeom prst="rect">
            <a:avLst/>
          </a:prstGeom>
          <a:noFill/>
        </p:spPr>
        <p:txBody>
          <a:bodyPr wrap="square" rtlCol="0">
            <a:noAutofit/>
            <a:scene3d>
              <a:camera prst="orthographicFront"/>
              <a:lightRig rig="threePt" dir="t"/>
            </a:scene3d>
            <a:sp3d contourW="12700"/>
          </a:bodyPr>
          <a:lstStyle/>
          <a:p>
            <a:pPr algn="ctr"/>
            <a:r>
              <a:rPr lang="en-US" altLang="zh-CN" sz="2000" b="1" dirty="0">
                <a:solidFill>
                  <a:srgbClr val="2E3192"/>
                </a:solidFill>
                <a:latin typeface="Arial" panose="020B0604020202020204" pitchFamily="34" charset="0"/>
              </a:rPr>
              <a:t>Spotify</a:t>
            </a:r>
            <a:endParaRPr lang="en-US" altLang="zh-CN" sz="2000" b="1" dirty="0">
              <a:solidFill>
                <a:srgbClr val="2E3192"/>
              </a:solidFill>
              <a:latin typeface="Arial" panose="020B0604020202020204" pitchFamily="34" charset="0"/>
            </a:endParaRPr>
          </a:p>
        </p:txBody>
      </p:sp>
      <p:sp>
        <p:nvSpPr>
          <p:cNvPr id="27" name="文本框 26"/>
          <p:cNvSpPr txBox="1"/>
          <p:nvPr/>
        </p:nvSpPr>
        <p:spPr>
          <a:xfrm>
            <a:off x="4319270" y="2084705"/>
            <a:ext cx="3780790" cy="1785620"/>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1400" dirty="0">
                <a:solidFill>
                  <a:schemeClr val="tx1">
                    <a:lumMod val="85000"/>
                    <a:lumOff val="15000"/>
                  </a:schemeClr>
                </a:solidFill>
                <a:latin typeface="Arial" panose="020B0604020202020204" pitchFamily="34" charset="0"/>
                <a:ea typeface="+mj-ea"/>
              </a:rPr>
              <a:t>Spotify merupakan platform streaming musik yang lagi digandrungi banyak orang, apa kamu salah satunya civitas INSTIKI? Tahu nggak sih, kalau Python adalah bahasa pemrograman yang digunakan dalam pengembangan aplikasi mereka.</a:t>
            </a:r>
            <a:endParaRPr lang="en-US" altLang="zh-CN" sz="1400" dirty="0">
              <a:solidFill>
                <a:schemeClr val="tx1">
                  <a:lumMod val="85000"/>
                  <a:lumOff val="15000"/>
                </a:schemeClr>
              </a:solidFill>
              <a:latin typeface="Arial" panose="020B0604020202020204" pitchFamily="34" charset="0"/>
              <a:ea typeface="+mj-ea"/>
            </a:endParaRPr>
          </a:p>
        </p:txBody>
      </p:sp>
      <p:grpSp>
        <p:nvGrpSpPr>
          <p:cNvPr id="28" name="组合 27"/>
          <p:cNvGrpSpPr/>
          <p:nvPr/>
        </p:nvGrpSpPr>
        <p:grpSpPr>
          <a:xfrm>
            <a:off x="8430873" y="2343928"/>
            <a:ext cx="3435985" cy="1750061"/>
            <a:chOff x="1439877" y="2257059"/>
            <a:chExt cx="3056282" cy="1556663"/>
          </a:xfrm>
        </p:grpSpPr>
        <p:sp>
          <p:nvSpPr>
            <p:cNvPr id="29" name="文本框 28"/>
            <p:cNvSpPr txBox="1"/>
            <p:nvPr/>
          </p:nvSpPr>
          <p:spPr>
            <a:xfrm>
              <a:off x="1805885" y="2257059"/>
              <a:ext cx="2133919" cy="284108"/>
            </a:xfrm>
            <a:prstGeom prst="rect">
              <a:avLst/>
            </a:prstGeom>
            <a:noFill/>
          </p:spPr>
          <p:txBody>
            <a:bodyPr wrap="square" rtlCol="0">
              <a:noAutofit/>
              <a:scene3d>
                <a:camera prst="orthographicFront"/>
                <a:lightRig rig="threePt" dir="t"/>
              </a:scene3d>
              <a:sp3d contourW="12700"/>
            </a:bodyPr>
            <a:lstStyle/>
            <a:p>
              <a:pPr algn="ctr"/>
              <a:r>
                <a:rPr lang="en-US" altLang="zh-CN" sz="2000" b="1" dirty="0">
                  <a:solidFill>
                    <a:srgbClr val="2E3192"/>
                  </a:solidFill>
                  <a:latin typeface="Arial" panose="020B0604020202020204" pitchFamily="34" charset="0"/>
                </a:rPr>
                <a:t>Netflix</a:t>
              </a:r>
              <a:endParaRPr lang="en-US" altLang="zh-CN" sz="2000" b="1" dirty="0">
                <a:solidFill>
                  <a:srgbClr val="2E3192"/>
                </a:solidFill>
                <a:latin typeface="Arial" panose="020B0604020202020204" pitchFamily="34" charset="0"/>
              </a:endParaRPr>
            </a:p>
          </p:txBody>
        </p:sp>
        <p:sp>
          <p:nvSpPr>
            <p:cNvPr id="30" name="文本框 29"/>
            <p:cNvSpPr txBox="1"/>
            <p:nvPr/>
          </p:nvSpPr>
          <p:spPr>
            <a:xfrm>
              <a:off x="1439877" y="2544556"/>
              <a:ext cx="3056282" cy="1269166"/>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1400" dirty="0">
                  <a:solidFill>
                    <a:schemeClr val="tx1">
                      <a:lumMod val="85000"/>
                      <a:lumOff val="15000"/>
                    </a:schemeClr>
                  </a:solidFill>
                  <a:latin typeface="Arial" panose="020B0604020202020204" pitchFamily="34" charset="0"/>
                  <a:ea typeface="+mj-ea"/>
                </a:rPr>
                <a:t>Netflix adalah layanan streaming yang menawarkan berbagai acara TV pemenang penghargaan, film, anime, dokumenter, dan banyak lagi. Layanan ini pun menggunakan Python.</a:t>
              </a:r>
              <a:endParaRPr lang="en-US" altLang="zh-CN" sz="1400" dirty="0">
                <a:solidFill>
                  <a:schemeClr val="tx1">
                    <a:lumMod val="85000"/>
                    <a:lumOff val="15000"/>
                  </a:schemeClr>
                </a:solidFill>
                <a:latin typeface="Arial" panose="020B0604020202020204" pitchFamily="34" charset="0"/>
                <a:ea typeface="+mj-ea"/>
              </a:endParaRPr>
            </a:p>
          </p:txBody>
        </p:sp>
      </p:grpSp>
      <p:grpSp>
        <p:nvGrpSpPr>
          <p:cNvPr id="31" name="组合 30"/>
          <p:cNvGrpSpPr/>
          <p:nvPr/>
        </p:nvGrpSpPr>
        <p:grpSpPr>
          <a:xfrm>
            <a:off x="1664977" y="4997970"/>
            <a:ext cx="3221355" cy="2040256"/>
            <a:chOff x="1139389" y="1809152"/>
            <a:chExt cx="2865370" cy="1814789"/>
          </a:xfrm>
        </p:grpSpPr>
        <p:sp>
          <p:nvSpPr>
            <p:cNvPr id="32" name="文本框 31"/>
            <p:cNvSpPr txBox="1"/>
            <p:nvPr/>
          </p:nvSpPr>
          <p:spPr>
            <a:xfrm>
              <a:off x="1871970" y="1809152"/>
              <a:ext cx="1417717" cy="402157"/>
            </a:xfrm>
            <a:prstGeom prst="rect">
              <a:avLst/>
            </a:prstGeom>
            <a:noFill/>
          </p:spPr>
          <p:txBody>
            <a:bodyPr wrap="square" rtlCol="0">
              <a:noAutofit/>
              <a:scene3d>
                <a:camera prst="orthographicFront"/>
                <a:lightRig rig="threePt" dir="t"/>
              </a:scene3d>
              <a:sp3d contourW="12700"/>
            </a:bodyPr>
            <a:lstStyle/>
            <a:p>
              <a:pPr algn="ctr"/>
              <a:r>
                <a:rPr lang="en-US" altLang="zh-CN" sz="2000" b="1" dirty="0">
                  <a:solidFill>
                    <a:srgbClr val="B70308"/>
                  </a:solidFill>
                  <a:latin typeface="Arial" panose="020B0604020202020204" pitchFamily="34" charset="0"/>
                </a:rPr>
                <a:t>Google</a:t>
              </a:r>
              <a:endParaRPr lang="en-US" altLang="zh-CN" sz="2000" b="1" dirty="0">
                <a:solidFill>
                  <a:srgbClr val="B70308"/>
                </a:solidFill>
                <a:latin typeface="Arial" panose="020B0604020202020204" pitchFamily="34" charset="0"/>
              </a:endParaRPr>
            </a:p>
          </p:txBody>
        </p:sp>
        <p:sp>
          <p:nvSpPr>
            <p:cNvPr id="33" name="文本框 32"/>
            <p:cNvSpPr txBox="1"/>
            <p:nvPr/>
          </p:nvSpPr>
          <p:spPr>
            <a:xfrm>
              <a:off x="1139389" y="2227689"/>
              <a:ext cx="2865370" cy="1396252"/>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1400" dirty="0">
                  <a:solidFill>
                    <a:schemeClr val="tx1">
                      <a:lumMod val="85000"/>
                      <a:lumOff val="15000"/>
                    </a:schemeClr>
                  </a:solidFill>
                  <a:latin typeface="Arial" panose="020B0604020202020204" pitchFamily="34" charset="0"/>
                  <a:ea typeface="+mj-ea"/>
                </a:rPr>
                <a:t>Google adalah salah satu perusahaan teknologi terbesar di dunia, dan Python adalah bahasa pemrograman yang sering digunakan dalam pengembangan produk mereka.</a:t>
              </a:r>
              <a:endParaRPr lang="en-US" altLang="zh-CN" sz="1400" dirty="0">
                <a:solidFill>
                  <a:schemeClr val="tx1">
                    <a:lumMod val="85000"/>
                    <a:lumOff val="15000"/>
                  </a:schemeClr>
                </a:solidFill>
                <a:latin typeface="Arial" panose="020B0604020202020204" pitchFamily="34" charset="0"/>
                <a:ea typeface="+mj-ea"/>
              </a:endParaRPr>
            </a:p>
          </p:txBody>
        </p:sp>
      </p:grpSp>
      <p:grpSp>
        <p:nvGrpSpPr>
          <p:cNvPr id="34" name="组合 33"/>
          <p:cNvGrpSpPr/>
          <p:nvPr/>
        </p:nvGrpSpPr>
        <p:grpSpPr>
          <a:xfrm>
            <a:off x="7389756" y="5107445"/>
            <a:ext cx="3636646" cy="1920239"/>
            <a:chOff x="1339903" y="1886533"/>
            <a:chExt cx="3234768" cy="1708035"/>
          </a:xfrm>
        </p:grpSpPr>
        <p:sp>
          <p:nvSpPr>
            <p:cNvPr id="35" name="文本框 34"/>
            <p:cNvSpPr txBox="1"/>
            <p:nvPr/>
          </p:nvSpPr>
          <p:spPr>
            <a:xfrm>
              <a:off x="1805886" y="1886533"/>
              <a:ext cx="2133919" cy="475019"/>
            </a:xfrm>
            <a:prstGeom prst="rect">
              <a:avLst/>
            </a:prstGeom>
            <a:noFill/>
          </p:spPr>
          <p:txBody>
            <a:bodyPr wrap="square" rtlCol="0">
              <a:noAutofit/>
              <a:scene3d>
                <a:camera prst="orthographicFront"/>
                <a:lightRig rig="threePt" dir="t"/>
              </a:scene3d>
              <a:sp3d contourW="12700"/>
            </a:bodyPr>
            <a:lstStyle/>
            <a:p>
              <a:pPr algn="ctr"/>
              <a:r>
                <a:rPr lang="en-US" altLang="zh-CN" sz="2000" b="1" dirty="0">
                  <a:solidFill>
                    <a:srgbClr val="B70308"/>
                  </a:solidFill>
                  <a:latin typeface="Arial" panose="020B0604020202020204" pitchFamily="34" charset="0"/>
                </a:rPr>
                <a:t>Dropbox</a:t>
              </a:r>
              <a:endParaRPr lang="en-US" altLang="zh-CN" sz="2000" b="1" dirty="0">
                <a:solidFill>
                  <a:srgbClr val="B70308"/>
                </a:solidFill>
                <a:latin typeface="Arial" panose="020B0604020202020204" pitchFamily="34" charset="0"/>
              </a:endParaRPr>
            </a:p>
          </p:txBody>
        </p:sp>
        <p:sp>
          <p:nvSpPr>
            <p:cNvPr id="36" name="文本框 35"/>
            <p:cNvSpPr txBox="1"/>
            <p:nvPr/>
          </p:nvSpPr>
          <p:spPr>
            <a:xfrm>
              <a:off x="1339903" y="2207354"/>
              <a:ext cx="3234768" cy="1387214"/>
            </a:xfrm>
            <a:prstGeom prst="rect">
              <a:avLst/>
            </a:prstGeom>
            <a:noFill/>
          </p:spPr>
          <p:txBody>
            <a:bodyPr wrap="square" rtlCol="0">
              <a:noAutofit/>
              <a:scene3d>
                <a:camera prst="orthographicFront"/>
                <a:lightRig rig="threePt" dir="t"/>
              </a:scene3d>
              <a:sp3d contourW="12700"/>
            </a:bodyPr>
            <a:lstStyle/>
            <a:p>
              <a:pPr algn="ctr">
                <a:lnSpc>
                  <a:spcPct val="114000"/>
                </a:lnSpc>
              </a:pPr>
              <a:r>
                <a:rPr lang="en-US" altLang="zh-CN" sz="1400" dirty="0">
                  <a:solidFill>
                    <a:schemeClr val="tx1">
                      <a:lumMod val="85000"/>
                      <a:lumOff val="15000"/>
                    </a:schemeClr>
                  </a:solidFill>
                  <a:latin typeface="Arial" panose="020B0604020202020204" pitchFamily="34" charset="0"/>
                  <a:ea typeface="+mj-ea"/>
                </a:rPr>
                <a:t>ropbox ialah layanan penyedia data berbasis web yang dioperasikan oleh Dropbox, Inc, layanan ini juga menggunakan Python sebagai bahasa pemrograman</a:t>
              </a:r>
              <a:endParaRPr lang="en-US" altLang="zh-CN" sz="1400" dirty="0">
                <a:solidFill>
                  <a:schemeClr val="tx1">
                    <a:lumMod val="85000"/>
                    <a:lumOff val="15000"/>
                  </a:schemeClr>
                </a:solidFill>
                <a:latin typeface="Arial" panose="020B0604020202020204" pitchFamily="34" charset="0"/>
                <a:ea typeface="+mj-ea"/>
              </a:endParaRPr>
            </a:p>
          </p:txBody>
        </p:sp>
      </p:grpSp>
      <p:sp>
        <p:nvSpPr>
          <p:cNvPr id="37" name="文本框 36"/>
          <p:cNvSpPr txBox="1"/>
          <p:nvPr/>
        </p:nvSpPr>
        <p:spPr>
          <a:xfrm>
            <a:off x="3751371" y="3468328"/>
            <a:ext cx="667758" cy="829945"/>
          </a:xfrm>
          <a:prstGeom prst="rect">
            <a:avLst/>
          </a:prstGeom>
          <a:noFill/>
        </p:spPr>
        <p:txBody>
          <a:bodyPr wrap="square" rtlCol="0">
            <a:spAutoFit/>
          </a:bodyPr>
          <a:lstStyle/>
          <a:p>
            <a:r>
              <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rPr>
              <a:t>2</a:t>
            </a:r>
            <a:endParaRPr kumimoji="1" lang="en-US" altLang="zh-CN" sz="4800" dirty="0">
              <a:solidFill>
                <a:srgbClr val="2E3192"/>
              </a:solidFill>
              <a:latin typeface="萝莉体 第二版" panose="02000500000000000000" pitchFamily="2" charset="-122"/>
              <a:ea typeface="萝莉体 第二版" panose="02000500000000000000" pitchFamily="2" charset="-122"/>
              <a:cs typeface="萝莉体 第二版" panose="02000500000000000000" pitchFamily="2" charset="-122"/>
            </a:endParaRPr>
          </a:p>
        </p:txBody>
      </p:sp>
      <p:sp>
        <p:nvSpPr>
          <p:cNvPr id="38" name="文本框 37"/>
          <p:cNvSpPr txBox="1"/>
          <p:nvPr/>
        </p:nvSpPr>
        <p:spPr>
          <a:xfrm>
            <a:off x="3002280" y="274955"/>
            <a:ext cx="5959475" cy="1396365"/>
          </a:xfrm>
          <a:prstGeom prst="rect">
            <a:avLst/>
          </a:prstGeom>
          <a:noFill/>
        </p:spPr>
        <p:txBody>
          <a:bodyPr wrap="square" rtlCol="0">
            <a:noAutofit/>
          </a:bodyPr>
          <a:lstStyle/>
          <a:p>
            <a:pPr algn="ctr"/>
            <a:r>
              <a:rPr lang="en-US" altLang="zh-CN" sz="3200" b="1" dirty="0">
                <a:solidFill>
                  <a:srgbClr val="B70308"/>
                </a:solidFill>
                <a:latin typeface="Arial" panose="020B0604020202020204" pitchFamily="34" charset="0"/>
                <a:ea typeface="Arial" panose="020B0604020202020204" pitchFamily="34" charset="0"/>
              </a:rPr>
              <a:t>Perusahaan besar yang menggunakan phyton</a:t>
            </a:r>
            <a:endParaRPr lang="en-US" altLang="zh-CN" sz="3200" b="1" dirty="0">
              <a:solidFill>
                <a:srgbClr val="B70308"/>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2000"/>
                            </p:stCondLst>
                            <p:childTnLst>
                              <p:par>
                                <p:cTn id="21" presetID="50" presetClass="entr" presetSubtype="0" decel="100000"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strVal val="#ppt_w+.3"/>
                                          </p:val>
                                        </p:tav>
                                        <p:tav tm="100000">
                                          <p:val>
                                            <p:strVal val="#ppt_w"/>
                                          </p:val>
                                        </p:tav>
                                      </p:tavLst>
                                    </p:anim>
                                    <p:anim calcmode="lin" valueType="num">
                                      <p:cBhvr>
                                        <p:cTn id="24" dur="1000" fill="hold"/>
                                        <p:tgtEl>
                                          <p:spTgt spid="38"/>
                                        </p:tgtEl>
                                        <p:attrNameLst>
                                          <p:attrName>ppt_h</p:attrName>
                                        </p:attrNameLst>
                                      </p:cBhvr>
                                      <p:tavLst>
                                        <p:tav tm="0">
                                          <p:val>
                                            <p:strVal val="#ppt_h"/>
                                          </p:val>
                                        </p:tav>
                                        <p:tav tm="100000">
                                          <p:val>
                                            <p:strVal val="#ppt_h"/>
                                          </p:val>
                                        </p:tav>
                                      </p:tavLst>
                                    </p:anim>
                                    <p:animEffect transition="in" filter="fade">
                                      <p:cBhvr>
                                        <p:cTn id="25"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16200000">
            <a:off x="3245768" y="-1302708"/>
            <a:ext cx="5857652" cy="9622165"/>
          </a:xfrm>
          <a:prstGeom prst="rect">
            <a:avLst/>
          </a:prstGeom>
        </p:spPr>
      </p:pic>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68553" t="59386"/>
          <a:stretch>
            <a:fillRect/>
          </a:stretch>
        </p:blipFill>
        <p:spPr>
          <a:xfrm>
            <a:off x="4517257" y="5283691"/>
            <a:ext cx="2526867" cy="1291882"/>
          </a:xfrm>
          <a:prstGeom prst="rect">
            <a:avLst/>
          </a:prstGeom>
        </p:spPr>
      </p:pic>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r="65541" b="56809"/>
          <a:stretch>
            <a:fillRect/>
          </a:stretch>
        </p:blipFill>
        <p:spPr>
          <a:xfrm>
            <a:off x="4646046" y="303714"/>
            <a:ext cx="2768820" cy="1373835"/>
          </a:xfrm>
          <a:prstGeom prst="rect">
            <a:avLst/>
          </a:prstGeom>
        </p:spPr>
      </p:pic>
      <p:pic>
        <p:nvPicPr>
          <p:cNvPr id="8" name="图片 7"/>
          <p:cNvPicPr>
            <a:picLocks noChangeAspect="1"/>
          </p:cNvPicPr>
          <p:nvPr/>
        </p:nvPicPr>
        <p:blipFill>
          <a:blip r:embed="rId3"/>
          <a:stretch>
            <a:fillRect/>
          </a:stretch>
        </p:blipFill>
        <p:spPr>
          <a:xfrm>
            <a:off x="2640210" y="995158"/>
            <a:ext cx="895673" cy="1096772"/>
          </a:xfrm>
          <a:prstGeom prst="rect">
            <a:avLst/>
          </a:prstGeom>
        </p:spPr>
      </p:pic>
      <p:pic>
        <p:nvPicPr>
          <p:cNvPr id="9" name="图片 8"/>
          <p:cNvPicPr>
            <a:picLocks noChangeAspect="1"/>
          </p:cNvPicPr>
          <p:nvPr/>
        </p:nvPicPr>
        <p:blipFill>
          <a:blip r:embed="rId4"/>
          <a:stretch>
            <a:fillRect/>
          </a:stretch>
        </p:blipFill>
        <p:spPr>
          <a:xfrm>
            <a:off x="1703840" y="2828966"/>
            <a:ext cx="1398345" cy="1069352"/>
          </a:xfrm>
          <a:prstGeom prst="rect">
            <a:avLst/>
          </a:prstGeom>
        </p:spPr>
      </p:pic>
      <p:pic>
        <p:nvPicPr>
          <p:cNvPr id="10" name="图片 9"/>
          <p:cNvPicPr>
            <a:picLocks noChangeAspect="1"/>
          </p:cNvPicPr>
          <p:nvPr/>
        </p:nvPicPr>
        <p:blipFill>
          <a:blip r:embed="rId5"/>
          <a:stretch>
            <a:fillRect/>
          </a:stretch>
        </p:blipFill>
        <p:spPr>
          <a:xfrm>
            <a:off x="1861783" y="4990760"/>
            <a:ext cx="904812" cy="977955"/>
          </a:xfrm>
          <a:prstGeom prst="rect">
            <a:avLst/>
          </a:prstGeom>
        </p:spPr>
      </p:pic>
      <p:pic>
        <p:nvPicPr>
          <p:cNvPr id="11" name="图片 10"/>
          <p:cNvPicPr>
            <a:picLocks noChangeAspect="1"/>
          </p:cNvPicPr>
          <p:nvPr/>
        </p:nvPicPr>
        <p:blipFill>
          <a:blip r:embed="rId6"/>
          <a:stretch>
            <a:fillRect/>
          </a:stretch>
        </p:blipFill>
        <p:spPr>
          <a:xfrm>
            <a:off x="2012548" y="1780531"/>
            <a:ext cx="383860" cy="868278"/>
          </a:xfrm>
          <a:prstGeom prst="rect">
            <a:avLst/>
          </a:prstGeom>
        </p:spPr>
      </p:pic>
      <p:pic>
        <p:nvPicPr>
          <p:cNvPr id="12" name="图片 11"/>
          <p:cNvPicPr>
            <a:picLocks noChangeAspect="1"/>
          </p:cNvPicPr>
          <p:nvPr/>
        </p:nvPicPr>
        <p:blipFill>
          <a:blip r:embed="rId7"/>
          <a:stretch>
            <a:fillRect/>
          </a:stretch>
        </p:blipFill>
        <p:spPr>
          <a:xfrm>
            <a:off x="3700526" y="1314403"/>
            <a:ext cx="868254" cy="932256"/>
          </a:xfrm>
          <a:prstGeom prst="rect">
            <a:avLst/>
          </a:prstGeom>
        </p:spPr>
      </p:pic>
      <p:pic>
        <p:nvPicPr>
          <p:cNvPr id="13" name="图片 12"/>
          <p:cNvPicPr>
            <a:picLocks noChangeAspect="1"/>
          </p:cNvPicPr>
          <p:nvPr/>
        </p:nvPicPr>
        <p:blipFill>
          <a:blip r:embed="rId8"/>
          <a:stretch>
            <a:fillRect/>
          </a:stretch>
        </p:blipFill>
        <p:spPr>
          <a:xfrm>
            <a:off x="5370661" y="1191553"/>
            <a:ext cx="447836" cy="365590"/>
          </a:xfrm>
          <a:prstGeom prst="rect">
            <a:avLst/>
          </a:prstGeom>
        </p:spPr>
      </p:pic>
      <p:pic>
        <p:nvPicPr>
          <p:cNvPr id="14" name="图片 13"/>
          <p:cNvPicPr>
            <a:picLocks noChangeAspect="1"/>
          </p:cNvPicPr>
          <p:nvPr/>
        </p:nvPicPr>
        <p:blipFill>
          <a:blip r:embed="rId9"/>
          <a:stretch>
            <a:fillRect/>
          </a:stretch>
        </p:blipFill>
        <p:spPr>
          <a:xfrm>
            <a:off x="7583816" y="958600"/>
            <a:ext cx="1069323" cy="584944"/>
          </a:xfrm>
          <a:prstGeom prst="rect">
            <a:avLst/>
          </a:prstGeom>
        </p:spPr>
      </p:pic>
      <p:pic>
        <p:nvPicPr>
          <p:cNvPr id="15" name="图片 14"/>
          <p:cNvPicPr>
            <a:picLocks noChangeAspect="1"/>
          </p:cNvPicPr>
          <p:nvPr/>
        </p:nvPicPr>
        <p:blipFill>
          <a:blip r:embed="rId10"/>
          <a:stretch>
            <a:fillRect/>
          </a:stretch>
        </p:blipFill>
        <p:spPr>
          <a:xfrm>
            <a:off x="9648462" y="990670"/>
            <a:ext cx="740300" cy="932255"/>
          </a:xfrm>
          <a:prstGeom prst="rect">
            <a:avLst/>
          </a:prstGeom>
        </p:spPr>
      </p:pic>
      <p:pic>
        <p:nvPicPr>
          <p:cNvPr id="16" name="图片 15"/>
          <p:cNvPicPr>
            <a:picLocks noChangeAspect="1"/>
          </p:cNvPicPr>
          <p:nvPr/>
        </p:nvPicPr>
        <p:blipFill>
          <a:blip r:embed="rId11"/>
          <a:stretch>
            <a:fillRect/>
          </a:stretch>
        </p:blipFill>
        <p:spPr>
          <a:xfrm>
            <a:off x="9494128" y="2595152"/>
            <a:ext cx="1096741" cy="594084"/>
          </a:xfrm>
          <a:prstGeom prst="rect">
            <a:avLst/>
          </a:prstGeom>
        </p:spPr>
      </p:pic>
      <p:pic>
        <p:nvPicPr>
          <p:cNvPr id="17" name="图片 16"/>
          <p:cNvPicPr>
            <a:picLocks noChangeAspect="1"/>
          </p:cNvPicPr>
          <p:nvPr/>
        </p:nvPicPr>
        <p:blipFill>
          <a:blip r:embed="rId12"/>
          <a:stretch>
            <a:fillRect/>
          </a:stretch>
        </p:blipFill>
        <p:spPr>
          <a:xfrm>
            <a:off x="8147096" y="4520814"/>
            <a:ext cx="813416" cy="1306984"/>
          </a:xfrm>
          <a:prstGeom prst="rect">
            <a:avLst/>
          </a:prstGeom>
        </p:spPr>
      </p:pic>
      <p:pic>
        <p:nvPicPr>
          <p:cNvPr id="18" name="图片 17"/>
          <p:cNvPicPr>
            <a:picLocks noChangeAspect="1"/>
          </p:cNvPicPr>
          <p:nvPr/>
        </p:nvPicPr>
        <p:blipFill>
          <a:blip r:embed="rId13"/>
          <a:stretch>
            <a:fillRect/>
          </a:stretch>
        </p:blipFill>
        <p:spPr>
          <a:xfrm>
            <a:off x="9107831" y="4548232"/>
            <a:ext cx="822556" cy="1279566"/>
          </a:xfrm>
          <a:prstGeom prst="rect">
            <a:avLst/>
          </a:prstGeom>
        </p:spPr>
      </p:pic>
      <p:pic>
        <p:nvPicPr>
          <p:cNvPr id="19" name="图片 18"/>
          <p:cNvPicPr>
            <a:picLocks noChangeAspect="1"/>
          </p:cNvPicPr>
          <p:nvPr/>
        </p:nvPicPr>
        <p:blipFill>
          <a:blip r:embed="rId14"/>
          <a:stretch>
            <a:fillRect/>
          </a:stretch>
        </p:blipFill>
        <p:spPr>
          <a:xfrm>
            <a:off x="2602790" y="4195602"/>
            <a:ext cx="1508019" cy="1279566"/>
          </a:xfrm>
          <a:prstGeom prst="rect">
            <a:avLst/>
          </a:prstGeom>
        </p:spPr>
      </p:pic>
      <p:pic>
        <p:nvPicPr>
          <p:cNvPr id="20" name="图片 19"/>
          <p:cNvPicPr>
            <a:picLocks noChangeAspect="1"/>
          </p:cNvPicPr>
          <p:nvPr/>
        </p:nvPicPr>
        <p:blipFill>
          <a:blip r:embed="rId15"/>
          <a:stretch>
            <a:fillRect/>
          </a:stretch>
        </p:blipFill>
        <p:spPr>
          <a:xfrm>
            <a:off x="1819377" y="1038926"/>
            <a:ext cx="447836" cy="438708"/>
          </a:xfrm>
          <a:prstGeom prst="rect">
            <a:avLst/>
          </a:prstGeom>
        </p:spPr>
      </p:pic>
      <p:pic>
        <p:nvPicPr>
          <p:cNvPr id="21" name="图片 20"/>
          <p:cNvPicPr>
            <a:picLocks noChangeAspect="1"/>
          </p:cNvPicPr>
          <p:nvPr/>
        </p:nvPicPr>
        <p:blipFill>
          <a:blip r:embed="rId16"/>
          <a:stretch>
            <a:fillRect/>
          </a:stretch>
        </p:blipFill>
        <p:spPr>
          <a:xfrm>
            <a:off x="4317494" y="4990533"/>
            <a:ext cx="603208" cy="849998"/>
          </a:xfrm>
          <a:prstGeom prst="rect">
            <a:avLst/>
          </a:prstGeom>
        </p:spPr>
      </p:pic>
      <p:pic>
        <p:nvPicPr>
          <p:cNvPr id="22" name="图片 21"/>
          <p:cNvPicPr>
            <a:picLocks noChangeAspect="1"/>
          </p:cNvPicPr>
          <p:nvPr/>
        </p:nvPicPr>
        <p:blipFill>
          <a:blip r:embed="rId17"/>
          <a:stretch>
            <a:fillRect/>
          </a:stretch>
        </p:blipFill>
        <p:spPr>
          <a:xfrm>
            <a:off x="7038100" y="5475168"/>
            <a:ext cx="1115021" cy="493547"/>
          </a:xfrm>
          <a:prstGeom prst="rect">
            <a:avLst/>
          </a:prstGeom>
        </p:spPr>
      </p:pic>
      <p:pic>
        <p:nvPicPr>
          <p:cNvPr id="23" name="图片 22"/>
          <p:cNvPicPr>
            <a:picLocks noChangeAspect="1"/>
          </p:cNvPicPr>
          <p:nvPr/>
        </p:nvPicPr>
        <p:blipFill>
          <a:blip r:embed="rId18"/>
          <a:stretch>
            <a:fillRect/>
          </a:stretch>
        </p:blipFill>
        <p:spPr>
          <a:xfrm>
            <a:off x="6818418" y="1444484"/>
            <a:ext cx="301604" cy="466128"/>
          </a:xfrm>
          <a:prstGeom prst="rect">
            <a:avLst/>
          </a:prstGeom>
        </p:spPr>
      </p:pic>
      <p:pic>
        <p:nvPicPr>
          <p:cNvPr id="24" name="图片 23"/>
          <p:cNvPicPr>
            <a:picLocks noChangeAspect="1"/>
          </p:cNvPicPr>
          <p:nvPr/>
        </p:nvPicPr>
        <p:blipFill>
          <a:blip r:embed="rId19"/>
          <a:stretch>
            <a:fillRect/>
          </a:stretch>
        </p:blipFill>
        <p:spPr>
          <a:xfrm>
            <a:off x="10042499" y="5475168"/>
            <a:ext cx="155371" cy="347310"/>
          </a:xfrm>
          <a:prstGeom prst="rect">
            <a:avLst/>
          </a:prstGeom>
        </p:spPr>
      </p:pic>
      <p:pic>
        <p:nvPicPr>
          <p:cNvPr id="25" name="图片 24"/>
          <p:cNvPicPr>
            <a:picLocks noChangeAspect="1"/>
          </p:cNvPicPr>
          <p:nvPr/>
        </p:nvPicPr>
        <p:blipFill>
          <a:blip r:embed="rId20"/>
          <a:stretch>
            <a:fillRect/>
          </a:stretch>
        </p:blipFill>
        <p:spPr>
          <a:xfrm>
            <a:off x="8241350" y="1678491"/>
            <a:ext cx="1051044" cy="923116"/>
          </a:xfrm>
          <a:prstGeom prst="rect">
            <a:avLst/>
          </a:prstGeom>
        </p:spPr>
      </p:pic>
      <p:pic>
        <p:nvPicPr>
          <p:cNvPr id="26" name="图片 25"/>
          <p:cNvPicPr>
            <a:picLocks noChangeAspect="1"/>
          </p:cNvPicPr>
          <p:nvPr/>
        </p:nvPicPr>
        <p:blipFill>
          <a:blip r:embed="rId21"/>
          <a:stretch>
            <a:fillRect/>
          </a:stretch>
        </p:blipFill>
        <p:spPr>
          <a:xfrm>
            <a:off x="9196056" y="3315334"/>
            <a:ext cx="904812" cy="786019"/>
          </a:xfrm>
          <a:prstGeom prst="rect">
            <a:avLst/>
          </a:prstGeom>
        </p:spPr>
      </p:pic>
      <p:pic>
        <p:nvPicPr>
          <p:cNvPr id="27" name="图片 26"/>
          <p:cNvPicPr>
            <a:picLocks noChangeAspect="1"/>
          </p:cNvPicPr>
          <p:nvPr/>
        </p:nvPicPr>
        <p:blipFill>
          <a:blip r:embed="rId22"/>
          <a:stretch>
            <a:fillRect/>
          </a:stretch>
        </p:blipFill>
        <p:spPr>
          <a:xfrm>
            <a:off x="1551888" y="4100996"/>
            <a:ext cx="621486" cy="484407"/>
          </a:xfrm>
          <a:prstGeom prst="rect">
            <a:avLst/>
          </a:prstGeom>
        </p:spPr>
      </p:pic>
      <p:pic>
        <p:nvPicPr>
          <p:cNvPr id="28" name="图片 27"/>
          <p:cNvPicPr>
            <a:picLocks noChangeAspect="1"/>
          </p:cNvPicPr>
          <p:nvPr/>
        </p:nvPicPr>
        <p:blipFill>
          <a:blip r:embed="rId23"/>
          <a:stretch>
            <a:fillRect/>
          </a:stretch>
        </p:blipFill>
        <p:spPr>
          <a:xfrm>
            <a:off x="5244705" y="4422833"/>
            <a:ext cx="1617694" cy="1553759"/>
          </a:xfrm>
          <a:prstGeom prst="rect">
            <a:avLst/>
          </a:prstGeom>
        </p:spPr>
      </p:pic>
      <p:sp>
        <p:nvSpPr>
          <p:cNvPr id="29" name="文本框 28"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3179445" y="2467610"/>
            <a:ext cx="5620385" cy="1582420"/>
          </a:xfrm>
          <a:prstGeom prst="rect">
            <a:avLst/>
          </a:prstGeom>
          <a:noFill/>
        </p:spPr>
        <p:txBody>
          <a:bodyPr wrap="square" rtlCol="0">
            <a:noAutofit/>
          </a:bodyPr>
          <a:lstStyle/>
          <a:p>
            <a:pPr algn="ctr"/>
            <a:r>
              <a:rPr lang="en-US" altLang="zh-CN" sz="6600" b="1" dirty="0">
                <a:solidFill>
                  <a:srgbClr val="B70308"/>
                </a:solidFill>
                <a:latin typeface="Arial" panose="020B0604020202020204" pitchFamily="34" charset="0"/>
                <a:ea typeface="Arial" panose="020B0604020202020204" pitchFamily="34" charset="0"/>
                <a:cs typeface="Aharoni" panose="02010803020104030203" pitchFamily="2" charset="-79"/>
              </a:rPr>
              <a:t>Thank </a:t>
            </a:r>
            <a:r>
              <a:rPr lang="en-US" altLang="zh-CN" sz="6600" b="1" dirty="0">
                <a:solidFill>
                  <a:srgbClr val="0070C0"/>
                </a:solidFill>
                <a:latin typeface="Arial" panose="020B0604020202020204" pitchFamily="34" charset="0"/>
                <a:ea typeface="Arial" panose="020B0604020202020204" pitchFamily="34" charset="0"/>
                <a:cs typeface="Aharoni" panose="02010803020104030203" pitchFamily="2" charset="-79"/>
              </a:rPr>
              <a:t>you</a:t>
            </a:r>
            <a:endParaRPr lang="en-US" altLang="zh-CN" sz="6600" b="1" dirty="0">
              <a:solidFill>
                <a:srgbClr val="0070C0"/>
              </a:solidFill>
              <a:latin typeface="Arial" panose="020B0604020202020204" pitchFamily="34" charset="0"/>
              <a:ea typeface="Arial" panose="020B0604020202020204" pitchFamily="34" charset="0"/>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750" fill="hold"/>
                                        <p:tgtEl>
                                          <p:spTgt spid="29"/>
                                        </p:tgtEl>
                                        <p:attrNameLst>
                                          <p:attrName>ppt_w</p:attrName>
                                        </p:attrNameLst>
                                      </p:cBhvr>
                                      <p:tavLst>
                                        <p:tav tm="0">
                                          <p:val>
                                            <p:fltVal val="0"/>
                                          </p:val>
                                        </p:tav>
                                        <p:tav tm="100000">
                                          <p:val>
                                            <p:strVal val="#ppt_w"/>
                                          </p:val>
                                        </p:tav>
                                      </p:tavLst>
                                    </p:anim>
                                    <p:anim calcmode="lin" valueType="num">
                                      <p:cBhvr>
                                        <p:cTn id="8" dur="750" fill="hold"/>
                                        <p:tgtEl>
                                          <p:spTgt spid="29"/>
                                        </p:tgtEl>
                                        <p:attrNameLst>
                                          <p:attrName>ppt_h</p:attrName>
                                        </p:attrNameLst>
                                      </p:cBhvr>
                                      <p:tavLst>
                                        <p:tav tm="0">
                                          <p:val>
                                            <p:fltVal val="0"/>
                                          </p:val>
                                        </p:tav>
                                        <p:tav tm="100000">
                                          <p:val>
                                            <p:strVal val="#ppt_h"/>
                                          </p:val>
                                        </p:tav>
                                      </p:tavLst>
                                    </p:anim>
                                    <p:animEffect transition="in" filter="fade">
                                      <p:cBhvr>
                                        <p:cTn id="9" dur="7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TUGAS :</a:t>
            </a:r>
            <a:endParaRPr lang="en-US"/>
          </a:p>
        </p:txBody>
      </p:sp>
      <p:sp>
        <p:nvSpPr>
          <p:cNvPr id="5" name="Content Placeholder 4"/>
          <p:cNvSpPr>
            <a:spLocks noGrp="1"/>
          </p:cNvSpPr>
          <p:nvPr>
            <p:ph idx="1"/>
          </p:nvPr>
        </p:nvSpPr>
        <p:spPr>
          <a:xfrm>
            <a:off x="609600" y="1174750"/>
            <a:ext cx="10972800" cy="4953000"/>
          </a:xfrm>
        </p:spPr>
        <p:txBody>
          <a:bodyPr>
            <a:normAutofit/>
          </a:bodyPr>
          <a:p>
            <a:pPr marL="0" indent="0">
              <a:buNone/>
            </a:pPr>
            <a:r>
              <a:rPr lang="en-US" sz="2600"/>
              <a:t>1. Apa itu bahasa pemrograman phyton?</a:t>
            </a:r>
            <a:endParaRPr lang="en-US" sz="2600"/>
          </a:p>
          <a:p>
            <a:pPr marL="0" indent="0">
              <a:buNone/>
            </a:pPr>
            <a:r>
              <a:rPr lang="en-US" sz="2600"/>
              <a:t>2. Apa kelebihannya?</a:t>
            </a:r>
            <a:endParaRPr lang="en-US" sz="2600"/>
          </a:p>
          <a:p>
            <a:pPr marL="0" indent="0">
              <a:buNone/>
            </a:pPr>
            <a:r>
              <a:rPr lang="en-US" sz="2600"/>
              <a:t>3. Apa kekurangannya?</a:t>
            </a:r>
            <a:endParaRPr lang="en-US" sz="2600"/>
          </a:p>
          <a:p>
            <a:pPr marL="0" indent="0">
              <a:buNone/>
            </a:pPr>
            <a:r>
              <a:rPr lang="en-US" sz="2600"/>
              <a:t>4. Phyton bisa digunakan untuk membuat apa saja?</a:t>
            </a:r>
            <a:endParaRPr lang="en-US" sz="2600"/>
          </a:p>
          <a:p>
            <a:pPr marL="0" indent="0">
              <a:buNone/>
            </a:pPr>
            <a:r>
              <a:rPr lang="en-US" sz="2600"/>
              <a:t>5. Apa yang dimaksud variabel dalam phyton?</a:t>
            </a:r>
            <a:endParaRPr lang="en-US" sz="2600"/>
          </a:p>
          <a:p>
            <a:pPr marL="0" indent="0">
              <a:buNone/>
            </a:pPr>
            <a:r>
              <a:rPr lang="en-US" sz="2600"/>
              <a:t>6. Apa saja tipe data dalam bahasa pemrograman phyton?</a:t>
            </a:r>
            <a:endParaRPr lang="en-US" sz="2600"/>
          </a:p>
          <a:p>
            <a:pPr marL="0" indent="0">
              <a:buNone/>
            </a:pPr>
            <a:r>
              <a:rPr lang="en-US" sz="2600"/>
              <a:t>7. Apa saja operator dalam bahasa pemrograman phyton?</a:t>
            </a:r>
            <a:endParaRPr lang="en-US" sz="2600"/>
          </a:p>
          <a:p>
            <a:pPr marL="0" indent="0">
              <a:buNone/>
            </a:pPr>
            <a:r>
              <a:rPr lang="en-US" sz="2600"/>
              <a:t>8. Ceritakan secara singkat sejarah bahasa pemrograman phyton!</a:t>
            </a:r>
            <a:endParaRPr lang="en-US" sz="2600"/>
          </a:p>
          <a:p>
            <a:pPr marL="0" indent="0">
              <a:buNone/>
            </a:pPr>
            <a:r>
              <a:rPr lang="en-US" sz="2600"/>
              <a:t>9. Perusahaan besar apa saja yang menggunakan phyton</a:t>
            </a:r>
            <a:endParaRPr lang="en-US" sz="2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2607945" y="-2580005"/>
            <a:ext cx="7292340" cy="12212320"/>
          </a:xfrm>
          <a:prstGeom prst="rect">
            <a:avLst/>
          </a:prstGeom>
        </p:spPr>
      </p:pic>
      <p:pic>
        <p:nvPicPr>
          <p:cNvPr id="29" name="图片 28"/>
          <p:cNvPicPr>
            <a:picLocks noChangeAspect="1"/>
          </p:cNvPicPr>
          <p:nvPr/>
        </p:nvPicPr>
        <p:blipFill rotWithShape="1">
          <a:blip r:embed="rId3" cstate="print">
            <a:extLst>
              <a:ext uri="{28A0092B-C50C-407E-A947-70E740481C1C}">
                <a14:useLocalDpi xmlns:a14="http://schemas.microsoft.com/office/drawing/2010/main" val="0"/>
              </a:ext>
            </a:extLst>
          </a:blip>
          <a:srcRect l="68553" t="59386"/>
          <a:stretch>
            <a:fillRect/>
          </a:stretch>
        </p:blipFill>
        <p:spPr>
          <a:xfrm>
            <a:off x="4517257" y="5283691"/>
            <a:ext cx="2526867" cy="1291882"/>
          </a:xfrm>
          <a:prstGeom prst="rect">
            <a:avLst/>
          </a:prstGeom>
        </p:spPr>
      </p:pic>
      <p:pic>
        <p:nvPicPr>
          <p:cNvPr id="32" name="图片 31"/>
          <p:cNvPicPr>
            <a:picLocks noChangeAspect="1"/>
          </p:cNvPicPr>
          <p:nvPr/>
        </p:nvPicPr>
        <p:blipFill>
          <a:blip r:embed="rId4"/>
          <a:stretch>
            <a:fillRect/>
          </a:stretch>
        </p:blipFill>
        <p:spPr>
          <a:xfrm>
            <a:off x="10321973" y="5222772"/>
            <a:ext cx="1074573" cy="1161439"/>
          </a:xfrm>
          <a:prstGeom prst="rect">
            <a:avLst/>
          </a:prstGeom>
        </p:spPr>
      </p:pic>
      <p:pic>
        <p:nvPicPr>
          <p:cNvPr id="33" name="图片 32"/>
          <p:cNvPicPr>
            <a:picLocks noChangeAspect="1"/>
          </p:cNvPicPr>
          <p:nvPr/>
        </p:nvPicPr>
        <p:blipFill>
          <a:blip r:embed="rId5"/>
          <a:stretch>
            <a:fillRect/>
          </a:stretch>
        </p:blipFill>
        <p:spPr>
          <a:xfrm>
            <a:off x="366262" y="5283938"/>
            <a:ext cx="873561" cy="1100069"/>
          </a:xfrm>
          <a:prstGeom prst="rect">
            <a:avLst/>
          </a:prstGeom>
        </p:spPr>
      </p:pic>
      <p:pic>
        <p:nvPicPr>
          <p:cNvPr id="34" name="图片 33"/>
          <p:cNvPicPr>
            <a:picLocks noChangeAspect="1"/>
          </p:cNvPicPr>
          <p:nvPr/>
        </p:nvPicPr>
        <p:blipFill>
          <a:blip r:embed="rId6"/>
          <a:stretch>
            <a:fillRect/>
          </a:stretch>
        </p:blipFill>
        <p:spPr>
          <a:xfrm>
            <a:off x="10768005" y="397101"/>
            <a:ext cx="764363" cy="1077086"/>
          </a:xfrm>
          <a:prstGeom prst="rect">
            <a:avLst/>
          </a:prstGeom>
        </p:spPr>
      </p:pic>
      <p:pic>
        <p:nvPicPr>
          <p:cNvPr id="36" name="图片 35"/>
          <p:cNvPicPr>
            <a:picLocks noChangeAspect="1"/>
          </p:cNvPicPr>
          <p:nvPr/>
        </p:nvPicPr>
        <p:blipFill>
          <a:blip r:embed="rId7"/>
          <a:stretch>
            <a:fillRect/>
          </a:stretch>
        </p:blipFill>
        <p:spPr>
          <a:xfrm>
            <a:off x="602595" y="365986"/>
            <a:ext cx="1031718" cy="1107770"/>
          </a:xfrm>
          <a:prstGeom prst="rect">
            <a:avLst/>
          </a:prstGeom>
        </p:spPr>
      </p:pic>
      <p:sp>
        <p:nvSpPr>
          <p:cNvPr id="37" name="文本框 36"/>
          <p:cNvSpPr txBox="1"/>
          <p:nvPr/>
        </p:nvSpPr>
        <p:spPr>
          <a:xfrm>
            <a:off x="366395" y="1473835"/>
            <a:ext cx="10920095" cy="3994785"/>
          </a:xfrm>
          <a:prstGeom prst="rect">
            <a:avLst/>
          </a:prstGeom>
          <a:noFill/>
        </p:spPr>
        <p:txBody>
          <a:bodyPr wrap="square" rtlCol="0">
            <a:noAutofit/>
          </a:bodyPr>
          <a:lstStyle/>
          <a:p>
            <a:pPr algn="ctr"/>
            <a:r>
              <a:rPr lang="en-US" sz="2000">
                <a:ln/>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sym typeface="+mn-ea"/>
              </a:rPr>
              <a:t>Python adalah bahasa pemrograman yang banyak digunakan dalam aplikasi web,pengembangan perangkat lunak, ilmu data, dan machine learning(ML).Developer menggunakan Python karena efisien dan mudah dipelajari serta dapat dijalankan di berbagai platform. Perangkat lunak Python dapat diunduh secara gratis, terintegrasi baik dengan semua tipe sistem,dan meningkatkan kecepatan pengembangan.</a:t>
            </a:r>
            <a:endParaRPr lang="en-US" sz="2000">
              <a:ln/>
              <a:solidFill>
                <a:schemeClr val="tx1"/>
              </a:solidFill>
              <a:effectLst>
                <a:outerShdw blurRad="38100" dist="19050" dir="2700000" algn="tl" rotWithShape="0">
                  <a:schemeClr val="dk1">
                    <a:alpha val="40000"/>
                  </a:schemeClr>
                </a:outerShdw>
              </a:effectLst>
              <a:latin typeface="Bahnschrift" panose="020B0502040204020203" charset="0"/>
              <a:cs typeface="Bahnschrift" panose="020B0502040204020203" charset="0"/>
            </a:endParaRPr>
          </a:p>
          <a:p>
            <a:pPr algn="ctr"/>
            <a:endParaRPr lang="en-US" altLang="en-US" sz="2000" b="1" dirty="0">
              <a:ln/>
              <a:solidFill>
                <a:schemeClr val="tx1"/>
              </a:solidFill>
              <a:effectLst>
                <a:outerShdw blurRad="38100" dist="19050" dir="2700000" algn="tl" rotWithShape="0">
                  <a:schemeClr val="dk1">
                    <a:alpha val="40000"/>
                  </a:schemeClr>
                </a:outerShdw>
              </a:effectLst>
              <a:latin typeface="Bahnschrift" panose="020B0502040204020203" charset="0"/>
              <a:ea typeface="Arial" panose="020B0604020202020204" pitchFamily="34" charset="0"/>
              <a:cs typeface="Bahnschrift" panose="020B0502040204020203" charset="0"/>
            </a:endParaRPr>
          </a:p>
        </p:txBody>
      </p:sp>
      <p:sp>
        <p:nvSpPr>
          <p:cNvPr id="38" name="文本框 37"/>
          <p:cNvSpPr txBox="1"/>
          <p:nvPr/>
        </p:nvSpPr>
        <p:spPr>
          <a:xfrm>
            <a:off x="4122296" y="4760760"/>
            <a:ext cx="1798819" cy="398780"/>
          </a:xfrm>
          <a:prstGeom prst="rect">
            <a:avLst/>
          </a:prstGeom>
          <a:noFill/>
        </p:spPr>
        <p:txBody>
          <a:bodyPr wrap="square" rtlCol="0">
            <a:spAutoFit/>
          </a:bodyPr>
          <a:lstStyle/>
          <a:p>
            <a:pPr algn="ctr"/>
            <a:r>
              <a:rPr lang="en-US" altLang="zh-CN" sz="2000" b="1" dirty="0">
                <a:solidFill>
                  <a:srgbClr val="B70308"/>
                </a:solidFill>
                <a:latin typeface="Arial" panose="020B0604020202020204" pitchFamily="34" charset="0"/>
                <a:ea typeface="Arial" panose="020B0604020202020204" pitchFamily="34" charset="0"/>
              </a:rPr>
              <a:t> </a:t>
            </a:r>
            <a:endParaRPr lang="en-US" altLang="zh-CN" sz="2000" b="1" dirty="0">
              <a:solidFill>
                <a:srgbClr val="B70308"/>
              </a:solidFill>
              <a:latin typeface="Arial" panose="020B0604020202020204" pitchFamily="34" charset="0"/>
              <a:ea typeface="Arial" panose="020B0604020202020204" pitchFamily="34" charset="0"/>
            </a:endParaRPr>
          </a:p>
        </p:txBody>
      </p:sp>
      <p:sp>
        <p:nvSpPr>
          <p:cNvPr id="39" name="文本框 38"/>
          <p:cNvSpPr txBox="1"/>
          <p:nvPr/>
        </p:nvSpPr>
        <p:spPr>
          <a:xfrm>
            <a:off x="6386257" y="4760760"/>
            <a:ext cx="1761278" cy="398780"/>
          </a:xfrm>
          <a:prstGeom prst="rect">
            <a:avLst/>
          </a:prstGeom>
          <a:noFill/>
        </p:spPr>
        <p:txBody>
          <a:bodyPr wrap="square" rtlCol="0">
            <a:spAutoFit/>
          </a:bodyPr>
          <a:lstStyle/>
          <a:p>
            <a:pPr algn="ctr"/>
            <a:r>
              <a:rPr lang="en-US" altLang="zh-CN" sz="2000" b="1" dirty="0">
                <a:solidFill>
                  <a:srgbClr val="B70308"/>
                </a:solidFill>
                <a:latin typeface="Arial" panose="020B0604020202020204" pitchFamily="34" charset="0"/>
                <a:ea typeface="Arial" panose="020B0604020202020204" pitchFamily="34" charset="0"/>
              </a:rPr>
              <a:t> </a:t>
            </a:r>
            <a:endParaRPr lang="en-US" altLang="zh-CN" sz="2000" b="1" dirty="0">
              <a:solidFill>
                <a:srgbClr val="B70308"/>
              </a:solidFill>
              <a:latin typeface="Arial" panose="020B0604020202020204" pitchFamily="34" charset="0"/>
              <a:ea typeface="Arial" panose="020B0604020202020204" pitchFamily="34" charset="0"/>
            </a:endParaRPr>
          </a:p>
        </p:txBody>
      </p:sp>
      <p:sp>
        <p:nvSpPr>
          <p:cNvPr id="40" name="文本框 39"/>
          <p:cNvSpPr txBox="1"/>
          <p:nvPr/>
        </p:nvSpPr>
        <p:spPr>
          <a:xfrm>
            <a:off x="8522289" y="4760760"/>
            <a:ext cx="1798819" cy="398780"/>
          </a:xfrm>
          <a:prstGeom prst="rect">
            <a:avLst/>
          </a:prstGeom>
          <a:noFill/>
        </p:spPr>
        <p:txBody>
          <a:bodyPr wrap="square" rtlCol="0">
            <a:spAutoFit/>
          </a:bodyPr>
          <a:lstStyle/>
          <a:p>
            <a:pPr algn="ctr"/>
            <a:r>
              <a:rPr lang="en-US" altLang="zh-CN" sz="2000" b="1" dirty="0">
                <a:solidFill>
                  <a:srgbClr val="B70308"/>
                </a:solidFill>
                <a:latin typeface="Arial" panose="020B0604020202020204" pitchFamily="34" charset="0"/>
                <a:ea typeface="Arial" panose="020B0604020202020204" pitchFamily="34" charset="0"/>
              </a:rPr>
              <a:t> </a:t>
            </a:r>
            <a:endParaRPr lang="en-US" altLang="zh-CN" sz="2000" b="1" dirty="0">
              <a:solidFill>
                <a:srgbClr val="B70308"/>
              </a:solidFill>
              <a:latin typeface="Arial" panose="020B0604020202020204" pitchFamily="34" charset="0"/>
              <a:ea typeface="Arial" panose="020B0604020202020204" pitchFamily="34" charset="0"/>
            </a:endParaRPr>
          </a:p>
        </p:txBody>
      </p:sp>
      <p:sp>
        <p:nvSpPr>
          <p:cNvPr id="50" name="文本框 4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4840605" y="365760"/>
            <a:ext cx="2614295" cy="968375"/>
          </a:xfrm>
          <a:prstGeom prst="rect">
            <a:avLst/>
          </a:prstGeom>
          <a:noFill/>
          <a:effectLst/>
        </p:spPr>
        <p:txBody>
          <a:bodyPr wrap="none" rtlCol="0">
            <a:noAutofit/>
          </a:bodyPr>
          <a:lstStyle/>
          <a:p>
            <a:r>
              <a:rPr lang="en-US" altLang="zh-CN" sz="6000" b="1" dirty="0" smtClean="0">
                <a:solidFill>
                  <a:srgbClr val="2E3192"/>
                </a:solidFill>
                <a:latin typeface="Arial" panose="020B0604020202020204" pitchFamily="34" charset="0"/>
                <a:ea typeface="Arial" panose="020B0604020202020204" pitchFamily="34" charset="0"/>
                <a:cs typeface="Kartika" panose="02020503030404060203" pitchFamily="18" charset="0"/>
              </a:rPr>
              <a:t>phyton</a:t>
            </a:r>
            <a:endParaRPr lang="en-US" altLang="zh-CN" sz="6000" b="1" dirty="0" smtClean="0">
              <a:solidFill>
                <a:srgbClr val="2E3192"/>
              </a:solidFill>
              <a:latin typeface="Arial" panose="020B0604020202020204" pitchFamily="34" charset="0"/>
              <a:ea typeface="Arial" panose="020B0604020202020204" pitchFamily="34" charset="0"/>
              <a:cs typeface="Kartika" panose="02020503030404060203" pitchFamily="18" charset="0"/>
            </a:endParaRPr>
          </a:p>
        </p:txBody>
      </p:sp>
      <p:pic>
        <p:nvPicPr>
          <p:cNvPr id="2" name="Picture 1" descr="python"/>
          <p:cNvPicPr>
            <a:picLocks noChangeAspect="1"/>
          </p:cNvPicPr>
          <p:nvPr/>
        </p:nvPicPr>
        <p:blipFill>
          <a:blip r:embed="rId1"/>
          <a:stretch>
            <a:fillRect/>
          </a:stretch>
        </p:blipFill>
        <p:spPr>
          <a:xfrm>
            <a:off x="4840605" y="3429635"/>
            <a:ext cx="2811145" cy="27965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strVal val="#ppt_w+.3"/>
                                          </p:val>
                                        </p:tav>
                                        <p:tav tm="100000">
                                          <p:val>
                                            <p:strVal val="#ppt_w"/>
                                          </p:val>
                                        </p:tav>
                                      </p:tavLst>
                                    </p:anim>
                                    <p:anim calcmode="lin" valueType="num">
                                      <p:cBhvr>
                                        <p:cTn id="8" dur="1000" fill="hold"/>
                                        <p:tgtEl>
                                          <p:spTgt spid="37"/>
                                        </p:tgtEl>
                                        <p:attrNameLst>
                                          <p:attrName>ppt_h</p:attrName>
                                        </p:attrNameLst>
                                      </p:cBhvr>
                                      <p:tavLst>
                                        <p:tav tm="0">
                                          <p:val>
                                            <p:strVal val="#ppt_h"/>
                                          </p:val>
                                        </p:tav>
                                        <p:tav tm="100000">
                                          <p:val>
                                            <p:strVal val="#ppt_h"/>
                                          </p:val>
                                        </p:tav>
                                      </p:tavLst>
                                    </p:anim>
                                    <p:animEffect transition="in" filter="fade">
                                      <p:cBhvr>
                                        <p:cTn id="9" dur="1000"/>
                                        <p:tgtEl>
                                          <p:spTgt spid="37"/>
                                        </p:tgtEl>
                                      </p:cBhvr>
                                    </p:animEffect>
                                  </p:childTnLst>
                                </p:cTn>
                              </p:par>
                            </p:childTnLst>
                          </p:cTn>
                        </p:par>
                        <p:par>
                          <p:cTn id="10" fill="hold">
                            <p:stCondLst>
                              <p:cond delay="1000"/>
                            </p:stCondLst>
                            <p:childTnLst>
                              <p:par>
                                <p:cTn id="11" presetID="50" presetClass="entr" presetSubtype="0" decel="100000" fill="hold" grpId="0" nodeType="after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p:cTn id="13" dur="1000" fill="hold"/>
                                        <p:tgtEl>
                                          <p:spTgt spid="38"/>
                                        </p:tgtEl>
                                        <p:attrNameLst>
                                          <p:attrName>ppt_w</p:attrName>
                                        </p:attrNameLst>
                                      </p:cBhvr>
                                      <p:tavLst>
                                        <p:tav tm="0">
                                          <p:val>
                                            <p:strVal val="#ppt_w+.3"/>
                                          </p:val>
                                        </p:tav>
                                        <p:tav tm="100000">
                                          <p:val>
                                            <p:strVal val="#ppt_w"/>
                                          </p:val>
                                        </p:tav>
                                      </p:tavLst>
                                    </p:anim>
                                    <p:anim calcmode="lin" valueType="num">
                                      <p:cBhvr>
                                        <p:cTn id="14" dur="1000" fill="hold"/>
                                        <p:tgtEl>
                                          <p:spTgt spid="38"/>
                                        </p:tgtEl>
                                        <p:attrNameLst>
                                          <p:attrName>ppt_h</p:attrName>
                                        </p:attrNameLst>
                                      </p:cBhvr>
                                      <p:tavLst>
                                        <p:tav tm="0">
                                          <p:val>
                                            <p:strVal val="#ppt_h"/>
                                          </p:val>
                                        </p:tav>
                                        <p:tav tm="100000">
                                          <p:val>
                                            <p:strVal val="#ppt_h"/>
                                          </p:val>
                                        </p:tav>
                                      </p:tavLst>
                                    </p:anim>
                                    <p:animEffect transition="in" filter="fade">
                                      <p:cBhvr>
                                        <p:cTn id="15" dur="1000"/>
                                        <p:tgtEl>
                                          <p:spTgt spid="38"/>
                                        </p:tgtEl>
                                      </p:cBhvr>
                                    </p:animEffect>
                                  </p:childTnLst>
                                </p:cTn>
                              </p:par>
                            </p:childTnLst>
                          </p:cTn>
                        </p:par>
                        <p:par>
                          <p:cTn id="16" fill="hold">
                            <p:stCondLst>
                              <p:cond delay="2000"/>
                            </p:stCondLst>
                            <p:childTnLst>
                              <p:par>
                                <p:cTn id="17" presetID="50" presetClass="entr" presetSubtype="0" decel="10000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p:cTn id="19" dur="1000" fill="hold"/>
                                        <p:tgtEl>
                                          <p:spTgt spid="39"/>
                                        </p:tgtEl>
                                        <p:attrNameLst>
                                          <p:attrName>ppt_w</p:attrName>
                                        </p:attrNameLst>
                                      </p:cBhvr>
                                      <p:tavLst>
                                        <p:tav tm="0">
                                          <p:val>
                                            <p:strVal val="#ppt_w+.3"/>
                                          </p:val>
                                        </p:tav>
                                        <p:tav tm="100000">
                                          <p:val>
                                            <p:strVal val="#ppt_w"/>
                                          </p:val>
                                        </p:tav>
                                      </p:tavLst>
                                    </p:anim>
                                    <p:anim calcmode="lin" valueType="num">
                                      <p:cBhvr>
                                        <p:cTn id="20" dur="1000" fill="hold"/>
                                        <p:tgtEl>
                                          <p:spTgt spid="39"/>
                                        </p:tgtEl>
                                        <p:attrNameLst>
                                          <p:attrName>ppt_h</p:attrName>
                                        </p:attrNameLst>
                                      </p:cBhvr>
                                      <p:tavLst>
                                        <p:tav tm="0">
                                          <p:val>
                                            <p:strVal val="#ppt_h"/>
                                          </p:val>
                                        </p:tav>
                                        <p:tav tm="100000">
                                          <p:val>
                                            <p:strVal val="#ppt_h"/>
                                          </p:val>
                                        </p:tav>
                                      </p:tavLst>
                                    </p:anim>
                                    <p:animEffect transition="in" filter="fade">
                                      <p:cBhvr>
                                        <p:cTn id="21" dur="1000"/>
                                        <p:tgtEl>
                                          <p:spTgt spid="39"/>
                                        </p:tgtEl>
                                      </p:cBhvr>
                                    </p:animEffect>
                                  </p:childTnLst>
                                </p:cTn>
                              </p:par>
                            </p:childTnLst>
                          </p:cTn>
                        </p:par>
                        <p:par>
                          <p:cTn id="22" fill="hold">
                            <p:stCondLst>
                              <p:cond delay="3000"/>
                            </p:stCondLst>
                            <p:childTnLst>
                              <p:par>
                                <p:cTn id="23" presetID="50" presetClass="entr" presetSubtype="0" decel="100000" fill="hold" grpId="0" nodeType="after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strVal val="#ppt_w+.3"/>
                                          </p:val>
                                        </p:tav>
                                        <p:tav tm="100000">
                                          <p:val>
                                            <p:strVal val="#ppt_w"/>
                                          </p:val>
                                        </p:tav>
                                      </p:tavLst>
                                    </p:anim>
                                    <p:anim calcmode="lin" valueType="num">
                                      <p:cBhvr>
                                        <p:cTn id="26" dur="1000" fill="hold"/>
                                        <p:tgtEl>
                                          <p:spTgt spid="40"/>
                                        </p:tgtEl>
                                        <p:attrNameLst>
                                          <p:attrName>ppt_h</p:attrName>
                                        </p:attrNameLst>
                                      </p:cBhvr>
                                      <p:tavLst>
                                        <p:tav tm="0">
                                          <p:val>
                                            <p:strVal val="#ppt_h"/>
                                          </p:val>
                                        </p:tav>
                                        <p:tav tm="100000">
                                          <p:val>
                                            <p:strVal val="#ppt_h"/>
                                          </p:val>
                                        </p:tav>
                                      </p:tavLst>
                                    </p:anim>
                                    <p:animEffect transition="in" filter="fade">
                                      <p:cBhvr>
                                        <p:cTn id="27" dur="1000"/>
                                        <p:tgtEl>
                                          <p:spTgt spid="40"/>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anim calcmode="lin" valueType="num">
                                      <p:cBhvr>
                                        <p:cTn id="32" dur="1000" fill="hold"/>
                                        <p:tgtEl>
                                          <p:spTgt spid="50"/>
                                        </p:tgtEl>
                                        <p:attrNameLst>
                                          <p:attrName>ppt_x</p:attrName>
                                        </p:attrNameLst>
                                      </p:cBhvr>
                                      <p:tavLst>
                                        <p:tav tm="0">
                                          <p:val>
                                            <p:strVal val="#ppt_x"/>
                                          </p:val>
                                        </p:tav>
                                        <p:tav tm="100000">
                                          <p:val>
                                            <p:strVal val="#ppt_x"/>
                                          </p:val>
                                        </p:tav>
                                      </p:tavLst>
                                    </p:anim>
                                    <p:anim calcmode="lin" valueType="num">
                                      <p:cBhvr>
                                        <p:cTn id="3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5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2.</a:t>
            </a:r>
            <a:endParaRPr lang="en-US"/>
          </a:p>
        </p:txBody>
      </p:sp>
      <p:sp>
        <p:nvSpPr>
          <p:cNvPr id="5" name="Content Placeholder 4"/>
          <p:cNvSpPr>
            <a:spLocks noGrp="1"/>
          </p:cNvSpPr>
          <p:nvPr>
            <p:ph idx="1"/>
          </p:nvPr>
        </p:nvSpPr>
        <p:spPr/>
        <p:txBody>
          <a:bodyPr>
            <a:normAutofit fontScale="90000"/>
          </a:bodyPr>
          <a:p>
            <a:pPr algn="l"/>
            <a:r>
              <a:rPr lang="en-US"/>
              <a:t>Mudah dipelajari,sintaksnya cukup sederhana dan mudah dimengerti</a:t>
            </a:r>
            <a:endParaRPr lang="en-US"/>
          </a:p>
          <a:p>
            <a:pPr algn="l"/>
            <a:r>
              <a:rPr lang="en-US"/>
              <a:t>Mudah diaplikasikan dalam mengembangkan produk</a:t>
            </a:r>
            <a:endParaRPr lang="en-US"/>
          </a:p>
          <a:p>
            <a:pPr algn="l"/>
            <a:r>
              <a:rPr lang="en-US"/>
              <a:t>Mendukung IoT (Internet of Things)</a:t>
            </a:r>
            <a:endParaRPr lang="en-US"/>
          </a:p>
          <a:p>
            <a:pPr algn="l"/>
            <a:r>
              <a:rPr lang="en-US"/>
              <a:t>Fleksibel,dapat diintegrasikan dengan aplikasi yang ditulis dalam bahasa pemrograman lain</a:t>
            </a:r>
            <a:endParaRPr lang="en-US"/>
          </a:p>
          <a:p>
            <a:pPr algn="l"/>
            <a:r>
              <a:rPr lang="en-US"/>
              <a:t>Meningkatkan produktivitas dikarenakan memiliki banyak library dan desain berorientasi objek yang bersih</a:t>
            </a:r>
            <a:endParaRPr lang="en-US"/>
          </a:p>
          <a:p>
            <a:pPr algn="l"/>
            <a:r>
              <a:rPr lang="en-US"/>
              <a:t>Bersifat open source dan free sehingga dapat diunduh secara gratis dan tidak perlu membeli lisensi</a:t>
            </a:r>
            <a:endParaRPr lang="en-US"/>
          </a:p>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a:t>
            </a:r>
            <a:endParaRPr lang="en-US"/>
          </a:p>
        </p:txBody>
      </p:sp>
      <p:sp>
        <p:nvSpPr>
          <p:cNvPr id="3" name="Content Placeholder 2"/>
          <p:cNvSpPr>
            <a:spLocks noGrp="1"/>
          </p:cNvSpPr>
          <p:nvPr>
            <p:ph idx="1"/>
          </p:nvPr>
        </p:nvSpPr>
        <p:spPr/>
        <p:txBody>
          <a:bodyPr>
            <a:normAutofit/>
          </a:bodyPr>
          <a:p>
            <a:r>
              <a:rPr lang="en-US" sz="2400"/>
              <a:t>Kurangnya dukungan multiprosesor sehingga dapat membatasi penulisan kode</a:t>
            </a:r>
            <a:endParaRPr lang="en-US" sz="2400"/>
          </a:p>
          <a:p>
            <a:r>
              <a:rPr lang="en-US" sz="2400"/>
              <a:t>Lebih sedikit developers yang berpengalaman melakukan pekerjaan menggunakan bahasa python</a:t>
            </a:r>
            <a:endParaRPr lang="en-US" sz="2400"/>
          </a:p>
          <a:p>
            <a:r>
              <a:rPr lang="en-US" sz="2400"/>
              <a:t>Tidak ideal untuk memory intensive task dikarenakan menghasilkan konsumsi memori yang cukup tinggi</a:t>
            </a:r>
            <a:endParaRPr lang="en-US" sz="2400"/>
          </a:p>
          <a:p>
            <a:r>
              <a:rPr lang="en-US" sz="2400"/>
              <a:t>Kurang populer untuk mobile app development</a:t>
            </a:r>
            <a:endParaRPr lang="en-US" sz="2400"/>
          </a:p>
          <a:p>
            <a:r>
              <a:rPr lang="en-US" sz="2400"/>
              <a:t>Memiliki banyak batasan desain dikarenakan python diketik secara dinamis</a:t>
            </a:r>
            <a:endParaRPr lang="en-US" sz="2400"/>
          </a:p>
          <a:p>
            <a:r>
              <a:rPr lang="en-US" sz="2400"/>
              <a:t>Kecepatan yang lebih lambat dibandingkan dengan bahasa pemrograman lainnya</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a:t>
            </a:r>
            <a:endParaRPr lang="en-US"/>
          </a:p>
        </p:txBody>
      </p:sp>
      <p:sp>
        <p:nvSpPr>
          <p:cNvPr id="3" name="Content Placeholder 2"/>
          <p:cNvSpPr>
            <a:spLocks noGrp="1"/>
          </p:cNvSpPr>
          <p:nvPr>
            <p:ph idx="1"/>
          </p:nvPr>
        </p:nvSpPr>
        <p:spPr/>
        <p:txBody>
          <a:bodyPr/>
          <a:p>
            <a:r>
              <a:rPr lang="en-US"/>
              <a:t>Python biasa dipakai dalam pengembangan situs dan perangkat lunak,membuat analisis data, visualisasi data dan otomatisasi tugas.Karena sifatnya yang relatif mudah dipelajari,bahasa pemrograman ini digunakan secara luas oleh non-programmer seperti ilmuwan dan akuntan untuk melakukan tugas harian mereka. Misalnya, dalam mengatur keuangan.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a:t>
            </a:r>
            <a:endParaRPr lang="en-US"/>
          </a:p>
        </p:txBody>
      </p:sp>
      <p:sp>
        <p:nvSpPr>
          <p:cNvPr id="3" name="Content Placeholder 2"/>
          <p:cNvSpPr>
            <a:spLocks noGrp="1"/>
          </p:cNvSpPr>
          <p:nvPr>
            <p:ph idx="1"/>
          </p:nvPr>
        </p:nvSpPr>
        <p:spPr/>
        <p:txBody>
          <a:bodyPr/>
          <a:p>
            <a:r>
              <a:rPr lang="en-US"/>
              <a:t>Variabel adalah tempat penyimpanan untuk menyimpan nilai data. Saat menggunakan Python, kamu tidak perlu mendeklarasikan variabel sebelum menggunakannya cukup berikan nama dan nilai,lalu Python akan menentukan tipe datanya.Variabel Python menjadi titik awal bagi kita dalam menyimpan data, mengorganisasi informasi,sekaligus membangun logika kode.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a:t>
            </a:r>
            <a:endParaRPr lang="en-US"/>
          </a:p>
        </p:txBody>
      </p:sp>
      <p:sp>
        <p:nvSpPr>
          <p:cNvPr id="3" name="Content Placeholder 2"/>
          <p:cNvSpPr>
            <a:spLocks noGrp="1"/>
          </p:cNvSpPr>
          <p:nvPr>
            <p:ph idx="1"/>
          </p:nvPr>
        </p:nvSpPr>
        <p:spPr/>
        <p:txBody>
          <a:bodyPr/>
          <a:p>
            <a:pPr marL="0" indent="0">
              <a:buNone/>
            </a:pPr>
            <a:r>
              <a:rPr lang="en-US"/>
              <a:t>1. Tipe Numerik - Integer</a:t>
            </a:r>
            <a:endParaRPr lang="en-US"/>
          </a:p>
          <a:p>
            <a:pPr marL="0" indent="0">
              <a:buNone/>
            </a:pPr>
            <a:r>
              <a:rPr lang="en-US" sz="2200"/>
              <a:t>Seperti namanya, tipe numerik adalah tipe data di Python yang berkaitan dengan angka. Tipe data integer merupakan tipe data numerik yang digunakan untuk menampilkan bilangan bulat. Untuk memproses data integer, terkadang kita akan membutuhkan operasi matematika seperti penjumlahan, pengurangan, pembagian, perkalian, dan lainnya. Tipe data integer bisa diubah ke tipe data lainnya dengan menggunakan konversi, misalnya dari integer dikonversi ke float:</a:t>
            </a:r>
            <a:endParaRPr lang="en-US" sz="2200"/>
          </a:p>
        </p:txBody>
      </p:sp>
      <p:sp>
        <p:nvSpPr>
          <p:cNvPr id="4" name="Text Box 3"/>
          <p:cNvSpPr txBox="1"/>
          <p:nvPr/>
        </p:nvSpPr>
        <p:spPr>
          <a:xfrm>
            <a:off x="12053570" y="540385"/>
            <a:ext cx="4064000" cy="368300"/>
          </a:xfrm>
          <a:prstGeom prst="rect">
            <a:avLst/>
          </a:prstGeom>
          <a:noFill/>
        </p:spPr>
        <p:txBody>
          <a:bodyPr wrap="square" rtlCol="0">
            <a:spAutoFit/>
          </a:bodyPr>
          <a:p>
            <a:endParaRPr lang="en-US"/>
          </a:p>
        </p:txBody>
      </p:sp>
      <p:pic>
        <p:nvPicPr>
          <p:cNvPr id="5" name="Picture 4" descr="gambar1"/>
          <p:cNvPicPr>
            <a:picLocks noChangeAspect="1"/>
          </p:cNvPicPr>
          <p:nvPr/>
        </p:nvPicPr>
        <p:blipFill>
          <a:blip r:embed="rId1"/>
          <a:stretch>
            <a:fillRect/>
          </a:stretch>
        </p:blipFill>
        <p:spPr>
          <a:xfrm>
            <a:off x="1753870" y="3858260"/>
            <a:ext cx="2762250" cy="2886075"/>
          </a:xfrm>
          <a:prstGeom prst="rect">
            <a:avLst/>
          </a:prstGeom>
        </p:spPr>
      </p:pic>
      <p:pic>
        <p:nvPicPr>
          <p:cNvPr id="6" name="Picture 5" descr="gambar2"/>
          <p:cNvPicPr>
            <a:picLocks noChangeAspect="1"/>
          </p:cNvPicPr>
          <p:nvPr/>
        </p:nvPicPr>
        <p:blipFill>
          <a:blip r:embed="rId2"/>
          <a:stretch>
            <a:fillRect/>
          </a:stretch>
        </p:blipFill>
        <p:spPr>
          <a:xfrm>
            <a:off x="6638925" y="4342765"/>
            <a:ext cx="2629535" cy="11925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 2. Tipe Numerik - Float</a:t>
            </a:r>
            <a:endParaRPr lang="en-US"/>
          </a:p>
        </p:txBody>
      </p:sp>
      <p:sp>
        <p:nvSpPr>
          <p:cNvPr id="5" name="Content Placeholder 4"/>
          <p:cNvSpPr>
            <a:spLocks noGrp="1"/>
          </p:cNvSpPr>
          <p:nvPr>
            <p:ph idx="1"/>
          </p:nvPr>
        </p:nvSpPr>
        <p:spPr/>
        <p:txBody>
          <a:bodyPr/>
          <a:p>
            <a:pPr marL="0" indent="0">
              <a:buNone/>
            </a:pPr>
            <a:r>
              <a:rPr lang="en-US" sz="2200"/>
              <a:t>Selain integer, float juga merupakan salah satu bagian dari tipe data numerik. Tipe data float akan berkaitan erat dengan data numerik yang berbentuk pecahan atau desimal. Dalam memproses data ini, kita juga bisa memanfaatkan operasi matematika seperti penjumlahan, pengurangan, perkalian, pembagian, dan lainnya. Tipe data float ini bisa juga diubah menjadi tipe data integer, namun tentu saja ketika menjadi integer maka tidak akan terbaca angka di belakang komanya. Misalnya:</a:t>
            </a:r>
            <a:endParaRPr lang="en-US" sz="2200"/>
          </a:p>
        </p:txBody>
      </p:sp>
      <p:pic>
        <p:nvPicPr>
          <p:cNvPr id="6" name="Picture 5" descr="Untitled1"/>
          <p:cNvPicPr>
            <a:picLocks noChangeAspect="1"/>
          </p:cNvPicPr>
          <p:nvPr/>
        </p:nvPicPr>
        <p:blipFill>
          <a:blip r:embed="rId1"/>
          <a:stretch>
            <a:fillRect/>
          </a:stretch>
        </p:blipFill>
        <p:spPr>
          <a:xfrm>
            <a:off x="1720215" y="4179570"/>
            <a:ext cx="3249930" cy="1475105"/>
          </a:xfrm>
          <a:prstGeom prst="rect">
            <a:avLst/>
          </a:prstGeom>
        </p:spPr>
      </p:pic>
      <p:pic>
        <p:nvPicPr>
          <p:cNvPr id="7" name="Picture 6" descr="Untitled2"/>
          <p:cNvPicPr>
            <a:picLocks noChangeAspect="1"/>
          </p:cNvPicPr>
          <p:nvPr/>
        </p:nvPicPr>
        <p:blipFill>
          <a:blip r:embed="rId2"/>
          <a:stretch>
            <a:fillRect/>
          </a:stretch>
        </p:blipFill>
        <p:spPr>
          <a:xfrm>
            <a:off x="7020560" y="4179570"/>
            <a:ext cx="3117215" cy="1474470"/>
          </a:xfrm>
          <a:prstGeom prst="rect">
            <a:avLst/>
          </a:prstGeom>
        </p:spPr>
      </p:pic>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6575</Words>
  <Application>WPS Presentation</Application>
  <PresentationFormat>宽屏</PresentationFormat>
  <Paragraphs>133</Paragraphs>
  <Slides>15</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15</vt:i4>
      </vt:variant>
    </vt:vector>
  </HeadingPairs>
  <TitlesOfParts>
    <vt:vector size="43" baseType="lpstr">
      <vt:lpstr>Arial</vt:lpstr>
      <vt:lpstr>SimSun</vt:lpstr>
      <vt:lpstr>Wingdings</vt:lpstr>
      <vt:lpstr>Aharoni</vt:lpstr>
      <vt:lpstr>Humnst777 Blk BT</vt:lpstr>
      <vt:lpstr>Kartika</vt:lpstr>
      <vt:lpstr>PMingLiU-ExtB</vt:lpstr>
      <vt:lpstr>方正舒体</vt:lpstr>
      <vt:lpstr>Microsoft YaHei</vt:lpstr>
      <vt:lpstr>Arial Unicode MS</vt:lpstr>
      <vt:lpstr>等线 Light</vt:lpstr>
      <vt:lpstr>等线</vt:lpstr>
      <vt:lpstr>Calibri</vt:lpstr>
      <vt:lpstr>萝莉体 第二版</vt:lpstr>
      <vt:lpstr>Noteworthy Bold</vt:lpstr>
      <vt:lpstr>Segoe Print</vt:lpstr>
      <vt:lpstr>方正静蕾简体</vt:lpstr>
      <vt:lpstr>Century</vt:lpstr>
      <vt:lpstr>Clarendon BT</vt:lpstr>
      <vt:lpstr>Bahnschrift SemiBold</vt:lpstr>
      <vt:lpstr>Bahnschrift</vt:lpstr>
      <vt:lpstr>Book Antiqua</vt:lpstr>
      <vt:lpstr>Arial Black</vt:lpstr>
      <vt:lpstr>Bahnschrift Condensed</vt:lpstr>
      <vt:lpstr>Bahnschrift Light</vt:lpstr>
      <vt:lpstr>Bahnschrift Light SemiCondensed</vt:lpstr>
      <vt:lpstr>Bahnschrift SemiBold Condensed</vt:lpstr>
      <vt:lpstr>Gear Drives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KOMPUTER RPL</cp:lastModifiedBy>
  <cp:revision>96</cp:revision>
  <dcterms:created xsi:type="dcterms:W3CDTF">2018-07-15T11:25:00Z</dcterms:created>
  <dcterms:modified xsi:type="dcterms:W3CDTF">2023-11-22T09:14:06Z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1033-12.2.0.13292</vt:lpwstr>
  </property>
  <property fmtid="{D5CDD505-2E9C-101B-9397-08002B2CF9AE}" pid="3" name="ICV">
    <vt:lpwstr>2549D92562674E5F800DFB0E12EF7FFD_13</vt:lpwstr>
  </property>
</Properties>
</file>