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795" r:id="rId2"/>
  </p:sldMasterIdLst>
  <p:notesMasterIdLst>
    <p:notesMasterId r:id="rId15"/>
  </p:notesMasterIdLst>
  <p:handoutMasterIdLst>
    <p:handoutMasterId r:id="rId16"/>
  </p:handoutMasterIdLst>
  <p:sldIdLst>
    <p:sldId id="449" r:id="rId3"/>
    <p:sldId id="1008" r:id="rId4"/>
    <p:sldId id="1014" r:id="rId5"/>
    <p:sldId id="1025" r:id="rId6"/>
    <p:sldId id="1027" r:id="rId7"/>
    <p:sldId id="1026" r:id="rId8"/>
    <p:sldId id="1028" r:id="rId9"/>
    <p:sldId id="1015" r:id="rId10"/>
    <p:sldId id="1029" r:id="rId11"/>
    <p:sldId id="1022" r:id="rId12"/>
    <p:sldId id="1013" r:id="rId13"/>
    <p:sldId id="1006" r:id="rId14"/>
  </p:sldIdLst>
  <p:sldSz cx="9144000" cy="6858000" type="screen4x3"/>
  <p:notesSz cx="6797675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08"/>
            <p14:sldId id="1014"/>
            <p14:sldId id="1025"/>
            <p14:sldId id="1027"/>
            <p14:sldId id="1026"/>
            <p14:sldId id="1028"/>
            <p14:sldId id="1015"/>
            <p14:sldId id="1029"/>
            <p14:sldId id="1022"/>
            <p14:sldId id="1013"/>
            <p14:sldId id="10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CF07A9"/>
    <a:srgbClr val="E7EBF5"/>
    <a:srgbClr val="12275E"/>
    <a:srgbClr val="9A1F4E"/>
    <a:srgbClr val="E8E8E8"/>
    <a:srgbClr val="152B65"/>
    <a:srgbClr val="8FAADC"/>
    <a:srgbClr val="3367BB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2077" autoAdjust="0"/>
  </p:normalViewPr>
  <p:slideViewPr>
    <p:cSldViewPr>
      <p:cViewPr varScale="1">
        <p:scale>
          <a:sx n="113" d="100"/>
          <a:sy n="113" d="100"/>
        </p:scale>
        <p:origin x="1746" y="96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710"/>
            <a:ext cx="5435600" cy="446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BBD44-7F29-4E49-97C7-26E178271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8E34C6-4200-1AF3-69DF-B0F125E85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060860-0C1B-32DC-0EB7-CC65AD0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ECC2E-A141-F59F-D484-14690DBA2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47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8D07E-D475-740E-D774-B753BBC1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5E8493-48DB-1744-58F7-F4A427059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7ADD73-8E63-AE13-0665-D29980FA9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F6B07-78AD-5026-804A-309B2AE2A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AC059-7225-9F27-9091-53CF2BD38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BDEAC6-1BDC-BBC2-9353-2BD8C4157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F23A9E-D86C-3B7B-C2B4-1C1C761A9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1FB1E9-EFD8-C8EE-7C8D-762DDFA8A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5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820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9685-7F23-F9A1-1D80-B69453E4A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B18B73-F5F0-7CEE-9B5E-2F8C8C15C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3804AA-160E-1CA6-8E8E-F3A911BCF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4E12C-C88E-F1AC-EC6D-A59395EF8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882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9685-7F23-F9A1-1D80-B69453E4A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B18B73-F5F0-7CEE-9B5E-2F8C8C15C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3804AA-160E-1CA6-8E8E-F3A911BCF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4E12C-C88E-F1AC-EC6D-A59395EF8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4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9685-7F23-F9A1-1D80-B69453E4A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B18B73-F5F0-7CEE-9B5E-2F8C8C15C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3804AA-160E-1CA6-8E8E-F3A911BCF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4E12C-C88E-F1AC-EC6D-A59395EF8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3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9685-7F23-F9A1-1D80-B69453E4A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B18B73-F5F0-7CEE-9B5E-2F8C8C15C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3804AA-160E-1CA6-8E8E-F3A911BCF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4E12C-C88E-F1AC-EC6D-A59395EF8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966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82B1E-B9CF-E049-316D-27F0FFFD6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1890CF-4DD5-2A10-8495-72B3C10634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EBB6A1-6AE1-66F0-4BC1-36183104C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94FA4F-8B72-3D96-56EE-19C16790D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130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82B1E-B9CF-E049-316D-27F0FFFD6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1890CF-4DD5-2A10-8495-72B3C10634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EBB6A1-6AE1-66F0-4BC1-36183104C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94FA4F-8B72-3D96-56EE-19C16790DA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329820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310797-E8F0-33FF-3EAC-DF0D297E0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B02B1F-C918-4EA9-8A71-4A69BA71DD78}" type="slidenum">
              <a:rPr lang="en-GB" altLang="ko-KR" smtClean="0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695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4037ABE-D605-7DC2-CD98-5957AE0F5873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1656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4089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782893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008097E2-E215-16CD-58E7-6BD749988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FF8754-B9F3-D76F-38C3-B0091EEFC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00000">
                <a:tint val="45000"/>
                <a:satMod val="400000"/>
              </a:srgbClr>
            </a:duotone>
          </a:blip>
          <a:srcRect r="24209"/>
          <a:stretch/>
        </p:blipFill>
        <p:spPr>
          <a:xfrm>
            <a:off x="-1255" y="-3606"/>
            <a:ext cx="7376881" cy="792606"/>
          </a:xfrm>
          <a:custGeom>
            <a:avLst/>
            <a:gdLst>
              <a:gd name="connsiteX0" fmla="*/ 0 w 7376881"/>
              <a:gd name="connsiteY0" fmla="*/ 0 h 792606"/>
              <a:gd name="connsiteX1" fmla="*/ 7376881 w 7376881"/>
              <a:gd name="connsiteY1" fmla="*/ 0 h 792606"/>
              <a:gd name="connsiteX2" fmla="*/ 7335083 w 7376881"/>
              <a:gd name="connsiteY2" fmla="*/ 72101 h 792606"/>
              <a:gd name="connsiteX3" fmla="*/ 6478558 w 7376881"/>
              <a:gd name="connsiteY3" fmla="*/ 773769 h 792606"/>
              <a:gd name="connsiteX4" fmla="*/ 6439960 w 7376881"/>
              <a:gd name="connsiteY4" fmla="*/ 792606 h 792606"/>
              <a:gd name="connsiteX5" fmla="*/ 0 w 7376881"/>
              <a:gd name="connsiteY5" fmla="*/ 792606 h 79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6881" h="792606">
                <a:moveTo>
                  <a:pt x="0" y="0"/>
                </a:moveTo>
                <a:lnTo>
                  <a:pt x="7376881" y="0"/>
                </a:lnTo>
                <a:lnTo>
                  <a:pt x="7335083" y="72101"/>
                </a:lnTo>
                <a:cubicBezTo>
                  <a:pt x="7153136" y="331561"/>
                  <a:pt x="6859280" y="569153"/>
                  <a:pt x="6478558" y="773769"/>
                </a:cubicBezTo>
                <a:lnTo>
                  <a:pt x="6439960" y="792606"/>
                </a:lnTo>
                <a:lnTo>
                  <a:pt x="0" y="792606"/>
                </a:lnTo>
                <a:close/>
              </a:path>
            </a:pathLst>
          </a:cu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17EA2C-9563-3A9C-CD52-0AE019419479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B15DAD-E0C6-A00C-DFBE-C16F6DB1373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BDD22-E678-EB87-D6D2-EB743F53AA76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066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IICAIET59451.2023.1029196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193435"/>
            <a:ext cx="7110079" cy="59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프로젝트</a:t>
            </a: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#1 Q-Learning</a:t>
            </a:r>
            <a:r>
              <a:rPr lang="ko-KR" altLang="en-US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응용 논문 발표</a:t>
            </a:r>
            <a:endParaRPr lang="en-US" altLang="ko-KR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DA4912B-7505-A2FB-FBB8-4DF4D2A23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956" y="4890130"/>
            <a:ext cx="7290083" cy="79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0" indent="0" algn="l" defTabSz="647700" rtl="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None/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4500" indent="-180975" algn="l" defTabSz="647700" rtl="0" eaLnBrk="0" fontAlgn="base" hangingPunct="0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>
                <a:srgbClr val="F37121"/>
              </a:buClr>
              <a:buFont typeface="Arial Unicode MS" pitchFamily="50" charset="-127"/>
              <a:buChar char="–"/>
              <a:defRPr sz="1400">
                <a:solidFill>
                  <a:srgbClr val="000000"/>
                </a:solidFill>
                <a:latin typeface="+mn-lt"/>
              </a:defRPr>
            </a:lvl2pPr>
            <a:lvl3pPr marL="628650" indent="-182563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3pPr>
            <a:lvl4pPr marL="811213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Arial" pitchFamily="34" charset="0"/>
              <a:buChar char="-"/>
              <a:defRPr sz="1400">
                <a:solidFill>
                  <a:srgbClr val="000000"/>
                </a:solidFill>
                <a:latin typeface="+mn-lt"/>
              </a:defRPr>
            </a:lvl4pPr>
            <a:lvl5pPr marL="993775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5pPr>
            <a:lvl6pPr marL="14509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6pPr>
            <a:lvl7pPr marL="19081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7pPr>
            <a:lvl8pPr marL="23653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8pPr>
            <a:lvl9pPr marL="28225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algn="ctr" eaLnBrk="1" hangingPunct="1"/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김진하 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2024254006</a:t>
            </a:r>
          </a:p>
          <a:p>
            <a:pPr algn="ctr" eaLnBrk="1" hangingPunct="1"/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jhkim0623@avgenius.kr</a:t>
            </a:r>
          </a:p>
          <a:p>
            <a:pPr algn="ctr" eaLnBrk="1" hangingPunct="1"/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</a:rPr>
              <a:t>북대학교 산업인공지능학과</a:t>
            </a:r>
            <a:endParaRPr lang="en-GB" altLang="ko-KR" b="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12AAC-3E69-1D46-503B-5B89E4C8F6DA}"/>
              </a:ext>
            </a:extLst>
          </p:cNvPr>
          <p:cNvSpPr txBox="1"/>
          <p:nvPr/>
        </p:nvSpPr>
        <p:spPr>
          <a:xfrm>
            <a:off x="656956" y="3068996"/>
            <a:ext cx="78300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Improved</a:t>
            </a:r>
            <a:r>
              <a:rPr lang="ko-KR" altLang="en-US" sz="2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+mn-ea"/>
                <a:ea typeface="+mn-ea"/>
              </a:rPr>
              <a:t>Q-Learning Algorithm for Path Planning of an Automated Guided Vehicle (AGV)</a:t>
            </a:r>
            <a:endParaRPr lang="ko-KR" altLang="en-US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15F2B-FB2A-0C0C-920D-1B397085E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CC8831B-30AA-9DE8-C328-3635A8ACD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818971"/>
            <a:ext cx="8402035" cy="71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최적 경로 탐색 </a:t>
            </a:r>
            <a:r>
              <a:rPr lang="en-US" altLang="ko-KR" sz="1800" kern="0" dirty="0" err="1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US" altLang="ko-KR" sz="1800" kern="0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Ⅱ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586800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arenR"/>
            </a:pPr>
            <a:endParaRPr lang="en-US" altLang="ko-KR" sz="1500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6200F8-6A1C-B776-8E39-024C9513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Ⅳ. </a:t>
            </a:r>
            <a:r>
              <a:rPr lang="ko-KR" altLang="en-US" sz="2000" dirty="0"/>
              <a:t>시뮬레이션 결과 및 토론</a:t>
            </a:r>
            <a:r>
              <a:rPr lang="en-US" altLang="ko-KR" sz="2000" dirty="0"/>
              <a:t>(Simulation Results And Discussion</a:t>
            </a:r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93243D-BDEB-4351-AF1C-0683F201FAC1}"/>
                  </a:ext>
                </a:extLst>
              </p:cNvPr>
              <p:cNvSpPr txBox="1"/>
              <p:nvPr/>
            </p:nvSpPr>
            <p:spPr>
              <a:xfrm>
                <a:off x="701957" y="5743463"/>
                <a:ext cx="36900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기존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Q-Learning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알고리즘</a:t>
                </a:r>
                <a:endPara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l"/>
                <a:r>
                  <a:rPr lang="ko-KR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②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개선된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Q-Learning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알고리즘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𝛾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=0.2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𝜔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=0.5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93243D-BDEB-4351-AF1C-0683F201F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57" y="5743463"/>
                <a:ext cx="3690041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80C14EBF-E013-485A-969C-58A81DF99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56" y="1296094"/>
            <a:ext cx="2241219" cy="22986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6787962-AB69-47EA-9551-2DE67733A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57" y="3532530"/>
            <a:ext cx="2220718" cy="22719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B12638-950D-4DAB-AD68-510045171F5D}"/>
              </a:ext>
            </a:extLst>
          </p:cNvPr>
          <p:cNvSpPr txBox="1"/>
          <p:nvPr/>
        </p:nvSpPr>
        <p:spPr>
          <a:xfrm>
            <a:off x="971960" y="1296094"/>
            <a:ext cx="1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43EA28-E707-4E48-A18D-7ACF6FAEB4D8}"/>
              </a:ext>
            </a:extLst>
          </p:cNvPr>
          <p:cNvSpPr txBox="1"/>
          <p:nvPr/>
        </p:nvSpPr>
        <p:spPr>
          <a:xfrm>
            <a:off x="971960" y="3489726"/>
            <a:ext cx="180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7">
                <a:extLst>
                  <a:ext uri="{FF2B5EF4-FFF2-40B4-BE49-F238E27FC236}">
                    <a16:creationId xmlns:a16="http://schemas.microsoft.com/office/drawing/2014/main" id="{E473E225-C8D1-4909-A564-E3D27FAE86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3140814"/>
                  </p:ext>
                </p:extLst>
              </p:nvPr>
            </p:nvGraphicFramePr>
            <p:xfrm>
              <a:off x="3619671" y="1620000"/>
              <a:ext cx="4500050" cy="14434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2734">
                      <a:extLst>
                        <a:ext uri="{9D8B030D-6E8A-4147-A177-3AD203B41FA5}">
                          <a16:colId xmlns:a16="http://schemas.microsoft.com/office/drawing/2014/main" val="1880620066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1597029318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1357327374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2772381188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979668052"/>
                        </a:ext>
                      </a:extLst>
                    </a:gridCol>
                  </a:tblGrid>
                  <a:tr h="26136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13611"/>
                      </a:ext>
                    </a:extLst>
                  </a:tr>
                  <a:tr h="26136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0.4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0.6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0.8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341116"/>
                      </a:ext>
                    </a:extLst>
                  </a:tr>
                  <a:tr h="298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개선 전 학습 횟수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5863078"/>
                      </a:ext>
                    </a:extLst>
                  </a:tr>
                  <a:tr h="298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개선 후 학습 횟수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5704050"/>
                      </a:ext>
                    </a:extLst>
                  </a:tr>
                  <a:tr h="298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개선 효율</a:t>
                          </a:r>
                          <a:r>
                            <a:rPr lang="en-US" altLang="ko-KR" sz="1000" dirty="0"/>
                            <a:t>(%)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27.3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27.3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27.2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27.2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57899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7">
                <a:extLst>
                  <a:ext uri="{FF2B5EF4-FFF2-40B4-BE49-F238E27FC236}">
                    <a16:creationId xmlns:a16="http://schemas.microsoft.com/office/drawing/2014/main" id="{E473E225-C8D1-4909-A564-E3D27FAE86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3140814"/>
                  </p:ext>
                </p:extLst>
              </p:nvPr>
            </p:nvGraphicFramePr>
            <p:xfrm>
              <a:off x="3619671" y="1620000"/>
              <a:ext cx="4500050" cy="14434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2734">
                      <a:extLst>
                        <a:ext uri="{9D8B030D-6E8A-4147-A177-3AD203B41FA5}">
                          <a16:colId xmlns:a16="http://schemas.microsoft.com/office/drawing/2014/main" val="1880620066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1597029318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1357327374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2772381188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97966805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18" t="-2222" r="-284456" b="-433333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13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18" t="-102222" r="-284456" b="-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0.4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0.6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0.8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341116"/>
                      </a:ext>
                    </a:extLst>
                  </a:tr>
                  <a:tr h="298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개선 전 학습 횟수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5863078"/>
                      </a:ext>
                    </a:extLst>
                  </a:tr>
                  <a:tr h="298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개선 후 학습 횟수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20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5704050"/>
                      </a:ext>
                    </a:extLst>
                  </a:tr>
                  <a:tr h="298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개선 효율</a:t>
                          </a:r>
                          <a:r>
                            <a:rPr lang="en-US" altLang="ko-KR" sz="1000" dirty="0"/>
                            <a:t>(%)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27.3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27.3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27.2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27.2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57899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A381D4-DCD9-4EC4-A772-695AE4D08EE4}"/>
                  </a:ext>
                </a:extLst>
              </p:cNvPr>
              <p:cNvSpPr txBox="1"/>
              <p:nvPr/>
            </p:nvSpPr>
            <p:spPr>
              <a:xfrm>
                <a:off x="4662001" y="3063408"/>
                <a:ext cx="26418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err="1">
                    <a:solidFill>
                      <a:schemeClr val="tx1"/>
                    </a:solidFill>
                  </a:rPr>
                  <a:t>Case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Ⅱ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: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개선된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Q-Learning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수렴 성능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𝛾</m:t>
                    </m:r>
                    <m:r>
                      <a:rPr lang="en-US" altLang="ko-KR" sz="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=0.2</m:t>
                    </m:r>
                  </m:oMath>
                </a14:m>
                <a:r>
                  <a:rPr lang="en-US" altLang="ko-KR" sz="9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A381D4-DCD9-4EC4-A772-695AE4D08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001" y="3063408"/>
                <a:ext cx="2641832" cy="230832"/>
              </a:xfrm>
              <a:prstGeom prst="rect">
                <a:avLst/>
              </a:prstGeom>
              <a:blipFill>
                <a:blip r:embed="rId7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9DBBE57B-85D2-4D85-9389-54767AE4C9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4940" y="3594780"/>
            <a:ext cx="3054120" cy="1824072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572D35C-B88E-4EC9-8EA3-333C6BA9F2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82917" y="3594780"/>
            <a:ext cx="3050057" cy="181630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A5CDFD2-ABED-4500-B919-1357E93709A8}"/>
              </a:ext>
            </a:extLst>
          </p:cNvPr>
          <p:cNvSpPr txBox="1"/>
          <p:nvPr/>
        </p:nvSpPr>
        <p:spPr>
          <a:xfrm>
            <a:off x="3599006" y="5421148"/>
            <a:ext cx="2060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Case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기존 </a:t>
            </a:r>
            <a:r>
              <a:rPr lang="en-US" altLang="ko-KR" sz="900" dirty="0">
                <a:solidFill>
                  <a:schemeClr val="tx1"/>
                </a:solidFill>
              </a:rPr>
              <a:t>Q-Learning </a:t>
            </a:r>
            <a:r>
              <a:rPr lang="ko-KR" altLang="en-US" sz="900" dirty="0">
                <a:solidFill>
                  <a:schemeClr val="tx1"/>
                </a:solidFill>
              </a:rPr>
              <a:t>수렴 성능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A55EBC-BE2E-4D0C-9CAD-CCCFD14C6E02}"/>
              </a:ext>
            </a:extLst>
          </p:cNvPr>
          <p:cNvSpPr txBox="1"/>
          <p:nvPr/>
        </p:nvSpPr>
        <p:spPr>
          <a:xfrm>
            <a:off x="6440606" y="5421333"/>
            <a:ext cx="2250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Case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개선된 </a:t>
            </a:r>
            <a:r>
              <a:rPr lang="en-US" altLang="ko-KR" sz="900" dirty="0">
                <a:solidFill>
                  <a:schemeClr val="tx1"/>
                </a:solidFill>
              </a:rPr>
              <a:t>Q-Learning </a:t>
            </a:r>
            <a:r>
              <a:rPr lang="ko-KR" altLang="en-US" sz="900" dirty="0">
                <a:solidFill>
                  <a:schemeClr val="tx1"/>
                </a:solidFill>
              </a:rPr>
              <a:t>수렴 성능</a:t>
            </a:r>
          </a:p>
        </p:txBody>
      </p:sp>
    </p:spTree>
    <p:extLst>
      <p:ext uri="{BB962C8B-B14F-4D97-AF65-F5344CB8AC3E}">
        <p14:creationId xmlns:p14="http://schemas.microsoft.com/office/powerpoint/2010/main" val="14215402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A7D46-C139-9199-B45A-7A777DE93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7717338-6C73-0DAB-541E-C2131D16D1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0013" y="1088974"/>
                <a:ext cx="8312034" cy="41441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E3F3E9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7961" dir="18900000" algn="ctr" rotWithShape="0">
                        <a:srgbClr val="4B734F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241795" indent="-241795" algn="l" defTabSz="597892" rtl="0" eaLnBrk="0" fontAlgn="base" hangingPunct="0">
                  <a:lnSpc>
                    <a:spcPct val="150000"/>
                  </a:lnSpc>
                  <a:spcBef>
                    <a:spcPct val="115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 sz="1600" b="1">
                    <a:solidFill>
                      <a:srgbClr val="000000"/>
                    </a:solidFill>
                    <a:latin typeface="Corbel" panose="020B0503020204020204" pitchFamily="34" charset="0"/>
                    <a:ea typeface="맑은 고딕" panose="020B0503020000020004" pitchFamily="50" charset="-127"/>
                    <a:cs typeface="+mn-cs"/>
                  </a:defRPr>
                </a:lvl1pPr>
                <a:lvl2pPr marL="410318" indent="-167058" algn="l" defTabSz="597892" rtl="0" eaLnBrk="0" fontAlgn="base" hangingPunct="0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chemeClr val="tx2"/>
                  </a:buClr>
                  <a:buFont typeface="맑은 고딕" panose="020B0503020000020004" pitchFamily="50" charset="-127"/>
                  <a:buChar char="√"/>
                  <a:defRPr sz="1400">
                    <a:solidFill>
                      <a:srgbClr val="000000"/>
                    </a:solidFill>
                    <a:latin typeface="Corbel" panose="020B0503020204020204" pitchFamily="34" charset="0"/>
                    <a:ea typeface="맑은 고딕" panose="020B0503020000020004" pitchFamily="50" charset="-127"/>
                  </a:defRPr>
                </a:lvl2pPr>
                <a:lvl3pPr marL="580307" indent="-168524" algn="l" defTabSz="597892" rtl="0" eaLnBrk="0" fontAlgn="base" hangingPunct="0">
                  <a:lnSpc>
                    <a:spcPct val="150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200">
                    <a:solidFill>
                      <a:srgbClr val="000000"/>
                    </a:solidFill>
                    <a:latin typeface="Corbel" panose="020B0503020204020204" pitchFamily="34" charset="0"/>
                    <a:ea typeface="맑은 고딕" panose="020B0503020000020004" pitchFamily="50" charset="-127"/>
                  </a:defRPr>
                </a:lvl3pPr>
                <a:lvl4pPr marL="748831" indent="-167058" algn="l" defTabSz="597892" rtl="0" eaLnBrk="0" fontAlgn="base" hangingPunct="0">
                  <a:lnSpc>
                    <a:spcPct val="150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-"/>
                  <a:defRPr sz="1200">
                    <a:solidFill>
                      <a:srgbClr val="000000"/>
                    </a:solidFill>
                    <a:latin typeface="Corbel" panose="020B0503020204020204" pitchFamily="34" charset="0"/>
                    <a:ea typeface="맑은 고딕" panose="020B0503020000020004" pitchFamily="50" charset="-127"/>
                  </a:defRPr>
                </a:lvl4pPr>
                <a:lvl5pPr marL="917354" indent="-167058" algn="l" defTabSz="597892" rtl="0" eaLnBrk="0" fontAlgn="base" hangingPunct="0">
                  <a:lnSpc>
                    <a:spcPct val="150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1339395" indent="-167058" algn="l" defTabSz="597892" rtl="0" fontAlgn="base">
                  <a:lnSpc>
                    <a:spcPct val="108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+mn-lt"/>
                  </a:defRPr>
                </a:lvl6pPr>
                <a:lvl7pPr marL="1761436" indent="-167058" algn="l" defTabSz="597892" rtl="0" fontAlgn="base">
                  <a:lnSpc>
                    <a:spcPct val="108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+mn-lt"/>
                  </a:defRPr>
                </a:lvl7pPr>
                <a:lvl8pPr marL="2183478" indent="-167058" algn="l" defTabSz="597892" rtl="0" fontAlgn="base">
                  <a:lnSpc>
                    <a:spcPct val="108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+mn-lt"/>
                  </a:defRPr>
                </a:lvl8pPr>
                <a:lvl9pPr marL="2605519" indent="-167058" algn="l" defTabSz="597892" rtl="0" fontAlgn="base">
                  <a:lnSpc>
                    <a:spcPct val="108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+mn-lt"/>
                  </a:defRPr>
                </a:lvl9pPr>
              </a:lstStyle>
              <a:p>
                <a:pPr marL="342900" indent="-252000" algn="just">
                  <a:lnSpc>
                    <a:spcPct val="110000"/>
                  </a:lnSpc>
                  <a:spcBef>
                    <a:spcPts val="600"/>
                  </a:spcBef>
                  <a:buAutoNum type="arabicPeriod"/>
                </a:pPr>
                <a:r>
                  <a:rPr lang="ko-KR" altLang="en-US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연구 성과</a:t>
                </a:r>
                <a:endParaRPr lang="en-US" altLang="ko-KR" sz="1400" b="0" i="0" kern="0" dirty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  <a:p>
                <a:pPr marL="360000" indent="-180000" algn="just">
                  <a:lnSpc>
                    <a:spcPct val="11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기존 </a:t>
                </a:r>
                <a:r>
                  <a:rPr lang="en-US" altLang="ko-KR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Q-Learning </a:t>
                </a:r>
                <a:r>
                  <a:rPr lang="ko-KR" altLang="en-US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알고리즘에 </a:t>
                </a:r>
                <a:r>
                  <a:rPr lang="en-US" altLang="ko-KR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adaptive learning factor(</a:t>
                </a:r>
                <a14:m>
                  <m:oMath xmlns:m="http://schemas.openxmlformats.org/officeDocument/2006/math">
                    <m:r>
                      <a:rPr lang="ko-KR" altLang="en-US" sz="1400" b="0" i="1" kern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𝜔</m:t>
                    </m:r>
                    <m:r>
                      <a:rPr lang="en-US" altLang="ko-KR" sz="1400" b="0" i="1" kern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ko-KR" altLang="en-US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를 추가하여 성능을 개선함</a:t>
                </a:r>
                <a:r>
                  <a:rPr lang="en-US" altLang="ko-KR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pPr marL="360000" indent="-180000" algn="just">
                  <a:lnSpc>
                    <a:spcPct val="11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개선된 </a:t>
                </a:r>
                <a:r>
                  <a:rPr lang="en-US" altLang="ko-KR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Q-Learning </a:t>
                </a:r>
                <a:r>
                  <a:rPr lang="ko-KR" altLang="en-US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알고리즘은 복잡하고 불규칙한 장애물 환경에서도 빠르게 목표 지점을 찾을 수 있도록 </a:t>
                </a:r>
                <a:r>
                  <a:rPr lang="en-US" altLang="ko-KR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Q-function </a:t>
                </a:r>
                <a:r>
                  <a:rPr lang="ko-KR" altLang="en-US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값을 효율적으로 업데이트 함</a:t>
                </a:r>
                <a:r>
                  <a:rPr lang="en-US" altLang="ko-KR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pPr marL="360000" indent="-180000" algn="just">
                  <a:lnSpc>
                    <a:spcPct val="11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기존 </a:t>
                </a:r>
                <a:r>
                  <a:rPr lang="en-US" altLang="ko-KR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Q-Learning </a:t>
                </a:r>
                <a:r>
                  <a:rPr lang="ko-KR" altLang="en-US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알고리즘보다 수렴 속도와 학습 효율이 향상되었음</a:t>
                </a:r>
                <a:r>
                  <a:rPr lang="en-US" altLang="ko-KR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pPr marL="468000" indent="-360000" algn="just">
                  <a:lnSpc>
                    <a:spcPct val="11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endParaRPr lang="en-US" altLang="ko-KR" sz="1400" b="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342900" indent="-252000" algn="just">
                  <a:lnSpc>
                    <a:spcPct val="110000"/>
                  </a:lnSpc>
                  <a:spcBef>
                    <a:spcPts val="600"/>
                  </a:spcBef>
                  <a:buFont typeface="+mj-lt"/>
                  <a:buAutoNum type="arabicPeriod" startAt="2"/>
                </a:pPr>
                <a:r>
                  <a:rPr lang="ko-KR" altLang="en-US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비교 실험 결과</a:t>
                </a:r>
                <a:endParaRPr lang="en-US" altLang="ko-KR" sz="1400" b="0" i="0" kern="0" dirty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  <a:p>
                <a:pPr marL="360000" indent="-180000" algn="just">
                  <a:lnSpc>
                    <a:spcPct val="11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개선된 알고리즘은 정적 장애물</a:t>
                </a:r>
                <a:r>
                  <a:rPr lang="en-US" altLang="ko-KR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(static obstacle) </a:t>
                </a:r>
                <a:r>
                  <a:rPr lang="ko-KR" altLang="en-US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환경에서 기존 알고리즘 대비 더 빠른 수렴과 더 짧은 최적 경로를 탐색함</a:t>
                </a:r>
                <a:r>
                  <a:rPr lang="en-US" altLang="ko-KR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pPr marL="360000" indent="-180000" algn="just">
                  <a:lnSpc>
                    <a:spcPct val="11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개선된 </a:t>
                </a:r>
                <a:r>
                  <a:rPr lang="en-US" altLang="ko-KR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Q-Learning</a:t>
                </a:r>
                <a:r>
                  <a:rPr lang="ko-KR" altLang="en-US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이 </a:t>
                </a:r>
                <a:r>
                  <a:rPr lang="en-US" altLang="ko-KR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AGV</a:t>
                </a:r>
                <a:r>
                  <a:rPr lang="ko-KR" altLang="en-US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의 효율적인 경로 탐색 성능을 높일 수 있음</a:t>
                </a:r>
                <a:r>
                  <a:rPr lang="en-US" altLang="ko-KR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pPr marL="360000" indent="-180000" algn="just">
                  <a:lnSpc>
                    <a:spcPct val="11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endParaRPr lang="en-US" altLang="ko-KR" sz="1400" b="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342000" indent="-252000" algn="just">
                  <a:lnSpc>
                    <a:spcPct val="110000"/>
                  </a:lnSpc>
                  <a:spcBef>
                    <a:spcPts val="600"/>
                  </a:spcBef>
                  <a:buFont typeface="+mj-lt"/>
                  <a:buAutoNum type="arabicPeriod" startAt="3"/>
                </a:pPr>
                <a:r>
                  <a:rPr lang="ko-KR" altLang="en-US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연구의 한계 및 보완</a:t>
                </a:r>
                <a:endParaRPr lang="en-US" altLang="ko-KR" sz="1400" b="0" i="0" kern="0" dirty="0">
                  <a:solidFill>
                    <a:schemeClr val="tx1"/>
                  </a:solidFill>
                  <a:effectLst/>
                  <a:latin typeface="+mn-ea"/>
                  <a:ea typeface="+mn-ea"/>
                </a:endParaRPr>
              </a:p>
              <a:p>
                <a:pPr marL="360000" indent="-180000" algn="just">
                  <a:lnSpc>
                    <a:spcPct val="11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정적 장애물</a:t>
                </a:r>
                <a:r>
                  <a:rPr lang="en-US" altLang="ko-KR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(</a:t>
                </a:r>
                <a:r>
                  <a:rPr lang="en-US" altLang="ko-KR" sz="1400" b="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static</a:t>
                </a:r>
                <a:r>
                  <a:rPr lang="ko-KR" altLang="en-US" sz="1400" b="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ko-KR" sz="1400" b="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obstacle)</a:t>
                </a:r>
                <a:r>
                  <a:rPr lang="ko-KR" altLang="en-US" sz="1400" b="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이 있는 환경에만 적용됨</a:t>
                </a:r>
                <a:r>
                  <a:rPr lang="en-US" altLang="ko-KR" sz="1400" b="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</a:p>
              <a:p>
                <a:pPr marL="360000" indent="-180000" algn="just">
                  <a:lnSpc>
                    <a:spcPct val="11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동적 장애물</a:t>
                </a:r>
                <a:r>
                  <a:rPr lang="en-US" altLang="ko-KR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(dynamic obstacle) </a:t>
                </a:r>
                <a:r>
                  <a:rPr lang="ko-KR" altLang="en-US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환경에 아직 적용 및 검증되지 않아 향후 보완이 필요함</a:t>
                </a:r>
                <a:r>
                  <a:rPr lang="en-US" altLang="ko-KR" sz="1400" b="0" i="0" kern="0" dirty="0">
                    <a:solidFill>
                      <a:schemeClr val="tx1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37717338-6C73-0DAB-541E-C2131D16D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013" y="1088974"/>
                <a:ext cx="8312034" cy="4144148"/>
              </a:xfrm>
              <a:prstGeom prst="rect">
                <a:avLst/>
              </a:prstGeom>
              <a:blipFill>
                <a:blip r:embed="rId3"/>
                <a:stretch>
                  <a:fillRect l="-367" t="-2062" r="-1321" b="-17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3F3E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8900000" algn="ctr" rotWithShape="0">
                        <a:srgbClr val="4B734F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26098DF2-0FED-0E54-CAA4-04A96F7E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Ⅴ.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결론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(Conclusion)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81134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078985"/>
            <a:ext cx="7110079" cy="2133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감사합니다</a:t>
            </a:r>
            <a:endParaRPr lang="en-US" altLang="ko-KR" sz="54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Q&amp;A</a:t>
            </a:r>
            <a:endParaRPr lang="ko-KR" altLang="en-US" sz="5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32339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0E02-3417-9313-EC23-20CF483F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E1CE6F-76AD-000F-FC26-1ED75C8B7A1E}"/>
              </a:ext>
            </a:extLst>
          </p:cNvPr>
          <p:cNvSpPr/>
          <p:nvPr/>
        </p:nvSpPr>
        <p:spPr bwMode="auto">
          <a:xfrm>
            <a:off x="1007441" y="1583763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4DB7F6-FF4D-9D0C-9F40-0FE318A46B04}"/>
              </a:ext>
            </a:extLst>
          </p:cNvPr>
          <p:cNvGrpSpPr/>
          <p:nvPr/>
        </p:nvGrpSpPr>
        <p:grpSpPr>
          <a:xfrm>
            <a:off x="684584" y="1494115"/>
            <a:ext cx="892810" cy="892810"/>
            <a:chOff x="611956" y="1268976"/>
            <a:chExt cx="772344" cy="7723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3373F4-2E7B-8903-8CE2-0B4727255424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2C433100-51C9-040F-E15D-ECEE4E91FD4B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63AB9A9-9021-5A6F-0EA2-F269AB9BFEEB}"/>
              </a:ext>
            </a:extLst>
          </p:cNvPr>
          <p:cNvSpPr txBox="1"/>
          <p:nvPr/>
        </p:nvSpPr>
        <p:spPr>
          <a:xfrm>
            <a:off x="1016960" y="858239"/>
            <a:ext cx="7110079" cy="59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CONTENTS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B832B4C-A785-B90A-53E1-EEB7FDBA694E}"/>
              </a:ext>
            </a:extLst>
          </p:cNvPr>
          <p:cNvSpPr/>
          <p:nvPr/>
        </p:nvSpPr>
        <p:spPr bwMode="auto">
          <a:xfrm>
            <a:off x="1007441" y="2513122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906A9AF-C8CB-2CE4-1191-BDD34460B712}"/>
              </a:ext>
            </a:extLst>
          </p:cNvPr>
          <p:cNvGrpSpPr/>
          <p:nvPr/>
        </p:nvGrpSpPr>
        <p:grpSpPr>
          <a:xfrm>
            <a:off x="684584" y="2423474"/>
            <a:ext cx="892810" cy="892810"/>
            <a:chOff x="611956" y="1268976"/>
            <a:chExt cx="772344" cy="772344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107DAFD-9A61-9215-2786-657BC8F93286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원형: 비어 있음 69">
              <a:extLst>
                <a:ext uri="{FF2B5EF4-FFF2-40B4-BE49-F238E27FC236}">
                  <a16:creationId xmlns:a16="http://schemas.microsoft.com/office/drawing/2014/main" id="{FE03CDB2-3657-1F6D-113B-0C30131481C2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1B02D9E-1E71-E7CE-557A-0A0E94437863}"/>
              </a:ext>
            </a:extLst>
          </p:cNvPr>
          <p:cNvSpPr/>
          <p:nvPr/>
        </p:nvSpPr>
        <p:spPr bwMode="auto">
          <a:xfrm>
            <a:off x="1007441" y="344248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D185EA5-580C-659B-0138-EC5E05E0FB39}"/>
              </a:ext>
            </a:extLst>
          </p:cNvPr>
          <p:cNvSpPr/>
          <p:nvPr/>
        </p:nvSpPr>
        <p:spPr bwMode="auto">
          <a:xfrm>
            <a:off x="684584" y="335283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원형: 비어 있음 74">
            <a:extLst>
              <a:ext uri="{FF2B5EF4-FFF2-40B4-BE49-F238E27FC236}">
                <a16:creationId xmlns:a16="http://schemas.microsoft.com/office/drawing/2014/main" id="{8F198A70-FC60-0877-B322-9360D1ACD8FD}"/>
              </a:ext>
            </a:extLst>
          </p:cNvPr>
          <p:cNvSpPr/>
          <p:nvPr/>
        </p:nvSpPr>
        <p:spPr bwMode="auto">
          <a:xfrm>
            <a:off x="718847" y="338709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1452986-DABC-30DA-C446-FB53EF55A64E}"/>
              </a:ext>
            </a:extLst>
          </p:cNvPr>
          <p:cNvSpPr/>
          <p:nvPr/>
        </p:nvSpPr>
        <p:spPr bwMode="auto">
          <a:xfrm>
            <a:off x="1007441" y="4371840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01D40BA-86E6-050D-8ED4-8652281AA359}"/>
              </a:ext>
            </a:extLst>
          </p:cNvPr>
          <p:cNvSpPr/>
          <p:nvPr/>
        </p:nvSpPr>
        <p:spPr bwMode="auto">
          <a:xfrm>
            <a:off x="684584" y="4282192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원형: 비어 있음 79">
            <a:extLst>
              <a:ext uri="{FF2B5EF4-FFF2-40B4-BE49-F238E27FC236}">
                <a16:creationId xmlns:a16="http://schemas.microsoft.com/office/drawing/2014/main" id="{B4D7C20E-7284-6173-CF49-1DDE69650CE0}"/>
              </a:ext>
            </a:extLst>
          </p:cNvPr>
          <p:cNvSpPr/>
          <p:nvPr/>
        </p:nvSpPr>
        <p:spPr bwMode="auto">
          <a:xfrm>
            <a:off x="718847" y="4316455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BD59DEE-2319-7898-87A5-8370B2DBDCD8}"/>
              </a:ext>
            </a:extLst>
          </p:cNvPr>
          <p:cNvSpPr/>
          <p:nvPr/>
        </p:nvSpPr>
        <p:spPr bwMode="auto">
          <a:xfrm>
            <a:off x="1007441" y="530120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D1452B7-32FC-E53F-7ED7-9758B0E1F153}"/>
              </a:ext>
            </a:extLst>
          </p:cNvPr>
          <p:cNvSpPr/>
          <p:nvPr/>
        </p:nvSpPr>
        <p:spPr bwMode="auto">
          <a:xfrm>
            <a:off x="684584" y="521155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원형: 비어 있음 84">
            <a:extLst>
              <a:ext uri="{FF2B5EF4-FFF2-40B4-BE49-F238E27FC236}">
                <a16:creationId xmlns:a16="http://schemas.microsoft.com/office/drawing/2014/main" id="{157A5F63-566D-25E2-6244-A31A611B1811}"/>
              </a:ext>
            </a:extLst>
          </p:cNvPr>
          <p:cNvSpPr/>
          <p:nvPr/>
        </p:nvSpPr>
        <p:spPr bwMode="auto">
          <a:xfrm>
            <a:off x="718847" y="524581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185146-9791-486D-69D7-EF78025638B0}"/>
              </a:ext>
            </a:extLst>
          </p:cNvPr>
          <p:cNvSpPr txBox="1"/>
          <p:nvPr/>
        </p:nvSpPr>
        <p:spPr>
          <a:xfrm>
            <a:off x="1882580" y="1733005"/>
            <a:ext cx="2810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 </a:t>
            </a:r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선정 논문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A7EBCB-10ED-0A4A-72EE-FBB93E6E90DA}"/>
              </a:ext>
            </a:extLst>
          </p:cNvPr>
          <p:cNvSpPr txBox="1"/>
          <p:nvPr/>
        </p:nvSpPr>
        <p:spPr>
          <a:xfrm>
            <a:off x="1853337" y="268461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서론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(Introduction)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D70BE0A-6F25-7259-EE57-2AA0793C797E}"/>
              </a:ext>
            </a:extLst>
          </p:cNvPr>
          <p:cNvSpPr txBox="1"/>
          <p:nvPr/>
        </p:nvSpPr>
        <p:spPr>
          <a:xfrm>
            <a:off x="1891949" y="3583523"/>
            <a:ext cx="44089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강화학습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(Reinforcement Learning)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B72F57-4BB7-5D88-569B-2F3FC2196FE6}"/>
              </a:ext>
            </a:extLst>
          </p:cNvPr>
          <p:cNvSpPr txBox="1"/>
          <p:nvPr/>
        </p:nvSpPr>
        <p:spPr>
          <a:xfrm>
            <a:off x="1657295" y="4543931"/>
            <a:ext cx="6790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시뮬레이션 결과 및 토론 </a:t>
            </a:r>
            <a:r>
              <a:rPr lang="en-US" altLang="ko-KR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(Simulation Results And Discussion)</a:t>
            </a:r>
            <a:endParaRPr lang="ko-KR" altLang="en-US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CD9292-7992-5B6A-A39D-3F6EF1859311}"/>
              </a:ext>
            </a:extLst>
          </p:cNvPr>
          <p:cNvSpPr txBox="1"/>
          <p:nvPr/>
        </p:nvSpPr>
        <p:spPr>
          <a:xfrm>
            <a:off x="1891949" y="5442243"/>
            <a:ext cx="2302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(Conclusion)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7" name="제목 96">
            <a:extLst>
              <a:ext uri="{FF2B5EF4-FFF2-40B4-BE49-F238E27FC236}">
                <a16:creationId xmlns:a16="http://schemas.microsoft.com/office/drawing/2014/main" id="{6449DDCE-00F9-EE78-73DB-E3DB540E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884553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0A5F2-7333-2989-E46D-29A50FA32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F5F631E-60A0-8C05-A9CF-FE833ECC8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32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선정 논문</a:t>
            </a:r>
            <a:endParaRPr lang="en-US" altLang="ko-KR" kern="0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25FF8C-6426-1564-3CD2-9A95BB71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선정 논문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8F3DBF-004E-4701-0AE5-0DCDC650A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868417"/>
              </p:ext>
            </p:extLst>
          </p:nvPr>
        </p:nvGraphicFramePr>
        <p:xfrm>
          <a:off x="557814" y="1564144"/>
          <a:ext cx="8100090" cy="1435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8719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6251371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논문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Improved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Q-Learning Algorithm for Path Planning of an Automated Guided Vehicle (AGV)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컨퍼런스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IEEE / 2023 IEEE International Conference on Artificial Intelligent in Engineering and Technology (IICAIET)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12152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DOI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62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10.1109/IICAIET59451.2023.10291964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11154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06BAFE4B-2AC4-3602-D7D6-B9140FE73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3677428"/>
            <a:ext cx="8312034" cy="32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발표자</a:t>
            </a:r>
            <a:endParaRPr lang="en-US" altLang="ko-KR" kern="0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C857B6F-F7AE-112C-B57B-241477F18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10466"/>
              </p:ext>
            </p:extLst>
          </p:nvPr>
        </p:nvGraphicFramePr>
        <p:xfrm>
          <a:off x="557814" y="4129070"/>
          <a:ext cx="8100092" cy="7992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023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1175147742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165681411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소속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직위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학번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김진하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에이브이지니어스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2024254006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12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4311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B64757B-96D9-EFBA-0C96-626D20E9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818971"/>
            <a:ext cx="8312034" cy="447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Introduction</a:t>
            </a:r>
          </a:p>
          <a:p>
            <a:pPr marL="58616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연구 배경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기업 물류 시스템에서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무인운반차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(AGV / Automated Ground Vehicle)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활용이 높아지고 있고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AGV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의 경로 계획에서 장애물 회피에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Q-Learning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을 적용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기존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Q-Learning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알고리즘의 느린 학습 속도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낮은 수렴 속도로 경로 탐색의 비효율 문제 야기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58616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연구의 목표</a:t>
            </a:r>
          </a:p>
          <a:p>
            <a:pPr marL="806450" lvl="2" indent="-179388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기존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Q-Learning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알고리즘의 한계를 개선하여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AGV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의 장애물 회피 및 목표 위치 탐색 효율을 높임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806450" lvl="2" indent="-179388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AGV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의 각 상태에 대해 최적의 전략을 학습하여 목표 수렴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1200" lvl="2" indent="-241200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800" b="1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0" lvl="2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800" b="1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F5AEC4F-CD74-452B-8BA8-9FE7AB5D6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</p:spPr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Ⅱ. </a:t>
            </a:r>
            <a:r>
              <a:rPr lang="ko-KR" altLang="en-US" dirty="0"/>
              <a:t>서론 </a:t>
            </a:r>
            <a:r>
              <a:rPr lang="en-US" altLang="ko-KR" dirty="0"/>
              <a:t>(Introduction)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CA818B-BCB0-445E-BDA2-4DF0B4413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7909" y="4105838"/>
            <a:ext cx="4900102" cy="19331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A4C1914-A187-4442-92C5-6FC2BFBBA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932" y="4195839"/>
            <a:ext cx="1028135" cy="6300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111C32-D949-444C-B8A5-48AEFE4D798F}"/>
              </a:ext>
            </a:extLst>
          </p:cNvPr>
          <p:cNvSpPr txBox="1"/>
          <p:nvPr/>
        </p:nvSpPr>
        <p:spPr>
          <a:xfrm>
            <a:off x="4051287" y="4740211"/>
            <a:ext cx="102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Agent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07961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0D13-A7F8-4502-DD65-20B5774B9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ADA9890-26D2-8E29-0383-8BD35A607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982" y="908972"/>
            <a:ext cx="8402035" cy="4198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</a:rPr>
              <a:t>Environment Model</a:t>
            </a:r>
          </a:p>
          <a:p>
            <a:pPr marL="58616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endParaRPr lang="en-US" altLang="ko-KR" sz="15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58616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endParaRPr lang="en-US" altLang="ko-KR" sz="15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58616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endParaRPr lang="en-US" altLang="ko-KR" sz="15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58616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endParaRPr lang="en-US" altLang="ko-KR" sz="15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58616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endParaRPr lang="en-US" altLang="ko-KR" sz="15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58616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endParaRPr lang="en-US" altLang="ko-KR" sz="15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20000"/>
              </a:lnSpc>
              <a:spcBef>
                <a:spcPts val="600"/>
              </a:spcBef>
              <a:buNone/>
            </a:pPr>
            <a:endParaRPr lang="en-US" altLang="ko-KR" sz="15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58616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endParaRPr lang="en-US" altLang="ko-KR" sz="15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58616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endParaRPr lang="en-US" altLang="ko-KR" sz="15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58616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endParaRPr lang="en-US" altLang="ko-KR" sz="15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586160" lvl="1" indent="-3429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</a:pPr>
            <a:endParaRPr lang="en-US" altLang="ko-KR" sz="15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E800F3-E48B-C1FF-262C-90F45017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Ⅲ.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강화 학습</a:t>
            </a:r>
            <a:r>
              <a:rPr lang="ko-KR" altLang="en-US" dirty="0"/>
              <a:t> </a:t>
            </a:r>
            <a:r>
              <a:rPr lang="en-US" altLang="ko-KR" dirty="0"/>
              <a:t>(Reinforcement Learning)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A8E37F4-B16C-4BBA-91DA-7BCEB9B2D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52" y="1358977"/>
            <a:ext cx="3695700" cy="37052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B03437A6-F380-429A-BF77-8BF4BD882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960" y="1332988"/>
            <a:ext cx="3872471" cy="37063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DAA977D-E7CC-45D7-A1A3-9B1287CF25C5}"/>
              </a:ext>
            </a:extLst>
          </p:cNvPr>
          <p:cNvSpPr txBox="1"/>
          <p:nvPr/>
        </p:nvSpPr>
        <p:spPr>
          <a:xfrm>
            <a:off x="1061961" y="5107429"/>
            <a:ext cx="3060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Grid map with simple obstacles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530724-28BF-482F-827C-8B504BC17553}"/>
              </a:ext>
            </a:extLst>
          </p:cNvPr>
          <p:cNvSpPr txBox="1"/>
          <p:nvPr/>
        </p:nvSpPr>
        <p:spPr>
          <a:xfrm>
            <a:off x="4914178" y="5107429"/>
            <a:ext cx="3060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/>
                </a:solidFill>
              </a:rPr>
              <a:t>Grid map with complex obstacles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1479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0D13-A7F8-4502-DD65-20B5774B9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6ADA9890-26D2-8E29-0383-8BD35A6072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466" y="863009"/>
                <a:ext cx="8922534" cy="5282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E3F3E9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7961" dir="18900000" algn="ctr" rotWithShape="0">
                        <a:srgbClr val="4B734F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241795" indent="-241795" algn="l" defTabSz="597892" rtl="0" eaLnBrk="0" fontAlgn="base" hangingPunct="0">
                  <a:lnSpc>
                    <a:spcPct val="150000"/>
                  </a:lnSpc>
                  <a:spcBef>
                    <a:spcPct val="115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 sz="1600" b="1">
                    <a:solidFill>
                      <a:srgbClr val="000000"/>
                    </a:solidFill>
                    <a:latin typeface="Corbel" panose="020B0503020204020204" pitchFamily="34" charset="0"/>
                    <a:ea typeface="맑은 고딕" panose="020B0503020000020004" pitchFamily="50" charset="-127"/>
                    <a:cs typeface="+mn-cs"/>
                  </a:defRPr>
                </a:lvl1pPr>
                <a:lvl2pPr marL="410318" indent="-167058" algn="l" defTabSz="597892" rtl="0" eaLnBrk="0" fontAlgn="base" hangingPunct="0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chemeClr val="tx2"/>
                  </a:buClr>
                  <a:buFont typeface="맑은 고딕" panose="020B0503020000020004" pitchFamily="50" charset="-127"/>
                  <a:buChar char="√"/>
                  <a:defRPr sz="1400">
                    <a:solidFill>
                      <a:srgbClr val="000000"/>
                    </a:solidFill>
                    <a:latin typeface="Corbel" panose="020B0503020204020204" pitchFamily="34" charset="0"/>
                    <a:ea typeface="맑은 고딕" panose="020B0503020000020004" pitchFamily="50" charset="-127"/>
                  </a:defRPr>
                </a:lvl2pPr>
                <a:lvl3pPr marL="580307" indent="-168524" algn="l" defTabSz="597892" rtl="0" eaLnBrk="0" fontAlgn="base" hangingPunct="0">
                  <a:lnSpc>
                    <a:spcPct val="150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200">
                    <a:solidFill>
                      <a:srgbClr val="000000"/>
                    </a:solidFill>
                    <a:latin typeface="Corbel" panose="020B0503020204020204" pitchFamily="34" charset="0"/>
                    <a:ea typeface="맑은 고딕" panose="020B0503020000020004" pitchFamily="50" charset="-127"/>
                  </a:defRPr>
                </a:lvl3pPr>
                <a:lvl4pPr marL="748831" indent="-167058" algn="l" defTabSz="597892" rtl="0" eaLnBrk="0" fontAlgn="base" hangingPunct="0">
                  <a:lnSpc>
                    <a:spcPct val="150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-"/>
                  <a:defRPr sz="1200">
                    <a:solidFill>
                      <a:srgbClr val="000000"/>
                    </a:solidFill>
                    <a:latin typeface="Corbel" panose="020B0503020204020204" pitchFamily="34" charset="0"/>
                    <a:ea typeface="맑은 고딕" panose="020B0503020000020004" pitchFamily="50" charset="-127"/>
                  </a:defRPr>
                </a:lvl4pPr>
                <a:lvl5pPr marL="917354" indent="-167058" algn="l" defTabSz="597892" rtl="0" eaLnBrk="0" fontAlgn="base" hangingPunct="0">
                  <a:lnSpc>
                    <a:spcPct val="150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1339395" indent="-167058" algn="l" defTabSz="597892" rtl="0" fontAlgn="base">
                  <a:lnSpc>
                    <a:spcPct val="108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+mn-lt"/>
                  </a:defRPr>
                </a:lvl6pPr>
                <a:lvl7pPr marL="1761436" indent="-167058" algn="l" defTabSz="597892" rtl="0" fontAlgn="base">
                  <a:lnSpc>
                    <a:spcPct val="108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+mn-lt"/>
                  </a:defRPr>
                </a:lvl7pPr>
                <a:lvl8pPr marL="2183478" indent="-167058" algn="l" defTabSz="597892" rtl="0" fontAlgn="base">
                  <a:lnSpc>
                    <a:spcPct val="108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+mn-lt"/>
                  </a:defRPr>
                </a:lvl8pPr>
                <a:lvl9pPr marL="2605519" indent="-167058" algn="l" defTabSz="597892" rtl="0" fontAlgn="base">
                  <a:lnSpc>
                    <a:spcPct val="108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1800" kern="0" dirty="0">
                    <a:solidFill>
                      <a:schemeClr val="accent1">
                        <a:lumMod val="75000"/>
                      </a:schemeClr>
                    </a:solidFill>
                  </a:rPr>
                  <a:t>Improved</a:t>
                </a:r>
                <a:r>
                  <a:rPr lang="ko-KR" altLang="en-US" sz="1800" kern="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800" kern="0" dirty="0">
                    <a:solidFill>
                      <a:schemeClr val="accent1">
                        <a:lumMod val="75000"/>
                      </a:schemeClr>
                    </a:solidFill>
                  </a:rPr>
                  <a:t>Q-Learning</a:t>
                </a:r>
                <a:r>
                  <a:rPr lang="ko-KR" altLang="en-US" sz="1800" kern="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800" kern="0" dirty="0">
                    <a:solidFill>
                      <a:schemeClr val="accent1">
                        <a:lumMod val="75000"/>
                      </a:schemeClr>
                    </a:solidFill>
                  </a:rPr>
                  <a:t>Algorithm</a:t>
                </a:r>
              </a:p>
              <a:p>
                <a:pPr marL="586160" lvl="1" indent="-342900">
                  <a:lnSpc>
                    <a:spcPct val="100000"/>
                  </a:lnSpc>
                  <a:spcBef>
                    <a:spcPts val="600"/>
                  </a:spcBef>
                  <a:buFont typeface="+mj-lt"/>
                  <a:buAutoNum type="arabicParenR"/>
                </a:pP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기존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Q-Learning 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알고리즘의 한계</a:t>
                </a:r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720000" lvl="1" indent="-2160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one-step 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탐색으로 현재 상태에서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agent : action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→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  <a:cs typeface="Arial" panose="020B0604020202020204" pitchFamily="34" charset="0"/>
                  </a:rPr>
                  <a:t>state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→ reward → Q update</a:t>
                </a:r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720000" lvl="1" indent="-2160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agent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의 탐색 범위가 제한적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학습 속도 느리고 경로 탐색 효율이 낮음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</a:p>
              <a:p>
                <a:pPr marL="720000" lvl="1" indent="-2160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𝑄</m:t>
                    </m:r>
                    <m:d>
                      <m:dPr>
                        <m:ctrlP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← </a:t>
                </a:r>
                <a14:m>
                  <m:oMath xmlns:m="http://schemas.openxmlformats.org/officeDocument/2006/math"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lang="en-US" altLang="ko-KR" sz="15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500" b="0" i="0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altLang="ko-KR" sz="15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5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sz="15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50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50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50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fName>
                          <m:e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586160" lvl="1" indent="-342900">
                  <a:lnSpc>
                    <a:spcPct val="100000"/>
                  </a:lnSpc>
                  <a:spcBef>
                    <a:spcPts val="600"/>
                  </a:spcBef>
                  <a:buFont typeface="+mj-lt"/>
                  <a:buAutoNum type="arabicParenR" startAt="2"/>
                </a:pP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개선된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Q-Learning 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알고리즘</a:t>
                </a:r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648000" lvl="1" indent="-1440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</a:rPr>
                  <a:t>adaptive learning factor(</a:t>
                </a:r>
                <a14:m>
                  <m:oMath xmlns:m="http://schemas.openxmlformats.org/officeDocument/2006/math">
                    <m:r>
                      <a:rPr lang="ko-KR" altLang="en-US" sz="15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𝜔</m:t>
                    </m:r>
                  </m:oMath>
                </a14:m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</a:rPr>
                  <a:t>)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</a:rPr>
                  <a:t> 적용</a:t>
                </a:r>
                <a:endParaRPr lang="en-US" altLang="ko-KR" sz="1500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648000" lvl="1" indent="-1440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ko-KR" altLang="en-US" sz="15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𝜔</m:t>
                    </m:r>
                    <m:r>
                      <a:rPr lang="ko-KR" altLang="en-US" sz="15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d>
                      <m:dPr>
                        <m:ctrlP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→ </a:t>
                </a:r>
                <a14:m>
                  <m:oMath xmlns:m="http://schemas.openxmlformats.org/officeDocument/2006/math">
                    <m:r>
                      <a:rPr lang="ko-KR" altLang="en-US" sz="15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𝜔</m:t>
                    </m:r>
                  </m:oMath>
                </a14:m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를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10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등분하여 구간 생성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: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5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ko-KR" altLang="en-US" sz="15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ko-KR" sz="15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5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5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altLang="ko-KR" sz="150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∈(0, 1, …, 9)</m:t>
                    </m:r>
                  </m:oMath>
                </a14:m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648000" lvl="1" indent="-1440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각 </a:t>
                </a:r>
                <a14:m>
                  <m:oMath xmlns:m="http://schemas.openxmlformats.org/officeDocument/2006/math">
                    <m:r>
                      <a:rPr lang="ko-KR" altLang="en-US" sz="15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𝜔</m:t>
                    </m:r>
                  </m:oMath>
                </a14:m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구간에 대해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10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회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iteration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하여 가장 좋은 수렴 결과의 </a:t>
                </a:r>
                <a14:m>
                  <m:oMath xmlns:m="http://schemas.openxmlformats.org/officeDocument/2006/math">
                    <m:r>
                      <a:rPr lang="ko-KR" altLang="en-US" sz="15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𝜔</m:t>
                    </m:r>
                  </m:oMath>
                </a14:m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</a:rPr>
                  <a:t> 후보 구간 선택</a:t>
                </a:r>
                <a:endParaRPr lang="en-US" altLang="ko-KR" sz="1500" kern="0" dirty="0">
                  <a:solidFill>
                    <a:schemeClr val="tx1"/>
                  </a:solidFill>
                  <a:latin typeface="+mn-ea"/>
                </a:endParaRPr>
              </a:p>
              <a:p>
                <a:pPr marL="648000" lvl="1" indent="-1440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648000" lvl="1" indent="-1440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648000" lvl="1" indent="-1440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648000" lvl="1" indent="-1440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648000" lvl="1" indent="-1440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648000" lvl="1" indent="-1440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𝑄</m:t>
                    </m:r>
                    <m:d>
                      <m:dPr>
                        <m:ctrlP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← </a:t>
                </a:r>
                <a14:m>
                  <m:oMath xmlns:m="http://schemas.openxmlformats.org/officeDocument/2006/math"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lang="en-US" altLang="ko-KR" sz="15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ko-KR" altLang="en-US" sz="15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r>
                              <a:rPr lang="ko-KR" altLang="en-US" sz="1500" b="0" i="1" kern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500" b="0" i="0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altLang="ko-KR" sz="15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5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sz="15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50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50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50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func>
                          </m:fName>
                          <m:e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sz="1500" b="0" kern="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504000" lvl="1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altLang="ko-KR" sz="1500" b="0" kern="0" dirty="0">
                    <a:solidFill>
                      <a:schemeClr val="tx1"/>
                    </a:solidFill>
                    <a:ea typeface="+mn-ea"/>
                    <a:cs typeface="Arial" panose="020B0604020202020204" pitchFamily="34" charset="0"/>
                  </a:rPr>
                  <a:t>    (When </a:t>
                </a:r>
                <a14:m>
                  <m:oMath xmlns:m="http://schemas.openxmlformats.org/officeDocument/2006/math"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lang="en-US" altLang="ko-KR" sz="15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5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5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lang="en-US" altLang="ko-KR" sz="15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5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1×</m:t>
                    </m:r>
                    <m:sSup>
                      <m:sSupPr>
                        <m:ctrlP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6ADA9890-26D2-8E29-0383-8BD35A607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1466" y="863009"/>
                <a:ext cx="8922534" cy="5282408"/>
              </a:xfrm>
              <a:prstGeom prst="rect">
                <a:avLst/>
              </a:prstGeom>
              <a:blipFill>
                <a:blip r:embed="rId3"/>
                <a:stretch>
                  <a:fillRect l="-1434" t="-1501" b="-12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3F3E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8900000" algn="ctr" rotWithShape="0">
                        <a:srgbClr val="4B734F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8DE800F3-E48B-C1FF-262C-90F45017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Ⅲ.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강화 학습</a:t>
            </a:r>
            <a:r>
              <a:rPr lang="ko-KR" altLang="en-US" dirty="0"/>
              <a:t> </a:t>
            </a:r>
            <a:r>
              <a:rPr lang="en-US" altLang="ko-KR" dirty="0"/>
              <a:t>(Reinforcement Learning)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FE320E-153A-D490-391D-76E51CA11A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6" r="13685"/>
          <a:stretch/>
        </p:blipFill>
        <p:spPr>
          <a:xfrm>
            <a:off x="5562011" y="2618991"/>
            <a:ext cx="3150035" cy="2910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1DE187AD-6D63-45D4-97A0-4CCDC173AD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304692"/>
                  </p:ext>
                </p:extLst>
              </p:nvPr>
            </p:nvGraphicFramePr>
            <p:xfrm>
              <a:off x="1061961" y="3879005"/>
              <a:ext cx="195816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9084">
                      <a:extLst>
                        <a:ext uri="{9D8B030D-6E8A-4147-A177-3AD203B41FA5}">
                          <a16:colId xmlns:a16="http://schemas.microsoft.com/office/drawing/2014/main" val="3913837792"/>
                        </a:ext>
                      </a:extLst>
                    </a:gridCol>
                    <a:gridCol w="979084">
                      <a:extLst>
                        <a:ext uri="{9D8B030D-6E8A-4147-A177-3AD203B41FA5}">
                          <a16:colId xmlns:a16="http://schemas.microsoft.com/office/drawing/2014/main" val="2384450961"/>
                        </a:ext>
                      </a:extLst>
                    </a:gridCol>
                  </a:tblGrid>
                  <a:tr h="213840">
                    <a:tc>
                      <a:txBody>
                        <a:bodyPr/>
                        <a:lstStyle/>
                        <a:p>
                          <a:pPr marL="0" marR="0" lvl="0" indent="0" algn="ctr" defTabSz="84408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00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𝜔</m:t>
                              </m:r>
                            </m:oMath>
                          </a14:m>
                          <a:r>
                            <a:rPr lang="ko-KR" altLang="en-US" sz="1000" dirty="0"/>
                            <a:t> 구간</a:t>
                          </a:r>
                        </a:p>
                      </a:txBody>
                      <a:tcPr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175237"/>
                      </a:ext>
                    </a:extLst>
                  </a:tr>
                  <a:tr h="21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(0, 0.1)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8864716"/>
                      </a:ext>
                    </a:extLst>
                  </a:tr>
                  <a:tr h="21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(0.1, 0.2)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140852"/>
                      </a:ext>
                    </a:extLst>
                  </a:tr>
                  <a:tr h="21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(0.2, 0.3)</a:t>
                          </a:r>
                          <a:endParaRPr lang="ko-KR" altLang="en-US" sz="10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243512"/>
                      </a:ext>
                    </a:extLst>
                  </a:tr>
                  <a:tr h="21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꞉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꞉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7315987"/>
                      </a:ext>
                    </a:extLst>
                  </a:tr>
                  <a:tr h="21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9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(0.9, 1)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54380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3">
                <a:extLst>
                  <a:ext uri="{FF2B5EF4-FFF2-40B4-BE49-F238E27FC236}">
                    <a16:creationId xmlns:a16="http://schemas.microsoft.com/office/drawing/2014/main" id="{1DE187AD-6D63-45D4-97A0-4CCDC173AD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8304692"/>
                  </p:ext>
                </p:extLst>
              </p:nvPr>
            </p:nvGraphicFramePr>
            <p:xfrm>
              <a:off x="1061961" y="3879005"/>
              <a:ext cx="1958168" cy="1463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79084">
                      <a:extLst>
                        <a:ext uri="{9D8B030D-6E8A-4147-A177-3AD203B41FA5}">
                          <a16:colId xmlns:a16="http://schemas.microsoft.com/office/drawing/2014/main" val="3913837792"/>
                        </a:ext>
                      </a:extLst>
                    </a:gridCol>
                    <a:gridCol w="979084">
                      <a:extLst>
                        <a:ext uri="{9D8B030D-6E8A-4147-A177-3AD203B41FA5}">
                          <a16:colId xmlns:a16="http://schemas.microsoft.com/office/drawing/2014/main" val="2384450961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621" t="-2500" r="-101242" b="-5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100621" t="-2500" r="-1242" b="-5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6217523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0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(0, 0.1)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8864716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(0.1, 0.2)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814085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(0.2, 0.3)</a:t>
                          </a:r>
                          <a:endParaRPr lang="ko-KR" altLang="en-US" sz="1000" dirty="0"/>
                        </a:p>
                      </a:txBody>
                      <a:tcP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243512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꞉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꞉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731598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9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(0.9, 1)</a:t>
                          </a:r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543809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BD964567-C26A-40C6-A90B-E2E251C60032}"/>
              </a:ext>
            </a:extLst>
          </p:cNvPr>
          <p:cNvSpPr/>
          <p:nvPr/>
        </p:nvSpPr>
        <p:spPr bwMode="auto">
          <a:xfrm>
            <a:off x="3086983" y="4673105"/>
            <a:ext cx="270003" cy="9000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67CB1-13FD-4043-A5CF-8984093A9272}"/>
              </a:ext>
            </a:extLst>
          </p:cNvPr>
          <p:cNvSpPr txBox="1"/>
          <p:nvPr/>
        </p:nvSpPr>
        <p:spPr>
          <a:xfrm>
            <a:off x="3398389" y="4282376"/>
            <a:ext cx="3551909" cy="871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130000"/>
              </a:lnSpc>
              <a:buFont typeface="+mj-ea"/>
              <a:buAutoNum type="circleNumDbPlain"/>
            </a:pPr>
            <a:r>
              <a:rPr lang="en-US" altLang="ko-KR" sz="1000" dirty="0">
                <a:solidFill>
                  <a:schemeClr val="tx1"/>
                </a:solidFill>
              </a:rPr>
              <a:t>Coarse search </a:t>
            </a:r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→ </a:t>
            </a:r>
            <a:r>
              <a:rPr lang="en-US" altLang="ko-KR" sz="1000" dirty="0">
                <a:solidFill>
                  <a:schemeClr val="tx1"/>
                </a:solidFill>
              </a:rPr>
              <a:t>best</a:t>
            </a:r>
            <a:r>
              <a:rPr lang="ko-KR" altLang="en-US" sz="1000" dirty="0">
                <a:solidFill>
                  <a:schemeClr val="tx1"/>
                </a:solidFill>
              </a:rPr>
              <a:t> 구간 탐색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 algn="l">
              <a:lnSpc>
                <a:spcPct val="130000"/>
              </a:lnSpc>
              <a:buFont typeface="+mj-ea"/>
              <a:buAutoNum type="circleNumDbPlain"/>
            </a:pPr>
            <a:r>
              <a:rPr lang="en-US" altLang="ko-KR" sz="1000" dirty="0">
                <a:solidFill>
                  <a:schemeClr val="tx1"/>
                </a:solidFill>
              </a:rPr>
              <a:t>Fine search </a:t>
            </a:r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→</a:t>
            </a:r>
            <a:r>
              <a:rPr lang="ko-KR" altLang="en-US" sz="1000" dirty="0">
                <a:solidFill>
                  <a:schemeClr val="tx1"/>
                </a:solidFill>
              </a:rPr>
              <a:t> 최적 </a:t>
            </a:r>
            <a:r>
              <a:rPr lang="el-GR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ω</a:t>
            </a:r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탐색</a:t>
            </a:r>
            <a:endParaRPr lang="en-US" altLang="ko-KR" sz="1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28600" indent="-228600" algn="l">
              <a:lnSpc>
                <a:spcPct val="130000"/>
              </a:lnSpc>
              <a:buFont typeface="+mj-ea"/>
              <a:buAutoNum type="circleNumDbPlain"/>
            </a:pPr>
            <a:r>
              <a:rPr lang="ko-KR" alt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최적</a:t>
            </a:r>
            <a:r>
              <a:rPr lang="el-GR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 ω</a:t>
            </a:r>
            <a:r>
              <a:rPr lang="ko-KR" alt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를 일정 횟수</a:t>
            </a:r>
            <a:r>
              <a:rPr lang="en-US" altLang="ko-KR" sz="1000" dirty="0">
                <a:solidFill>
                  <a:schemeClr val="tx1"/>
                </a:solidFill>
                <a:cs typeface="Arial" panose="020B0604020202020204" pitchFamily="34" charset="0"/>
              </a:rPr>
              <a:t>(N step) </a:t>
            </a:r>
            <a:r>
              <a:rPr lang="ko-KR" altLang="en-US" sz="1000" dirty="0">
                <a:solidFill>
                  <a:schemeClr val="tx1"/>
                </a:solidFill>
                <a:cs typeface="Arial" panose="020B0604020202020204" pitchFamily="34" charset="0"/>
              </a:rPr>
              <a:t>학습 후 수렴 확인</a:t>
            </a:r>
            <a:endParaRPr lang="en-US" altLang="ko-KR" sz="10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marL="228600" indent="-228600" algn="l">
              <a:lnSpc>
                <a:spcPct val="130000"/>
              </a:lnSpc>
              <a:buFont typeface="+mj-ea"/>
              <a:buAutoNum type="circleNumDbPlain"/>
            </a:pPr>
            <a:r>
              <a:rPr lang="en-US" altLang="ko-KR" sz="1000" dirty="0">
                <a:solidFill>
                  <a:schemeClr val="tx1"/>
                </a:solidFill>
              </a:rPr>
              <a:t>Q-table </a:t>
            </a:r>
            <a:r>
              <a:rPr lang="ko-KR" altLang="en-US" sz="1000" dirty="0">
                <a:solidFill>
                  <a:schemeClr val="tx1"/>
                </a:solidFill>
              </a:rPr>
              <a:t>최종 업데이트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37308D-34F9-48C4-9955-8FD37C55DBE8}"/>
              </a:ext>
            </a:extLst>
          </p:cNvPr>
          <p:cNvSpPr txBox="1"/>
          <p:nvPr/>
        </p:nvSpPr>
        <p:spPr>
          <a:xfrm>
            <a:off x="4359415" y="2618991"/>
            <a:ext cx="12600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General form </a:t>
            </a:r>
            <a:r>
              <a:rPr lang="en-US" altLang="ko-KR" sz="1100" dirty="0">
                <a:cs typeface="Arial" panose="020B0604020202020204" pitchFamily="34" charset="0"/>
              </a:rPr>
              <a:t>→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1310475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0D13-A7F8-4502-DD65-20B5774B9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6ADA9890-26D2-8E29-0383-8BD35A6072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516" y="863009"/>
                <a:ext cx="8922534" cy="30133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E3F3E9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7961" dir="18900000" algn="ctr" rotWithShape="0">
                        <a:srgbClr val="4B734F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241795" indent="-241795" algn="l" defTabSz="597892" rtl="0" eaLnBrk="0" fontAlgn="base" hangingPunct="0">
                  <a:lnSpc>
                    <a:spcPct val="150000"/>
                  </a:lnSpc>
                  <a:spcBef>
                    <a:spcPct val="115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 sz="1600" b="1">
                    <a:solidFill>
                      <a:srgbClr val="000000"/>
                    </a:solidFill>
                    <a:latin typeface="Corbel" panose="020B0503020204020204" pitchFamily="34" charset="0"/>
                    <a:ea typeface="맑은 고딕" panose="020B0503020000020004" pitchFamily="50" charset="-127"/>
                    <a:cs typeface="+mn-cs"/>
                  </a:defRPr>
                </a:lvl1pPr>
                <a:lvl2pPr marL="410318" indent="-167058" algn="l" defTabSz="597892" rtl="0" eaLnBrk="0" fontAlgn="base" hangingPunct="0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chemeClr val="tx2"/>
                  </a:buClr>
                  <a:buFont typeface="맑은 고딕" panose="020B0503020000020004" pitchFamily="50" charset="-127"/>
                  <a:buChar char="√"/>
                  <a:defRPr sz="1400">
                    <a:solidFill>
                      <a:srgbClr val="000000"/>
                    </a:solidFill>
                    <a:latin typeface="Corbel" panose="020B0503020204020204" pitchFamily="34" charset="0"/>
                    <a:ea typeface="맑은 고딕" panose="020B0503020000020004" pitchFamily="50" charset="-127"/>
                  </a:defRPr>
                </a:lvl2pPr>
                <a:lvl3pPr marL="580307" indent="-168524" algn="l" defTabSz="597892" rtl="0" eaLnBrk="0" fontAlgn="base" hangingPunct="0">
                  <a:lnSpc>
                    <a:spcPct val="150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200">
                    <a:solidFill>
                      <a:srgbClr val="000000"/>
                    </a:solidFill>
                    <a:latin typeface="Corbel" panose="020B0503020204020204" pitchFamily="34" charset="0"/>
                    <a:ea typeface="맑은 고딕" panose="020B0503020000020004" pitchFamily="50" charset="-127"/>
                  </a:defRPr>
                </a:lvl3pPr>
                <a:lvl4pPr marL="748831" indent="-167058" algn="l" defTabSz="597892" rtl="0" eaLnBrk="0" fontAlgn="base" hangingPunct="0">
                  <a:lnSpc>
                    <a:spcPct val="150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-"/>
                  <a:defRPr sz="1200">
                    <a:solidFill>
                      <a:srgbClr val="000000"/>
                    </a:solidFill>
                    <a:latin typeface="Corbel" panose="020B0503020204020204" pitchFamily="34" charset="0"/>
                    <a:ea typeface="맑은 고딕" panose="020B0503020000020004" pitchFamily="50" charset="-127"/>
                  </a:defRPr>
                </a:lvl4pPr>
                <a:lvl5pPr marL="917354" indent="-167058" algn="l" defTabSz="597892" rtl="0" eaLnBrk="0" fontAlgn="base" hangingPunct="0">
                  <a:lnSpc>
                    <a:spcPct val="150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1339395" indent="-167058" algn="l" defTabSz="597892" rtl="0" fontAlgn="base">
                  <a:lnSpc>
                    <a:spcPct val="108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+mn-lt"/>
                  </a:defRPr>
                </a:lvl6pPr>
                <a:lvl7pPr marL="1761436" indent="-167058" algn="l" defTabSz="597892" rtl="0" fontAlgn="base">
                  <a:lnSpc>
                    <a:spcPct val="108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+mn-lt"/>
                  </a:defRPr>
                </a:lvl7pPr>
                <a:lvl8pPr marL="2183478" indent="-167058" algn="l" defTabSz="597892" rtl="0" fontAlgn="base">
                  <a:lnSpc>
                    <a:spcPct val="108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+mn-lt"/>
                  </a:defRPr>
                </a:lvl8pPr>
                <a:lvl9pPr marL="2605519" indent="-167058" algn="l" defTabSz="597892" rtl="0" fontAlgn="base">
                  <a:lnSpc>
                    <a:spcPct val="108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1800" kern="0" dirty="0">
                    <a:solidFill>
                      <a:schemeClr val="accent1">
                        <a:lumMod val="75000"/>
                      </a:schemeClr>
                    </a:solidFill>
                  </a:rPr>
                  <a:t>Improved</a:t>
                </a:r>
                <a:r>
                  <a:rPr lang="ko-KR" altLang="en-US" sz="1800" kern="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800" kern="0" dirty="0">
                    <a:solidFill>
                      <a:schemeClr val="accent1">
                        <a:lumMod val="75000"/>
                      </a:schemeClr>
                    </a:solidFill>
                  </a:rPr>
                  <a:t>Q-Learning</a:t>
                </a:r>
                <a:r>
                  <a:rPr lang="ko-KR" altLang="en-US" sz="1800" kern="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800" kern="0" dirty="0">
                    <a:solidFill>
                      <a:schemeClr val="accent1">
                        <a:lumMod val="75000"/>
                      </a:schemeClr>
                    </a:solidFill>
                  </a:rPr>
                  <a:t>Algorithm</a:t>
                </a:r>
              </a:p>
              <a:p>
                <a:pPr marL="586160" lvl="1" indent="-342900">
                  <a:lnSpc>
                    <a:spcPct val="100000"/>
                  </a:lnSpc>
                  <a:spcBef>
                    <a:spcPts val="600"/>
                  </a:spcBef>
                  <a:buFont typeface="+mj-lt"/>
                  <a:buAutoNum type="arabicParenR"/>
                </a:pP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기존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Q-Learning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의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Q-function 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업데이트 방식</a:t>
                </a:r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720000" lvl="1" indent="-2160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𝑄</m:t>
                    </m:r>
                    <m:d>
                      <m:dPr>
                        <m:ctrlP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← </a:t>
                </a:r>
                <a14:m>
                  <m:oMath xmlns:m="http://schemas.openxmlformats.org/officeDocument/2006/math"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lang="en-US" altLang="ko-KR" sz="15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func>
                              <m:funcPr>
                                <m:ctrlP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500" b="0" i="0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altLang="ko-KR" sz="15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5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sz="15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50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50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50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fName>
                          <m:e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d>
                  </m:oMath>
                </a14:m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720000" lvl="1" indent="-2160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1-step 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기준 업데이트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, 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학습 수렴 느리고 진동 발생</a:t>
                </a:r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586160" lvl="1" indent="-342900">
                  <a:lnSpc>
                    <a:spcPct val="100000"/>
                  </a:lnSpc>
                  <a:spcBef>
                    <a:spcPts val="600"/>
                  </a:spcBef>
                  <a:buFont typeface="+mj-lt"/>
                  <a:buAutoNum type="arabicParenR" startAt="2"/>
                </a:pP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개선된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Q-Learning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의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Q-function 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업데이트 방식</a:t>
                </a:r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648000" lvl="1" indent="-14400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𝑄</m:t>
                    </m:r>
                    <m:d>
                      <m:dPr>
                        <m:ctrlP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← </a:t>
                </a:r>
                <a14:m>
                  <m:oMath xmlns:m="http://schemas.openxmlformats.org/officeDocument/2006/math"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lang="en-US" altLang="ko-KR" sz="15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sz="15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𝛾𝜔</m:t>
                        </m:r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+(1−</m:t>
                            </m:r>
                            <m:r>
                              <a:rPr lang="ko-KR" altLang="en-US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altLang="ko-KR" sz="1500" b="0" i="1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1500" b="0" i="0" kern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lim>
                                    <m:sSup>
                                      <m:sSupPr>
                                        <m:ctrlPr>
                                          <a:rPr lang="en-US" altLang="ko-KR" sz="15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5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altLang="ko-KR" sz="1500" b="0" i="1" kern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lim>
                                </m:limLow>
                              </m:fName>
                              <m:e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50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50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500" i="1" ker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  <m:sub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altLang="ko-KR" sz="1500" i="1" ker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500" b="0" i="1" kern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e>
                            </m:func>
                          </m:fName>
                          <m:e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ko-KR" sz="1500" i="1" ker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ko-KR" sz="1500" i="1" ker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altLang="ko-KR" sz="1500" b="0" kern="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504000" lvl="1" indent="0">
                  <a:lnSpc>
                    <a:spcPct val="100000"/>
                  </a:lnSpc>
                  <a:spcBef>
                    <a:spcPts val="600"/>
                  </a:spcBef>
                  <a:buNone/>
                </a:pPr>
                <a:r>
                  <a:rPr lang="en-US" altLang="ko-KR" sz="1500" b="0" kern="0" dirty="0">
                    <a:solidFill>
                      <a:schemeClr val="tx1"/>
                    </a:solidFill>
                    <a:ea typeface="+mn-ea"/>
                    <a:cs typeface="Arial" panose="020B0604020202020204" pitchFamily="34" charset="0"/>
                  </a:rPr>
                  <a:t>    (When </a:t>
                </a:r>
                <a14:m>
                  <m:oMath xmlns:m="http://schemas.openxmlformats.org/officeDocument/2006/math"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lang="en-US" altLang="ko-KR" sz="15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ko-KR" sz="15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5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d>
                      <m:dPr>
                        <m:ctrlPr>
                          <a:rPr lang="en-US" altLang="ko-KR" sz="15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500" b="0" i="1" kern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ko-KR" sz="15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15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ko-KR" sz="15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1×</m:t>
                    </m:r>
                    <m:sSup>
                      <m:sSupPr>
                        <m:ctrlP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15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)</a:t>
                </a:r>
              </a:p>
              <a:p>
                <a:pPr marL="789750" lvl="1" indent="-285750">
                  <a:lnSpc>
                    <a:spcPct val="10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2-step 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기준 업데이트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,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 적응형 제어 파라미터 </a:t>
                </a:r>
                <a14:m>
                  <m:oMath xmlns:m="http://schemas.openxmlformats.org/officeDocument/2006/math">
                    <m:r>
                      <a:rPr lang="ko-KR" altLang="en-US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 도입으로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Q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값 빠르게 수렴</a:t>
                </a:r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587700" lvl="1" indent="-342900">
                  <a:lnSpc>
                    <a:spcPct val="100000"/>
                  </a:lnSpc>
                  <a:spcBef>
                    <a:spcPts val="600"/>
                  </a:spcBef>
                  <a:buFont typeface="+mj-lt"/>
                  <a:buAutoNum type="arabicParenR" startAt="3"/>
                </a:pP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비교 </a:t>
                </a:r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6ADA9890-26D2-8E29-0383-8BD35A607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516" y="863009"/>
                <a:ext cx="8922534" cy="3013389"/>
              </a:xfrm>
              <a:prstGeom prst="rect">
                <a:avLst/>
              </a:prstGeom>
              <a:blipFill>
                <a:blip r:embed="rId3"/>
                <a:stretch>
                  <a:fillRect l="-1504" t="-2632" b="-34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3F3E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8900000" algn="ctr" rotWithShape="0">
                        <a:srgbClr val="4B734F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8DE800F3-E48B-C1FF-262C-90F45017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Ⅲ.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강화 학습</a:t>
            </a:r>
            <a:r>
              <a:rPr lang="ko-KR" altLang="en-US" dirty="0"/>
              <a:t> </a:t>
            </a:r>
            <a:r>
              <a:rPr lang="en-US" altLang="ko-KR" dirty="0"/>
              <a:t>(Reinforcement Learning)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8">
                <a:extLst>
                  <a:ext uri="{FF2B5EF4-FFF2-40B4-BE49-F238E27FC236}">
                    <a16:creationId xmlns:a16="http://schemas.microsoft.com/office/drawing/2014/main" id="{00A6F48F-AFA0-4556-B9E3-3FCF6D7D3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276594"/>
                  </p:ext>
                </p:extLst>
              </p:nvPr>
            </p:nvGraphicFramePr>
            <p:xfrm>
              <a:off x="971960" y="3969006"/>
              <a:ext cx="6096000" cy="20259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54000616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3543305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712319914"/>
                        </a:ext>
                      </a:extLst>
                    </a:gridCol>
                  </a:tblGrid>
                  <a:tr h="3376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특성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기존 </a:t>
                          </a:r>
                          <a:r>
                            <a:rPr lang="en-US" altLang="ko-KR" sz="1200" dirty="0"/>
                            <a:t>Q-Learning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개선된 </a:t>
                          </a:r>
                          <a:r>
                            <a:rPr lang="en-US" altLang="ko-KR" sz="1200" dirty="0"/>
                            <a:t>Q-Learning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545093"/>
                      </a:ext>
                    </a:extLst>
                  </a:tr>
                  <a:tr h="3376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Q-function </a:t>
                          </a:r>
                          <a:r>
                            <a:rPr lang="ko-KR" altLang="en-US" sz="1200" dirty="0"/>
                            <a:t>업데이트 방식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1-step TD</a:t>
                          </a:r>
                          <a:r>
                            <a:rPr lang="ko-KR" altLang="en-US" sz="1200" dirty="0"/>
                            <a:t> 방식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적응적 </a:t>
                          </a:r>
                          <a:r>
                            <a:rPr lang="en-US" altLang="ko-KR" sz="1200" dirty="0"/>
                            <a:t>2-step</a:t>
                          </a:r>
                          <a:r>
                            <a:rPr lang="ko-KR" altLang="en-US" sz="1200" dirty="0"/>
                            <a:t> 제어 방식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9747983"/>
                      </a:ext>
                    </a:extLst>
                  </a:tr>
                  <a:tr h="3376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/>
                            <a:t>학습률</a:t>
                          </a:r>
                          <a:r>
                            <a:rPr lang="ko-KR" altLang="en-US" sz="1200" dirty="0"/>
                            <a:t> 제어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고정 </a:t>
                          </a:r>
                          <a:r>
                            <a:rPr lang="ko-KR" altLang="en-US" sz="1200" dirty="0" err="1"/>
                            <a:t>학습률</a:t>
                          </a:r>
                          <a:r>
                            <a:rPr lang="ko-KR" altLang="en-US" sz="12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ko-KR" altLang="en-US" sz="12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oMath>
                          </a14:m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ko-KR" altLang="en-US" sz="1200" b="0" i="1" kern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oMath>
                          </a14:m>
                          <a:r>
                            <a:rPr lang="ko-KR" altLang="en-US" sz="1200" dirty="0"/>
                            <a:t> 동적 제어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86431666"/>
                      </a:ext>
                    </a:extLst>
                  </a:tr>
                  <a:tr h="3376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수렴 속도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느리고 진동 가능성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빠르고 안정적 수렴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152724"/>
                      </a:ext>
                    </a:extLst>
                  </a:tr>
                  <a:tr h="3376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학습 효율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낮음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학습 효율 </a:t>
                          </a:r>
                          <a:r>
                            <a:rPr lang="en-US" altLang="ko-KR" sz="1200" dirty="0"/>
                            <a:t>10~27% </a:t>
                          </a:r>
                          <a:r>
                            <a:rPr lang="ko-KR" altLang="en-US" sz="1200" dirty="0"/>
                            <a:t>개선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7250495"/>
                      </a:ext>
                    </a:extLst>
                  </a:tr>
                  <a:tr h="3376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설계 목적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기본 강화학습 </a:t>
                          </a:r>
                          <a:r>
                            <a:rPr lang="en-US" altLang="ko-KR" sz="1200" dirty="0"/>
                            <a:t>Q-update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정확성</a:t>
                          </a:r>
                          <a:r>
                            <a:rPr lang="en-US" altLang="ko-KR" sz="1200" dirty="0"/>
                            <a:t>, </a:t>
                          </a:r>
                          <a:r>
                            <a:rPr lang="ko-KR" altLang="en-US" sz="1200" dirty="0"/>
                            <a:t>속도 개선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03339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8">
                <a:extLst>
                  <a:ext uri="{FF2B5EF4-FFF2-40B4-BE49-F238E27FC236}">
                    <a16:creationId xmlns:a16="http://schemas.microsoft.com/office/drawing/2014/main" id="{00A6F48F-AFA0-4556-B9E3-3FCF6D7D34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0276594"/>
                  </p:ext>
                </p:extLst>
              </p:nvPr>
            </p:nvGraphicFramePr>
            <p:xfrm>
              <a:off x="971960" y="3969006"/>
              <a:ext cx="6096000" cy="202598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54000616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3543305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712319914"/>
                        </a:ext>
                      </a:extLst>
                    </a:gridCol>
                  </a:tblGrid>
                  <a:tr h="3376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특성</a:t>
                          </a:r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기존 </a:t>
                          </a:r>
                          <a:r>
                            <a:rPr lang="en-US" altLang="ko-KR" sz="1200" dirty="0"/>
                            <a:t>Q-Learning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개선된 </a:t>
                          </a:r>
                          <a:r>
                            <a:rPr lang="en-US" altLang="ko-KR" sz="1200" dirty="0"/>
                            <a:t>Q-Learning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2545093"/>
                      </a:ext>
                    </a:extLst>
                  </a:tr>
                  <a:tr h="3376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Q-function </a:t>
                          </a:r>
                          <a:r>
                            <a:rPr lang="ko-KR" altLang="en-US" sz="1200" dirty="0"/>
                            <a:t>업데이트 방식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1-step TD</a:t>
                          </a:r>
                          <a:r>
                            <a:rPr lang="ko-KR" altLang="en-US" sz="1200" dirty="0"/>
                            <a:t> 방식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적응적 </a:t>
                          </a:r>
                          <a:r>
                            <a:rPr lang="en-US" altLang="ko-KR" sz="1200" dirty="0"/>
                            <a:t>2-step</a:t>
                          </a:r>
                          <a:r>
                            <a:rPr lang="ko-KR" altLang="en-US" sz="1200" dirty="0"/>
                            <a:t> 제어 방식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9747983"/>
                      </a:ext>
                    </a:extLst>
                  </a:tr>
                  <a:tr h="3376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 err="1"/>
                            <a:t>학습률</a:t>
                          </a:r>
                          <a:r>
                            <a:rPr lang="ko-KR" altLang="en-US" sz="1200" dirty="0"/>
                            <a:t> 제어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601" t="-200000" r="-100901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200000" r="-599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431666"/>
                      </a:ext>
                    </a:extLst>
                  </a:tr>
                  <a:tr h="3376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수렴 속도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느리고 진동 가능성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빠르고 안정적 수렴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152724"/>
                      </a:ext>
                    </a:extLst>
                  </a:tr>
                  <a:tr h="3376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학습 효율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낮음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학습 효율 </a:t>
                          </a:r>
                          <a:r>
                            <a:rPr lang="en-US" altLang="ko-KR" sz="1200" dirty="0"/>
                            <a:t>10~27% </a:t>
                          </a:r>
                          <a:r>
                            <a:rPr lang="ko-KR" altLang="en-US" sz="1200" dirty="0"/>
                            <a:t>개선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27250495"/>
                      </a:ext>
                    </a:extLst>
                  </a:tr>
                  <a:tr h="33766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설계 목적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기본 강화학습 </a:t>
                          </a:r>
                          <a:r>
                            <a:rPr lang="en-US" altLang="ko-KR" sz="1200" dirty="0"/>
                            <a:t>Q-update</a:t>
                          </a:r>
                          <a:endParaRPr lang="ko-KR" altLang="en-US" sz="1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200" dirty="0"/>
                            <a:t>정확성</a:t>
                          </a:r>
                          <a:r>
                            <a:rPr lang="en-US" altLang="ko-KR" sz="1200" dirty="0"/>
                            <a:t>, </a:t>
                          </a:r>
                          <a:r>
                            <a:rPr lang="ko-KR" altLang="en-US" sz="1200" dirty="0"/>
                            <a:t>속도 개선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803339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99269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0D13-A7F8-4502-DD65-20B5774B9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6ADA9890-26D2-8E29-0383-8BD35A6072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0982" y="908972"/>
                <a:ext cx="8402035" cy="38999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E3F3E9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17961" dir="18900000" algn="ctr" rotWithShape="0">
                        <a:srgbClr val="4B734F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marL="241795" indent="-241795" algn="l" defTabSz="597892" rtl="0" eaLnBrk="0" fontAlgn="base" hangingPunct="0">
                  <a:lnSpc>
                    <a:spcPct val="150000"/>
                  </a:lnSpc>
                  <a:spcBef>
                    <a:spcPct val="115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itchFamily="2" charset="2"/>
                  <a:buChar char="n"/>
                  <a:defRPr sz="1600" b="1">
                    <a:solidFill>
                      <a:srgbClr val="000000"/>
                    </a:solidFill>
                    <a:latin typeface="Corbel" panose="020B0503020204020204" pitchFamily="34" charset="0"/>
                    <a:ea typeface="맑은 고딕" panose="020B0503020000020004" pitchFamily="50" charset="-127"/>
                    <a:cs typeface="+mn-cs"/>
                  </a:defRPr>
                </a:lvl1pPr>
                <a:lvl2pPr marL="410318" indent="-167058" algn="l" defTabSz="597892" rtl="0" eaLnBrk="0" fontAlgn="base" hangingPunct="0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>
                    <a:schemeClr val="tx2"/>
                  </a:buClr>
                  <a:buFont typeface="맑은 고딕" panose="020B0503020000020004" pitchFamily="50" charset="-127"/>
                  <a:buChar char="√"/>
                  <a:defRPr sz="1400">
                    <a:solidFill>
                      <a:srgbClr val="000000"/>
                    </a:solidFill>
                    <a:latin typeface="Corbel" panose="020B0503020204020204" pitchFamily="34" charset="0"/>
                    <a:ea typeface="맑은 고딕" panose="020B0503020000020004" pitchFamily="50" charset="-127"/>
                  </a:defRPr>
                </a:lvl2pPr>
                <a:lvl3pPr marL="580307" indent="-168524" algn="l" defTabSz="597892" rtl="0" eaLnBrk="0" fontAlgn="base" hangingPunct="0">
                  <a:lnSpc>
                    <a:spcPct val="150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anose="020B0604020202020204" pitchFamily="34" charset="0"/>
                  <a:buChar char="•"/>
                  <a:defRPr sz="1200">
                    <a:solidFill>
                      <a:srgbClr val="000000"/>
                    </a:solidFill>
                    <a:latin typeface="Corbel" panose="020B0503020204020204" pitchFamily="34" charset="0"/>
                    <a:ea typeface="맑은 고딕" panose="020B0503020000020004" pitchFamily="50" charset="-127"/>
                  </a:defRPr>
                </a:lvl3pPr>
                <a:lvl4pPr marL="748831" indent="-167058" algn="l" defTabSz="597892" rtl="0" eaLnBrk="0" fontAlgn="base" hangingPunct="0">
                  <a:lnSpc>
                    <a:spcPct val="150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chemeClr val="tx2"/>
                  </a:buClr>
                  <a:buFont typeface="Arial" pitchFamily="34" charset="0"/>
                  <a:buChar char="-"/>
                  <a:defRPr sz="1200">
                    <a:solidFill>
                      <a:srgbClr val="000000"/>
                    </a:solidFill>
                    <a:latin typeface="Corbel" panose="020B0503020204020204" pitchFamily="34" charset="0"/>
                    <a:ea typeface="맑은 고딕" panose="020B0503020000020004" pitchFamily="50" charset="-127"/>
                  </a:defRPr>
                </a:lvl4pPr>
                <a:lvl5pPr marL="917354" indent="-167058" algn="l" defTabSz="597892" rtl="0" eaLnBrk="0" fontAlgn="base" hangingPunct="0">
                  <a:lnSpc>
                    <a:spcPct val="150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1339395" indent="-167058" algn="l" defTabSz="597892" rtl="0" fontAlgn="base">
                  <a:lnSpc>
                    <a:spcPct val="108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+mn-lt"/>
                  </a:defRPr>
                </a:lvl6pPr>
                <a:lvl7pPr marL="1761436" indent="-167058" algn="l" defTabSz="597892" rtl="0" fontAlgn="base">
                  <a:lnSpc>
                    <a:spcPct val="108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+mn-lt"/>
                  </a:defRPr>
                </a:lvl7pPr>
                <a:lvl8pPr marL="2183478" indent="-167058" algn="l" defTabSz="597892" rtl="0" fontAlgn="base">
                  <a:lnSpc>
                    <a:spcPct val="108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+mn-lt"/>
                  </a:defRPr>
                </a:lvl8pPr>
                <a:lvl9pPr marL="2605519" indent="-167058" algn="l" defTabSz="597892" rtl="0" fontAlgn="base">
                  <a:lnSpc>
                    <a:spcPct val="108000"/>
                  </a:lnSpc>
                  <a:spcBef>
                    <a:spcPct val="8000"/>
                  </a:spcBef>
                  <a:spcAft>
                    <a:spcPct val="0"/>
                  </a:spcAft>
                  <a:buClr>
                    <a:srgbClr val="F37121"/>
                  </a:buClr>
                  <a:buFont typeface="Wingdings" pitchFamily="2" charset="2"/>
                  <a:buChar char="§"/>
                  <a:defRPr sz="1292">
                    <a:solidFill>
                      <a:srgbClr val="000000"/>
                    </a:solidFill>
                    <a:latin typeface="+mn-lt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1800" kern="0" dirty="0">
                    <a:solidFill>
                      <a:schemeClr val="accent1">
                        <a:lumMod val="75000"/>
                      </a:schemeClr>
                    </a:solidFill>
                  </a:rPr>
                  <a:t>Action</a:t>
                </a:r>
                <a:r>
                  <a:rPr lang="ko-KR" altLang="en-US" sz="1800" kern="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US" altLang="ko-KR" sz="1800" kern="0" dirty="0">
                    <a:solidFill>
                      <a:schemeClr val="accent1">
                        <a:lumMod val="75000"/>
                      </a:schemeClr>
                    </a:solidFill>
                  </a:rPr>
                  <a:t>Space</a:t>
                </a:r>
              </a:p>
              <a:p>
                <a:pPr marL="586160" lvl="1" indent="-342900">
                  <a:lnSpc>
                    <a:spcPct val="120000"/>
                  </a:lnSpc>
                  <a:spcBef>
                    <a:spcPts val="600"/>
                  </a:spcBef>
                  <a:buFont typeface="+mj-lt"/>
                  <a:buAutoNum type="arabicParenR"/>
                </a:pP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Agent</a:t>
                </a:r>
                <a:r>
                  <a:rPr lang="ko-KR" altLang="en-US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의 </a:t>
                </a: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action space : </a:t>
                </a:r>
                <a14:m>
                  <m:oMath xmlns:m="http://schemas.openxmlformats.org/officeDocument/2006/math"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={</m:t>
                    </m:r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𝑢𝑝</m:t>
                    </m:r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𝑑𝑜𝑤𝑛</m:t>
                    </m:r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𝑙𝑒𝑓𝑡</m:t>
                    </m:r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, </m:t>
                    </m:r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𝑟𝑖𝑔h𝑡</m:t>
                    </m:r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}</m:t>
                    </m:r>
                  </m:oMath>
                </a14:m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586160" lvl="1" indent="-342900">
                  <a:lnSpc>
                    <a:spcPct val="120000"/>
                  </a:lnSpc>
                  <a:spcBef>
                    <a:spcPts val="600"/>
                  </a:spcBef>
                  <a:buFont typeface="+mj-lt"/>
                  <a:buAutoNum type="arabicParenR"/>
                </a:pP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Action strategy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ϵ</m:t>
                    </m:r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15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𝑔𝑟𝑒𝑒𝑑𝑦</m:t>
                    </m:r>
                  </m:oMath>
                </a14:m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586160" lvl="1" indent="-342900">
                  <a:lnSpc>
                    <a:spcPct val="120000"/>
                  </a:lnSpc>
                  <a:spcBef>
                    <a:spcPts val="600"/>
                  </a:spcBef>
                  <a:buFont typeface="+mj-lt"/>
                  <a:buAutoNum type="arabicParenR"/>
                </a:pPr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586160" lvl="1" indent="-342900">
                  <a:lnSpc>
                    <a:spcPct val="120000"/>
                  </a:lnSpc>
                  <a:spcBef>
                    <a:spcPts val="600"/>
                  </a:spcBef>
                  <a:buFont typeface="+mj-lt"/>
                  <a:buAutoNum type="arabicParenR"/>
                </a:pPr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586160" lvl="1" indent="-342900">
                  <a:lnSpc>
                    <a:spcPct val="120000"/>
                  </a:lnSpc>
                  <a:spcBef>
                    <a:spcPts val="600"/>
                  </a:spcBef>
                  <a:buFont typeface="+mj-lt"/>
                  <a:buAutoNum type="arabicParenR"/>
                </a:pPr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586160" lvl="1" indent="-342900">
                  <a:lnSpc>
                    <a:spcPct val="120000"/>
                  </a:lnSpc>
                  <a:spcBef>
                    <a:spcPts val="600"/>
                  </a:spcBef>
                  <a:buFont typeface="+mj-lt"/>
                  <a:buAutoNum type="arabicParenR"/>
                </a:pPr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586160" lvl="1" indent="-342900">
                  <a:lnSpc>
                    <a:spcPct val="120000"/>
                  </a:lnSpc>
                  <a:spcBef>
                    <a:spcPts val="600"/>
                  </a:spcBef>
                  <a:buFont typeface="+mj-lt"/>
                  <a:buAutoNum type="arabicParenR"/>
                </a:pPr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241200" lvl="1" indent="-241200">
                  <a:lnSpc>
                    <a:spcPct val="120000"/>
                  </a:lnSpc>
                  <a:spcBef>
                    <a:spcPts val="600"/>
                  </a:spcBef>
                  <a:buFont typeface="Wingdings" panose="05000000000000000000" pitchFamily="2" charset="2"/>
                  <a:buChar char="§"/>
                </a:pPr>
                <a:r>
                  <a:rPr lang="en-US" altLang="ko-KR" sz="1800" b="1" kern="0" dirty="0">
                    <a:solidFill>
                      <a:schemeClr val="accent1">
                        <a:lumMod val="75000"/>
                      </a:schemeClr>
                    </a:solidFill>
                  </a:rPr>
                  <a:t>Award/Penalty Function</a:t>
                </a:r>
                <a:endParaRPr lang="en-US" altLang="ko-KR" sz="1800" b="1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586160" lvl="1" indent="-342900">
                  <a:lnSpc>
                    <a:spcPct val="120000"/>
                  </a:lnSpc>
                  <a:spcBef>
                    <a:spcPts val="600"/>
                  </a:spcBef>
                  <a:buFont typeface="+mj-lt"/>
                  <a:buAutoNum type="arabicParenR"/>
                </a:pPr>
                <a:r>
                  <a:rPr lang="en-US" altLang="ko-KR" sz="15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Directional Award-Penalty Function</a:t>
                </a:r>
              </a:p>
              <a:p>
                <a:pPr marL="586160" lvl="1" indent="-342900">
                  <a:lnSpc>
                    <a:spcPct val="120000"/>
                  </a:lnSpc>
                  <a:spcBef>
                    <a:spcPts val="600"/>
                  </a:spcBef>
                  <a:buFont typeface="+mj-lt"/>
                  <a:buAutoNum type="arabicParenR"/>
                </a:pPr>
                <a:endParaRPr lang="en-US" altLang="ko-KR" sz="15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6ADA9890-26D2-8E29-0383-8BD35A607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982" y="908972"/>
                <a:ext cx="8402035" cy="3899914"/>
              </a:xfrm>
              <a:prstGeom prst="rect">
                <a:avLst/>
              </a:prstGeom>
              <a:blipFill>
                <a:blip r:embed="rId3"/>
                <a:stretch>
                  <a:fillRect l="-1597" t="-10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E3F3E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7961" dir="18900000" algn="ctr" rotWithShape="0">
                        <a:srgbClr val="4B734F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8DE800F3-E48B-C1FF-262C-90F45017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Ⅲ.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강화 학습</a:t>
            </a:r>
            <a:r>
              <a:rPr lang="ko-KR" altLang="en-US" dirty="0"/>
              <a:t> </a:t>
            </a:r>
            <a:r>
              <a:rPr lang="en-US" altLang="ko-KR" dirty="0"/>
              <a:t>(Reinforcement Learning)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09871E-ECF2-4D2E-BF31-99F0E39120D5}"/>
              </a:ext>
            </a:extLst>
          </p:cNvPr>
          <p:cNvSpPr txBox="1"/>
          <p:nvPr/>
        </p:nvSpPr>
        <p:spPr>
          <a:xfrm>
            <a:off x="7182029" y="908972"/>
            <a:ext cx="1028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tx1"/>
                </a:solidFill>
              </a:rPr>
              <a:t>Agent : AGV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표 27">
                <a:extLst>
                  <a:ext uri="{FF2B5EF4-FFF2-40B4-BE49-F238E27FC236}">
                    <a16:creationId xmlns:a16="http://schemas.microsoft.com/office/drawing/2014/main" id="{4D3E000B-B23C-4A13-8A13-083D319258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7967340"/>
                  </p:ext>
                </p:extLst>
              </p:nvPr>
            </p:nvGraphicFramePr>
            <p:xfrm>
              <a:off x="971960" y="2078985"/>
              <a:ext cx="5760064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024">
                      <a:extLst>
                        <a:ext uri="{9D8B030D-6E8A-4147-A177-3AD203B41FA5}">
                          <a16:colId xmlns:a16="http://schemas.microsoft.com/office/drawing/2014/main" val="1343351668"/>
                        </a:ext>
                      </a:extLst>
                    </a:gridCol>
                    <a:gridCol w="1890021">
                      <a:extLst>
                        <a:ext uri="{9D8B030D-6E8A-4147-A177-3AD203B41FA5}">
                          <a16:colId xmlns:a16="http://schemas.microsoft.com/office/drawing/2014/main" val="473531921"/>
                        </a:ext>
                      </a:extLst>
                    </a:gridCol>
                    <a:gridCol w="1710019">
                      <a:extLst>
                        <a:ext uri="{9D8B030D-6E8A-4147-A177-3AD203B41FA5}">
                          <a16:colId xmlns:a16="http://schemas.microsoft.com/office/drawing/2014/main" val="29546386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4408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action</a:t>
                          </a:r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strategy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Probability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181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84408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greedy action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exploitation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5807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Non-greedy</a:t>
                          </a:r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actions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exploration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40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19667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표 27">
                <a:extLst>
                  <a:ext uri="{FF2B5EF4-FFF2-40B4-BE49-F238E27FC236}">
                    <a16:creationId xmlns:a16="http://schemas.microsoft.com/office/drawing/2014/main" id="{4D3E000B-B23C-4A13-8A13-083D319258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7967340"/>
                  </p:ext>
                </p:extLst>
              </p:nvPr>
            </p:nvGraphicFramePr>
            <p:xfrm>
              <a:off x="971960" y="2078985"/>
              <a:ext cx="5760064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60024">
                      <a:extLst>
                        <a:ext uri="{9D8B030D-6E8A-4147-A177-3AD203B41FA5}">
                          <a16:colId xmlns:a16="http://schemas.microsoft.com/office/drawing/2014/main" val="1343351668"/>
                        </a:ext>
                      </a:extLst>
                    </a:gridCol>
                    <a:gridCol w="1890021">
                      <a:extLst>
                        <a:ext uri="{9D8B030D-6E8A-4147-A177-3AD203B41FA5}">
                          <a16:colId xmlns:a16="http://schemas.microsoft.com/office/drawing/2014/main" val="473531921"/>
                        </a:ext>
                      </a:extLst>
                    </a:gridCol>
                    <a:gridCol w="1710019">
                      <a:extLst>
                        <a:ext uri="{9D8B030D-6E8A-4147-A177-3AD203B41FA5}">
                          <a16:colId xmlns:a16="http://schemas.microsoft.com/office/drawing/2014/main" val="295463862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84408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action</a:t>
                          </a:r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strategy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Probability</a:t>
                          </a:r>
                          <a:endParaRPr lang="ko-KR" altLang="en-US" sz="1400" dirty="0"/>
                        </a:p>
                      </a:txBody>
                      <a:tcPr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4181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844083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/>
                            <a:t>greedy action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exploitation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237011" t="-101639" r="-712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5807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Non-greedy</a:t>
                          </a:r>
                          <a:r>
                            <a:rPr lang="ko-KR" altLang="en-US" sz="1400" dirty="0"/>
                            <a:t> </a:t>
                          </a:r>
                          <a:r>
                            <a:rPr lang="en-US" altLang="ko-KR" sz="1400" dirty="0"/>
                            <a:t>actions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exploration</a:t>
                          </a:r>
                          <a:endParaRPr lang="ko-KR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7011" t="-201639" r="-712" b="-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96676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84F233F2-AD6A-49E5-A603-7E417C666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577758"/>
              </p:ext>
            </p:extLst>
          </p:nvPr>
        </p:nvGraphicFramePr>
        <p:xfrm>
          <a:off x="971960" y="4509012"/>
          <a:ext cx="5400060" cy="12600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0025">
                  <a:extLst>
                    <a:ext uri="{9D8B030D-6E8A-4147-A177-3AD203B41FA5}">
                      <a16:colId xmlns:a16="http://schemas.microsoft.com/office/drawing/2014/main" val="3316230807"/>
                    </a:ext>
                  </a:extLst>
                </a:gridCol>
                <a:gridCol w="990011">
                  <a:extLst>
                    <a:ext uri="{9D8B030D-6E8A-4147-A177-3AD203B41FA5}">
                      <a16:colId xmlns:a16="http://schemas.microsoft.com/office/drawing/2014/main" val="4168029466"/>
                    </a:ext>
                  </a:extLst>
                </a:gridCol>
                <a:gridCol w="2160024">
                  <a:extLst>
                    <a:ext uri="{9D8B030D-6E8A-4147-A177-3AD203B41FA5}">
                      <a16:colId xmlns:a16="http://schemas.microsoft.com/office/drawing/2014/main" val="1327489924"/>
                    </a:ext>
                  </a:extLst>
                </a:gridCol>
              </a:tblGrid>
              <a:tr h="315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조건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보상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Award/Penalty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088887"/>
                  </a:ext>
                </a:extLst>
              </a:tr>
              <a:tr h="315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일반 </a:t>
                      </a:r>
                      <a:r>
                        <a:rPr lang="en-US" altLang="ko-KR" sz="1200" dirty="0"/>
                        <a:t>grid </a:t>
                      </a:r>
                      <a:r>
                        <a:rPr lang="ko-KR" altLang="en-US" sz="1200" dirty="0"/>
                        <a:t>위 이동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최단 경로 탐색 유도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531596"/>
                  </a:ext>
                </a:extLst>
              </a:tr>
              <a:tr h="315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장애물</a:t>
                      </a:r>
                      <a:r>
                        <a:rPr lang="en-US" altLang="ko-KR" sz="1200" dirty="0"/>
                        <a:t>(obstacle)</a:t>
                      </a:r>
                      <a:r>
                        <a:rPr lang="ko-KR" altLang="en-US" sz="1200" dirty="0"/>
                        <a:t> 만날 경우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-50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장애물 회피 유도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216000"/>
                  </a:ext>
                </a:extLst>
              </a:tr>
              <a:tr h="3150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목표 지점</a:t>
                      </a:r>
                      <a:r>
                        <a:rPr lang="en-US" altLang="ko-KR" sz="1200" dirty="0"/>
                        <a:t>(goal) </a:t>
                      </a:r>
                      <a:r>
                        <a:rPr lang="ko-KR" altLang="en-US" sz="1200" dirty="0"/>
                        <a:t>도달 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goal state </a:t>
                      </a:r>
                      <a:r>
                        <a:rPr lang="ko-KR" altLang="en-US" sz="1200" dirty="0"/>
                        <a:t>달성 유도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289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1429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15F2B-FB2A-0C0C-920D-1B397085E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ECC8831B-30AA-9DE8-C328-3635A8ACD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818971"/>
            <a:ext cx="8402035" cy="711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최적 경로 탐색 </a:t>
            </a:r>
            <a:r>
              <a:rPr lang="en-US" altLang="ko-KR" sz="1800" kern="0" dirty="0" err="1">
                <a:solidFill>
                  <a:schemeClr val="accent1">
                    <a:lumMod val="75000"/>
                  </a:schemeClr>
                </a:solidFill>
              </a:rPr>
              <a:t>Case</a:t>
            </a:r>
            <a:r>
              <a:rPr lang="en-US" altLang="ko-KR" sz="1800" kern="0" dirty="0" err="1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</a:rPr>
              <a:t>Ⅰ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586800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arenR"/>
            </a:pPr>
            <a:endParaRPr lang="en-US" altLang="ko-KR" sz="1500" b="0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6200F8-6A1C-B776-8E39-024C9513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Ⅳ. </a:t>
            </a:r>
            <a:r>
              <a:rPr lang="ko-KR" altLang="en-US" sz="2000" dirty="0"/>
              <a:t>시뮬레이션 결과 및 토론</a:t>
            </a:r>
            <a:r>
              <a:rPr lang="en-US" altLang="ko-KR" sz="2000" dirty="0"/>
              <a:t>(Simulation Results And Discussion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71F396-0127-4EA9-B120-3A35EA608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1" y="1241601"/>
            <a:ext cx="3780042" cy="38172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93243D-BDEB-4351-AF1C-0683F201FAC1}"/>
                  </a:ext>
                </a:extLst>
              </p:cNvPr>
              <p:cNvSpPr txBox="1"/>
              <p:nvPr/>
            </p:nvSpPr>
            <p:spPr>
              <a:xfrm>
                <a:off x="513023" y="5158312"/>
                <a:ext cx="36900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기존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Q-Learning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알고리즘</a:t>
                </a:r>
                <a:endParaRPr lang="en-US" altLang="ko-KR" sz="12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l"/>
                <a:r>
                  <a:rPr lang="ko-KR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②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개선된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Q-Learning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알고리즘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𝛾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=0.2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𝜔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=0.4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algn="l"/>
                <a:r>
                  <a:rPr lang="ko-KR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③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: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개선된 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Q-Learning </a:t>
                </a:r>
                <a:r>
                  <a:rPr lang="ko-KR" altLang="en-US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알고리즘</a:t>
                </a:r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𝛾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=0.6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ko-KR" altLang="en-US" sz="1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𝜔</m:t>
                    </m:r>
                    <m:r>
                      <a:rPr lang="en-US" altLang="ko-K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=0.4</m:t>
                    </m:r>
                  </m:oMath>
                </a14:m>
                <a:r>
                  <a:rPr lang="en-US" altLang="ko-KR" sz="12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93243D-BDEB-4351-AF1C-0683F201F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23" y="5158312"/>
                <a:ext cx="3690041" cy="646331"/>
              </a:xfrm>
              <a:prstGeom prst="rect">
                <a:avLst/>
              </a:prstGeom>
              <a:blipFill>
                <a:blip r:embed="rId4"/>
                <a:stretch>
                  <a:fillRect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7">
                <a:extLst>
                  <a:ext uri="{FF2B5EF4-FFF2-40B4-BE49-F238E27FC236}">
                    <a16:creationId xmlns:a16="http://schemas.microsoft.com/office/drawing/2014/main" id="{C9E82F73-33ED-48C5-B220-CDE28EA388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0745"/>
                  </p:ext>
                </p:extLst>
              </p:nvPr>
            </p:nvGraphicFramePr>
            <p:xfrm>
              <a:off x="4219315" y="1178975"/>
              <a:ext cx="4500050" cy="14434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2734">
                      <a:extLst>
                        <a:ext uri="{9D8B030D-6E8A-4147-A177-3AD203B41FA5}">
                          <a16:colId xmlns:a16="http://schemas.microsoft.com/office/drawing/2014/main" val="1880620066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1597029318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1357327374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2772381188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979668052"/>
                        </a:ext>
                      </a:extLst>
                    </a:gridCol>
                  </a:tblGrid>
                  <a:tr h="26136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13611"/>
                      </a:ext>
                    </a:extLst>
                  </a:tr>
                  <a:tr h="26136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0.4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0.6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0.8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341116"/>
                      </a:ext>
                    </a:extLst>
                  </a:tr>
                  <a:tr h="298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개선 전 학습 횟수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5863078"/>
                      </a:ext>
                    </a:extLst>
                  </a:tr>
                  <a:tr h="298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개선 후 학습 횟수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24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26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5704050"/>
                      </a:ext>
                    </a:extLst>
                  </a:tr>
                  <a:tr h="298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개선 효율</a:t>
                          </a:r>
                          <a:r>
                            <a:rPr lang="en-US" altLang="ko-KR" sz="1000" dirty="0"/>
                            <a:t>(%)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17.9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14.3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10.7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7.1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57899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7">
                <a:extLst>
                  <a:ext uri="{FF2B5EF4-FFF2-40B4-BE49-F238E27FC236}">
                    <a16:creationId xmlns:a16="http://schemas.microsoft.com/office/drawing/2014/main" id="{C9E82F73-33ED-48C5-B220-CDE28EA388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0745"/>
                  </p:ext>
                </p:extLst>
              </p:nvPr>
            </p:nvGraphicFramePr>
            <p:xfrm>
              <a:off x="4219315" y="1178975"/>
              <a:ext cx="4500050" cy="144340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2734">
                      <a:extLst>
                        <a:ext uri="{9D8B030D-6E8A-4147-A177-3AD203B41FA5}">
                          <a16:colId xmlns:a16="http://schemas.microsoft.com/office/drawing/2014/main" val="1880620066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1597029318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1357327374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2772381188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97966805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18" t="-2222" r="-283938" b="-433333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0.2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13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18" t="-102222" r="-283938" b="-3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0.4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0.6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0.8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341116"/>
                      </a:ext>
                    </a:extLst>
                  </a:tr>
                  <a:tr h="298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개선 전 학습 횟수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5863078"/>
                      </a:ext>
                    </a:extLst>
                  </a:tr>
                  <a:tr h="298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개선 후 학습 횟수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24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26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5704050"/>
                      </a:ext>
                    </a:extLst>
                  </a:tr>
                  <a:tr h="29825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개선 효율</a:t>
                          </a:r>
                          <a:r>
                            <a:rPr lang="en-US" altLang="ko-KR" sz="1000" dirty="0"/>
                            <a:t>(%)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17.9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14.3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10.7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7.1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57899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59441615-CAE8-41DC-B796-EB18B47B01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5650457"/>
                  </p:ext>
                </p:extLst>
              </p:nvPr>
            </p:nvGraphicFramePr>
            <p:xfrm>
              <a:off x="4219315" y="2942855"/>
              <a:ext cx="4500050" cy="14174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2734">
                      <a:extLst>
                        <a:ext uri="{9D8B030D-6E8A-4147-A177-3AD203B41FA5}">
                          <a16:colId xmlns:a16="http://schemas.microsoft.com/office/drawing/2014/main" val="1880620066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1597029318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1357327374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2772381188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979668052"/>
                        </a:ext>
                      </a:extLst>
                    </a:gridCol>
                  </a:tblGrid>
                  <a:tr h="25974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0.6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13611"/>
                      </a:ext>
                    </a:extLst>
                  </a:tr>
                  <a:tr h="259744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1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𝜔</m:t>
                                </m:r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0.4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0.6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0.8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341116"/>
                      </a:ext>
                    </a:extLst>
                  </a:tr>
                  <a:tr h="2896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개선 전 학습 횟수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5863078"/>
                      </a:ext>
                    </a:extLst>
                  </a:tr>
                  <a:tr h="2896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개선 후 학습 횟수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24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5704050"/>
                      </a:ext>
                    </a:extLst>
                  </a:tr>
                  <a:tr h="2896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개선 효율</a:t>
                          </a:r>
                          <a:r>
                            <a:rPr lang="en-US" altLang="ko-KR" sz="1000" dirty="0"/>
                            <a:t>(%)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21.4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17.9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14.3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10.7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57899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59441615-CAE8-41DC-B796-EB18B47B01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5650457"/>
                  </p:ext>
                </p:extLst>
              </p:nvPr>
            </p:nvGraphicFramePr>
            <p:xfrm>
              <a:off x="4219315" y="2942855"/>
              <a:ext cx="4500050" cy="141749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2734">
                      <a:extLst>
                        <a:ext uri="{9D8B030D-6E8A-4147-A177-3AD203B41FA5}">
                          <a16:colId xmlns:a16="http://schemas.microsoft.com/office/drawing/2014/main" val="1880620066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1597029318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1357327374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2772381188"/>
                        </a:ext>
                      </a:extLst>
                    </a:gridCol>
                    <a:gridCol w="831829">
                      <a:extLst>
                        <a:ext uri="{9D8B030D-6E8A-4147-A177-3AD203B41FA5}">
                          <a16:colId xmlns:a16="http://schemas.microsoft.com/office/drawing/2014/main" val="97966805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18" t="-2222" r="-283938" b="-424444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0.6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013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18" t="-100000" r="-283938" b="-3152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0.4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0.5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0.6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0.8</a:t>
                          </a:r>
                          <a:endParaRPr lang="ko-KR" altLang="en-US" sz="1200" dirty="0"/>
                        </a:p>
                      </a:txBody>
                      <a:tcPr anchor="ctr"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19341116"/>
                      </a:ext>
                    </a:extLst>
                  </a:tr>
                  <a:tr h="2896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개선 전 학습 횟수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28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5863078"/>
                      </a:ext>
                    </a:extLst>
                  </a:tr>
                  <a:tr h="2896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개선 후 학습 횟수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22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24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25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5704050"/>
                      </a:ext>
                    </a:extLst>
                  </a:tr>
                  <a:tr h="28961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ko-KR" altLang="en-US" sz="1000" dirty="0"/>
                            <a:t>개선 효율</a:t>
                          </a:r>
                          <a:r>
                            <a:rPr lang="en-US" altLang="ko-KR" sz="1000" dirty="0"/>
                            <a:t>(%)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21.4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17.9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14.3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000" dirty="0"/>
                            <a:t>10.7</a:t>
                          </a:r>
                          <a:endParaRPr lang="ko-KR" altLang="en-US" sz="1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57899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3" name="그림 12">
            <a:extLst>
              <a:ext uri="{FF2B5EF4-FFF2-40B4-BE49-F238E27FC236}">
                <a16:creationId xmlns:a16="http://schemas.microsoft.com/office/drawing/2014/main" id="{BAB07AD0-B94C-4B09-A108-2898AD2B96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3064" y="4545293"/>
            <a:ext cx="2501025" cy="14937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C87D16-2C21-4705-9E0C-FF7DBAFE21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93609" y="4554784"/>
            <a:ext cx="2405586" cy="148424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FBCC2F-63AA-445F-9CF7-E88C5440F803}"/>
              </a:ext>
            </a:extLst>
          </p:cNvPr>
          <p:cNvSpPr txBox="1"/>
          <p:nvPr/>
        </p:nvSpPr>
        <p:spPr>
          <a:xfrm>
            <a:off x="4466324" y="6039029"/>
            <a:ext cx="20609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Case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기존 </a:t>
            </a:r>
            <a:r>
              <a:rPr lang="en-US" altLang="ko-KR" sz="900" dirty="0">
                <a:solidFill>
                  <a:schemeClr val="tx1"/>
                </a:solidFill>
              </a:rPr>
              <a:t>Q-Learning </a:t>
            </a:r>
            <a:r>
              <a:rPr lang="ko-KR" altLang="en-US" sz="900" dirty="0">
                <a:solidFill>
                  <a:schemeClr val="tx1"/>
                </a:solidFill>
              </a:rPr>
              <a:t>수렴 성능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87E5B3-F304-4E2B-89FC-C8F80590ABD3}"/>
              </a:ext>
            </a:extLst>
          </p:cNvPr>
          <p:cNvSpPr txBox="1"/>
          <p:nvPr/>
        </p:nvSpPr>
        <p:spPr>
          <a:xfrm>
            <a:off x="6726231" y="6039029"/>
            <a:ext cx="22508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solidFill>
                  <a:schemeClr val="tx1"/>
                </a:solidFill>
              </a:rPr>
              <a:t>Case</a:t>
            </a:r>
            <a:r>
              <a:rPr lang="en-US" altLang="ko-KR" sz="9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r>
              <a:rPr lang="en-US" altLang="ko-KR" sz="9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</a:rPr>
              <a:t>개선된 </a:t>
            </a:r>
            <a:r>
              <a:rPr lang="en-US" altLang="ko-KR" sz="900" dirty="0">
                <a:solidFill>
                  <a:schemeClr val="tx1"/>
                </a:solidFill>
              </a:rPr>
              <a:t>Q-Learning </a:t>
            </a:r>
            <a:r>
              <a:rPr lang="ko-KR" altLang="en-US" sz="900" dirty="0">
                <a:solidFill>
                  <a:schemeClr val="tx1"/>
                </a:solidFill>
              </a:rPr>
              <a:t>수렴 성능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19288A-FEB5-48CB-BEEC-DECB961557A2}"/>
                  </a:ext>
                </a:extLst>
              </p:cNvPr>
              <p:cNvSpPr txBox="1"/>
              <p:nvPr/>
            </p:nvSpPr>
            <p:spPr>
              <a:xfrm>
                <a:off x="5209066" y="2642495"/>
                <a:ext cx="26418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err="1">
                    <a:solidFill>
                      <a:schemeClr val="tx1"/>
                    </a:solidFill>
                  </a:rPr>
                  <a:t>Case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Ⅰ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: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개선된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Q-Learning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수렴 성능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𝛾</m:t>
                    </m:r>
                    <m:r>
                      <a:rPr lang="en-US" altLang="ko-KR" sz="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=0.2</m:t>
                    </m:r>
                  </m:oMath>
                </a14:m>
                <a:r>
                  <a:rPr lang="en-US" altLang="ko-KR" sz="9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219288A-FEB5-48CB-BEEC-DECB96155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066" y="2642495"/>
                <a:ext cx="2641832" cy="230832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4EDE24-9F01-4E84-B860-63A70FACFE76}"/>
                  </a:ext>
                </a:extLst>
              </p:cNvPr>
              <p:cNvSpPr txBox="1"/>
              <p:nvPr/>
            </p:nvSpPr>
            <p:spPr>
              <a:xfrm>
                <a:off x="5272693" y="4357572"/>
                <a:ext cx="26418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dirty="0" err="1">
                    <a:solidFill>
                      <a:schemeClr val="tx1"/>
                    </a:solidFill>
                  </a:rPr>
                  <a:t>Case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Ⅰ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맑은 고딕" panose="020B0503020000020004" pitchFamily="50" charset="-127"/>
                  </a:rPr>
                  <a:t> :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개선된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Q-Learning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수렴 성능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ko-KR" altLang="en-US" sz="9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𝛾</m:t>
                    </m:r>
                    <m:r>
                      <a:rPr lang="en-US" altLang="ko-KR" sz="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=0.6</m:t>
                    </m:r>
                  </m:oMath>
                </a14:m>
                <a:r>
                  <a:rPr lang="en-US" altLang="ko-KR" sz="900" dirty="0">
                    <a:solidFill>
                      <a:schemeClr val="tx1"/>
                    </a:solidFill>
                  </a:rPr>
                  <a:t>)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4EDE24-9F01-4E84-B860-63A70FACF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693" y="4357572"/>
                <a:ext cx="2641832" cy="230832"/>
              </a:xfrm>
              <a:prstGeom prst="rect">
                <a:avLst/>
              </a:prstGeom>
              <a:blipFill>
                <a:blip r:embed="rId10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91512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62901</TotalTime>
  <Words>981</Words>
  <Application>Microsoft Office PowerPoint</Application>
  <PresentationFormat>화면 슬라이드 쇼(4:3)</PresentationFormat>
  <Paragraphs>261</Paragraphs>
  <Slides>12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3" baseType="lpstr">
      <vt:lpstr>noto</vt:lpstr>
      <vt:lpstr>나눔고딕 ExtraBold</vt:lpstr>
      <vt:lpstr>맑은 고딕</vt:lpstr>
      <vt:lpstr>Arial</vt:lpstr>
      <vt:lpstr>Cambria</vt:lpstr>
      <vt:lpstr>Cambria Math</vt:lpstr>
      <vt:lpstr>Corbel</vt:lpstr>
      <vt:lpstr>Times New Roman</vt:lpstr>
      <vt:lpstr>Wingdings</vt:lpstr>
      <vt:lpstr>1_Default Design</vt:lpstr>
      <vt:lpstr>2_Default Design</vt:lpstr>
      <vt:lpstr>PowerPoint 프레젠테이션</vt:lpstr>
      <vt:lpstr>목차</vt:lpstr>
      <vt:lpstr>Ⅰ. 프로젝트 #1 선정 논문</vt:lpstr>
      <vt:lpstr>Ⅱ. 서론 (Introduction)</vt:lpstr>
      <vt:lpstr>Ⅲ. 강화 학습 (Reinforcement Learning)</vt:lpstr>
      <vt:lpstr>Ⅲ. 강화 학습 (Reinforcement Learning)</vt:lpstr>
      <vt:lpstr>Ⅲ. 강화 학습 (Reinforcement Learning)</vt:lpstr>
      <vt:lpstr>Ⅲ. 강화 학습 (Reinforcement Learning)</vt:lpstr>
      <vt:lpstr>Ⅳ. 시뮬레이션 결과 및 토론(Simulation Results And Discussion</vt:lpstr>
      <vt:lpstr>Ⅳ. 시뮬레이션 결과 및 토론(Simulation Results And Discussion</vt:lpstr>
      <vt:lpstr>Ⅴ. 결론(Conclusion)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Jinha Kim</cp:lastModifiedBy>
  <cp:revision>3347</cp:revision>
  <cp:lastPrinted>2023-01-25T05:07:50Z</cp:lastPrinted>
  <dcterms:created xsi:type="dcterms:W3CDTF">2004-08-18T11:28:05Z</dcterms:created>
  <dcterms:modified xsi:type="dcterms:W3CDTF">2025-04-23T08:08:53Z</dcterms:modified>
</cp:coreProperties>
</file>