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53" r:id="rId3"/>
    <p:sldId id="260" r:id="rId4"/>
    <p:sldId id="263" r:id="rId5"/>
    <p:sldId id="264" r:id="rId6"/>
    <p:sldId id="362" r:id="rId7"/>
    <p:sldId id="363" r:id="rId8"/>
    <p:sldId id="271" r:id="rId9"/>
    <p:sldId id="356" r:id="rId10"/>
    <p:sldId id="354" r:id="rId11"/>
    <p:sldId id="366" r:id="rId12"/>
    <p:sldId id="272" r:id="rId13"/>
    <p:sldId id="273" r:id="rId14"/>
    <p:sldId id="274" r:id="rId15"/>
    <p:sldId id="275" r:id="rId16"/>
    <p:sldId id="276" r:id="rId17"/>
    <p:sldId id="277" r:id="rId18"/>
    <p:sldId id="367" r:id="rId19"/>
    <p:sldId id="368" r:id="rId20"/>
    <p:sldId id="369" r:id="rId21"/>
    <p:sldId id="288" r:id="rId22"/>
    <p:sldId id="297" r:id="rId23"/>
    <p:sldId id="299" r:id="rId24"/>
    <p:sldId id="300" r:id="rId25"/>
    <p:sldId id="302" r:id="rId26"/>
    <p:sldId id="303" r:id="rId27"/>
    <p:sldId id="358" r:id="rId28"/>
    <p:sldId id="359" r:id="rId29"/>
    <p:sldId id="305" r:id="rId30"/>
    <p:sldId id="306" r:id="rId31"/>
    <p:sldId id="307" r:id="rId32"/>
    <p:sldId id="308" r:id="rId33"/>
    <p:sldId id="372" r:id="rId34"/>
    <p:sldId id="309" r:id="rId35"/>
    <p:sldId id="310" r:id="rId36"/>
    <p:sldId id="311" r:id="rId37"/>
    <p:sldId id="312" r:id="rId38"/>
    <p:sldId id="360" r:id="rId3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2DD69F1-AF3A-5F42-9D4D-DBB96F75C2E3}">
          <p14:sldIdLst>
            <p14:sldId id="259"/>
            <p14:sldId id="353"/>
            <p14:sldId id="260"/>
            <p14:sldId id="263"/>
            <p14:sldId id="264"/>
            <p14:sldId id="362"/>
            <p14:sldId id="363"/>
            <p14:sldId id="271"/>
            <p14:sldId id="356"/>
            <p14:sldId id="354"/>
            <p14:sldId id="366"/>
            <p14:sldId id="272"/>
            <p14:sldId id="273"/>
            <p14:sldId id="274"/>
            <p14:sldId id="275"/>
            <p14:sldId id="276"/>
            <p14:sldId id="277"/>
            <p14:sldId id="367"/>
            <p14:sldId id="368"/>
            <p14:sldId id="369"/>
            <p14:sldId id="288"/>
            <p14:sldId id="297"/>
            <p14:sldId id="299"/>
            <p14:sldId id="300"/>
            <p14:sldId id="302"/>
            <p14:sldId id="303"/>
            <p14:sldId id="358"/>
            <p14:sldId id="359"/>
            <p14:sldId id="305"/>
            <p14:sldId id="306"/>
            <p14:sldId id="307"/>
            <p14:sldId id="308"/>
            <p14:sldId id="372"/>
          </p14:sldIdLst>
        </p14:section>
        <p14:section name="Pull_up" id="{C21D8FE6-EB44-2B44-A081-BD4DB8AB613B}">
          <p14:sldIdLst>
            <p14:sldId id="309"/>
            <p14:sldId id="310"/>
            <p14:sldId id="311"/>
            <p14:sldId id="312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2412"/>
  </p:normalViewPr>
  <p:slideViewPr>
    <p:cSldViewPr>
      <p:cViewPr>
        <p:scale>
          <a:sx n="101" d="100"/>
          <a:sy n="101" d="100"/>
        </p:scale>
        <p:origin x="2520" y="5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UFSC </a:t>
            </a:r>
            <a:r>
              <a:rPr dirty="0"/>
              <a:t>- </a:t>
            </a:r>
            <a:r>
              <a:rPr spc="-5" dirty="0"/>
              <a:t>Oficina </a:t>
            </a:r>
            <a:r>
              <a:rPr dirty="0"/>
              <a:t>de </a:t>
            </a:r>
            <a:r>
              <a:rPr spc="-5" dirty="0"/>
              <a:t>Robótica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@2013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 u="heavy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UFSC </a:t>
            </a:r>
            <a:r>
              <a:rPr dirty="0"/>
              <a:t>- </a:t>
            </a:r>
            <a:r>
              <a:rPr spc="-5" dirty="0"/>
              <a:t>Oficina </a:t>
            </a:r>
            <a:r>
              <a:rPr dirty="0"/>
              <a:t>de </a:t>
            </a:r>
            <a:r>
              <a:rPr spc="-5" dirty="0"/>
              <a:t>Robótica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@2013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UFSC </a:t>
            </a:r>
            <a:r>
              <a:rPr dirty="0"/>
              <a:t>- </a:t>
            </a:r>
            <a:r>
              <a:rPr spc="-5" dirty="0"/>
              <a:t>Oficina </a:t>
            </a:r>
            <a:r>
              <a:rPr dirty="0"/>
              <a:t>de </a:t>
            </a:r>
            <a:r>
              <a:rPr spc="-5" dirty="0"/>
              <a:t>Robótica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@2013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UFSC </a:t>
            </a:r>
            <a:r>
              <a:rPr dirty="0"/>
              <a:t>- </a:t>
            </a:r>
            <a:r>
              <a:rPr spc="-5" dirty="0"/>
              <a:t>Oficina </a:t>
            </a:r>
            <a:r>
              <a:rPr dirty="0"/>
              <a:t>de </a:t>
            </a:r>
            <a:r>
              <a:rPr spc="-5" dirty="0"/>
              <a:t>Robótica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@2013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UFSC </a:t>
            </a:r>
            <a:r>
              <a:rPr dirty="0"/>
              <a:t>- </a:t>
            </a:r>
            <a:r>
              <a:rPr spc="-5" dirty="0"/>
              <a:t>Oficina </a:t>
            </a:r>
            <a:r>
              <a:rPr dirty="0"/>
              <a:t>de </a:t>
            </a:r>
            <a:r>
              <a:rPr spc="-5" dirty="0"/>
              <a:t>Robótica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@2013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702" y="913064"/>
                </a:lnTo>
                <a:lnTo>
                  <a:pt x="4897405" y="913064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70" y="918983"/>
                </a:lnTo>
                <a:lnTo>
                  <a:pt x="3651885" y="91898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5" cy="1073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517320" y="104462"/>
            <a:ext cx="2518160" cy="6444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7892668" y="2229648"/>
            <a:ext cx="1130862" cy="495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7986426" y="3035818"/>
            <a:ext cx="1003959" cy="4433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28431" y="4473511"/>
            <a:ext cx="885380" cy="8853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21319" y="5585269"/>
            <a:ext cx="910348" cy="1851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65834"/>
            <a:ext cx="434149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60438"/>
            <a:ext cx="6732905" cy="347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 u="heavy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5529" y="6539959"/>
            <a:ext cx="2164079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5" dirty="0"/>
              <a:t>UFSC </a:t>
            </a:r>
            <a:r>
              <a:rPr dirty="0"/>
              <a:t>- </a:t>
            </a:r>
            <a:r>
              <a:rPr spc="-5" dirty="0"/>
              <a:t>Oficina </a:t>
            </a:r>
            <a:r>
              <a:rPr dirty="0"/>
              <a:t>de </a:t>
            </a:r>
            <a:r>
              <a:rPr spc="-5" dirty="0"/>
              <a:t>Robótica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@2013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522" y="6539959"/>
            <a:ext cx="191134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Arial Narrow"/>
                <a:cs typeface="Arial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arduino.cc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12" Type="http://schemas.openxmlformats.org/officeDocument/2006/relationships/image" Target="../media/image21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jpg"/><Relationship Id="rId5" Type="http://schemas.openxmlformats.org/officeDocument/2006/relationships/image" Target="../media/image14.jpg"/><Relationship Id="rId10" Type="http://schemas.openxmlformats.org/officeDocument/2006/relationships/image" Target="../media/image19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13" Type="http://schemas.openxmlformats.org/officeDocument/2006/relationships/image" Target="../media/image33.png"/><Relationship Id="rId18" Type="http://schemas.openxmlformats.org/officeDocument/2006/relationships/image" Target="../media/image38.jpg"/><Relationship Id="rId3" Type="http://schemas.openxmlformats.org/officeDocument/2006/relationships/image" Target="../media/image23.png"/><Relationship Id="rId21" Type="http://schemas.openxmlformats.org/officeDocument/2006/relationships/image" Target="../media/image41.jpg"/><Relationship Id="rId7" Type="http://schemas.openxmlformats.org/officeDocument/2006/relationships/image" Target="../media/image27.jpg"/><Relationship Id="rId12" Type="http://schemas.openxmlformats.org/officeDocument/2006/relationships/image" Target="../media/image32.png"/><Relationship Id="rId17" Type="http://schemas.openxmlformats.org/officeDocument/2006/relationships/image" Target="../media/image37.jpg"/><Relationship Id="rId2" Type="http://schemas.openxmlformats.org/officeDocument/2006/relationships/image" Target="../media/image22.png"/><Relationship Id="rId16" Type="http://schemas.openxmlformats.org/officeDocument/2006/relationships/image" Target="../media/image36.jpg"/><Relationship Id="rId20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jpg"/><Relationship Id="rId10" Type="http://schemas.openxmlformats.org/officeDocument/2006/relationships/image" Target="../media/image30.png"/><Relationship Id="rId19" Type="http://schemas.openxmlformats.org/officeDocument/2006/relationships/image" Target="../media/image39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Relationship Id="rId1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95048D-6B56-4249-9EAD-A33C8B6AC787}"/>
              </a:ext>
            </a:extLst>
          </p:cNvPr>
          <p:cNvSpPr txBox="1"/>
          <p:nvPr/>
        </p:nvSpPr>
        <p:spPr>
          <a:xfrm>
            <a:off x="990600" y="1013983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Introdução à Programação em </a:t>
            </a:r>
            <a:r>
              <a:rPr lang="pt-BR" sz="3200" b="1" dirty="0" err="1"/>
              <a:t>Arduino</a:t>
            </a:r>
            <a:endParaRPr lang="pt-BR" sz="3200" b="1" dirty="0"/>
          </a:p>
        </p:txBody>
      </p:sp>
      <p:pic>
        <p:nvPicPr>
          <p:cNvPr id="2050" name="Picture 2" descr="Resultado de imagem para arduino">
            <a:extLst>
              <a:ext uri="{FF2B5EF4-FFF2-40B4-BE49-F238E27FC236}">
                <a16:creationId xmlns:a16="http://schemas.microsoft.com/office/drawing/2014/main" id="{77D3381B-3071-4D7B-AFD8-2237DC76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2747962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BED8D046-F4FA-4954-B2F3-AF5CA57F6B77}"/>
              </a:ext>
            </a:extLst>
          </p:cNvPr>
          <p:cNvSpPr txBox="1">
            <a:spLocks/>
          </p:cNvSpPr>
          <p:nvPr/>
        </p:nvSpPr>
        <p:spPr>
          <a:xfrm>
            <a:off x="1110996" y="975286"/>
            <a:ext cx="69220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lang="pt-BR" sz="2600" kern="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pt-BR" sz="2600" kern="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z="2600" kern="0" dirty="0">
                <a:solidFill>
                  <a:sysClr val="windowText" lastClr="000000"/>
                </a:solidFill>
              </a:rPr>
              <a:t>Acionando Led com Programa “</a:t>
            </a:r>
            <a:r>
              <a:rPr lang="pt-BR" sz="2600" kern="0" dirty="0" err="1">
                <a:solidFill>
                  <a:sysClr val="windowText" lastClr="000000"/>
                </a:solidFill>
              </a:rPr>
              <a:t>Blink</a:t>
            </a:r>
            <a:r>
              <a:rPr lang="pt-BR" sz="2600" kern="0" dirty="0">
                <a:solidFill>
                  <a:sysClr val="windowText" lastClr="000000"/>
                </a:solidFill>
              </a:rPr>
              <a:t>”</a:t>
            </a:r>
            <a:endParaRPr lang="pt-BR" sz="26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32D174-F786-44E6-BC50-0515A50B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9" y="1981200"/>
            <a:ext cx="7418215" cy="31238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9A41A7A-9156-4F2B-A229-428A07190AEA}"/>
              </a:ext>
            </a:extLst>
          </p:cNvPr>
          <p:cNvSpPr txBox="1"/>
          <p:nvPr/>
        </p:nvSpPr>
        <p:spPr>
          <a:xfrm>
            <a:off x="1107248" y="5507136"/>
            <a:ext cx="443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Obs.: Resistor de 0,3kohms</a:t>
            </a:r>
          </a:p>
        </p:txBody>
      </p:sp>
    </p:spTree>
    <p:extLst>
      <p:ext uri="{BB962C8B-B14F-4D97-AF65-F5344CB8AC3E}">
        <p14:creationId xmlns:p14="http://schemas.microsoft.com/office/powerpoint/2010/main" val="422954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B8F1A-8CFC-3E47-B31C-356D6903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4341495" cy="415498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648D3-C791-E540-BFEF-60F54F341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436" y="1760438"/>
            <a:ext cx="6732905" cy="969496"/>
          </a:xfrm>
        </p:spPr>
        <p:txBody>
          <a:bodyPr/>
          <a:lstStyle/>
          <a:p>
            <a:r>
              <a:rPr lang="pt-BR" dirty="0"/>
              <a:t>Ligue 3 </a:t>
            </a:r>
            <a:r>
              <a:rPr lang="pt-BR" dirty="0" err="1"/>
              <a:t>Leds</a:t>
            </a:r>
            <a:endParaRPr lang="pt-BR" dirty="0"/>
          </a:p>
          <a:p>
            <a:r>
              <a:rPr lang="pt-BR" dirty="0"/>
              <a:t>Os </a:t>
            </a:r>
            <a:r>
              <a:rPr lang="pt-BR" dirty="0" err="1"/>
              <a:t>Leds</a:t>
            </a:r>
            <a:r>
              <a:rPr lang="pt-BR" dirty="0"/>
              <a:t> devem acender em ordem com </a:t>
            </a:r>
            <a:r>
              <a:rPr lang="pt-BR" dirty="0" err="1"/>
              <a:t>delay</a:t>
            </a:r>
            <a:r>
              <a:rPr lang="pt-BR" dirty="0"/>
              <a:t> de 1 segundo</a:t>
            </a:r>
          </a:p>
        </p:txBody>
      </p:sp>
    </p:spTree>
    <p:extLst>
      <p:ext uri="{BB962C8B-B14F-4D97-AF65-F5344CB8AC3E}">
        <p14:creationId xmlns:p14="http://schemas.microsoft.com/office/powerpoint/2010/main" val="127204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555588" y="1713698"/>
            <a:ext cx="46481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lnSpc>
                <a:spcPct val="100000"/>
              </a:lnSpc>
              <a:spcBef>
                <a:spcPts val="100"/>
              </a:spcBef>
              <a:tabLst>
                <a:tab pos="579755" algn="l"/>
                <a:tab pos="704215" algn="l"/>
                <a:tab pos="2384425" algn="l"/>
                <a:tab pos="2404110" algn="l"/>
                <a:tab pos="2926715" algn="l"/>
              </a:tabLst>
            </a:pPr>
            <a:r>
              <a:rPr sz="2700" dirty="0">
                <a:latin typeface="Lucida Sans Unicode"/>
                <a:cs typeface="Lucida Sans Unicode"/>
              </a:rPr>
              <a:t>é	</a:t>
            </a:r>
            <a:r>
              <a:rPr sz="27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u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tilizad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o		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para  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Ardu</a:t>
            </a:r>
            <a:r>
              <a:rPr sz="27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i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no</a:t>
            </a:r>
            <a:r>
              <a:rPr lang="pt-BR"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lang="pt-BR"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pt-BR"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computador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1714246"/>
            <a:ext cx="367030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911860" algn="l"/>
                <a:tab pos="2609850" algn="l"/>
                <a:tab pos="2792730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O	monitor	</a:t>
            </a:r>
            <a:r>
              <a:rPr sz="2700" spc="-5" dirty="0">
                <a:latin typeface="Lucida Sans Unicode"/>
                <a:cs typeface="Lucida Sans Unicode"/>
              </a:rPr>
              <a:t>serial  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comunicaç</a:t>
            </a:r>
            <a:r>
              <a:rPr sz="27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ã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o		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entre </a:t>
            </a:r>
            <a:r>
              <a:rPr sz="2700" spc="-5" dirty="0">
                <a:latin typeface="Lucida Sans Unicode"/>
                <a:cs typeface="Lucida Sans Unicode"/>
              </a:rPr>
              <a:t>.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557519"/>
            <a:ext cx="7507732" cy="259256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68605" marR="6350" indent="-256540" algn="just">
              <a:lnSpc>
                <a:spcPct val="98200"/>
              </a:lnSpc>
              <a:spcBef>
                <a:spcPts val="155"/>
              </a:spcBef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O monitor serial </a:t>
            </a:r>
            <a:r>
              <a:rPr sz="2700" spc="-5" dirty="0">
                <a:latin typeface="Lucida Sans Unicode"/>
                <a:cs typeface="Lucida Sans Unicode"/>
              </a:rPr>
              <a:t>pode ser </a:t>
            </a:r>
            <a:r>
              <a:rPr sz="2700" spc="-10" dirty="0">
                <a:latin typeface="Lucida Sans Unicode"/>
                <a:cs typeface="Lucida Sans Unicode"/>
              </a:rPr>
              <a:t>aberto </a:t>
            </a:r>
            <a:r>
              <a:rPr sz="2700" dirty="0">
                <a:latin typeface="Lucida Sans Unicode"/>
                <a:cs typeface="Lucida Sans Unicode"/>
              </a:rPr>
              <a:t>no  </a:t>
            </a:r>
            <a:r>
              <a:rPr sz="2700" spc="-5" dirty="0">
                <a:latin typeface="Lucida Sans Unicode"/>
                <a:cs typeface="Lucida Sans Unicode"/>
              </a:rPr>
              <a:t>menu </a:t>
            </a:r>
            <a:r>
              <a:rPr sz="2850" i="1" spc="-80" dirty="0">
                <a:latin typeface="Lucida Sans Unicode"/>
                <a:cs typeface="Lucida Sans Unicode"/>
              </a:rPr>
              <a:t>tools </a:t>
            </a:r>
            <a:r>
              <a:rPr sz="2700" spc="-5" dirty="0">
                <a:latin typeface="Lucida Sans Unicode"/>
                <a:cs typeface="Lucida Sans Unicode"/>
              </a:rPr>
              <a:t>opção </a:t>
            </a:r>
            <a:r>
              <a:rPr sz="2850" i="1" spc="-70" dirty="0">
                <a:latin typeface="Lucida Sans Unicode"/>
                <a:cs typeface="Lucida Sans Unicode"/>
              </a:rPr>
              <a:t>serial </a:t>
            </a:r>
            <a:r>
              <a:rPr sz="2850" i="1" spc="-75" dirty="0">
                <a:latin typeface="Lucida Sans Unicode"/>
                <a:cs typeface="Lucida Sans Unicode"/>
              </a:rPr>
              <a:t>monitor</a:t>
            </a:r>
            <a:r>
              <a:rPr sz="2700" spc="-75" dirty="0">
                <a:latin typeface="Lucida Sans Unicode"/>
                <a:cs typeface="Lucida Sans Unicode"/>
              </a:rPr>
              <a:t>, </a:t>
            </a:r>
            <a:r>
              <a:rPr sz="2700" spc="-5" dirty="0" err="1">
                <a:latin typeface="Lucida Sans Unicode"/>
                <a:cs typeface="Lucida Sans Unicode"/>
              </a:rPr>
              <a:t>ou</a:t>
            </a:r>
            <a:r>
              <a:rPr sz="2700" spc="-5" dirty="0">
                <a:latin typeface="Lucida Sans Unicode"/>
                <a:cs typeface="Lucida Sans Unicode"/>
              </a:rPr>
              <a:t>  </a:t>
            </a:r>
            <a:r>
              <a:rPr lang="pt-BR" sz="2700" spc="-10" dirty="0">
                <a:latin typeface="Lucida Sans Unicode"/>
                <a:cs typeface="Lucida Sans Unicode"/>
              </a:rPr>
              <a:t>no ícone superior direito no IDE</a:t>
            </a:r>
            <a:r>
              <a:rPr sz="2700" dirty="0">
                <a:latin typeface="Lucida Sans Unicode"/>
                <a:cs typeface="Lucida Sans Unicode"/>
              </a:rPr>
              <a:t>.</a:t>
            </a:r>
          </a:p>
          <a:p>
            <a:pPr marL="12700">
              <a:spcBef>
                <a:spcPts val="4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As</a:t>
            </a:r>
            <a:r>
              <a:rPr sz="2700" spc="34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principais</a:t>
            </a:r>
            <a:r>
              <a:rPr sz="2700" spc="3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funções</a:t>
            </a:r>
            <a:r>
              <a:rPr sz="2700" spc="3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latin typeface="Lucida Sans Unicode"/>
                <a:cs typeface="Lucida Sans Unicode"/>
              </a:rPr>
              <a:t>do</a:t>
            </a:r>
            <a:r>
              <a:rPr sz="2700" spc="33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monitor</a:t>
            </a:r>
            <a:r>
              <a:rPr sz="2700" spc="3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serial</a:t>
            </a:r>
            <a:r>
              <a:rPr lang="pt-BR" sz="2700" spc="-5" dirty="0">
                <a:latin typeface="Lucida Sans Unicode"/>
                <a:cs typeface="Lucida Sans Unicode"/>
              </a:rPr>
              <a:t>   </a:t>
            </a:r>
            <a:r>
              <a:rPr lang="pt-BR"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sã</a:t>
            </a:r>
            <a:r>
              <a:rPr lang="pt-BR"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o </a:t>
            </a:r>
            <a:r>
              <a:rPr lang="pt-BR" sz="2800" i="1" spc="-75" dirty="0" err="1">
                <a:latin typeface="Lucida Sans Unicode"/>
                <a:cs typeface="Lucida Sans Unicode"/>
              </a:rPr>
              <a:t>begin</a:t>
            </a:r>
            <a:r>
              <a:rPr lang="pt-BR" sz="2800" i="1" spc="-75" dirty="0">
                <a:latin typeface="Lucida Sans Unicode"/>
                <a:cs typeface="Lucida Sans Unicode"/>
              </a:rPr>
              <a:t>(), </a:t>
            </a:r>
            <a:r>
              <a:rPr lang="pt-BR" sz="2800" i="1" spc="-75" dirty="0" err="1">
                <a:latin typeface="Lucida Sans Unicode"/>
                <a:cs typeface="Lucida Sans Unicode"/>
              </a:rPr>
              <a:t>read</a:t>
            </a:r>
            <a:r>
              <a:rPr lang="pt-BR" sz="2800" i="1" spc="-75" dirty="0">
                <a:latin typeface="Lucida Sans Unicode"/>
                <a:cs typeface="Lucida Sans Unicode"/>
              </a:rPr>
              <a:t>(), </a:t>
            </a:r>
            <a:r>
              <a:rPr lang="pt-BR" sz="2800" i="1" spc="-75" dirty="0" err="1">
                <a:latin typeface="Lucida Sans Unicode"/>
                <a:cs typeface="Lucida Sans Unicode"/>
              </a:rPr>
              <a:t>write</a:t>
            </a:r>
            <a:r>
              <a:rPr lang="pt-BR" sz="2800" i="1" spc="-75" dirty="0">
                <a:latin typeface="Lucida Sans Unicode"/>
                <a:cs typeface="Lucida Sans Unicode"/>
              </a:rPr>
              <a:t>(), </a:t>
            </a:r>
            <a:r>
              <a:rPr lang="pt-BR" sz="2800" i="1" spc="-70" dirty="0" err="1">
                <a:latin typeface="Lucida Sans Unicode"/>
                <a:cs typeface="Lucida Sans Unicode"/>
              </a:rPr>
              <a:t>print</a:t>
            </a:r>
            <a:r>
              <a:rPr lang="pt-BR" sz="2800" i="1" spc="-70" dirty="0">
                <a:latin typeface="Lucida Sans Unicode"/>
                <a:cs typeface="Lucida Sans Unicode"/>
              </a:rPr>
              <a:t>(), </a:t>
            </a:r>
            <a:r>
              <a:rPr lang="pt-BR" sz="2800" i="1" spc="-70" dirty="0" err="1">
                <a:latin typeface="Lucida Sans Unicode"/>
                <a:cs typeface="Lucida Sans Unicode"/>
              </a:rPr>
              <a:t>println</a:t>
            </a:r>
            <a:r>
              <a:rPr lang="pt-BR" sz="2800" i="1" spc="-70" dirty="0">
                <a:latin typeface="Lucida Sans Unicode"/>
                <a:cs typeface="Lucida Sans Unicode"/>
              </a:rPr>
              <a:t>() </a:t>
            </a:r>
            <a:r>
              <a:rPr lang="pt-BR" sz="2400" dirty="0">
                <a:latin typeface="Lucida Sans Unicode"/>
                <a:cs typeface="Lucida Sans Unicode"/>
              </a:rPr>
              <a:t>e</a:t>
            </a:r>
            <a:r>
              <a:rPr lang="pt-BR" sz="2400" spc="-55" dirty="0">
                <a:latin typeface="Lucida Sans Unicode"/>
                <a:cs typeface="Lucida Sans Unicode"/>
              </a:rPr>
              <a:t> </a:t>
            </a:r>
            <a:r>
              <a:rPr lang="pt-BR" sz="2800" i="1" spc="-70" dirty="0" err="1">
                <a:latin typeface="Lucida Sans Unicode"/>
                <a:cs typeface="Lucida Sans Unicode"/>
              </a:rPr>
              <a:t>available</a:t>
            </a:r>
            <a:r>
              <a:rPr lang="pt-BR" sz="2800" i="1" spc="-70" dirty="0">
                <a:latin typeface="Lucida Sans Unicode"/>
                <a:cs typeface="Lucida Sans Unicode"/>
              </a:rPr>
              <a:t>()</a:t>
            </a:r>
            <a:r>
              <a:rPr lang="pt-BR" sz="2400" spc="-70" dirty="0">
                <a:latin typeface="Lucida Sans Unicode"/>
                <a:cs typeface="Lucida Sans Unicode"/>
              </a:rPr>
              <a:t>.</a:t>
            </a:r>
            <a:endParaRPr lang="pt-BR" sz="24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609601"/>
            <a:ext cx="4098388" cy="68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638032" y="6420612"/>
            <a:ext cx="191134" cy="20065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409446"/>
            <a:ext cx="77851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2050414" algn="l"/>
                <a:tab pos="4225290" algn="l"/>
                <a:tab pos="5190490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10" dirty="0" err="1">
                <a:solidFill>
                  <a:srgbClr val="FF0000"/>
                </a:solidFill>
              </a:rPr>
              <a:t>Exempl</a:t>
            </a:r>
            <a:r>
              <a:rPr spc="-5" dirty="0" err="1">
                <a:solidFill>
                  <a:srgbClr val="FF0000"/>
                </a:solidFill>
              </a:rPr>
              <a:t>o</a:t>
            </a:r>
            <a:r>
              <a:rPr lang="pt-BR" spc="-5">
                <a:solidFill>
                  <a:srgbClr val="FF0000"/>
                </a:solidFill>
              </a:rPr>
              <a:t> 2</a:t>
            </a:r>
            <a:r>
              <a:t>:</a:t>
            </a:r>
            <a:r>
              <a:rPr lang="pt-BR"/>
              <a:t> </a:t>
            </a:r>
            <a:r>
              <a:rPr spc="-5"/>
              <a:t>imprim</a:t>
            </a:r>
            <a:r>
              <a:rPr spc="-15"/>
              <a:t>i</a:t>
            </a:r>
            <a:r>
              <a:t>n</a:t>
            </a:r>
            <a:r>
              <a:rPr spc="0"/>
              <a:t>d</a:t>
            </a:r>
            <a:r>
              <a:t>o</a:t>
            </a:r>
            <a:r>
              <a:rPr dirty="0"/>
              <a:t>	uma	mens</a:t>
            </a:r>
            <a:r>
              <a:rPr spc="-15" dirty="0"/>
              <a:t>a</a:t>
            </a:r>
            <a:r>
              <a:rPr dirty="0"/>
              <a:t>g</a:t>
            </a:r>
            <a:r>
              <a:rPr spc="-10" dirty="0"/>
              <a:t>e</a:t>
            </a:r>
            <a:r>
              <a:rPr dirty="0"/>
              <a:t>m  de </a:t>
            </a:r>
            <a:r>
              <a:rPr spc="-5" dirty="0"/>
              <a:t>boas vindas </a:t>
            </a:r>
            <a:r>
              <a:rPr dirty="0"/>
              <a:t>no </a:t>
            </a:r>
            <a:r>
              <a:rPr spc="-5" dirty="0"/>
              <a:t>monitor</a:t>
            </a:r>
            <a:r>
              <a:rPr spc="-75" dirty="0"/>
              <a:t> </a:t>
            </a:r>
            <a:r>
              <a:rPr spc="-5" dirty="0"/>
              <a:t>serial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8595" y="2350007"/>
            <a:ext cx="6531864" cy="1981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15377" y="2732582"/>
            <a:ext cx="6913245" cy="2697533"/>
          </a:xfrm>
          <a:prstGeom prst="rect">
            <a:avLst/>
          </a:prstGeom>
          <a:ln w="9525">
            <a:noFill/>
          </a:ln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>
                <a:latin typeface="Lucida Sans Unicode"/>
                <a:cs typeface="Lucida Sans Unicode"/>
              </a:rPr>
              <a:t>void</a:t>
            </a:r>
            <a:r>
              <a:rPr spc="-25" dirty="0">
                <a:latin typeface="Lucida Sans Unicode"/>
                <a:cs typeface="Lucida Sans Unicode"/>
              </a:rPr>
              <a:t> </a:t>
            </a:r>
            <a:r>
              <a:rPr spc="-5" dirty="0">
                <a:solidFill>
                  <a:srgbClr val="F3A176"/>
                </a:solidFill>
                <a:latin typeface="Lucida Sans Unicode"/>
                <a:cs typeface="Lucida Sans Unicode"/>
              </a:rPr>
              <a:t>setup()</a:t>
            </a:r>
            <a:endParaRPr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dirty="0">
                <a:latin typeface="Lucida Sans Unicode"/>
                <a:cs typeface="Lucida Sans Unicode"/>
              </a:rPr>
              <a:t>{</a:t>
            </a:r>
          </a:p>
          <a:p>
            <a:pPr marL="185420">
              <a:lnSpc>
                <a:spcPct val="100000"/>
              </a:lnSpc>
            </a:pPr>
            <a:r>
              <a:rPr spc="-5" dirty="0">
                <a:latin typeface="Lucida Sans Unicode"/>
                <a:cs typeface="Lucida Sans Unicode"/>
              </a:rPr>
              <a:t>Serial.</a:t>
            </a:r>
            <a:r>
              <a:rPr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begin</a:t>
            </a:r>
            <a:r>
              <a:rPr spc="-5" dirty="0">
                <a:latin typeface="Lucida Sans Unicode"/>
                <a:cs typeface="Lucida Sans Unicode"/>
              </a:rPr>
              <a:t>(9600); // Definição </a:t>
            </a:r>
            <a:r>
              <a:rPr dirty="0">
                <a:latin typeface="Lucida Sans Unicode"/>
                <a:cs typeface="Lucida Sans Unicode"/>
              </a:rPr>
              <a:t>da </a:t>
            </a:r>
            <a:r>
              <a:rPr spc="-5" dirty="0" err="1">
                <a:latin typeface="Lucida Sans Unicode"/>
                <a:cs typeface="Lucida Sans Unicode"/>
              </a:rPr>
              <a:t>veloci</a:t>
            </a:r>
            <a:r>
              <a:rPr lang="pt-BR" spc="-5" dirty="0">
                <a:latin typeface="Lucida Sans Unicode"/>
                <a:cs typeface="Lucida Sans Unicode"/>
              </a:rPr>
              <a:t>da</a:t>
            </a:r>
            <a:r>
              <a:rPr spc="-5" dirty="0">
                <a:latin typeface="Lucida Sans Unicode"/>
                <a:cs typeface="Lucida Sans Unicode"/>
              </a:rPr>
              <a:t>de </a:t>
            </a:r>
            <a:r>
              <a:rPr dirty="0">
                <a:latin typeface="Lucida Sans Unicode"/>
                <a:cs typeface="Lucida Sans Unicode"/>
              </a:rPr>
              <a:t>de</a:t>
            </a:r>
            <a:r>
              <a:rPr spc="-65" dirty="0">
                <a:latin typeface="Lucida Sans Unicode"/>
                <a:cs typeface="Lucida Sans Unicode"/>
              </a:rPr>
              <a:t> </a:t>
            </a:r>
            <a:r>
              <a:rPr spc="-10" dirty="0">
                <a:latin typeface="Lucida Sans Unicode"/>
                <a:cs typeface="Lucida Sans Unicode"/>
              </a:rPr>
              <a:t>transmissão</a:t>
            </a:r>
            <a:endParaRPr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dirty="0">
                <a:latin typeface="Lucida Sans Unicode"/>
                <a:cs typeface="Lucida Sans Unicode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1440"/>
              </a:spcBef>
            </a:pPr>
            <a:r>
              <a:rPr dirty="0">
                <a:latin typeface="Lucida Sans Unicode"/>
                <a:cs typeface="Lucida Sans Unicode"/>
              </a:rPr>
              <a:t>void</a:t>
            </a:r>
            <a:r>
              <a:rPr spc="-25" dirty="0">
                <a:latin typeface="Lucida Sans Unicode"/>
                <a:cs typeface="Lucida Sans Unicode"/>
              </a:rPr>
              <a:t> </a:t>
            </a:r>
            <a:r>
              <a:rPr spc="-5" dirty="0">
                <a:solidFill>
                  <a:srgbClr val="F3A176"/>
                </a:solidFill>
                <a:latin typeface="Lucida Sans Unicode"/>
                <a:cs typeface="Lucida Sans Unicode"/>
              </a:rPr>
              <a:t>loop()</a:t>
            </a:r>
            <a:endParaRPr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dirty="0">
                <a:latin typeface="Lucida Sans Unicode"/>
                <a:cs typeface="Lucida Sans Unicode"/>
              </a:rPr>
              <a:t>{</a:t>
            </a:r>
          </a:p>
          <a:p>
            <a:pPr marL="185420">
              <a:lnSpc>
                <a:spcPct val="100000"/>
              </a:lnSpc>
            </a:pPr>
            <a:r>
              <a:rPr spc="-5" dirty="0">
                <a:latin typeface="Lucida Sans Unicode"/>
                <a:cs typeface="Lucida Sans Unicode"/>
              </a:rPr>
              <a:t>Serial.</a:t>
            </a:r>
            <a:r>
              <a:rPr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println</a:t>
            </a:r>
            <a:r>
              <a:rPr spc="-5" dirty="0">
                <a:latin typeface="Lucida Sans Unicode"/>
                <a:cs typeface="Lucida Sans Unicode"/>
              </a:rPr>
              <a:t>("Ola, </a:t>
            </a:r>
            <a:r>
              <a:rPr dirty="0">
                <a:latin typeface="Lucida Sans Unicode"/>
                <a:cs typeface="Lucida Sans Unicode"/>
              </a:rPr>
              <a:t>seu </a:t>
            </a:r>
            <a:r>
              <a:rPr spc="-5" dirty="0">
                <a:latin typeface="Lucida Sans Unicode"/>
                <a:cs typeface="Lucida Sans Unicode"/>
              </a:rPr>
              <a:t>nome, seja bem </a:t>
            </a:r>
            <a:r>
              <a:rPr dirty="0">
                <a:latin typeface="Lucida Sans Unicode"/>
                <a:cs typeface="Lucida Sans Unicode"/>
              </a:rPr>
              <a:t>vindo </a:t>
            </a:r>
            <a:r>
              <a:rPr spc="-5" dirty="0" err="1">
                <a:latin typeface="Lucida Sans Unicode"/>
                <a:cs typeface="Lucida Sans Unicode"/>
              </a:rPr>
              <a:t>ao</a:t>
            </a:r>
            <a:r>
              <a:rPr spc="-5" dirty="0">
                <a:latin typeface="Lucida Sans Unicode"/>
                <a:cs typeface="Lucida Sans Unicode"/>
              </a:rPr>
              <a:t> Arduino");</a:t>
            </a:r>
            <a:endParaRPr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561846"/>
            <a:ext cx="7018020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715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dirty="0"/>
              <a:t>O Arduino </a:t>
            </a:r>
            <a:r>
              <a:rPr spc="-5" dirty="0" err="1"/>
              <a:t>possui</a:t>
            </a:r>
            <a:r>
              <a:rPr spc="-5" dirty="0"/>
              <a:t> </a:t>
            </a:r>
            <a:r>
              <a:rPr spc="-5" dirty="0" err="1"/>
              <a:t>portas</a:t>
            </a:r>
            <a:r>
              <a:rPr spc="-5" dirty="0"/>
              <a:t> </a:t>
            </a:r>
            <a:r>
              <a:rPr spc="-10" dirty="0" err="1"/>
              <a:t>digitais</a:t>
            </a:r>
            <a:r>
              <a:rPr spc="-10" dirty="0"/>
              <a:t>  </a:t>
            </a:r>
            <a:r>
              <a:rPr lang="pt-BR" spc="-5" dirty="0"/>
              <a:t>e </a:t>
            </a:r>
            <a:r>
              <a:rPr spc="-5" dirty="0" err="1"/>
              <a:t>analógicas</a:t>
            </a:r>
            <a:r>
              <a:rPr lang="pt-BR" spc="-5" dirty="0"/>
              <a:t> </a:t>
            </a:r>
            <a:r>
              <a:rPr spc="-5" dirty="0">
                <a:solidFill>
                  <a:srgbClr val="FF0000"/>
                </a:solidFill>
              </a:rPr>
              <a:t>para comunicação  entre </a:t>
            </a:r>
            <a:r>
              <a:rPr dirty="0">
                <a:solidFill>
                  <a:srgbClr val="FF0000"/>
                </a:solidFill>
              </a:rPr>
              <a:t>o </a:t>
            </a:r>
            <a:r>
              <a:rPr spc="-10" dirty="0">
                <a:solidFill>
                  <a:srgbClr val="FF0000"/>
                </a:solidFill>
              </a:rPr>
              <a:t>Arduino </a:t>
            </a:r>
            <a:r>
              <a:rPr dirty="0">
                <a:solidFill>
                  <a:srgbClr val="FF0000"/>
                </a:solidFill>
              </a:rPr>
              <a:t>e </a:t>
            </a:r>
            <a:r>
              <a:rPr spc="-10" dirty="0">
                <a:solidFill>
                  <a:srgbClr val="FF0000"/>
                </a:solidFill>
              </a:rPr>
              <a:t>dispositivos </a:t>
            </a:r>
            <a:r>
              <a:rPr spc="-5" dirty="0">
                <a:solidFill>
                  <a:srgbClr val="FF0000"/>
                </a:solidFill>
              </a:rPr>
              <a:t>externos</a:t>
            </a:r>
            <a:r>
              <a:rPr spc="-5" dirty="0"/>
              <a:t>,  por exemplo: ler </a:t>
            </a:r>
            <a:r>
              <a:rPr dirty="0"/>
              <a:t>um </a:t>
            </a:r>
            <a:r>
              <a:rPr spc="-5" dirty="0"/>
              <a:t>botão, acender </a:t>
            </a:r>
            <a:r>
              <a:rPr dirty="0"/>
              <a:t>um  </a:t>
            </a:r>
            <a:r>
              <a:rPr spc="-5" dirty="0"/>
              <a:t>led ou </a:t>
            </a:r>
            <a:r>
              <a:rPr dirty="0"/>
              <a:t>uma</a:t>
            </a:r>
            <a:r>
              <a:rPr spc="-35" dirty="0"/>
              <a:t> </a:t>
            </a:r>
            <a:r>
              <a:rPr spc="-5" dirty="0"/>
              <a:t>lâmpada.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4131944"/>
            <a:ext cx="70167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lang="pt-BR" sz="2700" spc="-5" dirty="0">
                <a:latin typeface="Lucida Sans Unicode"/>
                <a:cs typeface="Lucida Sans Unicode"/>
              </a:rPr>
              <a:t>O 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Arduino  UNO</a:t>
            </a:r>
            <a:r>
              <a:rPr sz="2700" spc="-5" dirty="0">
                <a:latin typeface="Lucida Sans Unicode"/>
                <a:cs typeface="Lucida Sans Unicode"/>
              </a:rPr>
              <a:t>, possui 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14 portas </a:t>
            </a:r>
            <a:r>
              <a:rPr sz="27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digitais </a:t>
            </a:r>
            <a:r>
              <a:rPr sz="2700" dirty="0">
                <a:latin typeface="Lucida Sans Unicode"/>
                <a:cs typeface="Lucida Sans Unicode"/>
              </a:rPr>
              <a:t>e </a:t>
            </a:r>
            <a:r>
              <a:rPr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6  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portas analógicas </a:t>
            </a:r>
            <a:r>
              <a:rPr sz="2700" spc="-5" dirty="0">
                <a:latin typeface="Lucida Sans Unicode"/>
                <a:cs typeface="Lucida Sans Unicode"/>
              </a:rPr>
              <a:t>(que também podem  </a:t>
            </a:r>
            <a:r>
              <a:rPr sz="2700" dirty="0">
                <a:latin typeface="Lucida Sans Unicode"/>
                <a:cs typeface="Lucida Sans Unicode"/>
              </a:rPr>
              <a:t>ser utilizadas </a:t>
            </a:r>
            <a:r>
              <a:rPr sz="2700" spc="-5" dirty="0">
                <a:latin typeface="Lucida Sans Unicode"/>
                <a:cs typeface="Lucida Sans Unicode"/>
              </a:rPr>
              <a:t>como portas</a:t>
            </a:r>
            <a:r>
              <a:rPr sz="2700" spc="-6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digitais).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" y="457201"/>
            <a:ext cx="7239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26809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b="1" spc="-5" dirty="0"/>
              <a:t>Portas</a:t>
            </a:r>
            <a:r>
              <a:rPr b="1" spc="-95" dirty="0"/>
              <a:t> </a:t>
            </a:r>
            <a:r>
              <a:rPr b="1" spc="-5" dirty="0"/>
              <a:t>Digitais</a:t>
            </a:r>
            <a:endParaRPr sz="18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540662"/>
            <a:ext cx="6734175" cy="377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300" spc="-5" dirty="0">
                <a:latin typeface="Lucida Sans Unicode"/>
                <a:cs typeface="Lucida Sans Unicode"/>
              </a:rPr>
              <a:t>T</a:t>
            </a:r>
            <a:r>
              <a:rPr sz="2300" spc="-5" dirty="0" err="1">
                <a:latin typeface="Lucida Sans Unicode"/>
                <a:cs typeface="Lucida Sans Unicode"/>
              </a:rPr>
              <a:t>rabalham</a:t>
            </a:r>
            <a:r>
              <a:rPr sz="2300" spc="-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com </a:t>
            </a:r>
            <a:r>
              <a:rPr lang="pt-BR" sz="2300" spc="-5" dirty="0">
                <a:latin typeface="Lucida Sans Unicode"/>
                <a:cs typeface="Lucida Sans Unicode"/>
              </a:rPr>
              <a:t>tensões </a:t>
            </a:r>
            <a:r>
              <a:rPr lang="pt-BR" sz="2300" spc="-5" dirty="0" err="1">
                <a:latin typeface="Lucida Sans Unicode"/>
                <a:cs typeface="Lucida Sans Unicode"/>
              </a:rPr>
              <a:t>definifdas</a:t>
            </a:r>
            <a:r>
              <a:rPr lang="pt-BR" sz="2300" spc="-5" dirty="0">
                <a:latin typeface="Lucida Sans Unicode"/>
                <a:cs typeface="Lucida Sans Unicode"/>
              </a:rPr>
              <a:t>: </a:t>
            </a:r>
            <a:r>
              <a:rPr sz="2300" dirty="0">
                <a:latin typeface="Lucida Sans Unicode"/>
                <a:cs typeface="Lucida Sans Unicode"/>
              </a:rPr>
              <a:t>0V e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5V.</a:t>
            </a:r>
            <a:endParaRPr lang="pt-BR" sz="2300" dirty="0">
              <a:latin typeface="Lucida Sans Unicode"/>
              <a:cs typeface="Lucida Sans Unicode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sz="2300" dirty="0">
              <a:latin typeface="Lucida Sans Unicode"/>
              <a:cs typeface="Lucida Sans Unicode"/>
            </a:endParaRPr>
          </a:p>
          <a:p>
            <a:pPr marL="241300" marR="5715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0V indica </a:t>
            </a:r>
            <a:r>
              <a:rPr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a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ausência </a:t>
            </a:r>
            <a:r>
              <a:rPr sz="2300" dirty="0">
                <a:latin typeface="Lucida Sans Unicode"/>
                <a:cs typeface="Lucida Sans Unicode"/>
              </a:rPr>
              <a:t>de um </a:t>
            </a:r>
            <a:r>
              <a:rPr sz="2300" spc="-10" dirty="0">
                <a:latin typeface="Lucida Sans Unicode"/>
                <a:cs typeface="Lucida Sans Unicode"/>
              </a:rPr>
              <a:t>sinal </a:t>
            </a:r>
            <a:r>
              <a:rPr sz="2300" dirty="0">
                <a:latin typeface="Lucida Sans Unicode"/>
                <a:cs typeface="Lucida Sans Unicode"/>
              </a:rPr>
              <a:t>e </a:t>
            </a:r>
            <a:r>
              <a:rPr sz="23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5V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indica  </a:t>
            </a:r>
            <a:r>
              <a:rPr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a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presença </a:t>
            </a:r>
            <a:r>
              <a:rPr sz="2300" dirty="0">
                <a:latin typeface="Lucida Sans Unicode"/>
                <a:cs typeface="Lucida Sans Unicode"/>
              </a:rPr>
              <a:t>de um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dirty="0" err="1">
                <a:latin typeface="Lucida Sans Unicode"/>
                <a:cs typeface="Lucida Sans Unicode"/>
              </a:rPr>
              <a:t>sinal</a:t>
            </a:r>
            <a:r>
              <a:rPr sz="2300" dirty="0">
                <a:latin typeface="Lucida Sans Unicode"/>
                <a:cs typeface="Lucida Sans Unicode"/>
              </a:rPr>
              <a:t>.</a:t>
            </a:r>
            <a:endParaRPr lang="pt-BR" sz="2300" dirty="0">
              <a:latin typeface="Lucida Sans Unicode"/>
              <a:cs typeface="Lucida Sans Unicode"/>
            </a:endParaRPr>
          </a:p>
          <a:p>
            <a:pPr marL="241300" marR="5715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sz="2300" dirty="0">
              <a:latin typeface="Lucida Sans Unicode"/>
              <a:cs typeface="Lucida Sans Unicode"/>
            </a:endParaRPr>
          </a:p>
          <a:p>
            <a:pPr marL="241300" marR="6985" indent="-228600" algn="just">
              <a:lnSpc>
                <a:spcPts val="2760"/>
              </a:lnSpc>
              <a:spcBef>
                <a:spcPts val="3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Lucida Sans Unicode"/>
                <a:cs typeface="Lucida Sans Unicode"/>
              </a:rPr>
              <a:t>Para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escrever </a:t>
            </a:r>
            <a:r>
              <a:rPr sz="2300" dirty="0">
                <a:latin typeface="Lucida Sans Unicode"/>
                <a:cs typeface="Lucida Sans Unicode"/>
              </a:rPr>
              <a:t>em </a:t>
            </a:r>
            <a:r>
              <a:rPr sz="2300" spc="-5" dirty="0">
                <a:latin typeface="Lucida Sans Unicode"/>
                <a:cs typeface="Lucida Sans Unicode"/>
              </a:rPr>
              <a:t>uma porta digital</a:t>
            </a:r>
            <a:r>
              <a:rPr lang="pt-BR" sz="2300" spc="-5" dirty="0">
                <a:latin typeface="Lucida Sans Unicode"/>
                <a:cs typeface="Lucida Sans Unicode"/>
              </a:rPr>
              <a:t>: </a:t>
            </a:r>
            <a:r>
              <a:rPr sz="23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digitalWrite</a:t>
            </a:r>
            <a:r>
              <a:rPr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400" i="1" spc="-15" dirty="0">
                <a:latin typeface="Lucida Sans Unicode"/>
                <a:cs typeface="Lucida Sans Unicode"/>
              </a:rPr>
              <a:t>pin,</a:t>
            </a:r>
            <a:r>
              <a:rPr sz="2400" i="1" spc="-160" dirty="0">
                <a:latin typeface="Lucida Sans Unicode"/>
                <a:cs typeface="Lucida Sans Unicode"/>
              </a:rPr>
              <a:t> </a:t>
            </a:r>
            <a:r>
              <a:rPr sz="2400" i="1" spc="-45" dirty="0" err="1">
                <a:latin typeface="Lucida Sans Unicode"/>
                <a:cs typeface="Lucida Sans Unicode"/>
              </a:rPr>
              <a:t>estado</a:t>
            </a:r>
            <a:r>
              <a:rPr sz="230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r>
              <a:rPr sz="2300" spc="-45" dirty="0">
                <a:latin typeface="Lucida Sans Unicode"/>
                <a:cs typeface="Lucida Sans Unicode"/>
              </a:rPr>
              <a:t>.</a:t>
            </a:r>
            <a:endParaRPr lang="pt-BR" sz="2300" spc="-45" dirty="0">
              <a:latin typeface="Lucida Sans Unicode"/>
              <a:cs typeface="Lucida Sans Unicode"/>
            </a:endParaRPr>
          </a:p>
          <a:p>
            <a:pPr marL="241300" marR="6985" indent="-228600" algn="just">
              <a:lnSpc>
                <a:spcPts val="2760"/>
              </a:lnSpc>
              <a:spcBef>
                <a:spcPts val="39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sz="23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710"/>
              </a:lnSpc>
              <a:spcBef>
                <a:spcPts val="21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Lucida Sans Unicode"/>
                <a:cs typeface="Lucida Sans Unicode"/>
              </a:rPr>
              <a:t>Para</a:t>
            </a:r>
            <a:r>
              <a:rPr sz="2300" spc="1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ler</a:t>
            </a:r>
            <a:r>
              <a:rPr sz="2300" spc="1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um</a:t>
            </a:r>
            <a:r>
              <a:rPr sz="2300" spc="15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valor</a:t>
            </a:r>
            <a:r>
              <a:rPr sz="2300" spc="1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em</a:t>
            </a:r>
            <a:r>
              <a:rPr sz="2300" spc="15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uma</a:t>
            </a:r>
            <a:r>
              <a:rPr sz="2300" spc="15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porta</a:t>
            </a:r>
            <a:r>
              <a:rPr sz="2300" spc="15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digital</a:t>
            </a:r>
            <a:r>
              <a:rPr lang="pt-BR" sz="2300" spc="-5" dirty="0">
                <a:latin typeface="Lucida Sans Unicode"/>
                <a:cs typeface="Lucida Sans Unicode"/>
              </a:rPr>
              <a:t>:</a:t>
            </a:r>
            <a:r>
              <a:rPr sz="2300" spc="140" dirty="0">
                <a:latin typeface="Lucida Sans Unicode"/>
                <a:cs typeface="Lucida Sans Unicode"/>
              </a:rPr>
              <a:t> </a:t>
            </a:r>
            <a:r>
              <a:rPr sz="23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digitalRead</a:t>
            </a:r>
            <a:r>
              <a:rPr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sz="2400" i="1" spc="-15" dirty="0">
                <a:latin typeface="Lucida Sans Unicode"/>
                <a:cs typeface="Lucida Sans Unicode"/>
              </a:rPr>
              <a:t>pin</a:t>
            </a:r>
            <a:r>
              <a:rPr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r>
              <a:rPr sz="2300" spc="-15" dirty="0">
                <a:latin typeface="Lucida Sans Unicode"/>
                <a:cs typeface="Lucida Sans Unicode"/>
              </a:rPr>
              <a:t>.</a:t>
            </a:r>
            <a:endParaRPr sz="23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560809"/>
            <a:ext cx="3005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500" b="1" spc="-5" dirty="0"/>
              <a:t>Portas</a:t>
            </a:r>
            <a:r>
              <a:rPr sz="2500" b="1" spc="-40" dirty="0"/>
              <a:t> </a:t>
            </a:r>
            <a:r>
              <a:rPr sz="2500" b="1" spc="-5" dirty="0"/>
              <a:t>Analógicas</a:t>
            </a:r>
            <a:endParaRPr sz="25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990" y="1447800"/>
            <a:ext cx="7620000" cy="44961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200" dirty="0">
                <a:latin typeface="Lucida Sans Unicode"/>
                <a:cs typeface="Lucida Sans Unicode"/>
              </a:rPr>
              <a:t>U</a:t>
            </a:r>
            <a:r>
              <a:rPr sz="2200" dirty="0" err="1">
                <a:latin typeface="Lucida Sans Unicode"/>
                <a:cs typeface="Lucida Sans Unicode"/>
              </a:rPr>
              <a:t>tilizadas</a:t>
            </a:r>
            <a:r>
              <a:rPr sz="2200" spc="25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para</a:t>
            </a:r>
            <a:r>
              <a:rPr sz="2200" spc="275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entrada</a:t>
            </a:r>
            <a:r>
              <a:rPr lang="pt-BR" sz="2200" spc="-5" dirty="0">
                <a:latin typeface="Lucida Sans Unicode"/>
                <a:cs typeface="Lucida Sans Unicode"/>
              </a:rPr>
              <a:t> de sinal de sensores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lang="pt-BR" sz="2200" spc="-5" dirty="0">
              <a:latin typeface="Lucida Sans Unicode"/>
              <a:cs typeface="Lucida Sans Unicode"/>
            </a:endParaRPr>
          </a:p>
          <a:p>
            <a:pPr marL="241300" marR="5080" indent="-228600">
              <a:lnSpc>
                <a:spcPts val="202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200" dirty="0">
                <a:latin typeface="Lucida Sans Unicode"/>
                <a:cs typeface="Lucida Sans Unicode"/>
              </a:rPr>
              <a:t>Os </a:t>
            </a:r>
            <a:r>
              <a:rPr lang="pt-BR" sz="2200" spc="-5" dirty="0">
                <a:latin typeface="Lucida Sans Unicode"/>
                <a:cs typeface="Lucida Sans Unicode"/>
              </a:rPr>
              <a:t>valores lidos variam  de </a:t>
            </a:r>
            <a:r>
              <a:rPr lang="pt-BR" sz="2200" dirty="0">
                <a:latin typeface="Lucida Sans Unicode"/>
                <a:cs typeface="Lucida Sans Unicode"/>
              </a:rPr>
              <a:t>0V a</a:t>
            </a:r>
            <a:r>
              <a:rPr lang="pt-BR" sz="2200" spc="-15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5V.</a:t>
            </a:r>
          </a:p>
          <a:p>
            <a:pPr marL="241300" marR="5080" indent="-228600">
              <a:lnSpc>
                <a:spcPts val="2020"/>
              </a:lnSpc>
              <a:spcBef>
                <a:spcPts val="3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lang="pt-BR" sz="22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025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200" spc="-5" dirty="0">
                <a:latin typeface="Lucida Sans Unicode"/>
                <a:cs typeface="Lucida Sans Unicode"/>
              </a:rPr>
              <a:t>Para</a:t>
            </a:r>
            <a:r>
              <a:rPr lang="pt-BR" sz="2200" spc="125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ler</a:t>
            </a:r>
            <a:r>
              <a:rPr lang="pt-BR" sz="2200" spc="125" dirty="0">
                <a:latin typeface="Lucida Sans Unicode"/>
                <a:cs typeface="Lucida Sans Unicode"/>
              </a:rPr>
              <a:t> </a:t>
            </a:r>
            <a:r>
              <a:rPr lang="pt-BR" sz="2200" dirty="0">
                <a:latin typeface="Lucida Sans Unicode"/>
                <a:cs typeface="Lucida Sans Unicode"/>
              </a:rPr>
              <a:t>um</a:t>
            </a:r>
            <a:r>
              <a:rPr lang="pt-BR" sz="2200" spc="125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valor</a:t>
            </a:r>
            <a:r>
              <a:rPr lang="pt-BR" sz="2200" spc="125" dirty="0">
                <a:latin typeface="Lucida Sans Unicode"/>
                <a:cs typeface="Lucida Sans Unicode"/>
              </a:rPr>
              <a:t> </a:t>
            </a:r>
            <a:r>
              <a:rPr lang="pt-BR" sz="2200" dirty="0">
                <a:latin typeface="Lucida Sans Unicode"/>
                <a:cs typeface="Lucida Sans Unicode"/>
              </a:rPr>
              <a:t>em</a:t>
            </a:r>
            <a:r>
              <a:rPr lang="pt-BR" sz="2200" spc="125" dirty="0">
                <a:latin typeface="Lucida Sans Unicode"/>
                <a:cs typeface="Lucida Sans Unicode"/>
              </a:rPr>
              <a:t> </a:t>
            </a:r>
            <a:r>
              <a:rPr lang="pt-BR" sz="2200" dirty="0">
                <a:latin typeface="Lucida Sans Unicode"/>
                <a:cs typeface="Lucida Sans Unicode"/>
              </a:rPr>
              <a:t>uma</a:t>
            </a:r>
            <a:r>
              <a:rPr lang="pt-BR" sz="2200" spc="125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porta</a:t>
            </a:r>
            <a:r>
              <a:rPr lang="pt-BR" sz="2200" spc="150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analógica:</a:t>
            </a:r>
            <a:r>
              <a:rPr lang="pt-BR" sz="2200" spc="130" dirty="0">
                <a:latin typeface="Lucida Sans Unicode"/>
                <a:cs typeface="Lucida Sans Unicode"/>
              </a:rPr>
              <a:t> </a:t>
            </a:r>
            <a:r>
              <a:rPr lang="pt-BR" sz="22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analogRead</a:t>
            </a:r>
            <a:r>
              <a:rPr lang="pt-BR" sz="22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lang="pt-BR" sz="2200" i="1" spc="-15" dirty="0">
                <a:latin typeface="Lucida Sans Unicode"/>
                <a:cs typeface="Lucida Sans Unicode"/>
              </a:rPr>
              <a:t>pin</a:t>
            </a:r>
            <a:r>
              <a:rPr lang="pt-BR" sz="22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)</a:t>
            </a:r>
            <a:r>
              <a:rPr lang="pt-BR" sz="2200" spc="-15" dirty="0">
                <a:latin typeface="Lucida Sans Unicode"/>
                <a:cs typeface="Lucida Sans Unicode"/>
              </a:rPr>
              <a:t>.</a:t>
            </a:r>
          </a:p>
          <a:p>
            <a:pPr marL="241300" indent="-228600">
              <a:lnSpc>
                <a:spcPts val="2025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lang="pt-BR" sz="2200" dirty="0">
              <a:latin typeface="Lucida Sans Unicode"/>
              <a:cs typeface="Lucida Sans Unicode"/>
            </a:endParaRPr>
          </a:p>
          <a:p>
            <a:pPr marL="241300" indent="-228600"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200" dirty="0">
                <a:latin typeface="Lucida Sans Unicode"/>
                <a:cs typeface="Lucida Sans Unicode"/>
              </a:rPr>
              <a:t>Os	</a:t>
            </a:r>
            <a:r>
              <a:rPr lang="pt-BR" sz="2200" spc="-5" dirty="0">
                <a:latin typeface="Lucida Sans Unicode"/>
                <a:cs typeface="Lucida Sans Unicode"/>
              </a:rPr>
              <a:t>conversores	analógicos-digitais (AD</a:t>
            </a:r>
            <a:r>
              <a:rPr lang="pt-BR" sz="2200" spc="5" dirty="0">
                <a:latin typeface="Lucida Sans Unicode"/>
                <a:cs typeface="Lucida Sans Unicode"/>
              </a:rPr>
              <a:t>C</a:t>
            </a:r>
            <a:r>
              <a:rPr lang="pt-BR" sz="2200" dirty="0">
                <a:latin typeface="Lucida Sans Unicode"/>
                <a:cs typeface="Lucida Sans Unicode"/>
              </a:rPr>
              <a:t>)	</a:t>
            </a:r>
            <a:r>
              <a:rPr lang="pt-BR" sz="2200" spc="-5" dirty="0">
                <a:latin typeface="Lucida Sans Unicode"/>
                <a:cs typeface="Lucida Sans Unicode"/>
              </a:rPr>
              <a:t>do Arduino </a:t>
            </a:r>
            <a:r>
              <a:rPr lang="pt-BR" sz="2200" dirty="0">
                <a:latin typeface="Lucida Sans Unicode"/>
                <a:cs typeface="Lucida Sans Unicode"/>
              </a:rPr>
              <a:t>são </a:t>
            </a:r>
            <a:r>
              <a:rPr lang="pt-BR" sz="2200" spc="-5" dirty="0">
                <a:latin typeface="Lucida Sans Unicode"/>
                <a:cs typeface="Lucida Sans Unicode"/>
              </a:rPr>
              <a:t>de </a:t>
            </a:r>
            <a:r>
              <a:rPr lang="pt-BR" sz="2200" dirty="0">
                <a:solidFill>
                  <a:srgbClr val="FF0000"/>
                </a:solidFill>
                <a:latin typeface="Lucida Sans Unicode"/>
                <a:cs typeface="Lucida Sans Unicode"/>
              </a:rPr>
              <a:t>10</a:t>
            </a:r>
            <a:r>
              <a:rPr lang="pt-BR" sz="2200" spc="-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bits </a:t>
            </a:r>
            <a:r>
              <a:rPr lang="pt-BR" sz="2200" spc="-5" dirty="0">
                <a:latin typeface="Lucida Sans Unicode"/>
                <a:cs typeface="Lucida Sans Unicode"/>
              </a:rPr>
              <a:t>com</a:t>
            </a:r>
            <a:r>
              <a:rPr lang="pt-BR" sz="2200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precisão </a:t>
            </a:r>
            <a:r>
              <a:rPr lang="pt-BR" sz="2200" dirty="0">
                <a:latin typeface="Lucida Sans Unicode"/>
                <a:cs typeface="Lucida Sans Unicode"/>
              </a:rPr>
              <a:t>de </a:t>
            </a:r>
            <a:r>
              <a:rPr lang="pt-BR" sz="2200" spc="-5" dirty="0">
                <a:latin typeface="Lucida Sans Unicode"/>
                <a:cs typeface="Lucida Sans Unicode"/>
              </a:rPr>
              <a:t>0.005V</a:t>
            </a:r>
            <a:r>
              <a:rPr lang="pt-BR" sz="2200" spc="560" dirty="0">
                <a:latin typeface="Lucida Sans Unicode"/>
                <a:cs typeface="Lucida Sans Unicode"/>
              </a:rPr>
              <a:t> </a:t>
            </a:r>
            <a:r>
              <a:rPr lang="pt-BR" sz="2200" spc="-10" dirty="0">
                <a:latin typeface="Lucida Sans Unicode"/>
                <a:cs typeface="Lucida Sans Unicode"/>
              </a:rPr>
              <a:t>ou </a:t>
            </a:r>
            <a:r>
              <a:rPr lang="pt-BR" sz="2200" spc="-5" dirty="0">
                <a:latin typeface="Lucida Sans Unicode"/>
                <a:cs typeface="Lucida Sans Unicode"/>
              </a:rPr>
              <a:t>5mV.</a:t>
            </a:r>
          </a:p>
          <a:p>
            <a:pPr marL="241300" indent="-228600"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endParaRPr lang="pt-BR" sz="2200" spc="-5" dirty="0">
              <a:latin typeface="Lucida Sans Unicode"/>
              <a:cs typeface="Lucida Sans Unicode"/>
            </a:endParaRPr>
          </a:p>
          <a:p>
            <a:pPr marL="241300" indent="-228600"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200" dirty="0">
                <a:latin typeface="Lucida Sans Unicode"/>
                <a:cs typeface="Lucida Sans Unicode"/>
              </a:rPr>
              <a:t>Os </a:t>
            </a:r>
            <a:r>
              <a:rPr lang="pt-BR"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valores lidos </a:t>
            </a:r>
            <a:r>
              <a:rPr lang="pt-BR" sz="2200" spc="-5" dirty="0">
                <a:latin typeface="Lucida Sans Unicode"/>
                <a:cs typeface="Lucida Sans Unicode"/>
              </a:rPr>
              <a:t>em </a:t>
            </a:r>
            <a:r>
              <a:rPr lang="pt-BR" sz="2200" dirty="0">
                <a:latin typeface="Lucida Sans Unicode"/>
                <a:cs typeface="Lucida Sans Unicode"/>
              </a:rPr>
              <a:t>uma </a:t>
            </a:r>
            <a:r>
              <a:rPr lang="pt-BR" sz="2200" spc="-5" dirty="0">
                <a:latin typeface="Lucida Sans Unicode"/>
                <a:cs typeface="Lucida Sans Unicode"/>
              </a:rPr>
              <a:t>porta analógica </a:t>
            </a:r>
            <a:r>
              <a:rPr lang="pt-BR"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variam  de </a:t>
            </a:r>
            <a:r>
              <a:rPr lang="pt-BR" sz="2200" dirty="0">
                <a:solidFill>
                  <a:srgbClr val="FF0000"/>
                </a:solidFill>
                <a:latin typeface="Lucida Sans Unicode"/>
                <a:cs typeface="Lucida Sans Unicode"/>
              </a:rPr>
              <a:t>0 a </a:t>
            </a:r>
            <a:r>
              <a:rPr lang="pt-BR" sz="22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1023 </a:t>
            </a:r>
            <a:r>
              <a:rPr lang="pt-BR" sz="2200" dirty="0">
                <a:latin typeface="Lucida Sans Unicode"/>
                <a:cs typeface="Lucida Sans Unicode"/>
              </a:rPr>
              <a:t>(10 </a:t>
            </a:r>
            <a:r>
              <a:rPr lang="pt-BR" sz="2200" spc="-5" dirty="0">
                <a:latin typeface="Lucida Sans Unicode"/>
                <a:cs typeface="Lucida Sans Unicode"/>
              </a:rPr>
              <a:t>bits), onde </a:t>
            </a:r>
            <a:r>
              <a:rPr lang="pt-BR" sz="2200" dirty="0">
                <a:latin typeface="Lucida Sans Unicode"/>
                <a:cs typeface="Lucida Sans Unicode"/>
              </a:rPr>
              <a:t>0 </a:t>
            </a:r>
            <a:r>
              <a:rPr lang="pt-BR" sz="2200" spc="-5" dirty="0">
                <a:latin typeface="Lucida Sans Unicode"/>
                <a:cs typeface="Lucida Sans Unicode"/>
              </a:rPr>
              <a:t>representa </a:t>
            </a:r>
            <a:r>
              <a:rPr lang="pt-BR" sz="2200" dirty="0">
                <a:latin typeface="Lucida Sans Unicode"/>
                <a:cs typeface="Lucida Sans Unicode"/>
              </a:rPr>
              <a:t>0V e  1023 </a:t>
            </a:r>
            <a:r>
              <a:rPr lang="pt-BR" sz="2200" spc="-5" dirty="0">
                <a:latin typeface="Lucida Sans Unicode"/>
                <a:cs typeface="Lucida Sans Unicode"/>
              </a:rPr>
              <a:t>representa</a:t>
            </a:r>
            <a:r>
              <a:rPr lang="pt-BR" sz="2200" spc="-10" dirty="0">
                <a:latin typeface="Lucida Sans Unicode"/>
                <a:cs typeface="Lucida Sans Unicode"/>
              </a:rPr>
              <a:t> </a:t>
            </a:r>
            <a:r>
              <a:rPr lang="pt-BR" sz="2200" spc="-5" dirty="0">
                <a:latin typeface="Lucida Sans Unicode"/>
                <a:cs typeface="Lucida Sans Unicode"/>
              </a:rPr>
              <a:t>5V.</a:t>
            </a:r>
            <a:endParaRPr lang="pt-BR" sz="2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78915" y="1322478"/>
            <a:ext cx="701548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Para </a:t>
            </a:r>
            <a:r>
              <a:rPr sz="2700" spc="-5" dirty="0" err="1">
                <a:latin typeface="Lucida Sans Unicode"/>
                <a:cs typeface="Lucida Sans Unicode"/>
              </a:rPr>
              <a:t>definir</a:t>
            </a:r>
            <a:r>
              <a:rPr sz="2700" spc="-5" dirty="0">
                <a:latin typeface="Lucida Sans Unicode"/>
                <a:cs typeface="Lucida Sans Unicode"/>
              </a:rPr>
              <a:t> </a:t>
            </a:r>
            <a:r>
              <a:rPr sz="2700" dirty="0" err="1">
                <a:latin typeface="Lucida Sans Unicode"/>
                <a:cs typeface="Lucida Sans Unicode"/>
              </a:rPr>
              <a:t>uma</a:t>
            </a:r>
            <a:r>
              <a:rPr sz="270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porta </a:t>
            </a:r>
            <a:r>
              <a:rPr sz="2700" spc="-5" dirty="0" err="1">
                <a:latin typeface="Lucida Sans Unicode"/>
                <a:cs typeface="Lucida Sans Unicode"/>
              </a:rPr>
              <a:t>como</a:t>
            </a:r>
            <a:r>
              <a:rPr sz="2700" spc="-5" dirty="0">
                <a:latin typeface="Lucida Sans Unicode"/>
                <a:cs typeface="Lucida Sans Unicode"/>
              </a:rPr>
              <a:t> entrada</a:t>
            </a:r>
            <a:r>
              <a:rPr sz="2700" spc="535" dirty="0">
                <a:latin typeface="Lucida Sans Unicode"/>
                <a:cs typeface="Lucida Sans Unicode"/>
              </a:rPr>
              <a:t> </a:t>
            </a:r>
            <a:r>
              <a:rPr sz="2700" spc="-5" dirty="0" err="1">
                <a:latin typeface="Lucida Sans Unicode"/>
                <a:cs typeface="Lucida Sans Unicode"/>
              </a:rPr>
              <a:t>ou</a:t>
            </a:r>
            <a:r>
              <a:rPr lang="pt-BR" sz="2700" spc="-5" dirty="0">
                <a:latin typeface="Lucida Sans Unicode"/>
                <a:cs typeface="Lucida Sans Unicode"/>
              </a:rPr>
              <a:t> saída, deve-se indicar na programação.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2365685"/>
            <a:ext cx="7015480" cy="2567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  <a:tab pos="94805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Lucida Sans Unicode"/>
                <a:cs typeface="Lucida Sans Unicode"/>
              </a:rPr>
              <a:t>A	</a:t>
            </a:r>
            <a:r>
              <a:rPr sz="2700" spc="10" dirty="0" err="1">
                <a:latin typeface="Lucida Sans Unicode"/>
                <a:cs typeface="Lucida Sans Unicode"/>
              </a:rPr>
              <a:t>função</a:t>
            </a:r>
            <a:r>
              <a:rPr lang="pt-BR" sz="2700" spc="10" dirty="0">
                <a:latin typeface="Lucida Sans Unicode"/>
                <a:cs typeface="Lucida Sans Unicode"/>
              </a:rPr>
              <a:t> </a:t>
            </a:r>
            <a:r>
              <a:rPr lang="pt-BR" sz="27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pinMod</a:t>
            </a:r>
            <a:r>
              <a:rPr lang="pt-BR" sz="27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e</a:t>
            </a:r>
            <a:r>
              <a:rPr lang="pt-BR"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(</a:t>
            </a:r>
            <a:r>
              <a:rPr lang="pt-BR" sz="2850" i="1" spc="-75" dirty="0">
                <a:latin typeface="Lucida Sans Unicode"/>
                <a:cs typeface="Lucida Sans Unicode"/>
              </a:rPr>
              <a:t>pin,</a:t>
            </a:r>
            <a:r>
              <a:rPr lang="pt-BR" sz="2850" i="1" dirty="0">
                <a:latin typeface="Lucida Sans Unicode"/>
                <a:cs typeface="Lucida Sans Unicode"/>
              </a:rPr>
              <a:t>	</a:t>
            </a:r>
            <a:r>
              <a:rPr lang="pt-BR" sz="2850" i="1" spc="-80" dirty="0">
                <a:latin typeface="Lucida Sans Unicode"/>
                <a:cs typeface="Lucida Sans Unicode"/>
              </a:rPr>
              <a:t>esta</a:t>
            </a:r>
            <a:r>
              <a:rPr lang="pt-BR" sz="2850" i="1" spc="-110" dirty="0">
                <a:latin typeface="Lucida Sans Unicode"/>
                <a:cs typeface="Lucida Sans Unicode"/>
              </a:rPr>
              <a:t>d</a:t>
            </a:r>
            <a:r>
              <a:rPr lang="pt-BR" sz="2850" i="1" spc="-95" dirty="0">
                <a:latin typeface="Lucida Sans Unicode"/>
                <a:cs typeface="Lucida Sans Unicode"/>
              </a:rPr>
              <a:t>o</a:t>
            </a:r>
            <a:r>
              <a:rPr lang="pt-BR" sz="2700" dirty="0">
                <a:solidFill>
                  <a:srgbClr val="FF0000"/>
                </a:solidFill>
                <a:latin typeface="Lucida Sans Unicode"/>
                <a:cs typeface="Lucida Sans Unicode"/>
              </a:rPr>
              <a:t>)	</a:t>
            </a:r>
            <a:r>
              <a:rPr lang="pt-BR" sz="2700" dirty="0">
                <a:latin typeface="Lucida Sans Unicode"/>
                <a:cs typeface="Lucida Sans Unicode"/>
              </a:rPr>
              <a:t>é </a:t>
            </a:r>
            <a:r>
              <a:rPr lang="pt-BR" sz="2700" spc="-5" dirty="0">
                <a:latin typeface="Lucida Sans Unicode"/>
                <a:cs typeface="Lucida Sans Unicode"/>
              </a:rPr>
              <a:t>utilizada</a:t>
            </a:r>
            <a:r>
              <a:rPr lang="pt-BR" sz="2700" spc="190" dirty="0">
                <a:latin typeface="Lucida Sans Unicode"/>
                <a:cs typeface="Lucida Sans Unicode"/>
              </a:rPr>
              <a:t> </a:t>
            </a:r>
            <a:r>
              <a:rPr lang="pt-BR" sz="2700" spc="-5" dirty="0">
                <a:latin typeface="Lucida Sans Unicode"/>
                <a:cs typeface="Lucida Sans Unicode"/>
              </a:rPr>
              <a:t>para</a:t>
            </a:r>
            <a:r>
              <a:rPr lang="pt-BR" sz="2700" spc="200" dirty="0">
                <a:latin typeface="Lucida Sans Unicode"/>
                <a:cs typeface="Lucida Sans Unicode"/>
              </a:rPr>
              <a:t> </a:t>
            </a:r>
            <a:r>
              <a:rPr lang="pt-BR" sz="2700" spc="-10" dirty="0">
                <a:latin typeface="Lucida Sans Unicode"/>
                <a:cs typeface="Lucida Sans Unicode"/>
              </a:rPr>
              <a:t>definir</a:t>
            </a:r>
            <a:r>
              <a:rPr lang="pt-BR" sz="2700" spc="204" dirty="0">
                <a:latin typeface="Lucida Sans Unicode"/>
                <a:cs typeface="Lucida Sans Unicode"/>
              </a:rPr>
              <a:t> </a:t>
            </a:r>
            <a:r>
              <a:rPr lang="pt-BR" sz="2700" dirty="0">
                <a:latin typeface="Lucida Sans Unicode"/>
                <a:cs typeface="Lucida Sans Unicode"/>
              </a:rPr>
              <a:t>se</a:t>
            </a:r>
            <a:r>
              <a:rPr lang="pt-BR" sz="2700" spc="210" dirty="0">
                <a:latin typeface="Lucida Sans Unicode"/>
                <a:cs typeface="Lucida Sans Unicode"/>
              </a:rPr>
              <a:t> </a:t>
            </a:r>
            <a:r>
              <a:rPr lang="pt-BR" sz="2700" dirty="0">
                <a:latin typeface="Lucida Sans Unicode"/>
                <a:cs typeface="Lucida Sans Unicode"/>
              </a:rPr>
              <a:t>a</a:t>
            </a:r>
            <a:r>
              <a:rPr lang="pt-BR" sz="2700" spc="185" dirty="0">
                <a:latin typeface="Lucida Sans Unicode"/>
                <a:cs typeface="Lucida Sans Unicode"/>
              </a:rPr>
              <a:t> </a:t>
            </a:r>
            <a:r>
              <a:rPr lang="pt-BR" sz="2700" spc="-5" dirty="0">
                <a:latin typeface="Lucida Sans Unicode"/>
                <a:cs typeface="Lucida Sans Unicode"/>
              </a:rPr>
              <a:t>porta</a:t>
            </a:r>
            <a:r>
              <a:rPr lang="pt-BR" sz="2700" spc="210" dirty="0">
                <a:latin typeface="Lucida Sans Unicode"/>
                <a:cs typeface="Lucida Sans Unicode"/>
              </a:rPr>
              <a:t> </a:t>
            </a:r>
            <a:r>
              <a:rPr lang="pt-BR" sz="2700" spc="-5" dirty="0">
                <a:latin typeface="Lucida Sans Unicode"/>
                <a:cs typeface="Lucida Sans Unicode"/>
              </a:rPr>
              <a:t>será</a:t>
            </a:r>
            <a:r>
              <a:rPr lang="pt-BR" sz="2700" spc="210" dirty="0">
                <a:latin typeface="Lucida Sans Unicode"/>
                <a:cs typeface="Lucida Sans Unicode"/>
              </a:rPr>
              <a:t> </a:t>
            </a:r>
            <a:r>
              <a:rPr lang="pt-BR" sz="2700" dirty="0">
                <a:latin typeface="Lucida Sans Unicode"/>
                <a:cs typeface="Lucida Sans Unicode"/>
              </a:rPr>
              <a:t>de </a:t>
            </a:r>
            <a:r>
              <a:rPr lang="pt-BR" sz="2700" spc="-5" dirty="0">
                <a:latin typeface="Lucida Sans Unicode"/>
                <a:cs typeface="Lucida Sans Unicode"/>
              </a:rPr>
              <a:t>entrada ou </a:t>
            </a:r>
            <a:r>
              <a:rPr lang="pt-BR" sz="2700" dirty="0">
                <a:latin typeface="Lucida Sans Unicode"/>
                <a:cs typeface="Lucida Sans Unicode"/>
              </a:rPr>
              <a:t>saída de</a:t>
            </a:r>
            <a:r>
              <a:rPr lang="pt-BR" sz="2700" spc="-80" dirty="0">
                <a:latin typeface="Lucida Sans Unicode"/>
                <a:cs typeface="Lucida Sans Unicode"/>
              </a:rPr>
              <a:t> </a:t>
            </a:r>
            <a:r>
              <a:rPr lang="pt-BR" sz="2700" spc="-5" dirty="0">
                <a:latin typeface="Lucida Sans Unicode"/>
                <a:cs typeface="Lucida Sans Unicode"/>
              </a:rPr>
              <a:t>dados.</a:t>
            </a:r>
            <a:endParaRPr lang="pt-BR" sz="2700" dirty="0">
              <a:latin typeface="Lucida Sans Unicode"/>
              <a:cs typeface="Lucida Sans Unicode"/>
            </a:endParaRPr>
          </a:p>
          <a:p>
            <a:pPr marL="12700">
              <a:spcBef>
                <a:spcPts val="100"/>
              </a:spcBef>
              <a:tabLst>
                <a:tab pos="268605" algn="l"/>
                <a:tab pos="948055" algn="l"/>
              </a:tabLst>
            </a:pPr>
            <a:endParaRPr lang="pt-BR" sz="2700" dirty="0">
              <a:latin typeface="Lucida Sans Unicode"/>
              <a:cs typeface="Lucida Sans Unicode"/>
            </a:endParaRPr>
          </a:p>
          <a:p>
            <a:pPr marL="12700">
              <a:spcBef>
                <a:spcPts val="100"/>
              </a:spcBef>
              <a:tabLst>
                <a:tab pos="268605" algn="l"/>
                <a:tab pos="948055" algn="l"/>
              </a:tabLst>
            </a:pPr>
            <a:endParaRPr lang="pt-BR" sz="27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948055" algn="l"/>
              </a:tabLst>
            </a:pPr>
            <a:r>
              <a:rPr lang="pt-BR" sz="2700" spc="10" dirty="0">
                <a:latin typeface="Lucida Sans Unicode"/>
                <a:cs typeface="Lucida Sans Unicode"/>
              </a:rPr>
              <a:t> </a:t>
            </a:r>
            <a:endParaRPr sz="27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7900" y="4009724"/>
            <a:ext cx="5753735" cy="1846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Exemplo:</a:t>
            </a:r>
            <a:endParaRPr sz="2700" dirty="0">
              <a:latin typeface="Lucida Sans Unicode"/>
              <a:cs typeface="Lucida Sans Unicode"/>
            </a:endParaRPr>
          </a:p>
          <a:p>
            <a:pPr marL="524510" indent="-228600">
              <a:lnSpc>
                <a:spcPct val="100000"/>
              </a:lnSpc>
              <a:spcBef>
                <a:spcPts val="7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lang="pt-BR" sz="2300" dirty="0">
                <a:latin typeface="Lucida Sans Unicode"/>
                <a:cs typeface="Lucida Sans Unicode"/>
              </a:rPr>
              <a:t>A</a:t>
            </a:r>
            <a:r>
              <a:rPr sz="230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porta </a:t>
            </a:r>
            <a:r>
              <a:rPr lang="pt-BR" sz="2300" dirty="0">
                <a:latin typeface="Lucida Sans Unicode"/>
                <a:cs typeface="Lucida Sans Unicode"/>
              </a:rPr>
              <a:t>1</a:t>
            </a:r>
            <a:r>
              <a:rPr sz="2300" dirty="0">
                <a:latin typeface="Lucida Sans Unicode"/>
                <a:cs typeface="Lucida Sans Unicode"/>
              </a:rPr>
              <a:t>3 será de</a:t>
            </a:r>
            <a:r>
              <a:rPr sz="2300" spc="-7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saída</a:t>
            </a:r>
          </a:p>
          <a:p>
            <a:pPr marL="762635" lvl="1" indent="-228600">
              <a:lnSpc>
                <a:spcPct val="100000"/>
              </a:lnSpc>
              <a:spcBef>
                <a:spcPts val="170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sz="21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pinMode(13,</a:t>
            </a:r>
            <a:r>
              <a:rPr sz="21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OUTPUT)</a:t>
            </a:r>
            <a:endParaRPr sz="2100" dirty="0">
              <a:latin typeface="Lucida Sans Unicode"/>
              <a:cs typeface="Lucida Sans Unicode"/>
            </a:endParaRPr>
          </a:p>
          <a:p>
            <a:pPr marL="524510" indent="-228600">
              <a:lnSpc>
                <a:spcPct val="100000"/>
              </a:lnSpc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lang="pt-BR" sz="2300" spc="-5" dirty="0">
                <a:latin typeface="Lucida Sans Unicode"/>
                <a:cs typeface="Lucida Sans Unicode"/>
              </a:rPr>
              <a:t>A </a:t>
            </a:r>
            <a:r>
              <a:rPr sz="2300" spc="-5" dirty="0">
                <a:latin typeface="Lucida Sans Unicode"/>
                <a:cs typeface="Lucida Sans Unicode"/>
              </a:rPr>
              <a:t>porta </a:t>
            </a:r>
            <a:r>
              <a:rPr sz="2300" dirty="0">
                <a:latin typeface="Lucida Sans Unicode"/>
                <a:cs typeface="Lucida Sans Unicode"/>
              </a:rPr>
              <a:t>7 será de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entrada</a:t>
            </a:r>
            <a:endParaRPr sz="2300" dirty="0">
              <a:latin typeface="Lucida Sans Unicode"/>
              <a:cs typeface="Lucida Sans Unicode"/>
            </a:endParaRPr>
          </a:p>
          <a:p>
            <a:pPr marL="762635" lvl="1" indent="-228600">
              <a:lnSpc>
                <a:spcPct val="100000"/>
              </a:lnSpc>
              <a:spcBef>
                <a:spcPts val="165"/>
              </a:spcBef>
              <a:buClr>
                <a:srgbClr val="DA1F28"/>
              </a:buClr>
              <a:buFont typeface="Wingdings 2"/>
              <a:buChar char=""/>
              <a:tabLst>
                <a:tab pos="762635" algn="l"/>
                <a:tab pos="763270" algn="l"/>
              </a:tabLst>
            </a:pPr>
            <a:r>
              <a:rPr sz="21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pinMode(7,</a:t>
            </a:r>
            <a:r>
              <a:rPr sz="21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1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INPUT)</a:t>
            </a:r>
            <a:endParaRPr sz="2100" dirty="0">
              <a:latin typeface="Lucida Sans Unicode"/>
              <a:cs typeface="Lucida Sans Unicode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E41161B2-5630-4EEF-B771-528CA091612B}"/>
              </a:ext>
            </a:extLst>
          </p:cNvPr>
          <p:cNvSpPr txBox="1">
            <a:spLocks/>
          </p:cNvSpPr>
          <p:nvPr/>
        </p:nvSpPr>
        <p:spPr>
          <a:xfrm>
            <a:off x="762000" y="560809"/>
            <a:ext cx="30054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lang="pt-BR" sz="1700" kern="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pt-BR" sz="1700" kern="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z="2500" b="1" kern="0" spc="-5" dirty="0"/>
              <a:t>Entradas e Saídas</a:t>
            </a:r>
            <a:endParaRPr lang="pt-BR" sz="2500" b="1" kern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CE7C3-5ADD-2C4D-B0DE-C7A587D1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73" y="1180889"/>
            <a:ext cx="4341495" cy="415498"/>
          </a:xfrm>
        </p:spPr>
        <p:txBody>
          <a:bodyPr/>
          <a:lstStyle/>
          <a:p>
            <a:r>
              <a:rPr lang="pt-BR" dirty="0"/>
              <a:t>1 </a:t>
            </a:r>
            <a:r>
              <a:rPr lang="pt-BR" dirty="0" err="1"/>
              <a:t>Botão</a:t>
            </a:r>
            <a:r>
              <a:rPr lang="pt-BR" dirty="0"/>
              <a:t> + 1 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38354-F778-F34B-8BE4-E44BB2055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73" y="1828800"/>
            <a:ext cx="4187899" cy="3263504"/>
          </a:xfrm>
        </p:spPr>
        <p:txBody>
          <a:bodyPr>
            <a:normAutofit/>
          </a:bodyPr>
          <a:lstStyle/>
          <a:p>
            <a:r>
              <a:rPr lang="pt-BR" sz="1500" dirty="0"/>
              <a:t>Componentes utilizados: 01x Led Vermelho / 01x Resistor de 300</a:t>
            </a:r>
            <a:r>
              <a:rPr lang="el-GR" sz="1500" dirty="0"/>
              <a:t>Ω / 01</a:t>
            </a:r>
            <a:r>
              <a:rPr lang="pt-BR" sz="1500" dirty="0" err="1"/>
              <a:t>x</a:t>
            </a:r>
            <a:r>
              <a:rPr lang="pt-BR" sz="1500" dirty="0"/>
              <a:t> </a:t>
            </a:r>
            <a:r>
              <a:rPr lang="pt-BR" sz="1500" dirty="0" err="1"/>
              <a:t>PushButton</a:t>
            </a:r>
            <a:r>
              <a:rPr lang="pt-BR" sz="1500" dirty="0"/>
              <a:t> / 01x Resistor de 10k</a:t>
            </a:r>
            <a:r>
              <a:rPr lang="el-GR" sz="1500" dirty="0"/>
              <a:t>Ω / </a:t>
            </a:r>
            <a:r>
              <a:rPr lang="pt-BR" sz="1500" dirty="0"/>
              <a:t>cabos diversos. </a:t>
            </a:r>
          </a:p>
          <a:p>
            <a:endParaRPr lang="pt-BR" sz="1500" dirty="0"/>
          </a:p>
          <a:p>
            <a:endParaRPr lang="pt-BR" sz="15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CD9D0-2ADE-DD4D-8E97-AF98FE207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0" y="3114675"/>
            <a:ext cx="6850690" cy="33623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4E6337C-6CB7-CF49-B5BE-F7CE7AC1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801" y="1125746"/>
            <a:ext cx="3817199" cy="27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4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5F00-64DC-4B71-B10F-5BCBCE32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4341495" cy="415498"/>
          </a:xfrm>
        </p:spPr>
        <p:txBody>
          <a:bodyPr/>
          <a:lstStyle/>
          <a:p>
            <a:r>
              <a:rPr lang="pt-BR" dirty="0"/>
              <a:t>Para Entregar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B83AC-001B-4A45-BDDE-A095290F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3783548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/>
              <a:t>PARA ENTREGA:</a:t>
            </a:r>
            <a:r>
              <a:rPr lang="pt-BR" sz="1800" dirty="0"/>
              <a:t> Modifique a montagem anterior e insira 5 </a:t>
            </a:r>
            <a:r>
              <a:rPr lang="pt-BR" sz="1800" dirty="0" err="1"/>
              <a:t>LEDs</a:t>
            </a:r>
            <a:r>
              <a:rPr lang="pt-BR" sz="1800" dirty="0"/>
              <a:t>, do pino 9 ao pino 13. Em seguida, altere o programa para sequenciar os </a:t>
            </a:r>
            <a:r>
              <a:rPr lang="pt-BR" sz="1800" dirty="0" err="1"/>
              <a:t>LEDs</a:t>
            </a:r>
            <a:r>
              <a:rPr lang="pt-BR" sz="1800" dirty="0"/>
              <a:t> em ciclo repetitivo (com </a:t>
            </a:r>
            <a:r>
              <a:rPr lang="pt-BR" sz="1800" dirty="0" err="1"/>
              <a:t>delay</a:t>
            </a:r>
            <a:r>
              <a:rPr lang="pt-BR" sz="1800" dirty="0"/>
              <a:t> de 100ms), do pino 9 ao 13. Por último, altere o programa para parar o sequenciamento, caso o botão esteja pressionado: se não acionado, acende na sequência; se acionado, acender todos os </a:t>
            </a:r>
            <a:r>
              <a:rPr lang="pt-BR" sz="1800" dirty="0" err="1"/>
              <a:t>LEDs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b="1" dirty="0">
                <a:solidFill>
                  <a:srgbClr val="FF0000"/>
                </a:solidFill>
              </a:rPr>
              <a:t>Relatório com fotos e o diagrama elétrico (</a:t>
            </a:r>
            <a:r>
              <a:rPr lang="pt-BR" sz="1800" b="1" dirty="0" err="1">
                <a:solidFill>
                  <a:srgbClr val="FF0000"/>
                </a:solidFill>
              </a:rPr>
              <a:t>fritzing</a:t>
            </a:r>
            <a:r>
              <a:rPr lang="pt-BR" sz="1800" b="1" dirty="0">
                <a:solidFill>
                  <a:srgbClr val="FF0000"/>
                </a:solidFill>
              </a:rPr>
              <a:t> ou </a:t>
            </a:r>
            <a:r>
              <a:rPr lang="pt-BR" sz="1800" b="1" dirty="0" err="1">
                <a:solidFill>
                  <a:srgbClr val="FF0000"/>
                </a:solidFill>
              </a:rPr>
              <a:t>tinkercad</a:t>
            </a:r>
            <a:r>
              <a:rPr lang="pt-BR" sz="1800" b="1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pt-BR" sz="1800" b="1" dirty="0">
                <a:solidFill>
                  <a:srgbClr val="FF0000"/>
                </a:solidFill>
              </a:rPr>
              <a:t>Cálculos, Problemas e Soluções</a:t>
            </a:r>
          </a:p>
          <a:p>
            <a:pPr algn="just"/>
            <a:r>
              <a:rPr lang="pt-BR" sz="1800" b="1" dirty="0">
                <a:solidFill>
                  <a:srgbClr val="FF0000"/>
                </a:solidFill>
              </a:rPr>
              <a:t>Prazo: Quarta-feira.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269511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A90EE241-CB26-43C0-AB61-4BE8DAE104E9}"/>
              </a:ext>
            </a:extLst>
          </p:cNvPr>
          <p:cNvSpPr/>
          <p:nvPr/>
        </p:nvSpPr>
        <p:spPr>
          <a:xfrm>
            <a:off x="533400" y="501395"/>
            <a:ext cx="2999232" cy="705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20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4A6A19-0525-477B-B3BE-93ADB2876DA8}"/>
              </a:ext>
            </a:extLst>
          </p:cNvPr>
          <p:cNvSpPr txBox="1"/>
          <p:nvPr/>
        </p:nvSpPr>
        <p:spPr>
          <a:xfrm>
            <a:off x="685800" y="1207007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 err="1"/>
              <a:t>Arduíno</a:t>
            </a:r>
            <a:r>
              <a:rPr lang="pt-BR" sz="2400" dirty="0"/>
              <a:t> é uma plataforma de prototipagem eletrônica de hardware livre projetada com um microcontrolador Atmel AVR que utiliza essencialmente programação em C/C++.</a:t>
            </a:r>
          </a:p>
          <a:p>
            <a:endParaRPr lang="pt-BR" sz="2400" dirty="0"/>
          </a:p>
        </p:txBody>
      </p:sp>
      <p:pic>
        <p:nvPicPr>
          <p:cNvPr id="1026" name="Picture 2" descr="https://upload.wikimedia.org/wikipedia/commons/thumb/a/a9/ATmega8_01_Pengo.jpg/220px-ATmega8_01_Pengo.jpg">
            <a:extLst>
              <a:ext uri="{FF2B5EF4-FFF2-40B4-BE49-F238E27FC236}">
                <a16:creationId xmlns:a16="http://schemas.microsoft.com/office/drawing/2014/main" id="{9791BF69-DED9-486C-8637-E50A381E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16535"/>
            <a:ext cx="2936651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AF08212C-DCE6-4499-AB3F-CADDED6D6384}"/>
              </a:ext>
            </a:extLst>
          </p:cNvPr>
          <p:cNvSpPr txBox="1"/>
          <p:nvPr/>
        </p:nvSpPr>
        <p:spPr>
          <a:xfrm>
            <a:off x="1073355" y="5334000"/>
            <a:ext cx="6733540" cy="81047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>
                <a:latin typeface="Lucida Sans Unicode"/>
                <a:cs typeface="Lucida Sans Unicode"/>
              </a:rPr>
              <a:t>O </a:t>
            </a:r>
            <a:r>
              <a:rPr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site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oficial </a:t>
            </a:r>
            <a:r>
              <a:rPr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do </a:t>
            </a:r>
            <a:r>
              <a:rPr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Arduino </a:t>
            </a:r>
            <a:r>
              <a:rPr sz="2300" dirty="0">
                <a:latin typeface="Lucida Sans Unicode"/>
                <a:cs typeface="Lucida Sans Unicode"/>
              </a:rPr>
              <a:t>é</a:t>
            </a:r>
            <a:r>
              <a:rPr sz="2300" spc="-35" dirty="0">
                <a:solidFill>
                  <a:srgbClr val="FF8118"/>
                </a:solidFill>
                <a:latin typeface="Lucida Sans Unicode"/>
                <a:cs typeface="Lucida Sans Unicode"/>
              </a:rPr>
              <a:t> </a:t>
            </a:r>
            <a:r>
              <a:rPr sz="2300" u="heavy" spc="-5" dirty="0">
                <a:solidFill>
                  <a:srgbClr val="FF8118"/>
                </a:solidFill>
                <a:uFill>
                  <a:solidFill>
                    <a:srgbClr val="FF8118"/>
                  </a:solidFill>
                </a:uFill>
                <a:latin typeface="Lucida Sans Unicode"/>
                <a:cs typeface="Lucida Sans Unicode"/>
                <a:hlinkClick r:id="rId4"/>
              </a:rPr>
              <a:t>http://arduino.cc</a:t>
            </a:r>
            <a:endParaRPr lang="pt-BR" sz="2300" u="heavy" spc="-5" dirty="0">
              <a:solidFill>
                <a:srgbClr val="FF8118"/>
              </a:solidFill>
              <a:uFill>
                <a:solidFill>
                  <a:srgbClr val="FF8118"/>
                </a:solidFill>
              </a:uFill>
              <a:latin typeface="Lucida Sans Unicode"/>
              <a:cs typeface="Lucida Sans Unicode"/>
            </a:endParaRPr>
          </a:p>
          <a:p>
            <a:pPr marL="241300" indent="-228600">
              <a:lnSpc>
                <a:spcPct val="100000"/>
              </a:lnSpc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pt-BR" sz="2300" u="heavy" spc="-5" dirty="0">
                <a:solidFill>
                  <a:schemeClr val="accent4">
                    <a:lumMod val="50000"/>
                  </a:schemeClr>
                </a:solidFill>
                <a:uFill>
                  <a:solidFill>
                    <a:srgbClr val="FF8118"/>
                  </a:solidFill>
                </a:uFill>
                <a:latin typeface="Lucida Sans Unicode"/>
                <a:cs typeface="Lucida Sans Unicode"/>
              </a:rPr>
              <a:t>Download IDE </a:t>
            </a:r>
            <a:r>
              <a:rPr lang="pt-BR" sz="2300" u="heavy" spc="-5" dirty="0" err="1">
                <a:solidFill>
                  <a:schemeClr val="accent4">
                    <a:lumMod val="50000"/>
                  </a:schemeClr>
                </a:solidFill>
                <a:uFill>
                  <a:solidFill>
                    <a:srgbClr val="FF8118"/>
                  </a:solidFill>
                </a:uFill>
                <a:latin typeface="Lucida Sans Unicode"/>
                <a:cs typeface="Lucida Sans Unicode"/>
              </a:rPr>
              <a:t>Arduino</a:t>
            </a:r>
            <a:endParaRPr sz="2300" dirty="0">
              <a:solidFill>
                <a:schemeClr val="accent4">
                  <a:lumMod val="50000"/>
                </a:schemeClr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819666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DD7AC-8440-3447-8843-BC60E91F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4341495" cy="415498"/>
          </a:xfrm>
        </p:spPr>
        <p:txBody>
          <a:bodyPr/>
          <a:lstStyle/>
          <a:p>
            <a:r>
              <a:rPr lang="pt-BR" dirty="0"/>
              <a:t>Leitura do Teclado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9C954-F8F5-B741-B922-A82B84055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6732905" cy="5539978"/>
          </a:xfrm>
        </p:spPr>
        <p:txBody>
          <a:bodyPr/>
          <a:lstStyle/>
          <a:p>
            <a:r>
              <a:rPr lang="pt-BR" sz="2000" dirty="0">
                <a:latin typeface="+mj-lt"/>
              </a:rPr>
              <a:t>byte </a:t>
            </a:r>
            <a:r>
              <a:rPr lang="pt-BR" sz="2000" dirty="0" err="1">
                <a:latin typeface="+mj-lt"/>
              </a:rPr>
              <a:t>byteRead</a:t>
            </a:r>
            <a:r>
              <a:rPr lang="pt-BR" sz="2000" dirty="0">
                <a:latin typeface="+mj-lt"/>
              </a:rPr>
              <a:t>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rgbClr val="FF0000"/>
                </a:solidFill>
                <a:latin typeface="+mj-lt"/>
              </a:rPr>
              <a:t>void</a:t>
            </a:r>
            <a:r>
              <a:rPr lang="pt-BR" sz="2000" dirty="0">
                <a:solidFill>
                  <a:srgbClr val="FF0000"/>
                </a:solidFill>
                <a:latin typeface="+mj-lt"/>
              </a:rPr>
              <a:t> setup()</a:t>
            </a:r>
            <a:r>
              <a:rPr lang="pt-BR" sz="2000" dirty="0">
                <a:latin typeface="+mj-lt"/>
              </a:rPr>
              <a:t> {                </a:t>
            </a:r>
          </a:p>
          <a:p>
            <a:r>
              <a:rPr lang="pt-BR" sz="2000" dirty="0">
                <a:latin typeface="+mj-lt"/>
              </a:rPr>
              <a:t>//configura a comunicação seria com </a:t>
            </a:r>
            <a:r>
              <a:rPr lang="pt-BR" sz="2000" dirty="0" err="1">
                <a:latin typeface="+mj-lt"/>
              </a:rPr>
              <a:t>baud</a:t>
            </a:r>
            <a:r>
              <a:rPr lang="pt-BR" sz="2000" dirty="0">
                <a:latin typeface="+mj-lt"/>
              </a:rPr>
              <a:t> rate de 9600</a:t>
            </a:r>
          </a:p>
          <a:p>
            <a:r>
              <a:rPr lang="pt-BR" sz="2000" dirty="0">
                <a:latin typeface="+mj-lt"/>
              </a:rPr>
              <a:t>  </a:t>
            </a:r>
            <a:r>
              <a:rPr lang="pt-BR" sz="2000" b="1" dirty="0" err="1">
                <a:latin typeface="+mj-lt"/>
              </a:rPr>
              <a:t>Serial.begin</a:t>
            </a:r>
            <a:r>
              <a:rPr lang="pt-BR" sz="2000" b="1" dirty="0">
                <a:latin typeface="+mj-lt"/>
              </a:rPr>
              <a:t>(9600);</a:t>
            </a:r>
          </a:p>
          <a:p>
            <a:r>
              <a:rPr lang="pt-BR" sz="2000" dirty="0">
                <a:latin typeface="+mj-lt"/>
              </a:rPr>
              <a:t>}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rgbClr val="FF0000"/>
                </a:solidFill>
                <a:latin typeface="+mj-lt"/>
              </a:rPr>
              <a:t>void</a:t>
            </a:r>
            <a:r>
              <a:rPr lang="pt-BR" sz="2000" dirty="0">
                <a:solidFill>
                  <a:srgbClr val="FF0000"/>
                </a:solidFill>
                <a:latin typeface="+mj-lt"/>
              </a:rPr>
              <a:t> loop() </a:t>
            </a:r>
            <a:r>
              <a:rPr lang="pt-BR" sz="2000" dirty="0">
                <a:latin typeface="+mj-lt"/>
              </a:rPr>
              <a:t>{</a:t>
            </a:r>
          </a:p>
          <a:p>
            <a:r>
              <a:rPr lang="pt-BR" sz="2000" dirty="0">
                <a:latin typeface="+mj-lt"/>
              </a:rPr>
              <a:t>   </a:t>
            </a:r>
          </a:p>
          <a:p>
            <a:r>
              <a:rPr lang="pt-BR" sz="2000" dirty="0">
                <a:latin typeface="+mj-lt"/>
              </a:rPr>
              <a:t>  </a:t>
            </a:r>
            <a:r>
              <a:rPr lang="pt-BR" sz="2000" b="1" dirty="0" err="1">
                <a:latin typeface="+mj-lt"/>
              </a:rPr>
              <a:t>if</a:t>
            </a:r>
            <a:r>
              <a:rPr lang="pt-BR" sz="2000" b="1" dirty="0">
                <a:latin typeface="+mj-lt"/>
              </a:rPr>
              <a:t> (</a:t>
            </a:r>
            <a:r>
              <a:rPr lang="pt-BR" sz="2000" b="1" dirty="0" err="1">
                <a:latin typeface="+mj-lt"/>
              </a:rPr>
              <a:t>Serial.available</a:t>
            </a:r>
            <a:r>
              <a:rPr lang="pt-BR" sz="2000" b="1" dirty="0">
                <a:latin typeface="+mj-lt"/>
              </a:rPr>
              <a:t>())  </a:t>
            </a:r>
            <a:r>
              <a:rPr lang="pt-BR" sz="2000" dirty="0">
                <a:latin typeface="+mj-lt"/>
              </a:rPr>
              <a:t>//verifica se tem dados </a:t>
            </a:r>
            <a:r>
              <a:rPr lang="pt-BR" sz="2000" dirty="0" err="1">
                <a:latin typeface="+mj-lt"/>
              </a:rPr>
              <a:t>diponível</a:t>
            </a:r>
            <a:r>
              <a:rPr lang="pt-BR" sz="2000" dirty="0">
                <a:latin typeface="+mj-lt"/>
              </a:rPr>
              <a:t> para leitura</a:t>
            </a:r>
          </a:p>
          <a:p>
            <a:r>
              <a:rPr lang="pt-BR" sz="2000" dirty="0">
                <a:latin typeface="+mj-lt"/>
              </a:rPr>
              <a:t>  {</a:t>
            </a:r>
          </a:p>
          <a:p>
            <a:r>
              <a:rPr lang="pt-BR" sz="2000" dirty="0">
                <a:latin typeface="+mj-lt"/>
              </a:rPr>
              <a:t>    </a:t>
            </a:r>
            <a:r>
              <a:rPr lang="pt-BR" sz="2000" b="1" dirty="0" err="1">
                <a:latin typeface="+mj-lt"/>
              </a:rPr>
              <a:t>byteRead</a:t>
            </a:r>
            <a:r>
              <a:rPr lang="pt-BR" sz="2000" b="1" dirty="0">
                <a:latin typeface="+mj-lt"/>
              </a:rPr>
              <a:t> = </a:t>
            </a:r>
            <a:r>
              <a:rPr lang="pt-BR" sz="2000" b="1" dirty="0" err="1">
                <a:latin typeface="+mj-lt"/>
              </a:rPr>
              <a:t>Serial.read</a:t>
            </a:r>
            <a:r>
              <a:rPr lang="pt-BR" sz="2000" b="1" dirty="0">
                <a:latin typeface="+mj-lt"/>
              </a:rPr>
              <a:t>(); </a:t>
            </a:r>
            <a:r>
              <a:rPr lang="pt-BR" sz="2000" dirty="0">
                <a:latin typeface="+mj-lt"/>
              </a:rPr>
              <a:t>//</a:t>
            </a:r>
            <a:r>
              <a:rPr lang="pt-BR" sz="2000" dirty="0" err="1">
                <a:latin typeface="+mj-lt"/>
              </a:rPr>
              <a:t>le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bytwe</a:t>
            </a:r>
            <a:r>
              <a:rPr lang="pt-BR" sz="2000" dirty="0">
                <a:latin typeface="+mj-lt"/>
              </a:rPr>
              <a:t> mais recente no buffer da serial</a:t>
            </a:r>
          </a:p>
          <a:p>
            <a:r>
              <a:rPr lang="pt-BR" sz="2000" dirty="0">
                <a:latin typeface="+mj-lt"/>
              </a:rPr>
              <a:t>    </a:t>
            </a:r>
            <a:r>
              <a:rPr lang="pt-BR" sz="2000" b="1" dirty="0" err="1">
                <a:latin typeface="+mj-lt"/>
              </a:rPr>
              <a:t>Serial.write</a:t>
            </a:r>
            <a:r>
              <a:rPr lang="pt-BR" sz="2000" b="1" dirty="0">
                <a:latin typeface="+mj-lt"/>
              </a:rPr>
              <a:t>(</a:t>
            </a:r>
            <a:r>
              <a:rPr lang="pt-BR" sz="2000" b="1" dirty="0" err="1">
                <a:latin typeface="+mj-lt"/>
              </a:rPr>
              <a:t>byteRead</a:t>
            </a:r>
            <a:r>
              <a:rPr lang="pt-BR" sz="2000" b="1" dirty="0">
                <a:latin typeface="+mj-lt"/>
              </a:rPr>
              <a:t>);   </a:t>
            </a:r>
            <a:r>
              <a:rPr lang="pt-BR" sz="2000" dirty="0">
                <a:latin typeface="+mj-lt"/>
              </a:rPr>
              <a:t>//reenvia para o computador o dado recebido</a:t>
            </a:r>
          </a:p>
          <a:p>
            <a:r>
              <a:rPr lang="pt-BR" sz="2000" dirty="0">
                <a:latin typeface="+mj-lt"/>
              </a:rPr>
              <a:t>  }</a:t>
            </a:r>
          </a:p>
          <a:p>
            <a:r>
              <a:rPr lang="pt-BR" sz="20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82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8036" y="522098"/>
            <a:ext cx="37810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2298700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pc="10" dirty="0"/>
              <a:t>Monitor S</a:t>
            </a:r>
            <a:r>
              <a:rPr lang="pt-BR" dirty="0"/>
              <a:t>erial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036" y="1194775"/>
            <a:ext cx="6489727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Exemplo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 3</a:t>
            </a:r>
            <a:r>
              <a:rPr sz="2300" dirty="0">
                <a:latin typeface="Lucida Sans Unicode"/>
                <a:cs typeface="Lucida Sans Unicode"/>
              </a:rPr>
              <a:t>: </a:t>
            </a:r>
            <a:r>
              <a:rPr sz="2300" spc="-5" dirty="0">
                <a:latin typeface="Lucida Sans Unicode"/>
                <a:cs typeface="Lucida Sans Unicode"/>
              </a:rPr>
              <a:t>lendo dados </a:t>
            </a:r>
            <a:r>
              <a:rPr sz="2300" dirty="0">
                <a:latin typeface="Lucida Sans Unicode"/>
                <a:cs typeface="Lucida Sans Unicode"/>
              </a:rPr>
              <a:t>do monitor</a:t>
            </a:r>
            <a:r>
              <a:rPr sz="2300" spc="-60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serial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D18CC4-13EA-48CE-8AB5-CB71BE59EEB8}"/>
              </a:ext>
            </a:extLst>
          </p:cNvPr>
          <p:cNvSpPr txBox="1"/>
          <p:nvPr/>
        </p:nvSpPr>
        <p:spPr>
          <a:xfrm>
            <a:off x="1158502" y="2069847"/>
            <a:ext cx="723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valor = 0;</a:t>
            </a:r>
          </a:p>
          <a:p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setup()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Serial.begin</a:t>
            </a:r>
            <a:r>
              <a:rPr lang="pt-BR" dirty="0"/>
              <a:t>(9600); // Definição da velocidade de transmissão</a:t>
            </a:r>
          </a:p>
          <a:p>
            <a:r>
              <a:rPr lang="pt-BR" dirty="0"/>
              <a:t>}</a:t>
            </a:r>
          </a:p>
          <a:p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loop()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Serial.println</a:t>
            </a:r>
            <a:r>
              <a:rPr lang="pt-BR" dirty="0"/>
              <a:t>("Digite um numero ");</a:t>
            </a:r>
          </a:p>
          <a:p>
            <a:r>
              <a:rPr lang="pt-BR" dirty="0"/>
              <a:t>valor = </a:t>
            </a:r>
            <a:r>
              <a:rPr lang="pt-BR" dirty="0" err="1"/>
              <a:t>Serial.read</a:t>
            </a:r>
            <a:r>
              <a:rPr lang="pt-BR" dirty="0"/>
              <a:t>(); // leitura de dados do monitor serial  </a:t>
            </a:r>
          </a:p>
          <a:p>
            <a:r>
              <a:rPr lang="pt-BR" dirty="0" err="1"/>
              <a:t>Serial.print</a:t>
            </a:r>
            <a:r>
              <a:rPr lang="pt-BR" dirty="0"/>
              <a:t>("O numero digitado foi ");</a:t>
            </a:r>
          </a:p>
          <a:p>
            <a:r>
              <a:rPr lang="pt-BR" dirty="0" err="1"/>
              <a:t>Serial.write</a:t>
            </a:r>
            <a:r>
              <a:rPr lang="pt-BR" dirty="0"/>
              <a:t>(valor);  </a:t>
            </a:r>
          </a:p>
          <a:p>
            <a:r>
              <a:rPr lang="pt-BR" dirty="0" err="1"/>
              <a:t>Serial.println</a:t>
            </a:r>
            <a:r>
              <a:rPr lang="pt-BR" dirty="0"/>
              <a:t>();</a:t>
            </a:r>
          </a:p>
          <a:p>
            <a:r>
              <a:rPr lang="pt-BR" dirty="0" err="1"/>
              <a:t>delay</a:t>
            </a:r>
            <a:r>
              <a:rPr lang="pt-BR" dirty="0"/>
              <a:t>(5000); // Aguarda por 3 segundos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28600" y="76200"/>
            <a:ext cx="2971800" cy="10752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3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Exemplo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 4</a:t>
            </a:r>
            <a:r>
              <a:rPr sz="2300" dirty="0">
                <a:latin typeface="Lucida Sans Unicode"/>
                <a:cs typeface="Lucida Sans Unicode"/>
              </a:rPr>
              <a:t>: </a:t>
            </a:r>
            <a:r>
              <a:rPr sz="2300" spc="-5" dirty="0">
                <a:latin typeface="Lucida Sans Unicode"/>
                <a:cs typeface="Lucida Sans Unicode"/>
              </a:rPr>
              <a:t>acendendo leds pelo monitor</a:t>
            </a:r>
            <a:r>
              <a:rPr sz="2300" spc="-35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serial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E2C2EA-1990-4B6E-9CFB-EC87C4B424DC}"/>
              </a:ext>
            </a:extLst>
          </p:cNvPr>
          <p:cNvSpPr txBox="1"/>
          <p:nvPr/>
        </p:nvSpPr>
        <p:spPr>
          <a:xfrm>
            <a:off x="3742945" y="76200"/>
            <a:ext cx="4419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led_vermelho</a:t>
            </a:r>
            <a:r>
              <a:rPr lang="pt-BR" sz="1400" dirty="0"/>
              <a:t> = 5;  </a:t>
            </a:r>
          </a:p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led_verde</a:t>
            </a:r>
            <a:r>
              <a:rPr lang="pt-BR" sz="1400" dirty="0"/>
              <a:t> = 6;  </a:t>
            </a:r>
          </a:p>
          <a:p>
            <a:r>
              <a:rPr lang="pt-BR" sz="1400" dirty="0" err="1"/>
              <a:t>const</a:t>
            </a:r>
            <a:r>
              <a:rPr lang="pt-BR" sz="1400" dirty="0"/>
              <a:t>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 err="1"/>
              <a:t>led_amarelo</a:t>
            </a:r>
            <a:r>
              <a:rPr lang="pt-BR" sz="1400" dirty="0"/>
              <a:t> = 7;</a:t>
            </a:r>
          </a:p>
          <a:p>
            <a:r>
              <a:rPr lang="pt-BR" sz="1400" dirty="0"/>
              <a:t>char </a:t>
            </a:r>
            <a:r>
              <a:rPr lang="pt-BR" sz="1400" dirty="0" err="1"/>
              <a:t>led</a:t>
            </a:r>
            <a:r>
              <a:rPr lang="pt-BR" sz="1400" dirty="0"/>
              <a:t>;  </a:t>
            </a:r>
            <a:r>
              <a:rPr lang="pt-BR" sz="1400" dirty="0" err="1"/>
              <a:t>void</a:t>
            </a:r>
            <a:r>
              <a:rPr lang="pt-BR" sz="1400" dirty="0"/>
              <a:t> setup()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 err="1"/>
              <a:t>pinMode</a:t>
            </a:r>
            <a:r>
              <a:rPr lang="pt-BR" sz="1400" dirty="0"/>
              <a:t>(</a:t>
            </a:r>
            <a:r>
              <a:rPr lang="pt-BR" sz="1400" dirty="0" err="1"/>
              <a:t>led_vermelho</a:t>
            </a:r>
            <a:r>
              <a:rPr lang="pt-BR" sz="1400" dirty="0"/>
              <a:t>, OUTPUT);  </a:t>
            </a:r>
          </a:p>
          <a:p>
            <a:r>
              <a:rPr lang="pt-BR" sz="1400" dirty="0" err="1"/>
              <a:t>pinMode</a:t>
            </a:r>
            <a:r>
              <a:rPr lang="pt-BR" sz="1400" dirty="0"/>
              <a:t>(</a:t>
            </a:r>
            <a:r>
              <a:rPr lang="pt-BR" sz="1400" dirty="0" err="1"/>
              <a:t>led_verde</a:t>
            </a:r>
            <a:r>
              <a:rPr lang="pt-BR" sz="1400" dirty="0"/>
              <a:t>, OUTPUT);  </a:t>
            </a:r>
          </a:p>
          <a:p>
            <a:r>
              <a:rPr lang="pt-BR" sz="1400" dirty="0" err="1"/>
              <a:t>pinMode</a:t>
            </a:r>
            <a:r>
              <a:rPr lang="pt-BR" sz="1400" dirty="0"/>
              <a:t>(</a:t>
            </a:r>
            <a:r>
              <a:rPr lang="pt-BR" sz="1400" dirty="0" err="1"/>
              <a:t>led_amarelo</a:t>
            </a:r>
            <a:r>
              <a:rPr lang="pt-BR" sz="1400" dirty="0"/>
              <a:t>, OUTPUT);  </a:t>
            </a:r>
          </a:p>
          <a:p>
            <a:r>
              <a:rPr lang="pt-BR" sz="1400" dirty="0" err="1"/>
              <a:t>Serial.begin</a:t>
            </a:r>
            <a:r>
              <a:rPr lang="pt-BR" sz="1400" dirty="0"/>
              <a:t>(9600);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err="1"/>
              <a:t>void</a:t>
            </a:r>
            <a:r>
              <a:rPr lang="pt-BR" sz="1400" dirty="0"/>
              <a:t> loop()</a:t>
            </a:r>
          </a:p>
          <a:p>
            <a:r>
              <a:rPr lang="pt-BR" sz="1400" dirty="0"/>
              <a:t>{</a:t>
            </a:r>
          </a:p>
          <a:p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Serial.available</a:t>
            </a:r>
            <a:r>
              <a:rPr lang="pt-BR" sz="1400" dirty="0"/>
              <a:t>()) {  </a:t>
            </a:r>
          </a:p>
          <a:p>
            <a:r>
              <a:rPr lang="pt-BR" sz="1400" dirty="0" err="1"/>
              <a:t>led</a:t>
            </a:r>
            <a:r>
              <a:rPr lang="pt-BR" sz="1400" dirty="0"/>
              <a:t> = </a:t>
            </a:r>
            <a:r>
              <a:rPr lang="pt-BR" sz="1400" dirty="0" err="1"/>
              <a:t>Serial.read</a:t>
            </a:r>
            <a:r>
              <a:rPr lang="pt-BR" sz="1400" dirty="0"/>
              <a:t>();</a:t>
            </a:r>
          </a:p>
          <a:p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led</a:t>
            </a:r>
            <a:r>
              <a:rPr lang="pt-BR" sz="1400" dirty="0"/>
              <a:t> == 'R') { // Led vermelho - </a:t>
            </a:r>
            <a:r>
              <a:rPr lang="pt-BR" sz="1400" dirty="0" err="1"/>
              <a:t>red</a:t>
            </a:r>
            <a:r>
              <a:rPr lang="pt-BR" sz="1400" dirty="0"/>
              <a:t>  </a:t>
            </a:r>
          </a:p>
          <a:p>
            <a:r>
              <a:rPr lang="pt-BR" sz="1400" dirty="0" err="1"/>
              <a:t>digitalWrite</a:t>
            </a:r>
            <a:r>
              <a:rPr lang="pt-BR" sz="1400" dirty="0"/>
              <a:t>(</a:t>
            </a:r>
            <a:r>
              <a:rPr lang="pt-BR" sz="1400" dirty="0" err="1"/>
              <a:t>led_vermelho</a:t>
            </a:r>
            <a:r>
              <a:rPr lang="pt-BR" sz="1400" dirty="0"/>
              <a:t>, HIGH); // Acende </a:t>
            </a:r>
            <a:r>
              <a:rPr lang="pt-BR" sz="1400" dirty="0" err="1"/>
              <a:t>led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delay</a:t>
            </a:r>
            <a:r>
              <a:rPr lang="pt-BR" sz="1400" dirty="0"/>
              <a:t>(4000);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digitalWrite</a:t>
            </a:r>
            <a:r>
              <a:rPr lang="pt-BR" sz="1400" dirty="0"/>
              <a:t>(</a:t>
            </a:r>
            <a:r>
              <a:rPr lang="pt-BR" sz="1400" dirty="0" err="1"/>
              <a:t>led_vermelho</a:t>
            </a:r>
            <a:r>
              <a:rPr lang="pt-BR" sz="1400" dirty="0"/>
              <a:t>, LOW);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led</a:t>
            </a:r>
            <a:r>
              <a:rPr lang="pt-BR" sz="1400" dirty="0"/>
              <a:t> == 'G') { // Led verde - </a:t>
            </a:r>
            <a:r>
              <a:rPr lang="pt-BR" sz="1400" dirty="0" err="1"/>
              <a:t>green</a:t>
            </a:r>
            <a:r>
              <a:rPr lang="pt-BR" sz="1400" dirty="0"/>
              <a:t>  </a:t>
            </a:r>
          </a:p>
          <a:p>
            <a:r>
              <a:rPr lang="pt-BR" sz="1400" dirty="0" err="1"/>
              <a:t>digitalWrite</a:t>
            </a:r>
            <a:r>
              <a:rPr lang="pt-BR" sz="1400" dirty="0"/>
              <a:t>(</a:t>
            </a:r>
            <a:r>
              <a:rPr lang="pt-BR" sz="1400" dirty="0" err="1"/>
              <a:t>led_verde</a:t>
            </a:r>
            <a:r>
              <a:rPr lang="pt-BR" sz="1400" dirty="0"/>
              <a:t>, HIGH); // Acende </a:t>
            </a:r>
            <a:r>
              <a:rPr lang="pt-BR" sz="1400" dirty="0" err="1"/>
              <a:t>led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delay</a:t>
            </a:r>
            <a:r>
              <a:rPr lang="pt-BR" sz="1400" dirty="0"/>
              <a:t>(4000);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digitalWrite</a:t>
            </a:r>
            <a:r>
              <a:rPr lang="pt-BR" sz="1400" dirty="0"/>
              <a:t>(</a:t>
            </a:r>
            <a:r>
              <a:rPr lang="pt-BR" sz="1400" dirty="0" err="1"/>
              <a:t>led_verde</a:t>
            </a:r>
            <a:r>
              <a:rPr lang="pt-BR" sz="1400" dirty="0"/>
              <a:t>, LOW);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 err="1"/>
              <a:t>if</a:t>
            </a:r>
            <a:r>
              <a:rPr lang="pt-BR" sz="1400" dirty="0"/>
              <a:t> (</a:t>
            </a:r>
            <a:r>
              <a:rPr lang="pt-BR" sz="1400" dirty="0" err="1"/>
              <a:t>led</a:t>
            </a:r>
            <a:r>
              <a:rPr lang="pt-BR" sz="1400" dirty="0"/>
              <a:t> == 'Y') { // Led amarelo - </a:t>
            </a:r>
            <a:r>
              <a:rPr lang="pt-BR" sz="1400" dirty="0" err="1"/>
              <a:t>yellow</a:t>
            </a:r>
            <a:r>
              <a:rPr lang="pt-BR" sz="1400" dirty="0"/>
              <a:t>  </a:t>
            </a:r>
          </a:p>
          <a:p>
            <a:r>
              <a:rPr lang="pt-BR" sz="1400" dirty="0" err="1"/>
              <a:t>digitalWrite</a:t>
            </a:r>
            <a:r>
              <a:rPr lang="pt-BR" sz="1400" dirty="0"/>
              <a:t>(</a:t>
            </a:r>
            <a:r>
              <a:rPr lang="pt-BR" sz="1400" dirty="0" err="1"/>
              <a:t>led_amarelo</a:t>
            </a:r>
            <a:r>
              <a:rPr lang="pt-BR" sz="1400" dirty="0"/>
              <a:t>, HIGH); // Acende </a:t>
            </a:r>
            <a:r>
              <a:rPr lang="pt-BR" sz="1400" dirty="0" err="1"/>
              <a:t>led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delay</a:t>
            </a:r>
            <a:r>
              <a:rPr lang="pt-BR" sz="1400" dirty="0"/>
              <a:t>(4000);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digitalWrite</a:t>
            </a:r>
            <a:r>
              <a:rPr lang="pt-BR" sz="1400" dirty="0"/>
              <a:t>(</a:t>
            </a:r>
            <a:r>
              <a:rPr lang="pt-BR" sz="1400" dirty="0" err="1"/>
              <a:t>led_amarelo</a:t>
            </a:r>
            <a:r>
              <a:rPr lang="pt-BR" sz="1400" dirty="0"/>
              <a:t>, LOW);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}</a:t>
            </a:r>
          </a:p>
          <a:p>
            <a:r>
              <a:rPr lang="pt-BR" sz="1400" dirty="0"/>
              <a:t>}</a:t>
            </a:r>
          </a:p>
          <a:p>
            <a:endParaRPr lang="pt-BR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09600" y="364237"/>
            <a:ext cx="7848600" cy="7213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1728470" algn="l"/>
                <a:tab pos="3450590" algn="l"/>
                <a:tab pos="3787775" algn="l"/>
                <a:tab pos="5356225" algn="l"/>
                <a:tab pos="6110605" algn="l"/>
              </a:tabLst>
            </a:pPr>
            <a:r>
              <a:rPr sz="23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Exempl</a:t>
            </a:r>
            <a:r>
              <a:rPr sz="23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300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 5</a:t>
            </a:r>
            <a:r>
              <a:rPr sz="2300" dirty="0">
                <a:latin typeface="Lucida Sans Unicode"/>
                <a:cs typeface="Lucida Sans Unicode"/>
              </a:rPr>
              <a:t>:</a:t>
            </a:r>
            <a:r>
              <a:rPr sz="2300" spc="-5" dirty="0" err="1">
                <a:latin typeface="Lucida Sans Unicode"/>
                <a:cs typeface="Lucida Sans Unicode"/>
              </a:rPr>
              <a:t>ace</a:t>
            </a:r>
            <a:r>
              <a:rPr sz="2300" spc="-15" dirty="0" err="1">
                <a:latin typeface="Lucida Sans Unicode"/>
                <a:cs typeface="Lucida Sans Unicode"/>
              </a:rPr>
              <a:t>n</a:t>
            </a:r>
            <a:r>
              <a:rPr sz="2300" spc="-5" dirty="0" err="1">
                <a:latin typeface="Lucida Sans Unicode"/>
                <a:cs typeface="Lucida Sans Unicode"/>
              </a:rPr>
              <a:t>dend</a:t>
            </a:r>
            <a:r>
              <a:rPr sz="2300" dirty="0" err="1">
                <a:latin typeface="Lucida Sans Unicode"/>
                <a:cs typeface="Lucida Sans Unicode"/>
              </a:rPr>
              <a:t>o</a:t>
            </a:r>
            <a:r>
              <a:rPr sz="2300" dirty="0">
                <a:latin typeface="Lucida Sans Unicode"/>
                <a:cs typeface="Lucida Sans Unicode"/>
              </a:rPr>
              <a:t>	e	</a:t>
            </a:r>
            <a:r>
              <a:rPr sz="2300" spc="-5" dirty="0" err="1">
                <a:latin typeface="Lucida Sans Unicode"/>
                <a:cs typeface="Lucida Sans Unicode"/>
              </a:rPr>
              <a:t>apaga</a:t>
            </a:r>
            <a:r>
              <a:rPr sz="2300" spc="-20" dirty="0" err="1">
                <a:latin typeface="Lucida Sans Unicode"/>
                <a:cs typeface="Lucida Sans Unicode"/>
              </a:rPr>
              <a:t>n</a:t>
            </a:r>
            <a:r>
              <a:rPr sz="2300" spc="-5" dirty="0" err="1">
                <a:latin typeface="Lucida Sans Unicode"/>
                <a:cs typeface="Lucida Sans Unicode"/>
              </a:rPr>
              <a:t>d</a:t>
            </a:r>
            <a:r>
              <a:rPr sz="2300" dirty="0" err="1">
                <a:latin typeface="Lucida Sans Unicode"/>
                <a:cs typeface="Lucida Sans Unicode"/>
              </a:rPr>
              <a:t>o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300" spc="-5" dirty="0" err="1">
                <a:latin typeface="Lucida Sans Unicode"/>
                <a:cs typeface="Lucida Sans Unicode"/>
              </a:rPr>
              <a:t>led</a:t>
            </a:r>
            <a:r>
              <a:rPr sz="2300" dirty="0" err="1">
                <a:latin typeface="Lucida Sans Unicode"/>
                <a:cs typeface="Lucida Sans Unicode"/>
              </a:rPr>
              <a:t>s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300" spc="-15" dirty="0" err="1">
                <a:latin typeface="Lucida Sans Unicode"/>
                <a:cs typeface="Lucida Sans Unicode"/>
              </a:rPr>
              <a:t>p</a:t>
            </a:r>
            <a:r>
              <a:rPr sz="2300" spc="-5" dirty="0" err="1">
                <a:latin typeface="Lucida Sans Unicode"/>
                <a:cs typeface="Lucida Sans Unicode"/>
              </a:rPr>
              <a:t>e</a:t>
            </a:r>
            <a:r>
              <a:rPr sz="2300" spc="-10" dirty="0" err="1">
                <a:latin typeface="Lucida Sans Unicode"/>
                <a:cs typeface="Lucida Sans Unicode"/>
              </a:rPr>
              <a:t>l</a:t>
            </a:r>
            <a:r>
              <a:rPr sz="2300" dirty="0" err="1">
                <a:latin typeface="Lucida Sans Unicode"/>
                <a:cs typeface="Lucida Sans Unicode"/>
              </a:rPr>
              <a:t>o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300" dirty="0">
                <a:latin typeface="Lucida Sans Unicode"/>
                <a:cs typeface="Lucida Sans Unicode"/>
              </a:rPr>
              <a:t>monitor</a:t>
            </a:r>
            <a:r>
              <a:rPr sz="2300" spc="-45" dirty="0">
                <a:latin typeface="Lucida Sans Unicode"/>
                <a:cs typeface="Lucida Sans Unicode"/>
              </a:rPr>
              <a:t> </a:t>
            </a:r>
            <a:r>
              <a:rPr sz="2300" spc="-5" dirty="0">
                <a:latin typeface="Lucida Sans Unicode"/>
                <a:cs typeface="Lucida Sans Unicode"/>
              </a:rPr>
              <a:t>serial</a:t>
            </a:r>
            <a:endParaRPr sz="23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4315" y="2622804"/>
            <a:ext cx="3845052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4400" y="1556702"/>
            <a:ext cx="6913245" cy="3744595"/>
          </a:xfrm>
          <a:prstGeom prst="rect">
            <a:avLst/>
          </a:prstGeom>
          <a:ln w="9525">
            <a:noFill/>
          </a:ln>
        </p:spPr>
        <p:txBody>
          <a:bodyPr vert="horz" wrap="square" lIns="0" tIns="17145" rIns="0" bIns="0" rtlCol="0">
            <a:spAutoFit/>
          </a:bodyPr>
          <a:lstStyle/>
          <a:p>
            <a:pPr marL="91440" marR="4090670">
              <a:lnSpc>
                <a:spcPct val="100000"/>
              </a:lnSpc>
              <a:spcBef>
                <a:spcPts val="135"/>
              </a:spcBef>
              <a:tabLst>
                <a:tab pos="2218690" algn="l"/>
                <a:tab pos="2342515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const int </a:t>
            </a:r>
            <a:r>
              <a:rPr sz="1600" spc="-10" dirty="0">
                <a:latin typeface="Lucida Sans Unicode"/>
                <a:cs typeface="Lucida Sans Unicode"/>
              </a:rPr>
              <a:t>led_vermelho </a:t>
            </a:r>
            <a:r>
              <a:rPr sz="1600" spc="-5" dirty="0">
                <a:latin typeface="Lucida Sans Unicode"/>
                <a:cs typeface="Lucida Sans Unicode"/>
              </a:rPr>
              <a:t>= 5;  const</a:t>
            </a:r>
            <a:r>
              <a:rPr sz="1600" spc="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int</a:t>
            </a:r>
            <a:r>
              <a:rPr sz="1600" spc="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led_verde	= 6;  const</a:t>
            </a:r>
            <a:r>
              <a:rPr sz="1600" spc="2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int</a:t>
            </a:r>
            <a:r>
              <a:rPr sz="1600" spc="1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led_amarelo		</a:t>
            </a:r>
            <a:r>
              <a:rPr sz="1600" spc="-5" dirty="0">
                <a:latin typeface="Lucida Sans Unicode"/>
                <a:cs typeface="Lucida Sans Unicode"/>
              </a:rPr>
              <a:t>=</a:t>
            </a:r>
            <a:r>
              <a:rPr sz="1600" spc="-4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7;</a:t>
            </a:r>
            <a:endParaRPr sz="1600" dirty="0">
              <a:latin typeface="Lucida Sans Unicode"/>
              <a:cs typeface="Lucida Sans Unicode"/>
            </a:endParaRPr>
          </a:p>
          <a:p>
            <a:pPr marL="91440" marR="5653405">
              <a:lnSpc>
                <a:spcPts val="3840"/>
              </a:lnSpc>
              <a:spcBef>
                <a:spcPts val="445"/>
              </a:spcBef>
            </a:pPr>
            <a:r>
              <a:rPr sz="1600" spc="-10" dirty="0">
                <a:latin typeface="Lucida Sans Unicode"/>
                <a:cs typeface="Lucida Sans Unicode"/>
              </a:rPr>
              <a:t>char </a:t>
            </a:r>
            <a:r>
              <a:rPr sz="1600" spc="-5" dirty="0">
                <a:latin typeface="Lucida Sans Unicode"/>
                <a:cs typeface="Lucida Sans Unicode"/>
              </a:rPr>
              <a:t>led;  void</a:t>
            </a:r>
            <a:r>
              <a:rPr sz="1600" spc="-6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600" dirty="0">
              <a:latin typeface="Lucida Sans Unicode"/>
              <a:cs typeface="Lucida Sans Unicode"/>
            </a:endParaRPr>
          </a:p>
          <a:p>
            <a:pPr marL="91440">
              <a:lnSpc>
                <a:spcPts val="1475"/>
              </a:lnSpc>
            </a:pPr>
            <a:r>
              <a:rPr sz="1600" spc="-5" dirty="0">
                <a:latin typeface="Lucida Sans Unicode"/>
                <a:cs typeface="Lucida Sans Unicode"/>
              </a:rPr>
              <a:t>{</a:t>
            </a:r>
            <a:endParaRPr sz="1600" dirty="0">
              <a:latin typeface="Lucida Sans Unicode"/>
              <a:cs typeface="Lucida Sans Unicode"/>
            </a:endParaRPr>
          </a:p>
          <a:p>
            <a:pPr marL="219075" marR="3382010">
              <a:lnSpc>
                <a:spcPct val="100000"/>
              </a:lnSpc>
            </a:pPr>
            <a:r>
              <a:rPr sz="1600" spc="-10" dirty="0">
                <a:latin typeface="Lucida Sans Unicode"/>
                <a:cs typeface="Lucida Sans Unicode"/>
              </a:rPr>
              <a:t>pinMode(led_vermelho, OUTPUT);  </a:t>
            </a:r>
            <a:r>
              <a:rPr sz="1600" spc="-5" dirty="0">
                <a:latin typeface="Lucida Sans Unicode"/>
                <a:cs typeface="Lucida Sans Unicode"/>
              </a:rPr>
              <a:t>pinMode(led_verde, </a:t>
            </a:r>
            <a:r>
              <a:rPr sz="1600" spc="-10" dirty="0">
                <a:latin typeface="Lucida Sans Unicode"/>
                <a:cs typeface="Lucida Sans Unicode"/>
              </a:rPr>
              <a:t>OUTPUT);  </a:t>
            </a:r>
            <a:r>
              <a:rPr sz="1600" spc="-5" dirty="0">
                <a:latin typeface="Lucida Sans Unicode"/>
                <a:cs typeface="Lucida Sans Unicode"/>
              </a:rPr>
              <a:t>pinMode(led_amarelo, OUTPUT);  </a:t>
            </a:r>
            <a:r>
              <a:rPr sz="1600" spc="-10" dirty="0">
                <a:latin typeface="Lucida Sans Unicode"/>
                <a:cs typeface="Lucida Sans Unicode"/>
              </a:rPr>
              <a:t>Serial.begin(9600);</a:t>
            </a:r>
            <a:endParaRPr sz="16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Lucida Sans Unicode"/>
                <a:cs typeface="Lucida Sans Unicode"/>
              </a:rPr>
              <a:t>}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609600" y="99740"/>
            <a:ext cx="8153400" cy="6758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dirty="0" err="1">
                <a:latin typeface="Lucida Sans Unicode"/>
                <a:cs typeface="Lucida Sans Unicode"/>
              </a:rPr>
              <a:t>void</a:t>
            </a:r>
            <a:r>
              <a:rPr lang="pt-BR" sz="1400" spc="-9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loop()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Serial.available</a:t>
            </a:r>
            <a:r>
              <a:rPr lang="pt-BR" sz="1400" spc="-5" dirty="0">
                <a:latin typeface="Lucida Sans Unicode"/>
                <a:cs typeface="Lucida Sans Unicode"/>
              </a:rPr>
              <a:t>())</a:t>
            </a:r>
            <a:r>
              <a:rPr lang="pt-BR" sz="1400" spc="-5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  </a:t>
            </a:r>
          </a:p>
          <a:p>
            <a:pPr marL="1270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r>
              <a:rPr lang="pt-BR" sz="1400" dirty="0">
                <a:latin typeface="Lucida Sans Unicode"/>
                <a:cs typeface="Lucida Sans Unicode"/>
              </a:rPr>
              <a:t> =</a:t>
            </a:r>
            <a:r>
              <a:rPr lang="pt-BR" sz="1400" spc="-40" dirty="0">
                <a:latin typeface="Lucida Sans Unicode"/>
                <a:cs typeface="Lucida Sans Unicode"/>
              </a:rPr>
              <a:t> </a:t>
            </a:r>
            <a:r>
              <a:rPr lang="pt-BR" sz="1400" spc="-5" dirty="0" err="1">
                <a:latin typeface="Lucida Sans Unicode"/>
                <a:cs typeface="Lucida Sans Unicode"/>
              </a:rPr>
              <a:t>Serial.read</a:t>
            </a:r>
            <a:r>
              <a:rPr lang="pt-BR" sz="1400" spc="-5" dirty="0">
                <a:latin typeface="Lucida Sans Unicode"/>
                <a:cs typeface="Lucida Sans Unicode"/>
              </a:rPr>
              <a:t>();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158750" marR="5080" indent="-73660">
              <a:lnSpc>
                <a:spcPct val="100000"/>
              </a:lnSpc>
              <a:spcBef>
                <a:spcPts val="1080"/>
              </a:spcBef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</a:t>
            </a:r>
            <a:r>
              <a:rPr lang="pt-BR" sz="1400" spc="-5" dirty="0">
                <a:latin typeface="Lucida Sans Unicode"/>
                <a:cs typeface="Lucida Sans Unicode"/>
              </a:rPr>
              <a:t>'R') </a:t>
            </a:r>
            <a:r>
              <a:rPr lang="pt-BR" sz="1400" dirty="0">
                <a:latin typeface="Lucida Sans Unicode"/>
                <a:cs typeface="Lucida Sans Unicode"/>
              </a:rPr>
              <a:t>{ </a:t>
            </a:r>
            <a:r>
              <a:rPr lang="pt-BR" sz="1400" spc="-5" dirty="0">
                <a:latin typeface="Lucida Sans Unicode"/>
                <a:cs typeface="Lucida Sans Unicode"/>
              </a:rPr>
              <a:t>// Led </a:t>
            </a:r>
            <a:r>
              <a:rPr lang="pt-BR" sz="1400" dirty="0">
                <a:latin typeface="Lucida Sans Unicode"/>
                <a:cs typeface="Lucida Sans Unicode"/>
              </a:rPr>
              <a:t>vermelho - </a:t>
            </a:r>
            <a:r>
              <a:rPr lang="pt-BR" sz="1400" dirty="0" err="1">
                <a:latin typeface="Lucida Sans Unicode"/>
                <a:cs typeface="Lucida Sans Unicode"/>
              </a:rPr>
              <a:t>red</a:t>
            </a:r>
            <a:r>
              <a:rPr lang="pt-BR" sz="1400" dirty="0">
                <a:latin typeface="Lucida Sans Unicode"/>
                <a:cs typeface="Lucida Sans Unicode"/>
              </a:rPr>
              <a:t>  </a:t>
            </a:r>
          </a:p>
          <a:p>
            <a:pPr marL="158750" marR="5080" indent="-73660">
              <a:lnSpc>
                <a:spcPct val="100000"/>
              </a:lnSpc>
              <a:spcBef>
                <a:spcPts val="1080"/>
              </a:spcBef>
            </a:pPr>
            <a:r>
              <a:rPr lang="pt-BR" sz="1400" spc="-5" dirty="0" err="1">
                <a:latin typeface="Lucida Sans Unicode"/>
                <a:cs typeface="Lucida Sans Unicode"/>
              </a:rPr>
              <a:t>digitalWrite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led_vermelho</a:t>
            </a:r>
            <a:r>
              <a:rPr lang="pt-BR" sz="1400" spc="-5" dirty="0">
                <a:latin typeface="Lucida Sans Unicode"/>
                <a:cs typeface="Lucida Sans Unicode"/>
              </a:rPr>
              <a:t>, HIGH); // Acende</a:t>
            </a:r>
            <a:r>
              <a:rPr lang="pt-BR" sz="1400" spc="25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85725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lang="pt-BR" sz="1400" b="1" dirty="0" err="1">
                <a:latin typeface="Lucida Sans Unicode"/>
                <a:cs typeface="Lucida Sans Unicode"/>
              </a:rPr>
              <a:t>else</a:t>
            </a:r>
            <a:r>
              <a:rPr lang="pt-BR" sz="1400" b="1" spc="-3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15875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'r')</a:t>
            </a:r>
            <a:r>
              <a:rPr lang="pt-BR" sz="1400" spc="-5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23241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digitalWrite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led_vermelho</a:t>
            </a:r>
            <a:r>
              <a:rPr lang="pt-BR" sz="1400" spc="-5" dirty="0">
                <a:latin typeface="Lucida Sans Unicode"/>
                <a:cs typeface="Lucida Sans Unicode"/>
              </a:rPr>
              <a:t>, LOW); // Apaga</a:t>
            </a:r>
            <a:r>
              <a:rPr lang="pt-BR" sz="1400" spc="0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15875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158750" marR="251460" indent="-7366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</a:t>
            </a:r>
            <a:r>
              <a:rPr lang="pt-BR" sz="1400" spc="-5" dirty="0">
                <a:latin typeface="Lucida Sans Unicode"/>
                <a:cs typeface="Lucida Sans Unicode"/>
              </a:rPr>
              <a:t>'G') </a:t>
            </a:r>
            <a:r>
              <a:rPr lang="pt-BR" sz="1400" dirty="0">
                <a:latin typeface="Lucida Sans Unicode"/>
                <a:cs typeface="Lucida Sans Unicode"/>
              </a:rPr>
              <a:t>{ </a:t>
            </a:r>
            <a:r>
              <a:rPr lang="pt-BR" sz="1400" spc="-5" dirty="0">
                <a:latin typeface="Lucida Sans Unicode"/>
                <a:cs typeface="Lucida Sans Unicode"/>
              </a:rPr>
              <a:t>// Led verde </a:t>
            </a:r>
            <a:r>
              <a:rPr lang="pt-BR" sz="1400" dirty="0">
                <a:latin typeface="Lucida Sans Unicode"/>
                <a:cs typeface="Lucida Sans Unicode"/>
              </a:rPr>
              <a:t>- </a:t>
            </a:r>
            <a:r>
              <a:rPr lang="pt-BR" sz="1400" dirty="0" err="1">
                <a:latin typeface="Lucida Sans Unicode"/>
                <a:cs typeface="Lucida Sans Unicode"/>
              </a:rPr>
              <a:t>green</a:t>
            </a:r>
            <a:r>
              <a:rPr lang="pt-BR" sz="1400" dirty="0">
                <a:latin typeface="Lucida Sans Unicode"/>
                <a:cs typeface="Lucida Sans Unicode"/>
              </a:rPr>
              <a:t>  </a:t>
            </a:r>
          </a:p>
          <a:p>
            <a:pPr marL="158750" marR="251460" indent="-7366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digitalWrite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led_verde</a:t>
            </a:r>
            <a:r>
              <a:rPr lang="pt-BR" sz="1400" spc="-5" dirty="0">
                <a:latin typeface="Lucida Sans Unicode"/>
                <a:cs typeface="Lucida Sans Unicode"/>
              </a:rPr>
              <a:t>, HIGH); // Acende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85725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lang="pt-BR" sz="1400" b="1" dirty="0" err="1">
                <a:latin typeface="Lucida Sans Unicode"/>
                <a:cs typeface="Lucida Sans Unicode"/>
              </a:rPr>
              <a:t>else</a:t>
            </a:r>
            <a:r>
              <a:rPr lang="pt-BR" sz="1400" b="1" spc="-3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</a:t>
            </a:r>
            <a:r>
              <a:rPr lang="pt-BR" sz="1400" spc="-5" dirty="0">
                <a:latin typeface="Lucida Sans Unicode"/>
                <a:cs typeface="Lucida Sans Unicode"/>
              </a:rPr>
              <a:t>'g')</a:t>
            </a:r>
            <a:r>
              <a:rPr lang="pt-BR" sz="1400" spc="-4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23241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digitalWrite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led_verde</a:t>
            </a:r>
            <a:r>
              <a:rPr lang="pt-BR" sz="1400" spc="-5" dirty="0">
                <a:latin typeface="Lucida Sans Unicode"/>
                <a:cs typeface="Lucida Sans Unicode"/>
              </a:rPr>
              <a:t>, LOW); // Apaga</a:t>
            </a:r>
            <a:r>
              <a:rPr lang="pt-BR" sz="1400" spc="0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15875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158750" marR="108585" indent="-7366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'Y') { </a:t>
            </a:r>
            <a:r>
              <a:rPr lang="pt-BR" sz="1400" spc="-5" dirty="0">
                <a:latin typeface="Lucida Sans Unicode"/>
                <a:cs typeface="Lucida Sans Unicode"/>
              </a:rPr>
              <a:t>// Led amarelo </a:t>
            </a:r>
            <a:r>
              <a:rPr lang="pt-BR" sz="1400" dirty="0">
                <a:latin typeface="Lucida Sans Unicode"/>
                <a:cs typeface="Lucida Sans Unicode"/>
              </a:rPr>
              <a:t>- </a:t>
            </a:r>
            <a:r>
              <a:rPr lang="pt-BR" sz="1400" spc="-5" dirty="0" err="1">
                <a:latin typeface="Lucida Sans Unicode"/>
                <a:cs typeface="Lucida Sans Unicode"/>
              </a:rPr>
              <a:t>yellow</a:t>
            </a:r>
            <a:r>
              <a:rPr lang="pt-BR" sz="1400" spc="-5" dirty="0">
                <a:latin typeface="Lucida Sans Unicode"/>
                <a:cs typeface="Lucida Sans Unicode"/>
              </a:rPr>
              <a:t>  </a:t>
            </a:r>
          </a:p>
          <a:p>
            <a:pPr marL="158750" marR="108585" indent="-7366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digitalWrite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led_amarelo</a:t>
            </a:r>
            <a:r>
              <a:rPr lang="pt-BR" sz="1400" spc="-5" dirty="0">
                <a:latin typeface="Lucida Sans Unicode"/>
                <a:cs typeface="Lucida Sans Unicode"/>
              </a:rPr>
              <a:t>, HIGH); // Acende</a:t>
            </a:r>
            <a:r>
              <a:rPr lang="pt-BR" sz="1400" spc="25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85725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85725">
              <a:lnSpc>
                <a:spcPct val="100000"/>
              </a:lnSpc>
            </a:pPr>
            <a:r>
              <a:rPr lang="pt-BR" sz="1400" b="1" dirty="0" err="1">
                <a:latin typeface="Lucida Sans Unicode"/>
                <a:cs typeface="Lucida Sans Unicode"/>
              </a:rPr>
              <a:t>else</a:t>
            </a:r>
            <a:r>
              <a:rPr lang="pt-BR" sz="1400" b="1" spc="-3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15875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</a:t>
            </a:r>
            <a:r>
              <a:rPr lang="pt-BR" sz="1400" spc="-5" dirty="0">
                <a:latin typeface="Lucida Sans Unicode"/>
                <a:cs typeface="Lucida Sans Unicode"/>
              </a:rPr>
              <a:t>'y')</a:t>
            </a:r>
            <a:r>
              <a:rPr lang="pt-BR" sz="1400" spc="-30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23241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digitalWrite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led_amarelo</a:t>
            </a:r>
            <a:r>
              <a:rPr lang="pt-BR" sz="1400" spc="-5" dirty="0">
                <a:latin typeface="Lucida Sans Unicode"/>
                <a:cs typeface="Lucida Sans Unicode"/>
              </a:rPr>
              <a:t>, LOW); // Apaga</a:t>
            </a:r>
            <a:r>
              <a:rPr lang="pt-BR" sz="1400" spc="5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led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15875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15875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15875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15875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" y="457980"/>
            <a:ext cx="807232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Exemplo</a:t>
            </a:r>
            <a:r>
              <a:rPr lang="pt-BR"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6</a:t>
            </a:r>
            <a:r>
              <a:rPr sz="2000" spc="-5" dirty="0">
                <a:latin typeface="Lucida Sans Unicode"/>
                <a:cs typeface="Lucida Sans Unicode"/>
              </a:rPr>
              <a:t>:</a:t>
            </a:r>
            <a:r>
              <a:rPr sz="2000" spc="17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acendendo</a:t>
            </a:r>
            <a:r>
              <a:rPr sz="2000" spc="20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e</a:t>
            </a:r>
            <a:r>
              <a:rPr sz="2000" spc="16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apagando</a:t>
            </a:r>
            <a:r>
              <a:rPr sz="2000" spc="19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leds</a:t>
            </a:r>
            <a:r>
              <a:rPr sz="2000" spc="185" dirty="0">
                <a:latin typeface="Lucida Sans Unicode"/>
                <a:cs typeface="Lucida Sans Unicode"/>
              </a:rPr>
              <a:t> </a:t>
            </a:r>
            <a:r>
              <a:rPr sz="2000" spc="-5" dirty="0" err="1">
                <a:latin typeface="Lucida Sans Unicode"/>
                <a:cs typeface="Lucida Sans Unicode"/>
              </a:rPr>
              <a:t>pelo</a:t>
            </a:r>
            <a:r>
              <a:rPr sz="2000" spc="18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monitor</a:t>
            </a:r>
            <a:r>
              <a:rPr lang="pt-BR" sz="2000" spc="-5" dirty="0">
                <a:latin typeface="Lucida Sans Unicode"/>
                <a:cs typeface="Lucida Sans Unicode"/>
              </a:rPr>
              <a:t> serial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5377" y="1676400"/>
            <a:ext cx="6913245" cy="3212418"/>
          </a:xfrm>
          <a:prstGeom prst="rect">
            <a:avLst/>
          </a:prstGeom>
          <a:ln w="9525">
            <a:noFill/>
          </a:ln>
        </p:spPr>
        <p:txBody>
          <a:bodyPr vert="horz" wrap="square" lIns="0" tIns="16510" rIns="0" bIns="0" rtlCol="0">
            <a:spAutoFit/>
          </a:bodyPr>
          <a:lstStyle/>
          <a:p>
            <a:pPr marL="91440" marR="4090670">
              <a:lnSpc>
                <a:spcPct val="100000"/>
              </a:lnSpc>
              <a:spcBef>
                <a:spcPts val="130"/>
              </a:spcBef>
              <a:tabLst>
                <a:tab pos="2218690" algn="l"/>
                <a:tab pos="2342515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const int </a:t>
            </a:r>
            <a:r>
              <a:rPr sz="1600" spc="-10" dirty="0">
                <a:latin typeface="Lucida Sans Unicode"/>
                <a:cs typeface="Lucida Sans Unicode"/>
              </a:rPr>
              <a:t>led_vermelho </a:t>
            </a:r>
            <a:r>
              <a:rPr sz="1600" spc="-5" dirty="0">
                <a:latin typeface="Lucida Sans Unicode"/>
                <a:cs typeface="Lucida Sans Unicode"/>
              </a:rPr>
              <a:t>= 5;  const</a:t>
            </a:r>
            <a:r>
              <a:rPr sz="1600" spc="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int</a:t>
            </a:r>
            <a:r>
              <a:rPr sz="1600" spc="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led_verde	= 6;  const</a:t>
            </a:r>
            <a:r>
              <a:rPr sz="1600" spc="2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int</a:t>
            </a:r>
            <a:r>
              <a:rPr sz="1600" spc="1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led_amarelo		</a:t>
            </a:r>
            <a:r>
              <a:rPr sz="1600" spc="-5" dirty="0">
                <a:latin typeface="Lucida Sans Unicode"/>
                <a:cs typeface="Lucida Sans Unicode"/>
              </a:rPr>
              <a:t>=</a:t>
            </a:r>
            <a:r>
              <a:rPr sz="1600" spc="-4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7;</a:t>
            </a:r>
            <a:endParaRPr sz="16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  <a:spcBef>
                <a:spcPts val="1925"/>
              </a:spcBef>
            </a:pPr>
            <a:r>
              <a:rPr sz="1600" spc="-10" dirty="0">
                <a:latin typeface="Lucida Sans Unicode"/>
                <a:cs typeface="Lucida Sans Unicode"/>
              </a:rPr>
              <a:t>char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led;</a:t>
            </a:r>
            <a:endParaRPr sz="16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  <a:spcBef>
                <a:spcPts val="1920"/>
              </a:spcBef>
            </a:pPr>
            <a:r>
              <a:rPr sz="1600" spc="-5" dirty="0">
                <a:latin typeface="Lucida Sans Unicode"/>
                <a:cs typeface="Lucida Sans Unicode"/>
              </a:rPr>
              <a:t>void</a:t>
            </a:r>
            <a:r>
              <a:rPr sz="160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6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Lucida Sans Unicode"/>
                <a:cs typeface="Lucida Sans Unicode"/>
              </a:rPr>
              <a:t>{</a:t>
            </a:r>
            <a:endParaRPr sz="1600" dirty="0">
              <a:latin typeface="Lucida Sans Unicode"/>
              <a:cs typeface="Lucida Sans Unicode"/>
            </a:endParaRPr>
          </a:p>
          <a:p>
            <a:pPr marL="219075" marR="3382010">
              <a:lnSpc>
                <a:spcPct val="100000"/>
              </a:lnSpc>
            </a:pPr>
            <a:r>
              <a:rPr sz="1600" spc="-10" dirty="0">
                <a:latin typeface="Lucida Sans Unicode"/>
                <a:cs typeface="Lucida Sans Unicode"/>
              </a:rPr>
              <a:t>pinMode(led_vermelho, OUTPUT);  </a:t>
            </a:r>
            <a:r>
              <a:rPr sz="1600" spc="-5" dirty="0">
                <a:latin typeface="Lucida Sans Unicode"/>
                <a:cs typeface="Lucida Sans Unicode"/>
              </a:rPr>
              <a:t>pinMode(led_verde, </a:t>
            </a:r>
            <a:r>
              <a:rPr sz="1600" spc="-10" dirty="0">
                <a:latin typeface="Lucida Sans Unicode"/>
                <a:cs typeface="Lucida Sans Unicode"/>
              </a:rPr>
              <a:t>OUTPUT);  </a:t>
            </a:r>
            <a:r>
              <a:rPr sz="1600" spc="-5" dirty="0">
                <a:latin typeface="Lucida Sans Unicode"/>
                <a:cs typeface="Lucida Sans Unicode"/>
              </a:rPr>
              <a:t>pinMode(led_amarelo, </a:t>
            </a:r>
            <a:r>
              <a:rPr sz="1600" spc="-10" dirty="0">
                <a:latin typeface="Lucida Sans Unicode"/>
                <a:cs typeface="Lucida Sans Unicode"/>
              </a:rPr>
              <a:t>OUTPUT);  Serial.begin(9600);</a:t>
            </a:r>
            <a:endParaRPr sz="16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Lucida Sans Unicode"/>
                <a:cs typeface="Lucida Sans Unicode"/>
              </a:rPr>
              <a:t>}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952786" y="2403932"/>
            <a:ext cx="5038344" cy="417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9298" y="152400"/>
            <a:ext cx="7124414" cy="6919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600" dirty="0" err="1">
                <a:latin typeface="Lucida Sans Unicode"/>
                <a:cs typeface="Lucida Sans Unicode"/>
              </a:rPr>
              <a:t>void</a:t>
            </a:r>
            <a:r>
              <a:rPr lang="pt-BR" sz="1600" spc="-90" dirty="0">
                <a:latin typeface="Lucida Sans Unicode"/>
                <a:cs typeface="Lucida Sans Unicode"/>
              </a:rPr>
              <a:t> </a:t>
            </a:r>
            <a:r>
              <a:rPr lang="pt-BR" sz="16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loop()</a:t>
            </a:r>
            <a:endParaRPr lang="pt-BR" sz="1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pt-BR" sz="1600" dirty="0">
                <a:latin typeface="Lucida Sans Unicode"/>
                <a:cs typeface="Lucida Sans Unicode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ucida Sans Unicode"/>
                <a:cs typeface="Lucida Sans Unicode"/>
              </a:rPr>
              <a:t>if </a:t>
            </a:r>
            <a:r>
              <a:rPr sz="1600" spc="-5" dirty="0">
                <a:latin typeface="Lucida Sans Unicode"/>
                <a:cs typeface="Lucida Sans Unicode"/>
              </a:rPr>
              <a:t>(Serial.available())</a:t>
            </a:r>
            <a:r>
              <a:rPr sz="1600" spc="-60" dirty="0"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{</a:t>
            </a:r>
          </a:p>
          <a:p>
            <a:pPr marL="108585">
              <a:lnSpc>
                <a:spcPct val="100000"/>
              </a:lnSpc>
            </a:pPr>
            <a:r>
              <a:rPr sz="1600" spc="-5" dirty="0">
                <a:latin typeface="Lucida Sans Unicode"/>
                <a:cs typeface="Lucida Sans Unicode"/>
              </a:rPr>
              <a:t>led </a:t>
            </a:r>
            <a:r>
              <a:rPr sz="1600" dirty="0">
                <a:latin typeface="Lucida Sans Unicode"/>
                <a:cs typeface="Lucida Sans Unicode"/>
              </a:rPr>
              <a:t>=</a:t>
            </a:r>
            <a:r>
              <a:rPr sz="1600" spc="-3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Serial.read();</a:t>
            </a:r>
            <a:endParaRPr sz="1600" dirty="0">
              <a:latin typeface="Lucida Sans Unicode"/>
              <a:cs typeface="Lucida Sans Unicode"/>
            </a:endParaRPr>
          </a:p>
          <a:p>
            <a:pPr marL="108585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switch (led)</a:t>
            </a:r>
            <a:r>
              <a:rPr sz="1600" spc="-4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latin typeface="Lucida Sans Unicode"/>
                <a:cs typeface="Lucida Sans Unicode"/>
              </a:rPr>
              <a:t>{</a:t>
            </a:r>
          </a:p>
          <a:p>
            <a:pPr marL="680085" marR="5080" indent="-47752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case </a:t>
            </a:r>
            <a:r>
              <a:rPr sz="1600" spc="-5" dirty="0">
                <a:latin typeface="Lucida Sans Unicode"/>
                <a:cs typeface="Lucida Sans Unicode"/>
              </a:rPr>
              <a:t>'R': </a:t>
            </a:r>
            <a:endParaRPr lang="pt-BR" sz="1600" spc="-5" dirty="0">
              <a:latin typeface="Lucida Sans Unicode"/>
              <a:cs typeface="Lucida Sans Unicode"/>
            </a:endParaRPr>
          </a:p>
          <a:p>
            <a:pPr marL="680085" marR="5080" indent="-477520">
              <a:lnSpc>
                <a:spcPct val="100000"/>
              </a:lnSpc>
            </a:pPr>
            <a:r>
              <a:rPr sz="1600" spc="-5" dirty="0" err="1">
                <a:latin typeface="Lucida Sans Unicode"/>
                <a:cs typeface="Lucida Sans Unicode"/>
              </a:rPr>
              <a:t>digitalWrite</a:t>
            </a:r>
            <a:r>
              <a:rPr sz="1600" spc="-5" dirty="0">
                <a:latin typeface="Lucida Sans Unicode"/>
                <a:cs typeface="Lucida Sans Unicode"/>
              </a:rPr>
              <a:t>(led_vermelho, HIGH);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</a:t>
            </a:r>
            <a:r>
              <a:rPr sz="1600" dirty="0">
                <a:solidFill>
                  <a:srgbClr val="FF0000"/>
                </a:solidFill>
                <a:latin typeface="Lucida Sans Unicode"/>
                <a:cs typeface="Lucida Sans Unicode"/>
              </a:rPr>
              <a:t>Acende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  </a:t>
            </a:r>
            <a:endParaRPr lang="pt-BR" sz="1600" spc="-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680085" marR="5080" indent="-477520">
              <a:lnSpc>
                <a:spcPct val="100000"/>
              </a:lnSpc>
            </a:pPr>
            <a:r>
              <a:rPr sz="1600" spc="-5" dirty="0">
                <a:latin typeface="Lucida Sans Unicode"/>
                <a:cs typeface="Lucida Sans Unicode"/>
              </a:rPr>
              <a:t>break;</a:t>
            </a:r>
            <a:endParaRPr sz="1600" dirty="0">
              <a:latin typeface="Lucida Sans Unicode"/>
              <a:cs typeface="Lucida Sans Unicode"/>
            </a:endParaRPr>
          </a:p>
          <a:p>
            <a:pPr marL="680085" marR="119380" indent="-477520">
              <a:lnSpc>
                <a:spcPct val="100000"/>
              </a:lnSpc>
              <a:tabLst>
                <a:tab pos="3344545" algn="l"/>
              </a:tabLst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case </a:t>
            </a:r>
            <a:r>
              <a:rPr sz="1600" dirty="0">
                <a:latin typeface="Lucida Sans Unicode"/>
                <a:cs typeface="Lucida Sans Unicode"/>
              </a:rPr>
              <a:t>'r':</a:t>
            </a:r>
            <a:r>
              <a:rPr sz="1600" spc="-10" dirty="0">
                <a:latin typeface="Lucida Sans Unicode"/>
                <a:cs typeface="Lucida Sans Unicode"/>
              </a:rPr>
              <a:t> </a:t>
            </a:r>
            <a:endParaRPr lang="pt-BR" sz="1600" spc="-10" dirty="0">
              <a:latin typeface="Lucida Sans Unicode"/>
              <a:cs typeface="Lucida Sans Unicode"/>
            </a:endParaRPr>
          </a:p>
          <a:p>
            <a:pPr marL="680085" marR="119380" indent="-477520">
              <a:lnSpc>
                <a:spcPct val="100000"/>
              </a:lnSpc>
              <a:tabLst>
                <a:tab pos="3344545" algn="l"/>
              </a:tabLst>
            </a:pPr>
            <a:r>
              <a:rPr sz="1600" spc="-5" dirty="0" err="1">
                <a:latin typeface="Lucida Sans Unicode"/>
                <a:cs typeface="Lucida Sans Unicode"/>
              </a:rPr>
              <a:t>digitalWrite</a:t>
            </a:r>
            <a:r>
              <a:rPr sz="1600" spc="-5" dirty="0">
                <a:latin typeface="Lucida Sans Unicode"/>
                <a:cs typeface="Lucida Sans Unicode"/>
              </a:rPr>
              <a:t>(led_vermelho,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LOW);</a:t>
            </a:r>
            <a:r>
              <a:rPr lang="pt-BR" sz="1600" spc="-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Apaga</a:t>
            </a:r>
            <a:r>
              <a:rPr sz="1600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  </a:t>
            </a:r>
            <a:endParaRPr lang="pt-BR" sz="1600" spc="-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680085" marR="119380" indent="-477520">
              <a:lnSpc>
                <a:spcPct val="100000"/>
              </a:lnSpc>
              <a:tabLst>
                <a:tab pos="3344545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break;</a:t>
            </a:r>
            <a:endParaRPr sz="1600" dirty="0">
              <a:latin typeface="Lucida Sans Unicode"/>
              <a:cs typeface="Lucida Sans Unicode"/>
            </a:endParaRPr>
          </a:p>
          <a:p>
            <a:pPr marL="680085" marR="273685" indent="-47752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case </a:t>
            </a:r>
            <a:r>
              <a:rPr sz="1600" spc="-5" dirty="0">
                <a:latin typeface="Lucida Sans Unicode"/>
                <a:cs typeface="Lucida Sans Unicode"/>
              </a:rPr>
              <a:t>'G': </a:t>
            </a:r>
            <a:endParaRPr lang="pt-BR" sz="1600" spc="-5" dirty="0">
              <a:latin typeface="Lucida Sans Unicode"/>
              <a:cs typeface="Lucida Sans Unicode"/>
            </a:endParaRPr>
          </a:p>
          <a:p>
            <a:pPr marL="680085" marR="273685" indent="-477520">
              <a:lnSpc>
                <a:spcPct val="100000"/>
              </a:lnSpc>
            </a:pPr>
            <a:r>
              <a:rPr sz="1600" spc="-5" dirty="0" err="1">
                <a:latin typeface="Lucida Sans Unicode"/>
                <a:cs typeface="Lucida Sans Unicode"/>
              </a:rPr>
              <a:t>digitalWrite</a:t>
            </a:r>
            <a:r>
              <a:rPr sz="1600" spc="-5" dirty="0">
                <a:latin typeface="Lucida Sans Unicode"/>
                <a:cs typeface="Lucida Sans Unicode"/>
              </a:rPr>
              <a:t>(led_verde, HIGH);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</a:t>
            </a:r>
            <a:r>
              <a:rPr sz="1600" dirty="0">
                <a:solidFill>
                  <a:srgbClr val="FF0000"/>
                </a:solidFill>
                <a:latin typeface="Lucida Sans Unicode"/>
                <a:cs typeface="Lucida Sans Unicode"/>
              </a:rPr>
              <a:t>Acende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  </a:t>
            </a:r>
            <a:endParaRPr lang="pt-BR" sz="1600" spc="-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680085" marR="273685" indent="-477520">
              <a:lnSpc>
                <a:spcPct val="100000"/>
              </a:lnSpc>
            </a:pPr>
            <a:r>
              <a:rPr sz="1600" spc="-5" dirty="0">
                <a:latin typeface="Lucida Sans Unicode"/>
                <a:cs typeface="Lucida Sans Unicode"/>
              </a:rPr>
              <a:t>break;</a:t>
            </a:r>
            <a:endParaRPr sz="1600" dirty="0">
              <a:latin typeface="Lucida Sans Unicode"/>
              <a:cs typeface="Lucida Sans Unicode"/>
            </a:endParaRPr>
          </a:p>
          <a:p>
            <a:pPr marL="680085" marR="367665" indent="-477520">
              <a:lnSpc>
                <a:spcPct val="100000"/>
              </a:lnSpc>
              <a:spcBef>
                <a:spcPts val="5"/>
              </a:spcBef>
              <a:tabLst>
                <a:tab pos="3095625" algn="l"/>
              </a:tabLst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case </a:t>
            </a:r>
            <a:r>
              <a:rPr sz="1600" spc="-5" dirty="0">
                <a:latin typeface="Lucida Sans Unicode"/>
                <a:cs typeface="Lucida Sans Unicode"/>
              </a:rPr>
              <a:t>'g':</a:t>
            </a:r>
            <a:r>
              <a:rPr sz="1600" spc="5" dirty="0">
                <a:latin typeface="Lucida Sans Unicode"/>
                <a:cs typeface="Lucida Sans Unicode"/>
              </a:rPr>
              <a:t> </a:t>
            </a:r>
            <a:endParaRPr lang="pt-BR" sz="1600" spc="5" dirty="0">
              <a:latin typeface="Lucida Sans Unicode"/>
              <a:cs typeface="Lucida Sans Unicode"/>
            </a:endParaRPr>
          </a:p>
          <a:p>
            <a:pPr marL="680085" marR="367665" indent="-477520">
              <a:lnSpc>
                <a:spcPct val="100000"/>
              </a:lnSpc>
              <a:spcBef>
                <a:spcPts val="5"/>
              </a:spcBef>
              <a:tabLst>
                <a:tab pos="3095625" algn="l"/>
              </a:tabLst>
            </a:pPr>
            <a:r>
              <a:rPr sz="1600" spc="-5" dirty="0" err="1">
                <a:latin typeface="Lucida Sans Unicode"/>
                <a:cs typeface="Lucida Sans Unicode"/>
              </a:rPr>
              <a:t>digitalWrite</a:t>
            </a:r>
            <a:r>
              <a:rPr sz="1600" spc="-5" dirty="0">
                <a:latin typeface="Lucida Sans Unicode"/>
                <a:cs typeface="Lucida Sans Unicode"/>
              </a:rPr>
              <a:t>(led_verde,</a:t>
            </a:r>
            <a:r>
              <a:rPr sz="1600" spc="-4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LOW);</a:t>
            </a:r>
            <a:r>
              <a:rPr lang="pt-BR" sz="1600" spc="-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Apaga</a:t>
            </a:r>
            <a:r>
              <a:rPr sz="1600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  </a:t>
            </a:r>
            <a:endParaRPr lang="pt-BR" sz="1600" spc="-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680085" marR="367665" indent="-477520">
              <a:lnSpc>
                <a:spcPct val="100000"/>
              </a:lnSpc>
              <a:spcBef>
                <a:spcPts val="5"/>
              </a:spcBef>
              <a:tabLst>
                <a:tab pos="3095625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break;</a:t>
            </a:r>
            <a:endParaRPr sz="1600" dirty="0">
              <a:latin typeface="Lucida Sans Unicode"/>
              <a:cs typeface="Lucida Sans Unicode"/>
            </a:endParaRPr>
          </a:p>
          <a:p>
            <a:pPr marL="680085" marR="97790" indent="-47752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case </a:t>
            </a:r>
            <a:r>
              <a:rPr sz="1600" spc="-5" dirty="0">
                <a:latin typeface="Lucida Sans Unicode"/>
                <a:cs typeface="Lucida Sans Unicode"/>
              </a:rPr>
              <a:t>'Y': </a:t>
            </a:r>
            <a:endParaRPr lang="pt-BR" sz="1600" spc="-5" dirty="0">
              <a:latin typeface="Lucida Sans Unicode"/>
              <a:cs typeface="Lucida Sans Unicode"/>
            </a:endParaRPr>
          </a:p>
          <a:p>
            <a:pPr marL="680085" marR="97790" indent="-477520">
              <a:lnSpc>
                <a:spcPct val="100000"/>
              </a:lnSpc>
            </a:pPr>
            <a:r>
              <a:rPr sz="1600" spc="-5" dirty="0" err="1">
                <a:latin typeface="Lucida Sans Unicode"/>
                <a:cs typeface="Lucida Sans Unicode"/>
              </a:rPr>
              <a:t>digitalWrite</a:t>
            </a:r>
            <a:r>
              <a:rPr sz="1600" spc="-5" dirty="0">
                <a:latin typeface="Lucida Sans Unicode"/>
                <a:cs typeface="Lucida Sans Unicode"/>
              </a:rPr>
              <a:t>(led_amarelo, HIGH);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</a:t>
            </a:r>
            <a:r>
              <a:rPr sz="1600" dirty="0">
                <a:solidFill>
                  <a:srgbClr val="FF0000"/>
                </a:solidFill>
                <a:latin typeface="Lucida Sans Unicode"/>
                <a:cs typeface="Lucida Sans Unicode"/>
              </a:rPr>
              <a:t>Acende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  </a:t>
            </a:r>
            <a:endParaRPr lang="pt-BR" sz="1600" spc="-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680085" marR="97790" indent="-477520">
              <a:lnSpc>
                <a:spcPct val="100000"/>
              </a:lnSpc>
            </a:pPr>
            <a:r>
              <a:rPr sz="1600" spc="-5" dirty="0">
                <a:latin typeface="Lucida Sans Unicode"/>
                <a:cs typeface="Lucida Sans Unicode"/>
              </a:rPr>
              <a:t>break;</a:t>
            </a:r>
            <a:endParaRPr sz="1600" dirty="0">
              <a:latin typeface="Lucida Sans Unicode"/>
              <a:cs typeface="Lucida Sans Unicode"/>
            </a:endParaRPr>
          </a:p>
          <a:p>
            <a:pPr marL="680085" marR="192405" indent="-477520">
              <a:lnSpc>
                <a:spcPct val="100000"/>
              </a:lnSpc>
              <a:tabLst>
                <a:tab pos="3270885" algn="l"/>
              </a:tabLst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case </a:t>
            </a:r>
            <a:r>
              <a:rPr sz="1600" spc="-5" dirty="0">
                <a:latin typeface="Lucida Sans Unicode"/>
                <a:cs typeface="Lucida Sans Unicode"/>
              </a:rPr>
              <a:t>'y':</a:t>
            </a:r>
            <a:r>
              <a:rPr sz="1600" spc="0" dirty="0">
                <a:latin typeface="Lucida Sans Unicode"/>
                <a:cs typeface="Lucida Sans Unicode"/>
              </a:rPr>
              <a:t> </a:t>
            </a:r>
            <a:endParaRPr lang="pt-BR" sz="1600" spc="0" dirty="0">
              <a:latin typeface="Lucida Sans Unicode"/>
              <a:cs typeface="Lucida Sans Unicode"/>
            </a:endParaRPr>
          </a:p>
          <a:p>
            <a:pPr marL="680085" marR="192405" indent="-477520">
              <a:lnSpc>
                <a:spcPct val="100000"/>
              </a:lnSpc>
              <a:tabLst>
                <a:tab pos="3270885" algn="l"/>
              </a:tabLst>
            </a:pPr>
            <a:r>
              <a:rPr sz="1600" spc="-5" dirty="0" err="1">
                <a:latin typeface="Lucida Sans Unicode"/>
                <a:cs typeface="Lucida Sans Unicode"/>
              </a:rPr>
              <a:t>digitalWrite</a:t>
            </a:r>
            <a:r>
              <a:rPr sz="1600" spc="-5" dirty="0">
                <a:latin typeface="Lucida Sans Unicode"/>
                <a:cs typeface="Lucida Sans Unicode"/>
              </a:rPr>
              <a:t>(led_amarelo,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LOW);</a:t>
            </a:r>
            <a:r>
              <a:rPr lang="pt-BR" sz="1600" spc="-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Apaga</a:t>
            </a:r>
            <a:r>
              <a:rPr sz="1600" spc="-8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  </a:t>
            </a:r>
            <a:endParaRPr lang="pt-BR" sz="1600" spc="-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680085" marR="192405" indent="-477520">
              <a:lnSpc>
                <a:spcPct val="100000"/>
              </a:lnSpc>
              <a:tabLst>
                <a:tab pos="3270885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break;</a:t>
            </a:r>
            <a:endParaRPr sz="1600" dirty="0">
              <a:latin typeface="Lucida Sans Unicode"/>
              <a:cs typeface="Lucida Sans Unicode"/>
            </a:endParaRPr>
          </a:p>
          <a:p>
            <a:pPr marL="2032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default</a:t>
            </a:r>
            <a:r>
              <a:rPr sz="1600" spc="-5" dirty="0">
                <a:latin typeface="Lucida Sans Unicode"/>
                <a:cs typeface="Lucida Sans Unicode"/>
              </a:rPr>
              <a:t>: Serial.println("Nenhum led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selecionado!!!");</a:t>
            </a:r>
            <a:endParaRPr sz="1600" dirty="0">
              <a:latin typeface="Lucida Sans Unicode"/>
              <a:cs typeface="Lucida Sans Unicode"/>
            </a:endParaRPr>
          </a:p>
          <a:p>
            <a:pPr marL="108585">
              <a:lnSpc>
                <a:spcPct val="100000"/>
              </a:lnSpc>
            </a:pPr>
            <a:r>
              <a:rPr sz="1600" dirty="0">
                <a:latin typeface="Lucida Sans Unicode"/>
                <a:cs typeface="Lucida Sans Unicode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600" dirty="0">
                <a:latin typeface="Lucida Sans Unicode"/>
                <a:cs typeface="Lucida Sans Unicode"/>
              </a:rPr>
              <a:t>}</a:t>
            </a:r>
            <a:endParaRPr lang="pt-BR" sz="1600" dirty="0">
              <a:latin typeface="Lucida Sans Unicode"/>
              <a:cs typeface="Lucida Sans Unicode"/>
            </a:endParaRPr>
          </a:p>
          <a:p>
            <a:pPr marL="12700"/>
            <a:r>
              <a:rPr lang="pt-BR" sz="1600" dirty="0">
                <a:latin typeface="Lucida Sans Unicode"/>
                <a:cs typeface="Lucida Sans Unicode"/>
              </a:rPr>
              <a:t>}</a:t>
            </a:r>
          </a:p>
          <a:p>
            <a:pPr marL="12700">
              <a:lnSpc>
                <a:spcPct val="100000"/>
              </a:lnSpc>
            </a:pP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BA83494-059A-403E-BDF2-A9C63DB3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41" y="1748551"/>
            <a:ext cx="4248317" cy="266709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D07691D-83B7-4F2E-B229-F719A29EF69F}"/>
              </a:ext>
            </a:extLst>
          </p:cNvPr>
          <p:cNvSpPr/>
          <p:nvPr/>
        </p:nvSpPr>
        <p:spPr>
          <a:xfrm>
            <a:off x="2895600" y="5109449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</a:rPr>
              <a:t>Entrada com </a:t>
            </a:r>
            <a:r>
              <a:rPr lang="pt-BR" sz="2400" b="1" dirty="0" err="1">
                <a:latin typeface="Times New Roman" panose="02020603050405020304" pitchFamily="18" charset="0"/>
              </a:rPr>
              <a:t>pull-down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4878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E5FE26-5A68-4D98-ADA5-AD7685C8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76" y="1371600"/>
            <a:ext cx="3725447" cy="327881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26C96AA-75AE-4CBB-B4CA-A9D6DCE557CC}"/>
              </a:ext>
            </a:extLst>
          </p:cNvPr>
          <p:cNvSpPr/>
          <p:nvPr/>
        </p:nvSpPr>
        <p:spPr>
          <a:xfrm>
            <a:off x="3200400" y="5509260"/>
            <a:ext cx="2938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Times New Roman" panose="02020603050405020304" pitchFamily="18" charset="0"/>
              </a:rPr>
              <a:t>Entrada com </a:t>
            </a:r>
            <a:r>
              <a:rPr lang="pt-BR" sz="2400" b="1" dirty="0" err="1">
                <a:latin typeface="Times New Roman" panose="02020603050405020304" pitchFamily="18" charset="0"/>
              </a:rPr>
              <a:t>pull-up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7527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885060" y="1828800"/>
            <a:ext cx="6840474" cy="4787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56229" y="3490087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511" y="0"/>
                </a:moveTo>
                <a:lnTo>
                  <a:pt x="223646" y="3810"/>
                </a:lnTo>
                <a:lnTo>
                  <a:pt x="172338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732" y="124459"/>
                </a:lnTo>
                <a:lnTo>
                  <a:pt x="5968" y="163830"/>
                </a:lnTo>
                <a:lnTo>
                  <a:pt x="0" y="208280"/>
                </a:lnTo>
                <a:lnTo>
                  <a:pt x="380" y="219709"/>
                </a:lnTo>
                <a:lnTo>
                  <a:pt x="9778" y="262889"/>
                </a:lnTo>
                <a:lnTo>
                  <a:pt x="36829" y="311150"/>
                </a:lnTo>
                <a:lnTo>
                  <a:pt x="67944" y="342900"/>
                </a:lnTo>
                <a:lnTo>
                  <a:pt x="106171" y="370839"/>
                </a:lnTo>
                <a:lnTo>
                  <a:pt x="150367" y="391159"/>
                </a:lnTo>
                <a:lnTo>
                  <a:pt x="199516" y="406400"/>
                </a:lnTo>
                <a:lnTo>
                  <a:pt x="252729" y="414019"/>
                </a:lnTo>
                <a:lnTo>
                  <a:pt x="308101" y="414019"/>
                </a:lnTo>
                <a:lnTo>
                  <a:pt x="361314" y="406400"/>
                </a:lnTo>
                <a:lnTo>
                  <a:pt x="386588" y="398780"/>
                </a:lnTo>
                <a:lnTo>
                  <a:pt x="410590" y="391159"/>
                </a:lnTo>
                <a:lnTo>
                  <a:pt x="430482" y="382269"/>
                </a:lnTo>
                <a:lnTo>
                  <a:pt x="279273" y="382269"/>
                </a:lnTo>
                <a:lnTo>
                  <a:pt x="254000" y="381000"/>
                </a:lnTo>
                <a:lnTo>
                  <a:pt x="182752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294" y="303530"/>
                </a:lnTo>
                <a:lnTo>
                  <a:pt x="43687" y="257809"/>
                </a:lnTo>
                <a:lnTo>
                  <a:pt x="37845" y="241300"/>
                </a:lnTo>
                <a:lnTo>
                  <a:pt x="35559" y="233680"/>
                </a:lnTo>
                <a:lnTo>
                  <a:pt x="34162" y="224789"/>
                </a:lnTo>
                <a:lnTo>
                  <a:pt x="33146" y="215900"/>
                </a:lnTo>
                <a:lnTo>
                  <a:pt x="32929" y="208280"/>
                </a:lnTo>
                <a:lnTo>
                  <a:pt x="32947" y="205739"/>
                </a:lnTo>
                <a:lnTo>
                  <a:pt x="40639" y="163830"/>
                </a:lnTo>
                <a:lnTo>
                  <a:pt x="62356" y="124459"/>
                </a:lnTo>
                <a:lnTo>
                  <a:pt x="88772" y="96519"/>
                </a:lnTo>
                <a:lnTo>
                  <a:pt x="122173" y="72389"/>
                </a:lnTo>
                <a:lnTo>
                  <a:pt x="161544" y="53339"/>
                </a:lnTo>
                <a:lnTo>
                  <a:pt x="205866" y="40639"/>
                </a:lnTo>
                <a:lnTo>
                  <a:pt x="254253" y="33020"/>
                </a:lnTo>
                <a:lnTo>
                  <a:pt x="431291" y="33020"/>
                </a:lnTo>
                <a:lnTo>
                  <a:pt x="408431" y="22860"/>
                </a:lnTo>
                <a:lnTo>
                  <a:pt x="384555" y="15239"/>
                </a:lnTo>
                <a:lnTo>
                  <a:pt x="359410" y="8889"/>
                </a:lnTo>
                <a:lnTo>
                  <a:pt x="333120" y="3810"/>
                </a:lnTo>
                <a:lnTo>
                  <a:pt x="306197" y="1270"/>
                </a:lnTo>
                <a:lnTo>
                  <a:pt x="278511" y="0"/>
                </a:lnTo>
                <a:close/>
              </a:path>
              <a:path w="559435" h="414020">
                <a:moveTo>
                  <a:pt x="431291" y="33020"/>
                </a:moveTo>
                <a:lnTo>
                  <a:pt x="279653" y="33020"/>
                </a:lnTo>
                <a:lnTo>
                  <a:pt x="304926" y="34289"/>
                </a:lnTo>
                <a:lnTo>
                  <a:pt x="329691" y="36829"/>
                </a:lnTo>
                <a:lnTo>
                  <a:pt x="376174" y="46989"/>
                </a:lnTo>
                <a:lnTo>
                  <a:pt x="418083" y="63500"/>
                </a:lnTo>
                <a:lnTo>
                  <a:pt x="454660" y="85089"/>
                </a:lnTo>
                <a:lnTo>
                  <a:pt x="484631" y="110489"/>
                </a:lnTo>
                <a:lnTo>
                  <a:pt x="515238" y="156209"/>
                </a:lnTo>
                <a:lnTo>
                  <a:pt x="525779" y="198119"/>
                </a:lnTo>
                <a:lnTo>
                  <a:pt x="525979" y="208280"/>
                </a:lnTo>
                <a:lnTo>
                  <a:pt x="525652" y="215900"/>
                </a:lnTo>
                <a:lnTo>
                  <a:pt x="524637" y="224789"/>
                </a:lnTo>
                <a:lnTo>
                  <a:pt x="523239" y="233680"/>
                </a:lnTo>
                <a:lnTo>
                  <a:pt x="521080" y="242569"/>
                </a:lnTo>
                <a:lnTo>
                  <a:pt x="518287" y="250189"/>
                </a:lnTo>
                <a:lnTo>
                  <a:pt x="515112" y="259080"/>
                </a:lnTo>
                <a:lnTo>
                  <a:pt x="484250" y="304800"/>
                </a:lnTo>
                <a:lnTo>
                  <a:pt x="454278" y="330200"/>
                </a:lnTo>
                <a:lnTo>
                  <a:pt x="417702" y="351789"/>
                </a:lnTo>
                <a:lnTo>
                  <a:pt x="375792" y="368300"/>
                </a:lnTo>
                <a:lnTo>
                  <a:pt x="329183" y="378459"/>
                </a:lnTo>
                <a:lnTo>
                  <a:pt x="279273" y="382269"/>
                </a:lnTo>
                <a:lnTo>
                  <a:pt x="430482" y="382269"/>
                </a:lnTo>
                <a:lnTo>
                  <a:pt x="474725" y="355600"/>
                </a:lnTo>
                <a:lnTo>
                  <a:pt x="509397" y="325119"/>
                </a:lnTo>
                <a:lnTo>
                  <a:pt x="536193" y="289559"/>
                </a:lnTo>
                <a:lnTo>
                  <a:pt x="552957" y="250189"/>
                </a:lnTo>
                <a:lnTo>
                  <a:pt x="558926" y="205739"/>
                </a:lnTo>
                <a:lnTo>
                  <a:pt x="558545" y="194309"/>
                </a:lnTo>
                <a:lnTo>
                  <a:pt x="549148" y="152400"/>
                </a:lnTo>
                <a:lnTo>
                  <a:pt x="521969" y="102869"/>
                </a:lnTo>
                <a:lnTo>
                  <a:pt x="490981" y="71119"/>
                </a:lnTo>
                <a:lnTo>
                  <a:pt x="452754" y="44450"/>
                </a:lnTo>
                <a:lnTo>
                  <a:pt x="431291" y="33020"/>
                </a:lnTo>
                <a:close/>
              </a:path>
              <a:path w="559435" h="414020">
                <a:moveTo>
                  <a:pt x="280035" y="43179"/>
                </a:moveTo>
                <a:lnTo>
                  <a:pt x="231648" y="46989"/>
                </a:lnTo>
                <a:lnTo>
                  <a:pt x="186816" y="57150"/>
                </a:lnTo>
                <a:lnTo>
                  <a:pt x="146303" y="72389"/>
                </a:lnTo>
                <a:lnTo>
                  <a:pt x="111378" y="92709"/>
                </a:lnTo>
                <a:lnTo>
                  <a:pt x="71500" y="130809"/>
                </a:lnTo>
                <a:lnTo>
                  <a:pt x="51053" y="167639"/>
                </a:lnTo>
                <a:lnTo>
                  <a:pt x="43978" y="205739"/>
                </a:lnTo>
                <a:lnTo>
                  <a:pt x="43963" y="208280"/>
                </a:lnTo>
                <a:lnTo>
                  <a:pt x="44068" y="214630"/>
                </a:lnTo>
                <a:lnTo>
                  <a:pt x="53466" y="252730"/>
                </a:lnTo>
                <a:lnTo>
                  <a:pt x="81914" y="295909"/>
                </a:lnTo>
                <a:lnTo>
                  <a:pt x="126872" y="331469"/>
                </a:lnTo>
                <a:lnTo>
                  <a:pt x="164719" y="350519"/>
                </a:lnTo>
                <a:lnTo>
                  <a:pt x="207517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402" y="369569"/>
                </a:lnTo>
                <a:lnTo>
                  <a:pt x="327278" y="367030"/>
                </a:lnTo>
                <a:lnTo>
                  <a:pt x="350265" y="363219"/>
                </a:lnTo>
                <a:lnTo>
                  <a:pt x="363372" y="359409"/>
                </a:lnTo>
                <a:lnTo>
                  <a:pt x="278383" y="359409"/>
                </a:lnTo>
                <a:lnTo>
                  <a:pt x="231648" y="356869"/>
                </a:lnTo>
                <a:lnTo>
                  <a:pt x="188213" y="346709"/>
                </a:lnTo>
                <a:lnTo>
                  <a:pt x="149605" y="331469"/>
                </a:lnTo>
                <a:lnTo>
                  <a:pt x="116077" y="311150"/>
                </a:lnTo>
                <a:lnTo>
                  <a:pt x="78739" y="275589"/>
                </a:lnTo>
                <a:lnTo>
                  <a:pt x="58800" y="234950"/>
                </a:lnTo>
                <a:lnTo>
                  <a:pt x="54863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012" y="113030"/>
                </a:lnTo>
                <a:lnTo>
                  <a:pt x="151510" y="82550"/>
                </a:lnTo>
                <a:lnTo>
                  <a:pt x="190372" y="67309"/>
                </a:lnTo>
                <a:lnTo>
                  <a:pt x="233679" y="58420"/>
                </a:lnTo>
                <a:lnTo>
                  <a:pt x="280415" y="54610"/>
                </a:lnTo>
                <a:lnTo>
                  <a:pt x="362394" y="54610"/>
                </a:lnTo>
                <a:lnTo>
                  <a:pt x="351408" y="52070"/>
                </a:lnTo>
                <a:lnTo>
                  <a:pt x="328422" y="46989"/>
                </a:lnTo>
                <a:lnTo>
                  <a:pt x="304545" y="44450"/>
                </a:lnTo>
                <a:lnTo>
                  <a:pt x="280035" y="43179"/>
                </a:lnTo>
                <a:close/>
              </a:path>
              <a:path w="559435" h="414020">
                <a:moveTo>
                  <a:pt x="362394" y="54610"/>
                </a:moveTo>
                <a:lnTo>
                  <a:pt x="280415" y="54610"/>
                </a:lnTo>
                <a:lnTo>
                  <a:pt x="304164" y="55879"/>
                </a:lnTo>
                <a:lnTo>
                  <a:pt x="327278" y="58420"/>
                </a:lnTo>
                <a:lnTo>
                  <a:pt x="370586" y="68580"/>
                </a:lnTo>
                <a:lnTo>
                  <a:pt x="409320" y="83819"/>
                </a:lnTo>
                <a:lnTo>
                  <a:pt x="442722" y="102869"/>
                </a:lnTo>
                <a:lnTo>
                  <a:pt x="480187" y="139700"/>
                </a:lnTo>
                <a:lnTo>
                  <a:pt x="500125" y="179069"/>
                </a:lnTo>
                <a:lnTo>
                  <a:pt x="504063" y="208280"/>
                </a:lnTo>
                <a:lnTo>
                  <a:pt x="503681" y="215900"/>
                </a:lnTo>
                <a:lnTo>
                  <a:pt x="487172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553" y="346709"/>
                </a:lnTo>
                <a:lnTo>
                  <a:pt x="325247" y="356869"/>
                </a:lnTo>
                <a:lnTo>
                  <a:pt x="302260" y="359409"/>
                </a:lnTo>
                <a:lnTo>
                  <a:pt x="363372" y="359409"/>
                </a:lnTo>
                <a:lnTo>
                  <a:pt x="412623" y="341630"/>
                </a:lnTo>
                <a:lnTo>
                  <a:pt x="447420" y="321309"/>
                </a:lnTo>
                <a:lnTo>
                  <a:pt x="487425" y="284480"/>
                </a:lnTo>
                <a:lnTo>
                  <a:pt x="507873" y="247650"/>
                </a:lnTo>
                <a:lnTo>
                  <a:pt x="514985" y="208280"/>
                </a:lnTo>
                <a:lnTo>
                  <a:pt x="514857" y="199389"/>
                </a:lnTo>
                <a:lnTo>
                  <a:pt x="505460" y="161289"/>
                </a:lnTo>
                <a:lnTo>
                  <a:pt x="477012" y="118109"/>
                </a:lnTo>
                <a:lnTo>
                  <a:pt x="432053" y="82550"/>
                </a:lnTo>
                <a:lnTo>
                  <a:pt x="394207" y="64769"/>
                </a:lnTo>
                <a:lnTo>
                  <a:pt x="373379" y="57150"/>
                </a:lnTo>
                <a:lnTo>
                  <a:pt x="362394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9451" y="2631947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7740" y="2642616"/>
            <a:ext cx="1437132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7338" y="2652534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7338" y="2652534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35890" marR="130810" indent="1905" algn="ctr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Lucida Sans Unicode"/>
                <a:cs typeface="Lucida Sans Unicode"/>
              </a:rPr>
              <a:t>Resistor  p</a:t>
            </a:r>
            <a:r>
              <a:rPr sz="1600" dirty="0">
                <a:latin typeface="Lucida Sans Unicode"/>
                <a:cs typeface="Lucida Sans Unicode"/>
              </a:rPr>
              <a:t>u</a:t>
            </a:r>
            <a:r>
              <a:rPr sz="1600" spc="-10" dirty="0">
                <a:latin typeface="Lucida Sans Unicode"/>
                <a:cs typeface="Lucida Sans Unicode"/>
              </a:rPr>
              <a:t>ll</a:t>
            </a:r>
            <a:r>
              <a:rPr sz="1600" spc="-5" dirty="0">
                <a:latin typeface="Lucida Sans Unicode"/>
                <a:cs typeface="Lucida Sans Unicode"/>
              </a:rPr>
              <a:t>-</a:t>
            </a:r>
            <a:r>
              <a:rPr sz="1600" spc="-10" dirty="0">
                <a:latin typeface="Lucida Sans Unicode"/>
                <a:cs typeface="Lucida Sans Unicode"/>
              </a:rPr>
              <a:t>d</a:t>
            </a:r>
            <a:r>
              <a:rPr sz="1600" dirty="0">
                <a:latin typeface="Lucida Sans Unicode"/>
                <a:cs typeface="Lucida Sans Unicode"/>
              </a:rPr>
              <a:t>o</a:t>
            </a:r>
            <a:r>
              <a:rPr sz="1600" spc="-15" dirty="0">
                <a:latin typeface="Lucida Sans Unicode"/>
                <a:cs typeface="Lucida Sans Unicode"/>
              </a:rPr>
              <a:t>w</a:t>
            </a:r>
            <a:r>
              <a:rPr sz="1600" spc="-5" dirty="0">
                <a:latin typeface="Lucida Sans Unicode"/>
                <a:cs typeface="Lucida Sans Unicode"/>
              </a:rPr>
              <a:t>n  </a:t>
            </a:r>
            <a:r>
              <a:rPr sz="16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10K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4809" y="3510279"/>
            <a:ext cx="1729105" cy="228600"/>
          </a:xfrm>
          <a:custGeom>
            <a:avLst/>
            <a:gdLst/>
            <a:ahLst/>
            <a:cxnLst/>
            <a:rect l="l" t="t" r="r" b="b"/>
            <a:pathLst>
              <a:path w="1729105" h="228600">
                <a:moveTo>
                  <a:pt x="1692366" y="188964"/>
                </a:moveTo>
                <a:lnTo>
                  <a:pt x="1633220" y="215646"/>
                </a:lnTo>
                <a:lnTo>
                  <a:pt x="1630045" y="217043"/>
                </a:lnTo>
                <a:lnTo>
                  <a:pt x="1628648" y="220853"/>
                </a:lnTo>
                <a:lnTo>
                  <a:pt x="1630045" y="224028"/>
                </a:lnTo>
                <a:lnTo>
                  <a:pt x="1631569" y="227203"/>
                </a:lnTo>
                <a:lnTo>
                  <a:pt x="1635252" y="228600"/>
                </a:lnTo>
                <a:lnTo>
                  <a:pt x="1638554" y="227203"/>
                </a:lnTo>
                <a:lnTo>
                  <a:pt x="1717633" y="191389"/>
                </a:lnTo>
                <a:lnTo>
                  <a:pt x="1715643" y="191389"/>
                </a:lnTo>
                <a:lnTo>
                  <a:pt x="1692366" y="188964"/>
                </a:lnTo>
                <a:close/>
              </a:path>
              <a:path w="1729105" h="228600">
                <a:moveTo>
                  <a:pt x="1703802" y="183806"/>
                </a:moveTo>
                <a:lnTo>
                  <a:pt x="1692366" y="188964"/>
                </a:lnTo>
                <a:lnTo>
                  <a:pt x="1715643" y="191389"/>
                </a:lnTo>
                <a:lnTo>
                  <a:pt x="1715757" y="190246"/>
                </a:lnTo>
                <a:lnTo>
                  <a:pt x="1712595" y="190246"/>
                </a:lnTo>
                <a:lnTo>
                  <a:pt x="1703802" y="183806"/>
                </a:lnTo>
                <a:close/>
              </a:path>
              <a:path w="1729105" h="228600">
                <a:moveTo>
                  <a:pt x="1646047" y="125730"/>
                </a:moveTo>
                <a:lnTo>
                  <a:pt x="1642110" y="126365"/>
                </a:lnTo>
                <a:lnTo>
                  <a:pt x="1639951" y="129159"/>
                </a:lnTo>
                <a:lnTo>
                  <a:pt x="1637919" y="132080"/>
                </a:lnTo>
                <a:lnTo>
                  <a:pt x="1638554" y="136017"/>
                </a:lnTo>
                <a:lnTo>
                  <a:pt x="1693484" y="176248"/>
                </a:lnTo>
                <a:lnTo>
                  <a:pt x="1716913" y="178689"/>
                </a:lnTo>
                <a:lnTo>
                  <a:pt x="1715643" y="191389"/>
                </a:lnTo>
                <a:lnTo>
                  <a:pt x="1717633" y="191389"/>
                </a:lnTo>
                <a:lnTo>
                  <a:pt x="1728851" y="186309"/>
                </a:lnTo>
                <a:lnTo>
                  <a:pt x="1648841" y="127889"/>
                </a:lnTo>
                <a:lnTo>
                  <a:pt x="1646047" y="125730"/>
                </a:lnTo>
                <a:close/>
              </a:path>
              <a:path w="1729105" h="228600">
                <a:moveTo>
                  <a:pt x="1713738" y="179324"/>
                </a:moveTo>
                <a:lnTo>
                  <a:pt x="1703802" y="183806"/>
                </a:lnTo>
                <a:lnTo>
                  <a:pt x="1712595" y="190246"/>
                </a:lnTo>
                <a:lnTo>
                  <a:pt x="1713738" y="179324"/>
                </a:lnTo>
                <a:close/>
              </a:path>
              <a:path w="1729105" h="228600">
                <a:moveTo>
                  <a:pt x="1716849" y="179324"/>
                </a:moveTo>
                <a:lnTo>
                  <a:pt x="1713738" y="179324"/>
                </a:lnTo>
                <a:lnTo>
                  <a:pt x="1712595" y="190246"/>
                </a:lnTo>
                <a:lnTo>
                  <a:pt x="1715757" y="190246"/>
                </a:lnTo>
                <a:lnTo>
                  <a:pt x="1716849" y="179324"/>
                </a:lnTo>
                <a:close/>
              </a:path>
              <a:path w="1729105" h="228600">
                <a:moveTo>
                  <a:pt x="1270" y="0"/>
                </a:moveTo>
                <a:lnTo>
                  <a:pt x="0" y="12700"/>
                </a:lnTo>
                <a:lnTo>
                  <a:pt x="1692366" y="188964"/>
                </a:lnTo>
                <a:lnTo>
                  <a:pt x="1703802" y="183806"/>
                </a:lnTo>
                <a:lnTo>
                  <a:pt x="1693484" y="176248"/>
                </a:lnTo>
                <a:lnTo>
                  <a:pt x="1270" y="0"/>
                </a:lnTo>
                <a:close/>
              </a:path>
              <a:path w="1729105" h="228600">
                <a:moveTo>
                  <a:pt x="1693484" y="176248"/>
                </a:moveTo>
                <a:lnTo>
                  <a:pt x="1703802" y="183806"/>
                </a:lnTo>
                <a:lnTo>
                  <a:pt x="1713738" y="179324"/>
                </a:lnTo>
                <a:lnTo>
                  <a:pt x="1716849" y="179324"/>
                </a:lnTo>
                <a:lnTo>
                  <a:pt x="1716913" y="178689"/>
                </a:lnTo>
                <a:lnTo>
                  <a:pt x="1693484" y="176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49451" y="492531"/>
            <a:ext cx="70231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20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z="2000" spc="-5" dirty="0">
                <a:solidFill>
                  <a:srgbClr val="FF0000"/>
                </a:solidFill>
              </a:rPr>
              <a:t> Exemplo 7</a:t>
            </a:r>
            <a:r>
              <a:rPr lang="pt-BR" sz="2000" spc="-5" dirty="0"/>
              <a:t>: </a:t>
            </a:r>
            <a:r>
              <a:rPr sz="2000" spc="-5" dirty="0" err="1"/>
              <a:t>Lendo</a:t>
            </a:r>
            <a:r>
              <a:rPr sz="2000" spc="-5" dirty="0"/>
              <a:t> um botão com resistor</a:t>
            </a:r>
            <a:r>
              <a:rPr sz="2000" spc="-20" dirty="0"/>
              <a:t> </a:t>
            </a:r>
            <a:r>
              <a:rPr sz="2000" i="1" spc="-60" dirty="0">
                <a:solidFill>
                  <a:srgbClr val="FF0000"/>
                </a:solidFill>
                <a:latin typeface="Lucida Sans Unicode"/>
                <a:cs typeface="Lucida Sans Unicode"/>
              </a:rPr>
              <a:t>pull-down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9200" y="1066527"/>
            <a:ext cx="3053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Ligação </a:t>
            </a:r>
            <a:r>
              <a:rPr sz="2000" dirty="0">
                <a:latin typeface="Lucida Sans Unicode"/>
                <a:cs typeface="Lucida Sans Unicode"/>
              </a:rPr>
              <a:t>no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protoboard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352998" y="1549018"/>
            <a:ext cx="1428750" cy="78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12593" y="2269109"/>
            <a:ext cx="1428749" cy="781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5467" y="3230752"/>
            <a:ext cx="1238250" cy="1228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6791" y="3789680"/>
            <a:ext cx="1428750" cy="628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54432" y="836676"/>
            <a:ext cx="25146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400" spc="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400" spc="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100" spc="-5" dirty="0"/>
              <a:t>Tipos de</a:t>
            </a:r>
            <a:r>
              <a:rPr sz="2100" spc="-50" dirty="0"/>
              <a:t> </a:t>
            </a:r>
            <a:r>
              <a:rPr sz="2100" spc="-5" dirty="0"/>
              <a:t>Arduino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200" y="1143000"/>
            <a:ext cx="673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800" spc="-5" dirty="0">
                <a:latin typeface="Lucida Sans Unicode"/>
                <a:cs typeface="Lucida Sans Unicode"/>
              </a:rPr>
              <a:t>Existem vários tipos de Arduino com </a:t>
            </a:r>
            <a:r>
              <a:rPr sz="1800" spc="-5" dirty="0" err="1">
                <a:latin typeface="Lucida Sans Unicode"/>
                <a:cs typeface="Lucida Sans Unicode"/>
              </a:rPr>
              <a:t>especificidades</a:t>
            </a:r>
            <a:r>
              <a:rPr sz="1800" spc="8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de</a:t>
            </a:r>
            <a:r>
              <a:rPr lang="pt-BR" sz="1800" spc="-5" dirty="0">
                <a:latin typeface="Lucida Sans Unicode"/>
                <a:cs typeface="Lucida Sans Unicode"/>
              </a:rPr>
              <a:t> hardware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5944" y="1862709"/>
            <a:ext cx="2120900" cy="3465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UNO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3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Leonardo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Due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3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Esplora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Mega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 </a:t>
            </a:r>
            <a:r>
              <a:rPr sz="1600" spc="-10" dirty="0">
                <a:latin typeface="Lucida Sans Unicode"/>
                <a:cs typeface="Lucida Sans Unicode"/>
              </a:rPr>
              <a:t>Mega</a:t>
            </a:r>
            <a:r>
              <a:rPr sz="1600" spc="-3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ADK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Ethernet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Mini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LilyPad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Micro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Nano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0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ProMini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Pro</a:t>
            </a:r>
            <a:endParaRPr sz="16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15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1600" spc="-5" dirty="0">
                <a:latin typeface="Lucida Sans Unicode"/>
                <a:cs typeface="Lucida Sans Unicode"/>
              </a:rPr>
              <a:t>Arduino</a:t>
            </a:r>
            <a:r>
              <a:rPr sz="1600" spc="-20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Fio</a:t>
            </a:r>
            <a:endParaRPr sz="1600" dirty="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52998" y="4566132"/>
            <a:ext cx="1428750" cy="1428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52773" y="4566132"/>
            <a:ext cx="1428750" cy="1428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565" y="4566132"/>
            <a:ext cx="1428750" cy="1428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80989" y="3414013"/>
            <a:ext cx="1428750" cy="14287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52998" y="2261869"/>
            <a:ext cx="1428750" cy="1428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12817" y="2728785"/>
            <a:ext cx="1068704" cy="8122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12817" y="1685797"/>
            <a:ext cx="996696" cy="99669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64005" y="338625"/>
            <a:ext cx="1698625" cy="40203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68605" indent="-228600">
              <a:lnSpc>
                <a:spcPct val="100000"/>
              </a:lnSpc>
              <a:spcBef>
                <a:spcPts val="320"/>
              </a:spcBef>
              <a:buClr>
                <a:srgbClr val="2CA1BE"/>
              </a:buClr>
              <a:buFont typeface="Verdana"/>
              <a:buChar char="◦"/>
              <a:tabLst>
                <a:tab pos="269240" algn="l"/>
              </a:tabLst>
            </a:pPr>
            <a:r>
              <a:rPr sz="2200" spc="-5" dirty="0" err="1">
                <a:latin typeface="Lucida Sans Unicode"/>
                <a:cs typeface="Lucida Sans Unicode"/>
              </a:rPr>
              <a:t>Programa</a:t>
            </a: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95755" y="2420697"/>
            <a:ext cx="3765804" cy="378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3518" y="1256290"/>
            <a:ext cx="6913245" cy="4776308"/>
          </a:xfrm>
          <a:prstGeom prst="rect">
            <a:avLst/>
          </a:prstGeom>
          <a:ln w="9525">
            <a:noFill/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Lucida Sans Unicode"/>
                <a:cs typeface="Lucida Sans Unicode"/>
              </a:rPr>
              <a:t>const int botao =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8;</a:t>
            </a:r>
          </a:p>
          <a:p>
            <a:pPr marL="91440" marR="4759960">
              <a:lnSpc>
                <a:spcPts val="3360"/>
              </a:lnSpc>
              <a:spcBef>
                <a:spcPts val="390"/>
              </a:spcBef>
            </a:pPr>
            <a:r>
              <a:rPr sz="1400" spc="-5" dirty="0">
                <a:latin typeface="Lucida Sans Unicode"/>
                <a:cs typeface="Lucida Sans Unicode"/>
              </a:rPr>
              <a:t>boolean vlr_btn </a:t>
            </a:r>
            <a:r>
              <a:rPr sz="1400" dirty="0">
                <a:latin typeface="Lucida Sans Unicode"/>
                <a:cs typeface="Lucida Sans Unicode"/>
              </a:rPr>
              <a:t>=</a:t>
            </a:r>
            <a:r>
              <a:rPr sz="1400" spc="-10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false;  </a:t>
            </a:r>
            <a:r>
              <a:rPr sz="1400" spc="-5" dirty="0">
                <a:latin typeface="Lucida Sans Unicode"/>
                <a:cs typeface="Lucida Sans Unicode"/>
              </a:rPr>
              <a:t>void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400" dirty="0">
              <a:latin typeface="Lucida Sans Unicode"/>
              <a:cs typeface="Lucida Sans Unicode"/>
            </a:endParaRPr>
          </a:p>
          <a:p>
            <a:pPr marL="91440">
              <a:lnSpc>
                <a:spcPts val="1290"/>
              </a:lnSpc>
            </a:pPr>
            <a:r>
              <a:rPr sz="1400" dirty="0">
                <a:latin typeface="Lucida Sans Unicode"/>
                <a:cs typeface="Lucida Sans Unicode"/>
              </a:rPr>
              <a:t>{</a:t>
            </a:r>
          </a:p>
          <a:p>
            <a:pPr marL="200660" marR="4662805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pinMode(botao, INPUT);  Serial.begin(9600);</a:t>
            </a:r>
            <a:endParaRPr sz="14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1685"/>
              </a:spcBef>
            </a:pPr>
            <a:r>
              <a:rPr sz="1400" spc="-5" dirty="0">
                <a:latin typeface="Lucida Sans Unicode"/>
                <a:cs typeface="Lucida Sans Unicode"/>
              </a:rPr>
              <a:t>void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loop()</a:t>
            </a:r>
            <a:endParaRPr sz="14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{</a:t>
            </a:r>
          </a:p>
          <a:p>
            <a:pPr marL="200660" marR="4225290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vlr_btn </a:t>
            </a:r>
            <a:r>
              <a:rPr sz="1400" dirty="0">
                <a:latin typeface="Lucida Sans Unicode"/>
                <a:cs typeface="Lucida Sans Unicode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digitalRead(botao)</a:t>
            </a:r>
            <a:r>
              <a:rPr sz="1400" spc="-5" dirty="0">
                <a:latin typeface="Lucida Sans Unicode"/>
                <a:cs typeface="Lucida Sans Unicode"/>
              </a:rPr>
              <a:t>;  </a:t>
            </a:r>
            <a:r>
              <a:rPr sz="1400" dirty="0">
                <a:latin typeface="Lucida Sans Unicode"/>
                <a:cs typeface="Lucida Sans Unicode"/>
              </a:rPr>
              <a:t>if </a:t>
            </a:r>
            <a:r>
              <a:rPr sz="1400" spc="-5" dirty="0">
                <a:latin typeface="Lucida Sans Unicode"/>
                <a:cs typeface="Lucida Sans Unicode"/>
              </a:rPr>
              <a:t>(vlr_btn </a:t>
            </a:r>
            <a:r>
              <a:rPr sz="1400" dirty="0">
                <a:latin typeface="Lucida Sans Unicode"/>
                <a:cs typeface="Lucida Sans Unicode"/>
              </a:rPr>
              <a:t>== </a:t>
            </a:r>
            <a:r>
              <a:rPr sz="1400" dirty="0">
                <a:solidFill>
                  <a:srgbClr val="B5490F"/>
                </a:solidFill>
                <a:latin typeface="Lucida Sans Unicode"/>
                <a:cs typeface="Lucida Sans Unicode"/>
              </a:rPr>
              <a:t>true</a:t>
            </a:r>
            <a:r>
              <a:rPr sz="1400" dirty="0">
                <a:latin typeface="Lucida Sans Unicode"/>
                <a:cs typeface="Lucida Sans Unicode"/>
              </a:rPr>
              <a:t>)</a:t>
            </a:r>
            <a:r>
              <a:rPr sz="1400" spc="-11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{</a:t>
            </a:r>
          </a:p>
          <a:p>
            <a:pPr marL="312420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Serial.println("Botao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 err="1">
                <a:latin typeface="Lucida Sans Unicode"/>
                <a:cs typeface="Lucida Sans Unicode"/>
              </a:rPr>
              <a:t>pressionado</a:t>
            </a:r>
            <a:r>
              <a:rPr sz="1400" spc="-5" dirty="0">
                <a:latin typeface="Lucida Sans Unicode"/>
                <a:cs typeface="Lucida Sans Unicode"/>
              </a:rPr>
              <a:t>!!!");</a:t>
            </a:r>
            <a:endParaRPr lang="pt-BR" sz="1400" spc="-5" dirty="0">
              <a:latin typeface="Lucida Sans Unicode"/>
              <a:cs typeface="Lucida Sans Unicode"/>
            </a:endParaRPr>
          </a:p>
          <a:p>
            <a:pPr marL="31242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delay</a:t>
            </a:r>
            <a:r>
              <a:rPr lang="pt-BR" sz="1400" dirty="0">
                <a:latin typeface="Lucida Sans Unicode"/>
                <a:cs typeface="Lucida Sans Unicode"/>
              </a:rPr>
              <a:t>(1000);</a:t>
            </a:r>
            <a:endParaRPr sz="1400" dirty="0">
              <a:latin typeface="Lucida Sans Unicode"/>
              <a:cs typeface="Lucida Sans Unicode"/>
            </a:endParaRPr>
          </a:p>
          <a:p>
            <a:pPr marL="20066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}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200660" marR="422529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vlr_btn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</a:t>
            </a:r>
            <a:r>
              <a:rPr lang="pt-BR" sz="1400" dirty="0">
                <a:solidFill>
                  <a:srgbClr val="B5490F"/>
                </a:solidFill>
                <a:latin typeface="Lucida Sans Unicode"/>
                <a:cs typeface="Lucida Sans Unicode"/>
              </a:rPr>
              <a:t>false</a:t>
            </a:r>
            <a:r>
              <a:rPr lang="pt-BR" sz="1400" dirty="0">
                <a:latin typeface="Lucida Sans Unicode"/>
                <a:cs typeface="Lucida Sans Unicode"/>
              </a:rPr>
              <a:t>)</a:t>
            </a:r>
            <a:r>
              <a:rPr lang="pt-BR" sz="1400" spc="-110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31242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Serial.println</a:t>
            </a:r>
            <a:r>
              <a:rPr lang="pt-BR" sz="1400" spc="-5" dirty="0">
                <a:latin typeface="Lucida Sans Unicode"/>
                <a:cs typeface="Lucida Sans Unicode"/>
              </a:rPr>
              <a:t>("</a:t>
            </a:r>
            <a:r>
              <a:rPr lang="pt-BR" sz="1400" spc="-5" dirty="0" err="1">
                <a:latin typeface="Lucida Sans Unicode"/>
                <a:cs typeface="Lucida Sans Unicode"/>
              </a:rPr>
              <a:t>Botao</a:t>
            </a:r>
            <a:r>
              <a:rPr lang="pt-BR" sz="1400" spc="-60" dirty="0">
                <a:latin typeface="Lucida Sans Unicode"/>
                <a:cs typeface="Lucida Sans Unicode"/>
              </a:rPr>
              <a:t> </a:t>
            </a:r>
            <a:r>
              <a:rPr lang="pt-BR" sz="1400" spc="-5" dirty="0" err="1">
                <a:latin typeface="Lucida Sans Unicode"/>
                <a:cs typeface="Lucida Sans Unicode"/>
              </a:rPr>
              <a:t>desacionado</a:t>
            </a:r>
            <a:r>
              <a:rPr lang="pt-BR" sz="1400" spc="-5" dirty="0">
                <a:latin typeface="Lucida Sans Unicode"/>
                <a:cs typeface="Lucida Sans Unicode"/>
              </a:rPr>
              <a:t>!!!");</a:t>
            </a:r>
          </a:p>
          <a:p>
            <a:pPr marL="31242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dirty="0" err="1">
                <a:latin typeface="Lucida Sans Unicode"/>
                <a:cs typeface="Lucida Sans Unicode"/>
              </a:rPr>
              <a:t>delay</a:t>
            </a:r>
            <a:r>
              <a:rPr lang="pt-BR" sz="1400" dirty="0">
                <a:latin typeface="Lucida Sans Unicode"/>
                <a:cs typeface="Lucida Sans Unicode"/>
              </a:rPr>
              <a:t>(1000);</a:t>
            </a:r>
          </a:p>
          <a:p>
            <a:pPr marL="200660">
              <a:lnSpc>
                <a:spcPct val="100000"/>
              </a:lnSpc>
            </a:pPr>
            <a:r>
              <a:rPr lang="pt-BR" sz="1400" dirty="0">
                <a:latin typeface="Lucida Sans Unicode"/>
                <a:cs typeface="Lucida Sans Unicode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905000" y="1571570"/>
            <a:ext cx="6175374" cy="47423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7263" y="3080418"/>
            <a:ext cx="559435" cy="414020"/>
          </a:xfrm>
          <a:custGeom>
            <a:avLst/>
            <a:gdLst/>
            <a:ahLst/>
            <a:cxnLst/>
            <a:rect l="l" t="t" r="r" b="b"/>
            <a:pathLst>
              <a:path w="559435" h="414020">
                <a:moveTo>
                  <a:pt x="278638" y="0"/>
                </a:moveTo>
                <a:lnTo>
                  <a:pt x="223774" y="3810"/>
                </a:lnTo>
                <a:lnTo>
                  <a:pt x="172465" y="15239"/>
                </a:lnTo>
                <a:lnTo>
                  <a:pt x="125602" y="34289"/>
                </a:lnTo>
                <a:lnTo>
                  <a:pt x="84327" y="58420"/>
                </a:lnTo>
                <a:lnTo>
                  <a:pt x="49656" y="88900"/>
                </a:lnTo>
                <a:lnTo>
                  <a:pt x="22859" y="124459"/>
                </a:lnTo>
                <a:lnTo>
                  <a:pt x="6095" y="163830"/>
                </a:lnTo>
                <a:lnTo>
                  <a:pt x="0" y="208280"/>
                </a:lnTo>
                <a:lnTo>
                  <a:pt x="507" y="219709"/>
                </a:lnTo>
                <a:lnTo>
                  <a:pt x="9905" y="262889"/>
                </a:lnTo>
                <a:lnTo>
                  <a:pt x="36956" y="311150"/>
                </a:lnTo>
                <a:lnTo>
                  <a:pt x="68071" y="342900"/>
                </a:lnTo>
                <a:lnTo>
                  <a:pt x="106299" y="370839"/>
                </a:lnTo>
                <a:lnTo>
                  <a:pt x="150367" y="391159"/>
                </a:lnTo>
                <a:lnTo>
                  <a:pt x="199643" y="406400"/>
                </a:lnTo>
                <a:lnTo>
                  <a:pt x="252729" y="414019"/>
                </a:lnTo>
                <a:lnTo>
                  <a:pt x="308228" y="414019"/>
                </a:lnTo>
                <a:lnTo>
                  <a:pt x="361441" y="406400"/>
                </a:lnTo>
                <a:lnTo>
                  <a:pt x="386714" y="398780"/>
                </a:lnTo>
                <a:lnTo>
                  <a:pt x="410590" y="391159"/>
                </a:lnTo>
                <a:lnTo>
                  <a:pt x="430593" y="382269"/>
                </a:lnTo>
                <a:lnTo>
                  <a:pt x="279400" y="382269"/>
                </a:lnTo>
                <a:lnTo>
                  <a:pt x="254000" y="381000"/>
                </a:lnTo>
                <a:lnTo>
                  <a:pt x="182879" y="368300"/>
                </a:lnTo>
                <a:lnTo>
                  <a:pt x="140842" y="351789"/>
                </a:lnTo>
                <a:lnTo>
                  <a:pt x="104266" y="330200"/>
                </a:lnTo>
                <a:lnTo>
                  <a:pt x="74421" y="303530"/>
                </a:lnTo>
                <a:lnTo>
                  <a:pt x="43814" y="257809"/>
                </a:lnTo>
                <a:lnTo>
                  <a:pt x="37972" y="241300"/>
                </a:lnTo>
                <a:lnTo>
                  <a:pt x="35687" y="233680"/>
                </a:lnTo>
                <a:lnTo>
                  <a:pt x="34289" y="224789"/>
                </a:lnTo>
                <a:lnTo>
                  <a:pt x="33274" y="215900"/>
                </a:lnTo>
                <a:lnTo>
                  <a:pt x="33056" y="208280"/>
                </a:lnTo>
                <a:lnTo>
                  <a:pt x="33056" y="205739"/>
                </a:lnTo>
                <a:lnTo>
                  <a:pt x="40639" y="163830"/>
                </a:lnTo>
                <a:lnTo>
                  <a:pt x="62483" y="124459"/>
                </a:lnTo>
                <a:lnTo>
                  <a:pt x="88900" y="96519"/>
                </a:lnTo>
                <a:lnTo>
                  <a:pt x="122300" y="72389"/>
                </a:lnTo>
                <a:lnTo>
                  <a:pt x="161543" y="53339"/>
                </a:lnTo>
                <a:lnTo>
                  <a:pt x="205993" y="40639"/>
                </a:lnTo>
                <a:lnTo>
                  <a:pt x="254380" y="33020"/>
                </a:lnTo>
                <a:lnTo>
                  <a:pt x="431418" y="33020"/>
                </a:lnTo>
                <a:lnTo>
                  <a:pt x="408558" y="22860"/>
                </a:lnTo>
                <a:lnTo>
                  <a:pt x="384682" y="15239"/>
                </a:lnTo>
                <a:lnTo>
                  <a:pt x="359537" y="8889"/>
                </a:lnTo>
                <a:lnTo>
                  <a:pt x="333247" y="3810"/>
                </a:lnTo>
                <a:lnTo>
                  <a:pt x="306324" y="1270"/>
                </a:lnTo>
                <a:lnTo>
                  <a:pt x="278638" y="0"/>
                </a:lnTo>
                <a:close/>
              </a:path>
              <a:path w="559435" h="414020">
                <a:moveTo>
                  <a:pt x="431418" y="33020"/>
                </a:moveTo>
                <a:lnTo>
                  <a:pt x="279780" y="33020"/>
                </a:lnTo>
                <a:lnTo>
                  <a:pt x="305053" y="34289"/>
                </a:lnTo>
                <a:lnTo>
                  <a:pt x="329691" y="36829"/>
                </a:lnTo>
                <a:lnTo>
                  <a:pt x="376300" y="46989"/>
                </a:lnTo>
                <a:lnTo>
                  <a:pt x="418211" y="63500"/>
                </a:lnTo>
                <a:lnTo>
                  <a:pt x="454787" y="85089"/>
                </a:lnTo>
                <a:lnTo>
                  <a:pt x="484758" y="110489"/>
                </a:lnTo>
                <a:lnTo>
                  <a:pt x="515365" y="156209"/>
                </a:lnTo>
                <a:lnTo>
                  <a:pt x="525779" y="198119"/>
                </a:lnTo>
                <a:lnTo>
                  <a:pt x="525997" y="205739"/>
                </a:lnTo>
                <a:lnTo>
                  <a:pt x="525997" y="208280"/>
                </a:lnTo>
                <a:lnTo>
                  <a:pt x="518413" y="250189"/>
                </a:lnTo>
                <a:lnTo>
                  <a:pt x="496696" y="289559"/>
                </a:lnTo>
                <a:lnTo>
                  <a:pt x="470280" y="317500"/>
                </a:lnTo>
                <a:lnTo>
                  <a:pt x="436879" y="341630"/>
                </a:lnTo>
                <a:lnTo>
                  <a:pt x="397509" y="360680"/>
                </a:lnTo>
                <a:lnTo>
                  <a:pt x="353187" y="373380"/>
                </a:lnTo>
                <a:lnTo>
                  <a:pt x="304672" y="381000"/>
                </a:lnTo>
                <a:lnTo>
                  <a:pt x="279400" y="382269"/>
                </a:lnTo>
                <a:lnTo>
                  <a:pt x="430593" y="382269"/>
                </a:lnTo>
                <a:lnTo>
                  <a:pt x="474852" y="355600"/>
                </a:lnTo>
                <a:lnTo>
                  <a:pt x="509524" y="325119"/>
                </a:lnTo>
                <a:lnTo>
                  <a:pt x="536320" y="289559"/>
                </a:lnTo>
                <a:lnTo>
                  <a:pt x="553084" y="250189"/>
                </a:lnTo>
                <a:lnTo>
                  <a:pt x="559053" y="205739"/>
                </a:lnTo>
                <a:lnTo>
                  <a:pt x="558672" y="194309"/>
                </a:lnTo>
                <a:lnTo>
                  <a:pt x="549275" y="152400"/>
                </a:lnTo>
                <a:lnTo>
                  <a:pt x="522096" y="102869"/>
                </a:lnTo>
                <a:lnTo>
                  <a:pt x="490981" y="71119"/>
                </a:lnTo>
                <a:lnTo>
                  <a:pt x="452881" y="44450"/>
                </a:lnTo>
                <a:lnTo>
                  <a:pt x="431418" y="33020"/>
                </a:lnTo>
                <a:close/>
              </a:path>
              <a:path w="559435" h="414020">
                <a:moveTo>
                  <a:pt x="280162" y="43179"/>
                </a:moveTo>
                <a:lnTo>
                  <a:pt x="231775" y="46989"/>
                </a:lnTo>
                <a:lnTo>
                  <a:pt x="186816" y="57150"/>
                </a:lnTo>
                <a:lnTo>
                  <a:pt x="146430" y="72389"/>
                </a:lnTo>
                <a:lnTo>
                  <a:pt x="111505" y="92709"/>
                </a:lnTo>
                <a:lnTo>
                  <a:pt x="71627" y="130809"/>
                </a:lnTo>
                <a:lnTo>
                  <a:pt x="51180" y="167639"/>
                </a:lnTo>
                <a:lnTo>
                  <a:pt x="44195" y="214630"/>
                </a:lnTo>
                <a:lnTo>
                  <a:pt x="45084" y="223519"/>
                </a:lnTo>
                <a:lnTo>
                  <a:pt x="61087" y="267969"/>
                </a:lnTo>
                <a:lnTo>
                  <a:pt x="95250" y="308609"/>
                </a:lnTo>
                <a:lnTo>
                  <a:pt x="127000" y="331469"/>
                </a:lnTo>
                <a:lnTo>
                  <a:pt x="164718" y="350519"/>
                </a:lnTo>
                <a:lnTo>
                  <a:pt x="207644" y="363219"/>
                </a:lnTo>
                <a:lnTo>
                  <a:pt x="254380" y="369569"/>
                </a:lnTo>
                <a:lnTo>
                  <a:pt x="278891" y="370839"/>
                </a:lnTo>
                <a:lnTo>
                  <a:pt x="303529" y="369569"/>
                </a:lnTo>
                <a:lnTo>
                  <a:pt x="327278" y="367030"/>
                </a:lnTo>
                <a:lnTo>
                  <a:pt x="350392" y="363219"/>
                </a:lnTo>
                <a:lnTo>
                  <a:pt x="363499" y="359409"/>
                </a:lnTo>
                <a:lnTo>
                  <a:pt x="278511" y="359409"/>
                </a:lnTo>
                <a:lnTo>
                  <a:pt x="231775" y="356869"/>
                </a:lnTo>
                <a:lnTo>
                  <a:pt x="188340" y="346709"/>
                </a:lnTo>
                <a:lnTo>
                  <a:pt x="149605" y="331469"/>
                </a:lnTo>
                <a:lnTo>
                  <a:pt x="116204" y="311150"/>
                </a:lnTo>
                <a:lnTo>
                  <a:pt x="78866" y="275589"/>
                </a:lnTo>
                <a:lnTo>
                  <a:pt x="58927" y="234950"/>
                </a:lnTo>
                <a:lnTo>
                  <a:pt x="54990" y="205739"/>
                </a:lnTo>
                <a:lnTo>
                  <a:pt x="55244" y="198119"/>
                </a:lnTo>
                <a:lnTo>
                  <a:pt x="71754" y="149859"/>
                </a:lnTo>
                <a:lnTo>
                  <a:pt x="104139" y="113030"/>
                </a:lnTo>
                <a:lnTo>
                  <a:pt x="151637" y="82550"/>
                </a:lnTo>
                <a:lnTo>
                  <a:pt x="190372" y="67309"/>
                </a:lnTo>
                <a:lnTo>
                  <a:pt x="233806" y="58420"/>
                </a:lnTo>
                <a:lnTo>
                  <a:pt x="280415" y="54610"/>
                </a:lnTo>
                <a:lnTo>
                  <a:pt x="362521" y="54610"/>
                </a:lnTo>
                <a:lnTo>
                  <a:pt x="351536" y="52070"/>
                </a:lnTo>
                <a:lnTo>
                  <a:pt x="328549" y="46989"/>
                </a:lnTo>
                <a:lnTo>
                  <a:pt x="304672" y="44450"/>
                </a:lnTo>
                <a:lnTo>
                  <a:pt x="280162" y="43179"/>
                </a:lnTo>
                <a:close/>
              </a:path>
              <a:path w="559435" h="414020">
                <a:moveTo>
                  <a:pt x="362521" y="54610"/>
                </a:moveTo>
                <a:lnTo>
                  <a:pt x="280415" y="54610"/>
                </a:lnTo>
                <a:lnTo>
                  <a:pt x="304291" y="55879"/>
                </a:lnTo>
                <a:lnTo>
                  <a:pt x="327405" y="58420"/>
                </a:lnTo>
                <a:lnTo>
                  <a:pt x="370713" y="68580"/>
                </a:lnTo>
                <a:lnTo>
                  <a:pt x="409447" y="83819"/>
                </a:lnTo>
                <a:lnTo>
                  <a:pt x="442849" y="102869"/>
                </a:lnTo>
                <a:lnTo>
                  <a:pt x="480313" y="139700"/>
                </a:lnTo>
                <a:lnTo>
                  <a:pt x="500252" y="179069"/>
                </a:lnTo>
                <a:lnTo>
                  <a:pt x="504063" y="208280"/>
                </a:lnTo>
                <a:lnTo>
                  <a:pt x="503808" y="215900"/>
                </a:lnTo>
                <a:lnTo>
                  <a:pt x="487299" y="265430"/>
                </a:lnTo>
                <a:lnTo>
                  <a:pt x="455040" y="302259"/>
                </a:lnTo>
                <a:lnTo>
                  <a:pt x="407415" y="332739"/>
                </a:lnTo>
                <a:lnTo>
                  <a:pt x="368680" y="346709"/>
                </a:lnTo>
                <a:lnTo>
                  <a:pt x="325374" y="356869"/>
                </a:lnTo>
                <a:lnTo>
                  <a:pt x="302387" y="359409"/>
                </a:lnTo>
                <a:lnTo>
                  <a:pt x="363499" y="359409"/>
                </a:lnTo>
                <a:lnTo>
                  <a:pt x="412622" y="341630"/>
                </a:lnTo>
                <a:lnTo>
                  <a:pt x="447547" y="321309"/>
                </a:lnTo>
                <a:lnTo>
                  <a:pt x="487552" y="284480"/>
                </a:lnTo>
                <a:lnTo>
                  <a:pt x="508000" y="247650"/>
                </a:lnTo>
                <a:lnTo>
                  <a:pt x="515112" y="208280"/>
                </a:lnTo>
                <a:lnTo>
                  <a:pt x="514857" y="199389"/>
                </a:lnTo>
                <a:lnTo>
                  <a:pt x="505587" y="161289"/>
                </a:lnTo>
                <a:lnTo>
                  <a:pt x="477138" y="118109"/>
                </a:lnTo>
                <a:lnTo>
                  <a:pt x="432053" y="82550"/>
                </a:lnTo>
                <a:lnTo>
                  <a:pt x="394334" y="64769"/>
                </a:lnTo>
                <a:lnTo>
                  <a:pt x="373506" y="57150"/>
                </a:lnTo>
                <a:lnTo>
                  <a:pt x="362521" y="54610"/>
                </a:lnTo>
                <a:close/>
              </a:path>
            </a:pathLst>
          </a:custGeom>
          <a:solidFill>
            <a:srgbClr val="DA1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049" y="2222278"/>
            <a:ext cx="1412748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685" y="2232947"/>
            <a:ext cx="1203959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936" y="2242865"/>
            <a:ext cx="1296162" cy="8640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7936" y="2242865"/>
            <a:ext cx="1296670" cy="864235"/>
          </a:xfrm>
          <a:prstGeom prst="rect">
            <a:avLst/>
          </a:prstGeom>
          <a:ln w="9525">
            <a:solidFill>
              <a:srgbClr val="EB631B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52729" marR="245745" algn="ctr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Lucida Sans Unicode"/>
                <a:cs typeface="Lucida Sans Unicode"/>
              </a:rPr>
              <a:t>Res</a:t>
            </a:r>
            <a:r>
              <a:rPr sz="1600" spc="-15" dirty="0">
                <a:latin typeface="Lucida Sans Unicode"/>
                <a:cs typeface="Lucida Sans Unicode"/>
              </a:rPr>
              <a:t>i</a:t>
            </a:r>
            <a:r>
              <a:rPr sz="1600" spc="-5" dirty="0">
                <a:latin typeface="Lucida Sans Unicode"/>
                <a:cs typeface="Lucida Sans Unicode"/>
              </a:rPr>
              <a:t>st</a:t>
            </a:r>
            <a:r>
              <a:rPr sz="1600" spc="-10" dirty="0">
                <a:latin typeface="Lucida Sans Unicode"/>
                <a:cs typeface="Lucida Sans Unicode"/>
              </a:rPr>
              <a:t>or  </a:t>
            </a:r>
            <a:r>
              <a:rPr sz="1600" spc="-5" dirty="0">
                <a:latin typeface="Lucida Sans Unicode"/>
                <a:cs typeface="Lucida Sans Unicode"/>
              </a:rPr>
              <a:t>pull-up  </a:t>
            </a:r>
            <a:r>
              <a:rPr sz="1600" spc="-10" dirty="0">
                <a:solidFill>
                  <a:srgbClr val="FF0000"/>
                </a:solidFill>
                <a:latin typeface="Lucida Sans Unicode"/>
                <a:cs typeface="Lucida Sans Unicode"/>
              </a:rPr>
              <a:t>10K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05535" y="3100610"/>
            <a:ext cx="2169160" cy="230504"/>
          </a:xfrm>
          <a:custGeom>
            <a:avLst/>
            <a:gdLst/>
            <a:ahLst/>
            <a:cxnLst/>
            <a:rect l="l" t="t" r="r" b="b"/>
            <a:pathLst>
              <a:path w="2169160" h="230504">
                <a:moveTo>
                  <a:pt x="2132713" y="189693"/>
                </a:moveTo>
                <a:lnTo>
                  <a:pt x="2071116" y="219075"/>
                </a:lnTo>
                <a:lnTo>
                  <a:pt x="2069845" y="222885"/>
                </a:lnTo>
                <a:lnTo>
                  <a:pt x="2071243" y="226060"/>
                </a:lnTo>
                <a:lnTo>
                  <a:pt x="2072767" y="229235"/>
                </a:lnTo>
                <a:lnTo>
                  <a:pt x="2076577" y="230505"/>
                </a:lnTo>
                <a:lnTo>
                  <a:pt x="2079752" y="229108"/>
                </a:lnTo>
                <a:lnTo>
                  <a:pt x="2158017" y="191643"/>
                </a:lnTo>
                <a:lnTo>
                  <a:pt x="2156206" y="191643"/>
                </a:lnTo>
                <a:lnTo>
                  <a:pt x="2132713" y="189693"/>
                </a:lnTo>
                <a:close/>
              </a:path>
              <a:path w="2169160" h="230504">
                <a:moveTo>
                  <a:pt x="2144106" y="184258"/>
                </a:moveTo>
                <a:lnTo>
                  <a:pt x="2132713" y="189693"/>
                </a:lnTo>
                <a:lnTo>
                  <a:pt x="2156206" y="191643"/>
                </a:lnTo>
                <a:lnTo>
                  <a:pt x="2156297" y="190500"/>
                </a:lnTo>
                <a:lnTo>
                  <a:pt x="2153031" y="190500"/>
                </a:lnTo>
                <a:lnTo>
                  <a:pt x="2144106" y="184258"/>
                </a:lnTo>
                <a:close/>
              </a:path>
              <a:path w="2169160" h="230504">
                <a:moveTo>
                  <a:pt x="2085212" y="127508"/>
                </a:moveTo>
                <a:lnTo>
                  <a:pt x="2081148" y="128270"/>
                </a:lnTo>
                <a:lnTo>
                  <a:pt x="2079244" y="131064"/>
                </a:lnTo>
                <a:lnTo>
                  <a:pt x="2077211" y="133985"/>
                </a:lnTo>
                <a:lnTo>
                  <a:pt x="2077846" y="137922"/>
                </a:lnTo>
                <a:lnTo>
                  <a:pt x="2133715" y="176992"/>
                </a:lnTo>
                <a:lnTo>
                  <a:pt x="2157222" y="178943"/>
                </a:lnTo>
                <a:lnTo>
                  <a:pt x="2156206" y="191643"/>
                </a:lnTo>
                <a:lnTo>
                  <a:pt x="2158017" y="191643"/>
                </a:lnTo>
                <a:lnTo>
                  <a:pt x="2169160" y="186309"/>
                </a:lnTo>
                <a:lnTo>
                  <a:pt x="2088007" y="129540"/>
                </a:lnTo>
                <a:lnTo>
                  <a:pt x="2085212" y="127508"/>
                </a:lnTo>
                <a:close/>
              </a:path>
              <a:path w="2169160" h="230504">
                <a:moveTo>
                  <a:pt x="2153920" y="179578"/>
                </a:moveTo>
                <a:lnTo>
                  <a:pt x="2144106" y="184258"/>
                </a:lnTo>
                <a:lnTo>
                  <a:pt x="2153031" y="190500"/>
                </a:lnTo>
                <a:lnTo>
                  <a:pt x="2153920" y="179578"/>
                </a:lnTo>
                <a:close/>
              </a:path>
              <a:path w="2169160" h="230504">
                <a:moveTo>
                  <a:pt x="2157171" y="179578"/>
                </a:moveTo>
                <a:lnTo>
                  <a:pt x="2153920" y="179578"/>
                </a:lnTo>
                <a:lnTo>
                  <a:pt x="2153031" y="190500"/>
                </a:lnTo>
                <a:lnTo>
                  <a:pt x="2156297" y="190500"/>
                </a:lnTo>
                <a:lnTo>
                  <a:pt x="2157171" y="179578"/>
                </a:lnTo>
                <a:close/>
              </a:path>
              <a:path w="2169160" h="230504">
                <a:moveTo>
                  <a:pt x="1015" y="0"/>
                </a:moveTo>
                <a:lnTo>
                  <a:pt x="0" y="12700"/>
                </a:lnTo>
                <a:lnTo>
                  <a:pt x="2132713" y="189693"/>
                </a:lnTo>
                <a:lnTo>
                  <a:pt x="2144106" y="184258"/>
                </a:lnTo>
                <a:lnTo>
                  <a:pt x="2133715" y="176992"/>
                </a:lnTo>
                <a:lnTo>
                  <a:pt x="1015" y="0"/>
                </a:lnTo>
                <a:close/>
              </a:path>
              <a:path w="2169160" h="230504">
                <a:moveTo>
                  <a:pt x="2133715" y="176992"/>
                </a:moveTo>
                <a:lnTo>
                  <a:pt x="2144106" y="184258"/>
                </a:lnTo>
                <a:lnTo>
                  <a:pt x="2153920" y="179578"/>
                </a:lnTo>
                <a:lnTo>
                  <a:pt x="2157171" y="179578"/>
                </a:lnTo>
                <a:lnTo>
                  <a:pt x="2157222" y="178943"/>
                </a:lnTo>
                <a:lnTo>
                  <a:pt x="2133715" y="1769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50983" y="651038"/>
            <a:ext cx="680669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8605" algn="l"/>
              </a:tabLst>
            </a:pPr>
            <a:r>
              <a:rPr sz="20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0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z="2000" spc="-5" dirty="0">
                <a:solidFill>
                  <a:srgbClr val="FF0000"/>
                </a:solidFill>
              </a:rPr>
              <a:t> Exemplo 8</a:t>
            </a:r>
            <a:r>
              <a:rPr lang="pt-BR" sz="2000" spc="-5" dirty="0"/>
              <a:t>: </a:t>
            </a:r>
            <a:r>
              <a:rPr sz="2000" spc="-5" dirty="0" err="1"/>
              <a:t>Lendo</a:t>
            </a:r>
            <a:r>
              <a:rPr sz="2000" spc="-5" dirty="0"/>
              <a:t> um botão com resistor</a:t>
            </a:r>
            <a:r>
              <a:rPr sz="2000" spc="0" dirty="0"/>
              <a:t> </a:t>
            </a:r>
            <a:r>
              <a:rPr sz="2000" i="1" spc="-60" dirty="0">
                <a:solidFill>
                  <a:srgbClr val="FF0000"/>
                </a:solidFill>
                <a:latin typeface="Lucida Sans Unicode"/>
                <a:cs typeface="Lucida Sans Unicode"/>
              </a:rPr>
              <a:t>pull-up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0682" y="1240100"/>
            <a:ext cx="30530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Ligação </a:t>
            </a:r>
            <a:r>
              <a:rPr sz="2000" dirty="0">
                <a:latin typeface="Lucida Sans Unicode"/>
                <a:cs typeface="Lucida Sans Unicode"/>
              </a:rPr>
              <a:t>no</a:t>
            </a:r>
            <a:r>
              <a:rPr sz="2000" spc="-8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protoboard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69263" y="477711"/>
            <a:ext cx="1673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400" spc="-5" dirty="0">
                <a:latin typeface="Lucida Sans Unicode"/>
                <a:cs typeface="Lucida Sans Unicode"/>
              </a:rPr>
              <a:t>Programa</a:t>
            </a:r>
            <a:endParaRPr sz="24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3355" y="2397251"/>
            <a:ext cx="3765804" cy="3787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4662" y="1256290"/>
            <a:ext cx="6913245" cy="4345420"/>
          </a:xfrm>
          <a:prstGeom prst="rect">
            <a:avLst/>
          </a:prstGeom>
          <a:ln w="9525">
            <a:noFill/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Lucida Sans Unicode"/>
                <a:cs typeface="Lucida Sans Unicode"/>
              </a:rPr>
              <a:t>const int botao =</a:t>
            </a:r>
            <a:r>
              <a:rPr sz="1400" spc="-9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8;</a:t>
            </a:r>
          </a:p>
          <a:p>
            <a:pPr marL="91440" marR="4759960">
              <a:lnSpc>
                <a:spcPts val="3360"/>
              </a:lnSpc>
              <a:spcBef>
                <a:spcPts val="390"/>
              </a:spcBef>
            </a:pPr>
            <a:r>
              <a:rPr sz="1400" spc="-5" dirty="0">
                <a:latin typeface="Lucida Sans Unicode"/>
                <a:cs typeface="Lucida Sans Unicode"/>
              </a:rPr>
              <a:t>boolean vlr_btn </a:t>
            </a:r>
            <a:r>
              <a:rPr sz="1400" dirty="0">
                <a:latin typeface="Lucida Sans Unicode"/>
                <a:cs typeface="Lucida Sans Unicode"/>
              </a:rPr>
              <a:t>=</a:t>
            </a:r>
            <a:r>
              <a:rPr sz="1400" spc="-10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false;  </a:t>
            </a:r>
            <a:r>
              <a:rPr sz="1400" spc="-5" dirty="0">
                <a:latin typeface="Lucida Sans Unicode"/>
                <a:cs typeface="Lucida Sans Unicode"/>
              </a:rPr>
              <a:t>void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400" dirty="0">
              <a:latin typeface="Lucida Sans Unicode"/>
              <a:cs typeface="Lucida Sans Unicode"/>
            </a:endParaRPr>
          </a:p>
          <a:p>
            <a:pPr marL="91440">
              <a:lnSpc>
                <a:spcPts val="1290"/>
              </a:lnSpc>
            </a:pPr>
            <a:r>
              <a:rPr sz="1400" dirty="0">
                <a:latin typeface="Lucida Sans Unicode"/>
                <a:cs typeface="Lucida Sans Unicode"/>
              </a:rPr>
              <a:t>{</a:t>
            </a:r>
          </a:p>
          <a:p>
            <a:pPr marL="200660" marR="4662805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pinMode(botao, INPUT);  Serial.begin(9600);</a:t>
            </a:r>
            <a:endParaRPr sz="14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1685"/>
              </a:spcBef>
            </a:pPr>
            <a:r>
              <a:rPr sz="1400" spc="-5" dirty="0">
                <a:latin typeface="Lucida Sans Unicode"/>
                <a:cs typeface="Lucida Sans Unicode"/>
              </a:rPr>
              <a:t>void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loop()</a:t>
            </a:r>
            <a:endParaRPr sz="14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{</a:t>
            </a:r>
          </a:p>
          <a:p>
            <a:pPr marL="200660" marR="4225290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vlr_btn </a:t>
            </a:r>
            <a:r>
              <a:rPr sz="1400" dirty="0">
                <a:latin typeface="Lucida Sans Unicode"/>
                <a:cs typeface="Lucida Sans Unicode"/>
              </a:rPr>
              <a:t>= </a:t>
            </a:r>
            <a:r>
              <a:rPr sz="14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digitalRead(botao)</a:t>
            </a:r>
            <a:r>
              <a:rPr sz="1400" spc="-5" dirty="0">
                <a:latin typeface="Lucida Sans Unicode"/>
                <a:cs typeface="Lucida Sans Unicode"/>
              </a:rPr>
              <a:t>;  </a:t>
            </a:r>
            <a:r>
              <a:rPr sz="1400" dirty="0">
                <a:latin typeface="Lucida Sans Unicode"/>
                <a:cs typeface="Lucida Sans Unicode"/>
              </a:rPr>
              <a:t>if </a:t>
            </a:r>
            <a:r>
              <a:rPr sz="1400" spc="-5" dirty="0">
                <a:latin typeface="Lucida Sans Unicode"/>
                <a:cs typeface="Lucida Sans Unicode"/>
              </a:rPr>
              <a:t>(vlr_btn </a:t>
            </a:r>
            <a:r>
              <a:rPr sz="1400" dirty="0">
                <a:latin typeface="Lucida Sans Unicode"/>
                <a:cs typeface="Lucida Sans Unicode"/>
              </a:rPr>
              <a:t>== </a:t>
            </a:r>
            <a:r>
              <a:rPr sz="1400" dirty="0">
                <a:solidFill>
                  <a:srgbClr val="B5490F"/>
                </a:solidFill>
                <a:latin typeface="Lucida Sans Unicode"/>
                <a:cs typeface="Lucida Sans Unicode"/>
              </a:rPr>
              <a:t>false</a:t>
            </a:r>
            <a:r>
              <a:rPr sz="1400" dirty="0">
                <a:latin typeface="Lucida Sans Unicode"/>
                <a:cs typeface="Lucida Sans Unicode"/>
              </a:rPr>
              <a:t>)</a:t>
            </a:r>
            <a:r>
              <a:rPr sz="1400" spc="-1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{</a:t>
            </a:r>
          </a:p>
          <a:p>
            <a:pPr marL="312420">
              <a:lnSpc>
                <a:spcPct val="100000"/>
              </a:lnSpc>
            </a:pPr>
            <a:r>
              <a:rPr sz="1400" spc="-5" dirty="0">
                <a:latin typeface="Lucida Sans Unicode"/>
                <a:cs typeface="Lucida Sans Unicode"/>
              </a:rPr>
              <a:t>Serial.println("Botao</a:t>
            </a:r>
            <a:r>
              <a:rPr sz="1400" spc="-60" dirty="0">
                <a:latin typeface="Lucida Sans Unicode"/>
                <a:cs typeface="Lucida Sans Unicode"/>
              </a:rPr>
              <a:t> </a:t>
            </a:r>
            <a:r>
              <a:rPr sz="1400" spc="-5" dirty="0" err="1">
                <a:latin typeface="Lucida Sans Unicode"/>
                <a:cs typeface="Lucida Sans Unicode"/>
              </a:rPr>
              <a:t>pressionado</a:t>
            </a:r>
            <a:r>
              <a:rPr sz="1400" spc="-5" dirty="0">
                <a:latin typeface="Lucida Sans Unicode"/>
                <a:cs typeface="Lucida Sans Unicode"/>
              </a:rPr>
              <a:t>!!!");</a:t>
            </a:r>
            <a:endParaRPr lang="pt-BR" sz="1400" spc="-5" dirty="0">
              <a:latin typeface="Lucida Sans Unicode"/>
              <a:cs typeface="Lucida Sans Unicode"/>
            </a:endParaRPr>
          </a:p>
          <a:p>
            <a:pPr marL="312420"/>
            <a:r>
              <a:rPr lang="pt-BR" sz="1400" dirty="0">
                <a:latin typeface="Lucida Sans Unicode"/>
                <a:cs typeface="Lucida Sans Unicode"/>
              </a:rPr>
              <a:t>}</a:t>
            </a:r>
            <a:endParaRPr lang="pt-BR" sz="1400" spc="-5" dirty="0">
              <a:latin typeface="Lucida Sans Unicode"/>
              <a:cs typeface="Lucida Sans Unicode"/>
            </a:endParaRPr>
          </a:p>
          <a:p>
            <a:pPr marL="200660" marR="4225290">
              <a:lnSpc>
                <a:spcPct val="100000"/>
              </a:lnSpc>
            </a:pPr>
            <a:r>
              <a:rPr lang="pt-BR" sz="1400" dirty="0" err="1">
                <a:latin typeface="Lucida Sans Unicode"/>
                <a:cs typeface="Lucida Sans Unicode"/>
              </a:rPr>
              <a:t>if</a:t>
            </a:r>
            <a:r>
              <a:rPr lang="pt-BR" sz="1400" dirty="0">
                <a:latin typeface="Lucida Sans Unicode"/>
                <a:cs typeface="Lucida Sans Unicode"/>
              </a:rPr>
              <a:t> </a:t>
            </a:r>
            <a:r>
              <a:rPr lang="pt-BR" sz="1400" spc="-5" dirty="0">
                <a:latin typeface="Lucida Sans Unicode"/>
                <a:cs typeface="Lucida Sans Unicode"/>
              </a:rPr>
              <a:t>(</a:t>
            </a:r>
            <a:r>
              <a:rPr lang="pt-BR" sz="1400" spc="-5" dirty="0" err="1">
                <a:latin typeface="Lucida Sans Unicode"/>
                <a:cs typeface="Lucida Sans Unicode"/>
              </a:rPr>
              <a:t>vlr_btn</a:t>
            </a:r>
            <a:r>
              <a:rPr lang="pt-BR" sz="1400" spc="-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== </a:t>
            </a:r>
            <a:r>
              <a:rPr lang="pt-BR" sz="1400" dirty="0" err="1">
                <a:solidFill>
                  <a:srgbClr val="B5490F"/>
                </a:solidFill>
                <a:latin typeface="Lucida Sans Unicode"/>
                <a:cs typeface="Lucida Sans Unicode"/>
              </a:rPr>
              <a:t>true</a:t>
            </a:r>
            <a:r>
              <a:rPr lang="pt-BR" sz="1400" dirty="0">
                <a:latin typeface="Lucida Sans Unicode"/>
                <a:cs typeface="Lucida Sans Unicode"/>
              </a:rPr>
              <a:t>)</a:t>
            </a:r>
            <a:r>
              <a:rPr lang="pt-BR" sz="1400" spc="-135" dirty="0">
                <a:latin typeface="Lucida Sans Unicode"/>
                <a:cs typeface="Lucida Sans Unicode"/>
              </a:rPr>
              <a:t> </a:t>
            </a:r>
            <a:r>
              <a:rPr lang="pt-BR" sz="1400" dirty="0">
                <a:latin typeface="Lucida Sans Unicode"/>
                <a:cs typeface="Lucida Sans Unicode"/>
              </a:rPr>
              <a:t>{</a:t>
            </a:r>
          </a:p>
          <a:p>
            <a:pPr marL="312420">
              <a:lnSpc>
                <a:spcPct val="100000"/>
              </a:lnSpc>
            </a:pPr>
            <a:r>
              <a:rPr lang="pt-BR" sz="1400" spc="-5" dirty="0" err="1">
                <a:latin typeface="Lucida Sans Unicode"/>
                <a:cs typeface="Lucida Sans Unicode"/>
              </a:rPr>
              <a:t>Serial.println</a:t>
            </a:r>
            <a:r>
              <a:rPr lang="pt-BR" sz="1400" spc="-5" dirty="0">
                <a:latin typeface="Lucida Sans Unicode"/>
                <a:cs typeface="Lucida Sans Unicode"/>
              </a:rPr>
              <a:t>("</a:t>
            </a:r>
            <a:r>
              <a:rPr lang="pt-BR" sz="1400" spc="-5" dirty="0" err="1">
                <a:latin typeface="Lucida Sans Unicode"/>
                <a:cs typeface="Lucida Sans Unicode"/>
              </a:rPr>
              <a:t>Botao</a:t>
            </a:r>
            <a:r>
              <a:rPr lang="pt-BR" sz="1400" spc="-60" dirty="0">
                <a:latin typeface="Lucida Sans Unicode"/>
                <a:cs typeface="Lucida Sans Unicode"/>
              </a:rPr>
              <a:t> </a:t>
            </a:r>
            <a:r>
              <a:rPr lang="pt-BR" sz="1400" spc="-5" dirty="0" err="1">
                <a:latin typeface="Lucida Sans Unicode"/>
                <a:cs typeface="Lucida Sans Unicode"/>
              </a:rPr>
              <a:t>desacionado</a:t>
            </a:r>
            <a:r>
              <a:rPr lang="pt-BR" sz="1400" spc="-5" dirty="0">
                <a:latin typeface="Lucida Sans Unicode"/>
                <a:cs typeface="Lucida Sans Unicode"/>
              </a:rPr>
              <a:t>!!!");</a:t>
            </a:r>
            <a:endParaRPr lang="pt-BR" sz="1400" dirty="0">
              <a:latin typeface="Lucida Sans Unicode"/>
              <a:cs typeface="Lucida Sans Unicode"/>
            </a:endParaRPr>
          </a:p>
          <a:p>
            <a:pPr marL="20066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}</a:t>
            </a:r>
          </a:p>
          <a:p>
            <a:pPr marL="91440">
              <a:lnSpc>
                <a:spcPct val="100000"/>
              </a:lnSpc>
            </a:pPr>
            <a:r>
              <a:rPr sz="1400" dirty="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2704-8863-6941-90C5-3EA9AA72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38200"/>
            <a:ext cx="6324600" cy="830997"/>
          </a:xfrm>
        </p:spPr>
        <p:txBody>
          <a:bodyPr/>
          <a:lstStyle/>
          <a:p>
            <a:r>
              <a:rPr lang="pt-BR" dirty="0"/>
              <a:t>Para Entregar – Projeto Semáforo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2B91B7-9737-4944-8FC0-DDBC638B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760438"/>
            <a:ext cx="8458200" cy="4062651"/>
          </a:xfrm>
        </p:spPr>
        <p:txBody>
          <a:bodyPr/>
          <a:lstStyle/>
          <a:p>
            <a:r>
              <a:rPr lang="pt-BR" dirty="0"/>
              <a:t>1 Passo - Um Semáforo ( 3 </a:t>
            </a:r>
            <a:r>
              <a:rPr lang="pt-BR" dirty="0" err="1"/>
              <a:t>LEDs</a:t>
            </a:r>
            <a:r>
              <a:rPr lang="pt-BR" dirty="0"/>
              <a:t>)</a:t>
            </a:r>
          </a:p>
          <a:p>
            <a:r>
              <a:rPr lang="pt-BR" dirty="0"/>
              <a:t>2 Passo – Dois Semáforos (6LEDs)</a:t>
            </a:r>
          </a:p>
          <a:p>
            <a:r>
              <a:rPr lang="pt-BR" dirty="0"/>
              <a:t>3 Passo – Um </a:t>
            </a:r>
            <a:r>
              <a:rPr lang="pt-BR" dirty="0" err="1"/>
              <a:t>Semaforo</a:t>
            </a:r>
            <a:r>
              <a:rPr lang="pt-BR" dirty="0"/>
              <a:t> e um sinal para pedestres ( 5 </a:t>
            </a:r>
            <a:r>
              <a:rPr lang="pt-BR" dirty="0" err="1"/>
              <a:t>LEDs</a:t>
            </a:r>
            <a:r>
              <a:rPr lang="pt-BR" dirty="0"/>
              <a:t> + Botão) </a:t>
            </a:r>
          </a:p>
          <a:p>
            <a:endParaRPr lang="pt-BR" dirty="0"/>
          </a:p>
          <a:p>
            <a:endParaRPr lang="pt-BR" dirty="0"/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Relatório com fotos e o diagrama elétrico (</a:t>
            </a:r>
            <a:r>
              <a:rPr lang="pt-BR" sz="2400" b="1" dirty="0" err="1">
                <a:solidFill>
                  <a:srgbClr val="FF0000"/>
                </a:solidFill>
              </a:rPr>
              <a:t>fritzing</a:t>
            </a:r>
            <a:r>
              <a:rPr lang="pt-BR" sz="2400" b="1" dirty="0">
                <a:solidFill>
                  <a:srgbClr val="FF0000"/>
                </a:solidFill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</a:rPr>
              <a:t>tinkercad</a:t>
            </a:r>
            <a:r>
              <a:rPr lang="pt-BR" sz="2400" b="1" dirty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Cálculos, Problemas e Soluções</a:t>
            </a:r>
          </a:p>
          <a:p>
            <a:pPr algn="just"/>
            <a:r>
              <a:rPr lang="pt-BR" sz="2400" b="1" dirty="0">
                <a:solidFill>
                  <a:srgbClr val="FF0000"/>
                </a:solidFill>
              </a:rPr>
              <a:t>Prazo: Quarta-feira.</a:t>
            </a:r>
            <a:endParaRPr lang="pt-BR" sz="2000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971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474150"/>
            <a:ext cx="10661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b="1" dirty="0">
                <a:latin typeface="Lucida Sans Unicode"/>
                <a:cs typeface="Lucida Sans Unicode"/>
              </a:rPr>
              <a:t>Not</a:t>
            </a:r>
            <a:r>
              <a:rPr b="1" spc="-5" dirty="0">
                <a:latin typeface="Lucida Sans Unicode"/>
                <a:cs typeface="Lucida Sans Unicode"/>
              </a:rPr>
              <a:t>a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1219200"/>
            <a:ext cx="7710805" cy="47897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ts val="2720"/>
              </a:lnSpc>
              <a:spcBef>
                <a:spcPts val="105"/>
              </a:spcBef>
            </a:pP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300" spc="-10" dirty="0">
                <a:latin typeface="Lucida Sans Unicode"/>
                <a:cs typeface="Lucida Sans Unicode"/>
              </a:rPr>
              <a:t>A</a:t>
            </a:r>
            <a:r>
              <a:rPr sz="2300" spc="-5" dirty="0">
                <a:latin typeface="Lucida Sans Unicode"/>
                <a:cs typeface="Lucida Sans Unicode"/>
              </a:rPr>
              <a:t>rd</a:t>
            </a:r>
            <a:r>
              <a:rPr sz="2300" spc="-10" dirty="0">
                <a:latin typeface="Lucida Sans Unicode"/>
                <a:cs typeface="Lucida Sans Unicode"/>
              </a:rPr>
              <a:t>u</a:t>
            </a:r>
            <a:r>
              <a:rPr sz="2300" spc="-5" dirty="0">
                <a:latin typeface="Lucida Sans Unicode"/>
                <a:cs typeface="Lucida Sans Unicode"/>
              </a:rPr>
              <a:t>i</a:t>
            </a:r>
            <a:r>
              <a:rPr sz="2300" spc="-15" dirty="0">
                <a:latin typeface="Lucida Sans Unicode"/>
                <a:cs typeface="Lucida Sans Unicode"/>
              </a:rPr>
              <a:t>n</a:t>
            </a:r>
            <a:r>
              <a:rPr sz="2300" dirty="0">
                <a:latin typeface="Lucida Sans Unicode"/>
                <a:cs typeface="Lucida Sans Unicode"/>
              </a:rPr>
              <a:t>o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300" spc="-5" dirty="0" err="1">
                <a:latin typeface="Lucida Sans Unicode"/>
                <a:cs typeface="Lucida Sans Unicode"/>
              </a:rPr>
              <a:t>poss</a:t>
            </a:r>
            <a:r>
              <a:rPr sz="2300" spc="-20" dirty="0" err="1">
                <a:latin typeface="Lucida Sans Unicode"/>
                <a:cs typeface="Lucida Sans Unicode"/>
              </a:rPr>
              <a:t>u</a:t>
            </a:r>
            <a:r>
              <a:rPr sz="2300" dirty="0" err="1">
                <a:latin typeface="Lucida Sans Unicode"/>
                <a:cs typeface="Lucida Sans Unicode"/>
              </a:rPr>
              <a:t>i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300" spc="-5" dirty="0" err="1">
                <a:latin typeface="Lucida Sans Unicode"/>
                <a:cs typeface="Lucida Sans Unicode"/>
              </a:rPr>
              <a:t>re</a:t>
            </a:r>
            <a:r>
              <a:rPr sz="2300" spc="-10" dirty="0" err="1">
                <a:latin typeface="Lucida Sans Unicode"/>
                <a:cs typeface="Lucida Sans Unicode"/>
              </a:rPr>
              <a:t>s</a:t>
            </a:r>
            <a:r>
              <a:rPr sz="2300" spc="-5" dirty="0" err="1">
                <a:latin typeface="Lucida Sans Unicode"/>
                <a:cs typeface="Lucida Sans Unicode"/>
              </a:rPr>
              <a:t>istor</a:t>
            </a:r>
            <a:r>
              <a:rPr sz="2300" spc="-15" dirty="0" err="1">
                <a:latin typeface="Lucida Sans Unicode"/>
                <a:cs typeface="Lucida Sans Unicode"/>
              </a:rPr>
              <a:t>e</a:t>
            </a:r>
            <a:r>
              <a:rPr sz="2300" dirty="0" err="1">
                <a:latin typeface="Lucida Sans Unicode"/>
                <a:cs typeface="Lucida Sans Unicode"/>
              </a:rPr>
              <a:t>s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sz="2400" i="1" spc="-65" dirty="0">
                <a:solidFill>
                  <a:srgbClr val="FF0000"/>
                </a:solidFill>
                <a:latin typeface="Lucida Sans Unicode"/>
                <a:cs typeface="Lucida Sans Unicode"/>
              </a:rPr>
              <a:t>pu</a:t>
            </a:r>
            <a:r>
              <a:rPr sz="2400" i="1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l</a:t>
            </a:r>
            <a:r>
              <a:rPr sz="2400" i="1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l-u</a:t>
            </a:r>
            <a:r>
              <a:rPr sz="2400" i="1" spc="-60" dirty="0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lang="pt-BR" sz="2400" i="1" spc="-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300" dirty="0" err="1">
                <a:latin typeface="Lucida Sans Unicode"/>
                <a:cs typeface="Lucida Sans Unicode"/>
              </a:rPr>
              <a:t>nas</a:t>
            </a:r>
            <a:r>
              <a:rPr lang="pt-BR" sz="2300" dirty="0">
                <a:latin typeface="Lucida Sans Unicode"/>
                <a:cs typeface="Lucida Sans Unicode"/>
              </a:rPr>
              <a:t> </a:t>
            </a:r>
            <a:r>
              <a:rPr lang="pt-BR" sz="2300" spc="-5" dirty="0">
                <a:latin typeface="Lucida Sans Unicode"/>
                <a:cs typeface="Lucida Sans Unicode"/>
              </a:rPr>
              <a:t>portas </a:t>
            </a:r>
            <a:r>
              <a:rPr lang="pt-BR" sz="2300" dirty="0">
                <a:latin typeface="Lucida Sans Unicode"/>
                <a:cs typeface="Lucida Sans Unicode"/>
              </a:rPr>
              <a:t>digitais, e </a:t>
            </a:r>
            <a:r>
              <a:rPr lang="pt-BR" sz="2300" spc="-5" dirty="0">
                <a:latin typeface="Lucida Sans Unicode"/>
                <a:cs typeface="Lucida Sans Unicode"/>
              </a:rPr>
              <a:t>estes 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variam de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20K 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a</a:t>
            </a:r>
            <a:r>
              <a:rPr lang="pt-BR" sz="2300" spc="-7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50K</a:t>
            </a:r>
            <a:r>
              <a:rPr lang="pt-BR" sz="2300" spc="-5" dirty="0">
                <a:latin typeface="Lucida Sans Unicode"/>
                <a:cs typeface="Lucida Sans Unicode"/>
              </a:rPr>
              <a:t>.</a:t>
            </a:r>
          </a:p>
          <a:p>
            <a:pPr>
              <a:lnSpc>
                <a:spcPts val="2720"/>
              </a:lnSpc>
              <a:spcBef>
                <a:spcPts val="105"/>
              </a:spcBef>
            </a:pPr>
            <a:endParaRPr lang="pt-BR" sz="2300" spc="-5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300" dirty="0">
                <a:latin typeface="Lucida Sans Unicode"/>
                <a:cs typeface="Lucida Sans Unicode"/>
              </a:rPr>
              <a:t>Para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ativar </a:t>
            </a:r>
            <a:r>
              <a:rPr lang="pt-BR" sz="2300" dirty="0">
                <a:latin typeface="Lucida Sans Unicode"/>
                <a:cs typeface="Lucida Sans Unicode"/>
              </a:rPr>
              <a:t>os </a:t>
            </a:r>
            <a:r>
              <a:rPr lang="pt-BR" sz="2300" spc="-5" dirty="0">
                <a:latin typeface="Lucida Sans Unicode"/>
                <a:cs typeface="Lucida Sans Unicode"/>
              </a:rPr>
              <a:t>resistores </a:t>
            </a:r>
            <a:r>
              <a:rPr lang="pt-BR" sz="2400" i="1" spc="-60" dirty="0" err="1">
                <a:latin typeface="Lucida Sans Unicode"/>
                <a:cs typeface="Lucida Sans Unicode"/>
              </a:rPr>
              <a:t>pull-up</a:t>
            </a:r>
            <a:r>
              <a:rPr lang="pt-BR" sz="2400" i="1" spc="-60" dirty="0">
                <a:latin typeface="Lucida Sans Unicode"/>
                <a:cs typeface="Lucida Sans Unicode"/>
              </a:rPr>
              <a:t> </a:t>
            </a:r>
            <a:r>
              <a:rPr lang="pt-BR" sz="2300" dirty="0">
                <a:latin typeface="Lucida Sans Unicode"/>
                <a:cs typeface="Lucida Sans Unicode"/>
              </a:rPr>
              <a:t>de </a:t>
            </a:r>
            <a:r>
              <a:rPr lang="pt-BR" sz="2300" spc="-5" dirty="0">
                <a:latin typeface="Lucida Sans Unicode"/>
                <a:cs typeface="Lucida Sans Unicode"/>
              </a:rPr>
              <a:t>uma  porta digital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basta defini-la como entrada 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e 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colocá-la 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em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nível alto (HIGH) </a:t>
            </a:r>
            <a:r>
              <a:rPr lang="pt-BR" sz="2300" dirty="0">
                <a:latin typeface="Lucida Sans Unicode"/>
                <a:cs typeface="Lucida Sans Unicode"/>
              </a:rPr>
              <a:t>na</a:t>
            </a:r>
            <a:r>
              <a:rPr lang="pt-BR" sz="2300" spc="110" dirty="0">
                <a:latin typeface="Lucida Sans Unicode"/>
                <a:cs typeface="Lucida Sans Unicode"/>
              </a:rPr>
              <a:t> </a:t>
            </a:r>
            <a:r>
              <a:rPr lang="pt-BR" sz="2300" spc="-5" dirty="0">
                <a:latin typeface="Lucida Sans Unicode"/>
                <a:cs typeface="Lucida Sans Unicode"/>
              </a:rPr>
              <a:t>função</a:t>
            </a:r>
            <a:r>
              <a:rPr lang="en-US" sz="2800" i="1" spc="-45" dirty="0">
                <a:latin typeface="Lucida Sans Unicode"/>
                <a:cs typeface="Lucida Sans Unicode"/>
              </a:rPr>
              <a:t>setup()</a:t>
            </a:r>
            <a:r>
              <a:rPr lang="en-US" sz="2400" spc="-45" dirty="0">
                <a:latin typeface="Lucida Sans Unicode"/>
                <a:cs typeface="Lucida Sans Unicode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2400" dirty="0">
              <a:latin typeface="Lucida Sans Unicode"/>
              <a:cs typeface="Lucida Sans Unicode"/>
            </a:endParaRPr>
          </a:p>
          <a:p>
            <a:pPr marL="21590">
              <a:lnSpc>
                <a:spcPct val="100000"/>
              </a:lnSpc>
              <a:spcBef>
                <a:spcPts val="45"/>
              </a:spcBef>
              <a:buClr>
                <a:srgbClr val="DA1F28"/>
              </a:buClr>
              <a:tabLst>
                <a:tab pos="250190" algn="l"/>
                <a:tab pos="250825" algn="l"/>
              </a:tabLst>
            </a:pPr>
            <a:r>
              <a:rPr lang="en-US" sz="2400" spc="-2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pinMode</a:t>
            </a:r>
            <a:r>
              <a:rPr lang="en-US" sz="2400" i="1" spc="-25" dirty="0">
                <a:latin typeface="Lucida Sans Unicode"/>
                <a:cs typeface="Lucida Sans Unicode"/>
              </a:rPr>
              <a:t>(pin,</a:t>
            </a:r>
            <a:r>
              <a:rPr lang="en-US" sz="2400" i="1" spc="-40" dirty="0">
                <a:latin typeface="Lucida Sans Unicode"/>
                <a:cs typeface="Lucida Sans Unicode"/>
              </a:rPr>
              <a:t> </a:t>
            </a:r>
            <a:r>
              <a:rPr lang="en-US" sz="2400" i="1" spc="-60" dirty="0">
                <a:latin typeface="Lucida Sans Unicode"/>
                <a:cs typeface="Lucida Sans Unicode"/>
              </a:rPr>
              <a:t>INPUT)</a:t>
            </a:r>
            <a:endParaRPr lang="en-US" sz="2400" dirty="0">
              <a:latin typeface="Lucida Sans Unicode"/>
              <a:cs typeface="Lucida Sans Unicode"/>
            </a:endParaRPr>
          </a:p>
          <a:p>
            <a:pPr marL="21590">
              <a:lnSpc>
                <a:spcPct val="100000"/>
              </a:lnSpc>
              <a:spcBef>
                <a:spcPts val="35"/>
              </a:spcBef>
              <a:buClr>
                <a:srgbClr val="DA1F28"/>
              </a:buClr>
              <a:tabLst>
                <a:tab pos="250190" algn="l"/>
                <a:tab pos="250825" algn="l"/>
              </a:tabLst>
            </a:pPr>
            <a:r>
              <a:rPr lang="en-US" sz="24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digitalWrite</a:t>
            </a:r>
            <a:r>
              <a:rPr lang="en-US" sz="2400" spc="-15" dirty="0">
                <a:latin typeface="Lucida Sans Unicode"/>
                <a:cs typeface="Lucida Sans Unicode"/>
              </a:rPr>
              <a:t>(</a:t>
            </a:r>
            <a:r>
              <a:rPr lang="en-US" sz="2400" i="1" spc="-15" dirty="0">
                <a:latin typeface="Lucida Sans Unicode"/>
                <a:cs typeface="Lucida Sans Unicode"/>
              </a:rPr>
              <a:t>pin,</a:t>
            </a:r>
            <a:r>
              <a:rPr lang="en-US" sz="2400" i="1" spc="-60" dirty="0">
                <a:latin typeface="Lucida Sans Unicode"/>
                <a:cs typeface="Lucida Sans Unicode"/>
              </a:rPr>
              <a:t> </a:t>
            </a:r>
            <a:r>
              <a:rPr lang="en-US" sz="2400" i="1" spc="-55" dirty="0">
                <a:latin typeface="Lucida Sans Unicode"/>
                <a:cs typeface="Lucida Sans Unicode"/>
              </a:rPr>
              <a:t>HIGH</a:t>
            </a:r>
            <a:r>
              <a:rPr lang="en-US" sz="2400" spc="-55" dirty="0">
                <a:latin typeface="Lucida Sans Unicode"/>
                <a:cs typeface="Lucida Sans Unicode"/>
              </a:rPr>
              <a:t>)</a:t>
            </a:r>
          </a:p>
          <a:p>
            <a:pPr marL="21590">
              <a:lnSpc>
                <a:spcPct val="100000"/>
              </a:lnSpc>
              <a:spcBef>
                <a:spcPts val="35"/>
              </a:spcBef>
              <a:buClr>
                <a:srgbClr val="DA1F28"/>
              </a:buClr>
              <a:tabLst>
                <a:tab pos="250190" algn="l"/>
                <a:tab pos="250825" algn="l"/>
              </a:tabLst>
            </a:pPr>
            <a:endParaRPr lang="en-US" sz="2400" spc="-55" dirty="0">
              <a:latin typeface="Lucida Sans Unicode"/>
              <a:cs typeface="Lucida Sans Unicode"/>
            </a:endParaRPr>
          </a:p>
          <a:p>
            <a:pPr marL="12700">
              <a:lnSpc>
                <a:spcPts val="2730"/>
              </a:lnSpc>
              <a:spcBef>
                <a:spcPts val="130"/>
              </a:spcBef>
              <a:buClr>
                <a:srgbClr val="2CA1BE"/>
              </a:buClr>
              <a:tabLst>
                <a:tab pos="241300" algn="l"/>
                <a:tab pos="974725" algn="l"/>
                <a:tab pos="2399030" algn="l"/>
                <a:tab pos="2868295" algn="l"/>
                <a:tab pos="4395470" algn="l"/>
                <a:tab pos="6092190" algn="l"/>
              </a:tabLst>
            </a:pPr>
            <a:r>
              <a:rPr lang="pt-BR" sz="2300" dirty="0">
                <a:latin typeface="Lucida Sans Unicode"/>
                <a:cs typeface="Lucida Sans Unicode"/>
              </a:rPr>
              <a:t>Para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desativar </a:t>
            </a:r>
            <a:r>
              <a:rPr lang="pt-BR" sz="2300" dirty="0">
                <a:latin typeface="Lucida Sans Unicode"/>
                <a:cs typeface="Lucida Sans Unicode"/>
              </a:rPr>
              <a:t>os </a:t>
            </a:r>
            <a:r>
              <a:rPr lang="pt-BR" sz="2300" spc="-5" dirty="0">
                <a:latin typeface="Lucida Sans Unicode"/>
                <a:cs typeface="Lucida Sans Unicode"/>
              </a:rPr>
              <a:t>resistores </a:t>
            </a:r>
            <a:r>
              <a:rPr lang="pt-BR" sz="2400" i="1" spc="-6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pull-up</a:t>
            </a:r>
            <a:r>
              <a:rPr lang="pt-BR" sz="2400" i="1" spc="3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pt-BR" sz="2300" dirty="0">
                <a:latin typeface="Lucida Sans Unicode"/>
                <a:cs typeface="Lucida Sans Unicode"/>
              </a:rPr>
              <a:t>de </a:t>
            </a:r>
            <a:r>
              <a:rPr lang="pt-BR" sz="2300" spc="-5" dirty="0">
                <a:latin typeface="Lucida Sans Unicode"/>
                <a:cs typeface="Lucida Sans Unicode"/>
              </a:rPr>
              <a:t>uma porta digital </a:t>
            </a:r>
            <a:r>
              <a:rPr lang="pt-BR" sz="23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basta colocá-la 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em nível</a:t>
            </a:r>
            <a:r>
              <a:rPr lang="pt-BR" sz="2300" spc="-6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lang="pt-BR" sz="2300" dirty="0">
                <a:solidFill>
                  <a:srgbClr val="FF0000"/>
                </a:solidFill>
                <a:latin typeface="Lucida Sans Unicode"/>
                <a:cs typeface="Lucida Sans Unicode"/>
              </a:rPr>
              <a:t>baixo</a:t>
            </a:r>
            <a:r>
              <a:rPr lang="pt-BR" sz="2300" dirty="0">
                <a:latin typeface="Lucida Sans Unicode"/>
                <a:cs typeface="Lucida Sans Unicode"/>
              </a:rPr>
              <a:t>.</a:t>
            </a:r>
          </a:p>
          <a:p>
            <a:pPr marL="12700">
              <a:lnSpc>
                <a:spcPts val="2730"/>
              </a:lnSpc>
              <a:spcBef>
                <a:spcPts val="130"/>
              </a:spcBef>
              <a:buClr>
                <a:srgbClr val="2CA1BE"/>
              </a:buClr>
              <a:tabLst>
                <a:tab pos="241300" algn="l"/>
                <a:tab pos="974725" algn="l"/>
                <a:tab pos="2399030" algn="l"/>
                <a:tab pos="2868295" algn="l"/>
                <a:tab pos="4395470" algn="l"/>
                <a:tab pos="6092190" algn="l"/>
              </a:tabLst>
            </a:pPr>
            <a:r>
              <a:rPr lang="pt-BR" sz="21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digitalWrite</a:t>
            </a:r>
            <a:r>
              <a:rPr lang="pt-BR" sz="2100" spc="-15" dirty="0">
                <a:latin typeface="Lucida Sans Unicode"/>
                <a:cs typeface="Lucida Sans Unicode"/>
              </a:rPr>
              <a:t>(</a:t>
            </a:r>
            <a:r>
              <a:rPr lang="pt-BR" sz="2200" i="1" spc="-15" dirty="0">
                <a:latin typeface="Lucida Sans Unicode"/>
                <a:cs typeface="Lucida Sans Unicode"/>
              </a:rPr>
              <a:t>pin,</a:t>
            </a:r>
            <a:r>
              <a:rPr lang="pt-BR" sz="2200" i="1" spc="-25" dirty="0">
                <a:latin typeface="Lucida Sans Unicode"/>
                <a:cs typeface="Lucida Sans Unicode"/>
              </a:rPr>
              <a:t> </a:t>
            </a:r>
            <a:r>
              <a:rPr lang="pt-BR" sz="2200" i="1" spc="-60" dirty="0">
                <a:latin typeface="Lucida Sans Unicode"/>
                <a:cs typeface="Lucida Sans Unicode"/>
              </a:rPr>
              <a:t>LOW </a:t>
            </a:r>
            <a:r>
              <a:rPr lang="pt-BR" sz="2100" spc="-60" dirty="0">
                <a:latin typeface="Lucida Sans Unicode"/>
                <a:cs typeface="Lucida Sans Unicode"/>
              </a:rPr>
              <a:t>)</a:t>
            </a:r>
            <a:endParaRPr lang="pt-BR" sz="2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057400" y="1752600"/>
            <a:ext cx="4495800" cy="4414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6976" y="691387"/>
            <a:ext cx="7018655" cy="8674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-5" dirty="0" err="1">
                <a:solidFill>
                  <a:srgbClr val="FF0000"/>
                </a:solidFill>
              </a:rPr>
              <a:t>Exemplo</a:t>
            </a:r>
            <a:r>
              <a:rPr lang="pt-BR" spc="-5" dirty="0">
                <a:solidFill>
                  <a:srgbClr val="FF0000"/>
                </a:solidFill>
              </a:rPr>
              <a:t> 9</a:t>
            </a:r>
            <a:r>
              <a:rPr spc="-5" dirty="0"/>
              <a:t>: </a:t>
            </a:r>
            <a:r>
              <a:rPr spc="-10" dirty="0"/>
              <a:t>ativando </a:t>
            </a:r>
            <a:r>
              <a:rPr dirty="0"/>
              <a:t>o </a:t>
            </a:r>
            <a:r>
              <a:rPr spc="-10" dirty="0"/>
              <a:t>resistor </a:t>
            </a:r>
            <a:r>
              <a:rPr sz="2850" i="1" spc="-85" dirty="0">
                <a:latin typeface="Lucida Sans Unicode"/>
                <a:cs typeface="Lucida Sans Unicode"/>
              </a:rPr>
              <a:t>pull-up </a:t>
            </a:r>
            <a:r>
              <a:rPr dirty="0"/>
              <a:t>de  uma </a:t>
            </a:r>
            <a:r>
              <a:rPr spc="-5" dirty="0"/>
              <a:t>porta</a:t>
            </a:r>
            <a:r>
              <a:rPr spc="-40" dirty="0"/>
              <a:t> </a:t>
            </a:r>
            <a:r>
              <a:rPr spc="-5" dirty="0"/>
              <a:t>digital</a:t>
            </a:r>
            <a:endParaRPr sz="28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76018" y="378874"/>
            <a:ext cx="712033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1470660" algn="l"/>
                <a:tab pos="1839595" algn="l"/>
                <a:tab pos="2844165" algn="l"/>
                <a:tab pos="3440429" algn="l"/>
                <a:tab pos="5365115" algn="l"/>
                <a:tab pos="5732780" algn="l"/>
                <a:tab pos="6353175" algn="l"/>
              </a:tabLst>
            </a:pP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Qua</a:t>
            </a:r>
            <a:r>
              <a:rPr sz="2000" spc="-1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0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botã</a:t>
            </a: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for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1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0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re</a:t>
            </a: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ssio</a:t>
            </a:r>
            <a:r>
              <a:rPr sz="2000" spc="-2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0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ad</a:t>
            </a: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d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irá</a:t>
            </a:r>
            <a:r>
              <a:rPr sz="2000" spc="0" dirty="0">
                <a:solidFill>
                  <a:srgbClr val="FF0000"/>
                </a:solidFill>
                <a:latin typeface="Lucida Sans Unicode"/>
                <a:cs typeface="Lucida Sans Unicode"/>
              </a:rPr>
              <a:t>  </a:t>
            </a:r>
            <a:r>
              <a:rPr lang="pt-BR"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acender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7844" y="2942842"/>
            <a:ext cx="3828288" cy="3782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1578" y="1088295"/>
            <a:ext cx="7120332" cy="468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pt-BR" sz="1500" dirty="0" err="1">
                <a:latin typeface="Lucida Sans Unicode"/>
                <a:cs typeface="Lucida Sans Unicode"/>
              </a:rPr>
              <a:t>const</a:t>
            </a:r>
            <a:r>
              <a:rPr lang="pt-BR" sz="1500" dirty="0">
                <a:latin typeface="Lucida Sans Unicode"/>
                <a:cs typeface="Lucida Sans Unicode"/>
              </a:rPr>
              <a:t> </a:t>
            </a:r>
            <a:r>
              <a:rPr lang="pt-BR" sz="1500" dirty="0" err="1">
                <a:latin typeface="Lucida Sans Unicode"/>
                <a:cs typeface="Lucida Sans Unicode"/>
              </a:rPr>
              <a:t>int</a:t>
            </a:r>
            <a:r>
              <a:rPr lang="pt-BR" sz="1500" dirty="0">
                <a:latin typeface="Lucida Sans Unicode"/>
                <a:cs typeface="Lucida Sans Unicode"/>
              </a:rPr>
              <a:t> </a:t>
            </a:r>
            <a:r>
              <a:rPr lang="pt-BR" sz="1500" dirty="0" err="1">
                <a:latin typeface="Lucida Sans Unicode"/>
                <a:cs typeface="Lucida Sans Unicode"/>
              </a:rPr>
              <a:t>led</a:t>
            </a:r>
            <a:r>
              <a:rPr lang="pt-BR" sz="1500" dirty="0">
                <a:latin typeface="Lucida Sans Unicode"/>
                <a:cs typeface="Lucida Sans Unicode"/>
              </a:rPr>
              <a:t> =</a:t>
            </a:r>
            <a:r>
              <a:rPr lang="pt-BR" sz="1500" spc="-125" dirty="0">
                <a:latin typeface="Lucida Sans Unicode"/>
                <a:cs typeface="Lucida Sans Unicode"/>
              </a:rPr>
              <a:t> </a:t>
            </a:r>
            <a:r>
              <a:rPr lang="pt-BR" sz="1500" spc="-5" dirty="0">
                <a:latin typeface="Lucida Sans Unicode"/>
                <a:cs typeface="Lucida Sans Unicode"/>
              </a:rPr>
              <a:t>7;</a:t>
            </a:r>
            <a:endParaRPr lang="pt-BR"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Lucida Sans Unicode"/>
                <a:cs typeface="Lucida Sans Unicode"/>
              </a:rPr>
              <a:t>const int </a:t>
            </a:r>
            <a:r>
              <a:rPr sz="1500" spc="-5" dirty="0">
                <a:latin typeface="Lucida Sans Unicode"/>
                <a:cs typeface="Lucida Sans Unicode"/>
              </a:rPr>
              <a:t>botao </a:t>
            </a: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45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10;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latin typeface="Lucida Sans Unicode"/>
                <a:cs typeface="Lucida Sans Unicode"/>
              </a:rPr>
              <a:t>void</a:t>
            </a:r>
            <a:r>
              <a:rPr sz="1500" spc="-40" dirty="0"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99060" marR="1819910">
              <a:lnSpc>
                <a:spcPct val="100000"/>
              </a:lnSpc>
            </a:pPr>
            <a:r>
              <a:rPr sz="1500" spc="-5" dirty="0">
                <a:latin typeface="Lucida Sans Unicode"/>
                <a:cs typeface="Lucida Sans Unicode"/>
              </a:rPr>
              <a:t>pinMode(led, OUTPUT);  </a:t>
            </a:r>
            <a:endParaRPr lang="pt-BR" sz="1500" spc="-5" dirty="0">
              <a:latin typeface="Lucida Sans Unicode"/>
              <a:cs typeface="Lucida Sans Unicode"/>
            </a:endParaRPr>
          </a:p>
          <a:p>
            <a:pPr marL="99060" marR="1819910">
              <a:lnSpc>
                <a:spcPct val="100000"/>
              </a:lnSpc>
            </a:pPr>
            <a:r>
              <a:rPr sz="1500" spc="-5" dirty="0" err="1">
                <a:latin typeface="Lucida Sans Unicode"/>
                <a:cs typeface="Lucida Sans Unicode"/>
              </a:rPr>
              <a:t>pinMode</a:t>
            </a:r>
            <a:r>
              <a:rPr sz="1500" spc="-5" dirty="0">
                <a:latin typeface="Lucida Sans Unicode"/>
                <a:cs typeface="Lucida Sans Unicode"/>
              </a:rPr>
              <a:t>(botao,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INPUT);</a:t>
            </a:r>
          </a:p>
          <a:p>
            <a:pPr marL="99060">
              <a:lnSpc>
                <a:spcPct val="100000"/>
              </a:lnSpc>
            </a:pP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digitalWrite(botao, </a:t>
            </a:r>
            <a:r>
              <a:rPr sz="1500" dirty="0">
                <a:solidFill>
                  <a:srgbClr val="FF0000"/>
                </a:solidFill>
                <a:latin typeface="Lucida Sans Unicode"/>
                <a:cs typeface="Lucida Sans Unicode"/>
              </a:rPr>
              <a:t>HIGH)</a:t>
            </a:r>
            <a:r>
              <a:rPr sz="1500" dirty="0">
                <a:latin typeface="Lucida Sans Unicode"/>
                <a:cs typeface="Lucida Sans Unicode"/>
              </a:rPr>
              <a:t>;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Ativa resistor</a:t>
            </a:r>
            <a:r>
              <a:rPr sz="15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pull-up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latin typeface="Lucida Sans Unicode"/>
                <a:cs typeface="Lucida Sans Unicode"/>
              </a:rPr>
              <a:t>void</a:t>
            </a:r>
            <a:r>
              <a:rPr sz="1500" spc="-40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loop()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9906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int valor =</a:t>
            </a:r>
            <a:r>
              <a:rPr sz="1500" spc="-30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digitalRead(botao);</a:t>
            </a:r>
            <a:endParaRPr sz="1500" dirty="0">
              <a:latin typeface="Lucida Sans Unicode"/>
              <a:cs typeface="Lucida Sans Unicode"/>
            </a:endParaRPr>
          </a:p>
          <a:p>
            <a:pPr marL="99060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latin typeface="Lucida Sans Unicode"/>
                <a:cs typeface="Lucida Sans Unicode"/>
              </a:rPr>
              <a:t>if (valor == HIGH)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189230">
              <a:lnSpc>
                <a:spcPct val="100000"/>
              </a:lnSpc>
            </a:pPr>
            <a:r>
              <a:rPr sz="1500" spc="-5" dirty="0">
                <a:latin typeface="Lucida Sans Unicode"/>
                <a:cs typeface="Lucida Sans Unicode"/>
              </a:rPr>
              <a:t>digitalWrite(led, </a:t>
            </a:r>
            <a:r>
              <a:rPr lang="pt-BR" sz="1500" dirty="0">
                <a:latin typeface="Lucida Sans Unicode"/>
                <a:cs typeface="Lucida Sans Unicode"/>
              </a:rPr>
              <a:t>LOW</a:t>
            </a:r>
            <a:r>
              <a:rPr sz="1500" dirty="0">
                <a:latin typeface="Lucida Sans Unicode"/>
                <a:cs typeface="Lucida Sans Unicode"/>
              </a:rPr>
              <a:t>);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</a:t>
            </a:r>
            <a:r>
              <a:rPr lang="pt-BR"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paga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150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</a:t>
            </a:r>
            <a:endParaRPr sz="1500" dirty="0">
              <a:latin typeface="Lucida Sans Unicode"/>
              <a:cs typeface="Lucida Sans Unicode"/>
            </a:endParaRPr>
          </a:p>
          <a:p>
            <a:pPr marL="9906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  <a:p>
            <a:pPr marL="99060">
              <a:lnSpc>
                <a:spcPct val="100000"/>
              </a:lnSpc>
            </a:pPr>
            <a:r>
              <a:rPr sz="1500" spc="-5" dirty="0">
                <a:latin typeface="Lucida Sans Unicode"/>
                <a:cs typeface="Lucida Sans Unicode"/>
              </a:rPr>
              <a:t>else</a:t>
            </a:r>
            <a:r>
              <a:rPr sz="1500" spc="-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Lucida Sans Unicode"/>
                <a:cs typeface="Lucida Sans Unicode"/>
              </a:rPr>
              <a:t>digitalWrite(led, </a:t>
            </a:r>
            <a:r>
              <a:rPr lang="pt-BR" sz="1500" spc="-5" dirty="0">
                <a:latin typeface="Lucida Sans Unicode"/>
                <a:cs typeface="Lucida Sans Unicode"/>
              </a:rPr>
              <a:t>HIGH</a:t>
            </a:r>
            <a:r>
              <a:rPr sz="1500" spc="-5" dirty="0">
                <a:latin typeface="Lucida Sans Unicode"/>
                <a:cs typeface="Lucida Sans Unicode"/>
              </a:rPr>
              <a:t>);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</a:t>
            </a:r>
            <a:r>
              <a:rPr lang="pt-BR" sz="15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cende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15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</a:t>
            </a:r>
            <a:endParaRPr sz="1500" dirty="0">
              <a:latin typeface="Lucida Sans Unicode"/>
              <a:cs typeface="Lucida Sans Unicode"/>
            </a:endParaRPr>
          </a:p>
          <a:p>
            <a:pPr marL="9906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066800" y="914400"/>
            <a:ext cx="6732905" cy="1557808"/>
          </a:xfrm>
          <a:prstGeom prst="rect">
            <a:avLst/>
          </a:prstGeom>
        </p:spPr>
        <p:txBody>
          <a:bodyPr vert="horz" wrap="square" lIns="0" tIns="585797" rIns="0" bIns="0" rtlCol="0">
            <a:spAutoFit/>
          </a:bodyPr>
          <a:lstStyle/>
          <a:p>
            <a:pPr marL="250190" marR="5080" lvl="1" algn="just">
              <a:lnSpc>
                <a:spcPts val="2520"/>
              </a:lnSpc>
              <a:spcBef>
                <a:spcPts val="515"/>
              </a:spcBef>
              <a:buClr>
                <a:srgbClr val="DA1F28"/>
              </a:buClr>
              <a:tabLst>
                <a:tab pos="479425" algn="l"/>
              </a:tabLst>
            </a:pPr>
            <a:r>
              <a:rPr sz="2100" dirty="0">
                <a:latin typeface="Lucida Sans Unicode"/>
                <a:cs typeface="Lucida Sans Unicode"/>
              </a:rPr>
              <a:t>O </a:t>
            </a:r>
            <a:r>
              <a:rPr sz="2100" spc="-5" dirty="0">
                <a:latin typeface="Lucida Sans Unicode"/>
                <a:cs typeface="Lucida Sans Unicode"/>
              </a:rPr>
              <a:t>Arduino possui </a:t>
            </a:r>
            <a:r>
              <a:rPr sz="2100" dirty="0">
                <a:latin typeface="Lucida Sans Unicode"/>
                <a:cs typeface="Lucida Sans Unicode"/>
              </a:rPr>
              <a:t>uma </a:t>
            </a:r>
            <a:r>
              <a:rPr sz="2100" spc="-5" dirty="0">
                <a:latin typeface="Lucida Sans Unicode"/>
                <a:cs typeface="Lucida Sans Unicode"/>
              </a:rPr>
              <a:t>constante chamada </a:t>
            </a:r>
            <a:r>
              <a:rPr sz="21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200" i="1" spc="-65" dirty="0">
                <a:solidFill>
                  <a:srgbClr val="FF0000"/>
                </a:solidFill>
                <a:latin typeface="Lucida Sans Unicode"/>
                <a:cs typeface="Lucida Sans Unicode"/>
              </a:rPr>
              <a:t>INPUT_PULLUP </a:t>
            </a:r>
            <a:r>
              <a:rPr sz="2100" spc="-5" dirty="0">
                <a:latin typeface="Lucida Sans Unicode"/>
                <a:cs typeface="Lucida Sans Unicode"/>
              </a:rPr>
              <a:t>que define que </a:t>
            </a:r>
            <a:r>
              <a:rPr sz="2100" dirty="0">
                <a:latin typeface="Lucida Sans Unicode"/>
                <a:cs typeface="Lucida Sans Unicode"/>
              </a:rPr>
              <a:t>a </a:t>
            </a:r>
            <a:r>
              <a:rPr sz="2100" spc="-5" dirty="0">
                <a:latin typeface="Lucida Sans Unicode"/>
                <a:cs typeface="Lucida Sans Unicode"/>
              </a:rPr>
              <a:t>porta será de  entrada </a:t>
            </a:r>
            <a:r>
              <a:rPr sz="2100" dirty="0">
                <a:latin typeface="Lucida Sans Unicode"/>
                <a:cs typeface="Lucida Sans Unicode"/>
              </a:rPr>
              <a:t>e o </a:t>
            </a:r>
            <a:r>
              <a:rPr sz="2100" spc="-5" dirty="0">
                <a:latin typeface="Lucida Sans Unicode"/>
                <a:cs typeface="Lucida Sans Unicode"/>
              </a:rPr>
              <a:t>resistor </a:t>
            </a:r>
            <a:r>
              <a:rPr sz="2200" i="1" u="heavy" spc="-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pull-up</a:t>
            </a:r>
            <a:r>
              <a:rPr sz="2200" i="1" spc="-5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da mesma</a:t>
            </a:r>
            <a:r>
              <a:rPr sz="2100" spc="16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será</a:t>
            </a:r>
            <a:endParaRPr sz="21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500" y="2874783"/>
            <a:ext cx="1848485" cy="10985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Lucida Sans Unicode"/>
                <a:cs typeface="Lucida Sans Unicode"/>
              </a:rPr>
              <a:t>ativado.</a:t>
            </a:r>
            <a:endParaRPr sz="2100" dirty="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Clr>
                <a:srgbClr val="DA1F28"/>
              </a:buClr>
              <a:buFont typeface="Wingdings 2"/>
              <a:buChar char=""/>
              <a:tabLst>
                <a:tab pos="240665" algn="l"/>
                <a:tab pos="241300" algn="l"/>
              </a:tabLst>
            </a:pPr>
            <a:r>
              <a:rPr sz="21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Exemplo</a:t>
            </a:r>
            <a:r>
              <a:rPr sz="2100" spc="-5" dirty="0">
                <a:latin typeface="Lucida Sans Unicode"/>
                <a:cs typeface="Lucida Sans Unicode"/>
              </a:rPr>
              <a:t>:</a:t>
            </a:r>
            <a:endParaRPr sz="2100" dirty="0">
              <a:latin typeface="Lucida Sans Unicode"/>
              <a:cs typeface="Lucida Sans Unicode"/>
            </a:endParaRPr>
          </a:p>
          <a:p>
            <a:pPr marL="524510">
              <a:lnSpc>
                <a:spcPct val="100000"/>
              </a:lnSpc>
              <a:spcBef>
                <a:spcPts val="430"/>
              </a:spcBef>
            </a:pPr>
            <a:r>
              <a:rPr sz="1800" b="1" dirty="0">
                <a:latin typeface="Lucida Sans Unicode"/>
                <a:cs typeface="Lucida Sans Unicode"/>
              </a:rPr>
              <a:t>void</a:t>
            </a:r>
            <a:r>
              <a:rPr sz="1800" b="1" spc="-55" dirty="0">
                <a:latin typeface="Lucida Sans Unicode"/>
                <a:cs typeface="Lucida Sans Unicode"/>
              </a:rPr>
              <a:t> </a:t>
            </a:r>
            <a:r>
              <a:rPr sz="1800" b="1" spc="-5" dirty="0">
                <a:latin typeface="Lucida Sans Unicode"/>
                <a:cs typeface="Lucida Sans Unicode"/>
              </a:rPr>
              <a:t>setup()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0514" y="3963893"/>
            <a:ext cx="3390265" cy="9848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latin typeface="Lucida Sans Unicode"/>
                <a:cs typeface="Lucida Sans Unicode"/>
              </a:rPr>
              <a:t>{</a:t>
            </a:r>
            <a:endParaRPr sz="1800" dirty="0">
              <a:latin typeface="Lucida Sans Unicode"/>
              <a:cs typeface="Lucida Sans Unicode"/>
            </a:endParaRPr>
          </a:p>
          <a:p>
            <a:pPr marL="157480">
              <a:lnSpc>
                <a:spcPct val="100000"/>
              </a:lnSpc>
              <a:spcBef>
                <a:spcPts val="300"/>
              </a:spcBef>
            </a:pPr>
            <a:r>
              <a:rPr sz="1800" b="1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pinMode(</a:t>
            </a:r>
            <a:r>
              <a:rPr sz="1900" b="1" i="1" spc="-15" dirty="0">
                <a:solidFill>
                  <a:srgbClr val="FF0000"/>
                </a:solidFill>
                <a:latin typeface="Lucida Sans Unicode"/>
                <a:cs typeface="Lucida Sans Unicode"/>
              </a:rPr>
              <a:t>10,</a:t>
            </a:r>
            <a:r>
              <a:rPr sz="1900" b="1" i="1" spc="-9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900" b="1" i="1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INPUT_PULLUP</a:t>
            </a:r>
            <a:r>
              <a:rPr sz="1800" b="1" spc="-50" dirty="0">
                <a:solidFill>
                  <a:srgbClr val="FF0000"/>
                </a:solidFill>
                <a:latin typeface="Lucida Sans Unicode"/>
                <a:cs typeface="Lucida Sans Unicode"/>
              </a:rPr>
              <a:t>);</a:t>
            </a:r>
            <a:endParaRPr sz="1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800" b="1" spc="-5" dirty="0">
                <a:latin typeface="Lucida Sans Unicode"/>
                <a:cs typeface="Lucida Sans Unicode"/>
              </a:rPr>
              <a:t>}</a:t>
            </a:r>
            <a:endParaRPr sz="18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33443" y="3067949"/>
            <a:ext cx="2924555" cy="836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7828" y="3205110"/>
            <a:ext cx="2918460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91355" y="3088536"/>
            <a:ext cx="2808350" cy="720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91355" y="3088536"/>
            <a:ext cx="2808605" cy="720090"/>
          </a:xfrm>
          <a:custGeom>
            <a:avLst/>
            <a:gdLst/>
            <a:ahLst/>
            <a:cxnLst/>
            <a:rect l="l" t="t" r="r" b="b"/>
            <a:pathLst>
              <a:path w="2808604" h="720089">
                <a:moveTo>
                  <a:pt x="0" y="720077"/>
                </a:moveTo>
                <a:lnTo>
                  <a:pt x="2808350" y="720077"/>
                </a:lnTo>
                <a:lnTo>
                  <a:pt x="2808350" y="0"/>
                </a:lnTo>
                <a:lnTo>
                  <a:pt x="0" y="0"/>
                </a:lnTo>
                <a:lnTo>
                  <a:pt x="0" y="720077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1178" y="3232668"/>
            <a:ext cx="260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 marR="5080" indent="-10541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Lucida Sans Unicode"/>
                <a:cs typeface="Lucida Sans Unicode"/>
              </a:rPr>
              <a:t>Define </a:t>
            </a:r>
            <a:r>
              <a:rPr sz="1200" dirty="0">
                <a:latin typeface="Lucida Sans Unicode"/>
                <a:cs typeface="Lucida Sans Unicode"/>
              </a:rPr>
              <a:t>a </a:t>
            </a:r>
            <a:r>
              <a:rPr sz="1200" spc="-5" dirty="0">
                <a:latin typeface="Lucida Sans Unicode"/>
                <a:cs typeface="Lucida Sans Unicode"/>
              </a:rPr>
              <a:t>porta 10 como entrada de  dados </a:t>
            </a:r>
            <a:r>
              <a:rPr sz="1200" dirty="0">
                <a:latin typeface="Lucida Sans Unicode"/>
                <a:cs typeface="Lucida Sans Unicode"/>
              </a:rPr>
              <a:t>e </a:t>
            </a:r>
            <a:r>
              <a:rPr sz="1200" spc="-5" dirty="0">
                <a:latin typeface="Lucida Sans Unicode"/>
                <a:cs typeface="Lucida Sans Unicode"/>
              </a:rPr>
              <a:t>ativa </a:t>
            </a:r>
            <a:r>
              <a:rPr sz="1200" dirty="0">
                <a:latin typeface="Lucida Sans Unicode"/>
                <a:cs typeface="Lucida Sans Unicode"/>
              </a:rPr>
              <a:t>o </a:t>
            </a:r>
            <a:r>
              <a:rPr sz="1200" spc="-5" dirty="0">
                <a:latin typeface="Lucida Sans Unicode"/>
                <a:cs typeface="Lucida Sans Unicode"/>
              </a:rPr>
              <a:t>resistor</a:t>
            </a:r>
            <a:r>
              <a:rPr sz="1200" spc="-75" dirty="0">
                <a:latin typeface="Lucida Sans Unicode"/>
                <a:cs typeface="Lucida Sans Unicode"/>
              </a:rPr>
              <a:t> </a:t>
            </a:r>
            <a:r>
              <a:rPr sz="1200" spc="-5" dirty="0">
                <a:latin typeface="Lucida Sans Unicode"/>
                <a:cs typeface="Lucida Sans Unicode"/>
              </a:rPr>
              <a:t>pull-up.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9121" y="3736604"/>
            <a:ext cx="1944370" cy="576580"/>
          </a:xfrm>
          <a:custGeom>
            <a:avLst/>
            <a:gdLst/>
            <a:ahLst/>
            <a:cxnLst/>
            <a:rect l="l" t="t" r="r" b="b"/>
            <a:pathLst>
              <a:path w="1944370" h="576579">
                <a:moveTo>
                  <a:pt x="0" y="576071"/>
                </a:moveTo>
                <a:lnTo>
                  <a:pt x="1712" y="499482"/>
                </a:lnTo>
                <a:lnTo>
                  <a:pt x="6547" y="430671"/>
                </a:lnTo>
                <a:lnTo>
                  <a:pt x="14049" y="372379"/>
                </a:lnTo>
                <a:lnTo>
                  <a:pt x="23763" y="327349"/>
                </a:lnTo>
                <a:lnTo>
                  <a:pt x="48006" y="288035"/>
                </a:lnTo>
                <a:lnTo>
                  <a:pt x="924178" y="288035"/>
                </a:lnTo>
                <a:lnTo>
                  <a:pt x="936907" y="277741"/>
                </a:lnTo>
                <a:lnTo>
                  <a:pt x="958088" y="203644"/>
                </a:lnTo>
                <a:lnTo>
                  <a:pt x="965609" y="145344"/>
                </a:lnTo>
                <a:lnTo>
                  <a:pt x="970463" y="76545"/>
                </a:lnTo>
                <a:lnTo>
                  <a:pt x="972185" y="0"/>
                </a:lnTo>
                <a:lnTo>
                  <a:pt x="973897" y="76545"/>
                </a:lnTo>
                <a:lnTo>
                  <a:pt x="978732" y="145344"/>
                </a:lnTo>
                <a:lnTo>
                  <a:pt x="986234" y="203644"/>
                </a:lnTo>
                <a:lnTo>
                  <a:pt x="995948" y="248694"/>
                </a:lnTo>
                <a:lnTo>
                  <a:pt x="1007418" y="277741"/>
                </a:lnTo>
                <a:lnTo>
                  <a:pt x="1020190" y="288035"/>
                </a:lnTo>
                <a:lnTo>
                  <a:pt x="1896237" y="288035"/>
                </a:lnTo>
                <a:lnTo>
                  <a:pt x="1920479" y="327349"/>
                </a:lnTo>
                <a:lnTo>
                  <a:pt x="1930193" y="372379"/>
                </a:lnTo>
                <a:lnTo>
                  <a:pt x="1937695" y="430671"/>
                </a:lnTo>
                <a:lnTo>
                  <a:pt x="1942530" y="499482"/>
                </a:lnTo>
                <a:lnTo>
                  <a:pt x="1944243" y="5760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63596" y="3406278"/>
            <a:ext cx="1197864" cy="920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9129" y="3421772"/>
            <a:ext cx="809625" cy="530860"/>
          </a:xfrm>
          <a:custGeom>
            <a:avLst/>
            <a:gdLst/>
            <a:ahLst/>
            <a:cxnLst/>
            <a:rect l="l" t="t" r="r" b="b"/>
            <a:pathLst>
              <a:path w="809625" h="530860">
                <a:moveTo>
                  <a:pt x="156630" y="269367"/>
                </a:moveTo>
                <a:lnTo>
                  <a:pt x="144525" y="270795"/>
                </a:lnTo>
                <a:lnTo>
                  <a:pt x="133850" y="276653"/>
                </a:lnTo>
                <a:lnTo>
                  <a:pt x="125984" y="286512"/>
                </a:lnTo>
                <a:lnTo>
                  <a:pt x="0" y="530860"/>
                </a:lnTo>
                <a:lnTo>
                  <a:pt x="182114" y="523875"/>
                </a:lnTo>
                <a:lnTo>
                  <a:pt x="70230" y="523875"/>
                </a:lnTo>
                <a:lnTo>
                  <a:pt x="49784" y="491744"/>
                </a:lnTo>
                <a:lnTo>
                  <a:pt x="63276" y="483158"/>
                </a:lnTo>
                <a:lnTo>
                  <a:pt x="61952" y="481075"/>
                </a:lnTo>
                <a:lnTo>
                  <a:pt x="42925" y="481075"/>
                </a:lnTo>
                <a:lnTo>
                  <a:pt x="36067" y="470281"/>
                </a:lnTo>
                <a:lnTo>
                  <a:pt x="135302" y="407142"/>
                </a:lnTo>
                <a:lnTo>
                  <a:pt x="182499" y="315595"/>
                </a:lnTo>
                <a:lnTo>
                  <a:pt x="185927" y="303460"/>
                </a:lnTo>
                <a:lnTo>
                  <a:pt x="184499" y="291385"/>
                </a:lnTo>
                <a:lnTo>
                  <a:pt x="178641" y="280715"/>
                </a:lnTo>
                <a:lnTo>
                  <a:pt x="168782" y="272796"/>
                </a:lnTo>
                <a:lnTo>
                  <a:pt x="156630" y="269367"/>
                </a:lnTo>
                <a:close/>
              </a:path>
              <a:path w="809625" h="530860">
                <a:moveTo>
                  <a:pt x="63276" y="483158"/>
                </a:moveTo>
                <a:lnTo>
                  <a:pt x="49784" y="491744"/>
                </a:lnTo>
                <a:lnTo>
                  <a:pt x="70230" y="523875"/>
                </a:lnTo>
                <a:lnTo>
                  <a:pt x="89389" y="511683"/>
                </a:lnTo>
                <a:lnTo>
                  <a:pt x="81406" y="511683"/>
                </a:lnTo>
                <a:lnTo>
                  <a:pt x="63276" y="483158"/>
                </a:lnTo>
                <a:close/>
              </a:path>
              <a:path w="809625" h="530860">
                <a:moveTo>
                  <a:pt x="272288" y="456819"/>
                </a:moveTo>
                <a:lnTo>
                  <a:pt x="169358" y="460793"/>
                </a:lnTo>
                <a:lnTo>
                  <a:pt x="70230" y="523875"/>
                </a:lnTo>
                <a:lnTo>
                  <a:pt x="182114" y="523875"/>
                </a:lnTo>
                <a:lnTo>
                  <a:pt x="274827" y="520319"/>
                </a:lnTo>
                <a:lnTo>
                  <a:pt x="305307" y="487299"/>
                </a:lnTo>
                <a:lnTo>
                  <a:pt x="302291" y="475053"/>
                </a:lnTo>
                <a:lnTo>
                  <a:pt x="295084" y="465248"/>
                </a:lnTo>
                <a:lnTo>
                  <a:pt x="284734" y="458849"/>
                </a:lnTo>
                <a:lnTo>
                  <a:pt x="272288" y="456819"/>
                </a:lnTo>
                <a:close/>
              </a:path>
              <a:path w="809625" h="530860">
                <a:moveTo>
                  <a:pt x="106388" y="463225"/>
                </a:moveTo>
                <a:lnTo>
                  <a:pt x="93837" y="463710"/>
                </a:lnTo>
                <a:lnTo>
                  <a:pt x="63276" y="483158"/>
                </a:lnTo>
                <a:lnTo>
                  <a:pt x="81406" y="511683"/>
                </a:lnTo>
                <a:lnTo>
                  <a:pt x="106388" y="463225"/>
                </a:lnTo>
                <a:close/>
              </a:path>
              <a:path w="809625" h="530860">
                <a:moveTo>
                  <a:pt x="169358" y="460793"/>
                </a:moveTo>
                <a:lnTo>
                  <a:pt x="106388" y="463225"/>
                </a:lnTo>
                <a:lnTo>
                  <a:pt x="81406" y="511683"/>
                </a:lnTo>
                <a:lnTo>
                  <a:pt x="89389" y="511683"/>
                </a:lnTo>
                <a:lnTo>
                  <a:pt x="169358" y="460793"/>
                </a:lnTo>
                <a:close/>
              </a:path>
              <a:path w="809625" h="530860">
                <a:moveTo>
                  <a:pt x="93837" y="463710"/>
                </a:moveTo>
                <a:lnTo>
                  <a:pt x="68681" y="464681"/>
                </a:lnTo>
                <a:lnTo>
                  <a:pt x="56472" y="472453"/>
                </a:lnTo>
                <a:lnTo>
                  <a:pt x="63276" y="483158"/>
                </a:lnTo>
                <a:lnTo>
                  <a:pt x="93837" y="463710"/>
                </a:lnTo>
                <a:close/>
              </a:path>
              <a:path w="809625" h="530860">
                <a:moveTo>
                  <a:pt x="135302" y="407142"/>
                </a:moveTo>
                <a:lnTo>
                  <a:pt x="36067" y="470281"/>
                </a:lnTo>
                <a:lnTo>
                  <a:pt x="42925" y="481075"/>
                </a:lnTo>
                <a:lnTo>
                  <a:pt x="56472" y="472453"/>
                </a:lnTo>
                <a:lnTo>
                  <a:pt x="51942" y="465328"/>
                </a:lnTo>
                <a:lnTo>
                  <a:pt x="68681" y="464681"/>
                </a:lnTo>
                <a:lnTo>
                  <a:pt x="123689" y="429666"/>
                </a:lnTo>
                <a:lnTo>
                  <a:pt x="135302" y="407142"/>
                </a:lnTo>
                <a:close/>
              </a:path>
              <a:path w="809625" h="530860">
                <a:moveTo>
                  <a:pt x="56472" y="472453"/>
                </a:moveTo>
                <a:lnTo>
                  <a:pt x="42925" y="481075"/>
                </a:lnTo>
                <a:lnTo>
                  <a:pt x="61952" y="481075"/>
                </a:lnTo>
                <a:lnTo>
                  <a:pt x="56472" y="472453"/>
                </a:lnTo>
                <a:close/>
              </a:path>
              <a:path w="809625" h="530860">
                <a:moveTo>
                  <a:pt x="68681" y="464681"/>
                </a:moveTo>
                <a:lnTo>
                  <a:pt x="51942" y="465328"/>
                </a:lnTo>
                <a:lnTo>
                  <a:pt x="56472" y="472453"/>
                </a:lnTo>
                <a:lnTo>
                  <a:pt x="68681" y="464681"/>
                </a:lnTo>
                <a:close/>
              </a:path>
              <a:path w="809625" h="530860">
                <a:moveTo>
                  <a:pt x="123689" y="429666"/>
                </a:moveTo>
                <a:lnTo>
                  <a:pt x="68681" y="464681"/>
                </a:lnTo>
                <a:lnTo>
                  <a:pt x="93837" y="463710"/>
                </a:lnTo>
                <a:lnTo>
                  <a:pt x="112145" y="452059"/>
                </a:lnTo>
                <a:lnTo>
                  <a:pt x="123689" y="429666"/>
                </a:lnTo>
                <a:close/>
              </a:path>
              <a:path w="809625" h="530860">
                <a:moveTo>
                  <a:pt x="112145" y="452059"/>
                </a:moveTo>
                <a:lnTo>
                  <a:pt x="93837" y="463710"/>
                </a:lnTo>
                <a:lnTo>
                  <a:pt x="106388" y="463225"/>
                </a:lnTo>
                <a:lnTo>
                  <a:pt x="112145" y="452059"/>
                </a:lnTo>
                <a:close/>
              </a:path>
              <a:path w="809625" h="530860">
                <a:moveTo>
                  <a:pt x="788797" y="21462"/>
                </a:moveTo>
                <a:lnTo>
                  <a:pt x="112145" y="452059"/>
                </a:lnTo>
                <a:lnTo>
                  <a:pt x="106388" y="463225"/>
                </a:lnTo>
                <a:lnTo>
                  <a:pt x="169358" y="460793"/>
                </a:lnTo>
                <a:lnTo>
                  <a:pt x="809243" y="53593"/>
                </a:lnTo>
                <a:lnTo>
                  <a:pt x="788797" y="21462"/>
                </a:lnTo>
                <a:close/>
              </a:path>
              <a:path w="809625" h="530860">
                <a:moveTo>
                  <a:pt x="775207" y="0"/>
                </a:moveTo>
                <a:lnTo>
                  <a:pt x="135302" y="407142"/>
                </a:lnTo>
                <a:lnTo>
                  <a:pt x="123689" y="429666"/>
                </a:lnTo>
                <a:lnTo>
                  <a:pt x="781938" y="10668"/>
                </a:lnTo>
                <a:lnTo>
                  <a:pt x="775207" y="0"/>
                </a:lnTo>
                <a:close/>
              </a:path>
            </a:pathLst>
          </a:custGeom>
          <a:solidFill>
            <a:srgbClr val="3962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BCECF74B-B436-4CFD-A9FD-5096BD1C279D}"/>
              </a:ext>
            </a:extLst>
          </p:cNvPr>
          <p:cNvSpPr txBox="1">
            <a:spLocks/>
          </p:cNvSpPr>
          <p:nvPr/>
        </p:nvSpPr>
        <p:spPr>
          <a:xfrm>
            <a:off x="977695" y="268899"/>
            <a:ext cx="7018655" cy="8674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68605" marR="5080" indent="-256540">
              <a:lnSpc>
                <a:spcPts val="3240"/>
              </a:lnSpc>
              <a:spcBef>
                <a:spcPts val="355"/>
              </a:spcBef>
              <a:tabLst>
                <a:tab pos="268605" algn="l"/>
              </a:tabLst>
            </a:pPr>
            <a:r>
              <a:rPr lang="pt-BR" sz="2400" kern="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pt-BR" sz="2400" kern="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z="2400" kern="0" spc="-5" dirty="0">
                <a:solidFill>
                  <a:srgbClr val="FF0000"/>
                </a:solidFill>
              </a:rPr>
              <a:t>Exemplo 10</a:t>
            </a:r>
            <a:r>
              <a:rPr lang="pt-BR" sz="2400" kern="0" spc="-5" dirty="0">
                <a:solidFill>
                  <a:sysClr val="windowText" lastClr="000000"/>
                </a:solidFill>
              </a:rPr>
              <a:t>: </a:t>
            </a:r>
            <a:r>
              <a:rPr lang="pt-BR" sz="2400" kern="0" spc="-10" dirty="0">
                <a:solidFill>
                  <a:sysClr val="windowText" lastClr="000000"/>
                </a:solidFill>
              </a:rPr>
              <a:t>ativando o resistor </a:t>
            </a:r>
            <a:r>
              <a:rPr lang="pt-BR" sz="2400" kern="0" spc="-10" dirty="0" err="1">
                <a:solidFill>
                  <a:sysClr val="windowText" lastClr="000000"/>
                </a:solidFill>
              </a:rPr>
              <a:t>pull-up</a:t>
            </a:r>
            <a:r>
              <a:rPr lang="pt-BR" sz="2400" kern="0" spc="-10" dirty="0">
                <a:solidFill>
                  <a:sysClr val="windowText" lastClr="000000"/>
                </a:solidFill>
              </a:rPr>
              <a:t> de  uma porta digital pela função INPUT_PULLUP</a:t>
            </a:r>
            <a:endParaRPr lang="pt-BR" sz="2400" kern="0" dirty="0">
              <a:solidFill>
                <a:sysClr val="windowText" lastClr="000000"/>
              </a:solidFill>
              <a:latin typeface="Lucida Sans Unicode"/>
              <a:cs typeface="Lucida Sans Unicode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3581062-AC2F-4213-8AFF-4133553991D7}"/>
              </a:ext>
            </a:extLst>
          </p:cNvPr>
          <p:cNvSpPr txBox="1"/>
          <p:nvPr/>
        </p:nvSpPr>
        <p:spPr>
          <a:xfrm>
            <a:off x="1147141" y="1180081"/>
            <a:ext cx="7120332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1470660" algn="l"/>
                <a:tab pos="1839595" algn="l"/>
                <a:tab pos="2844165" algn="l"/>
                <a:tab pos="3440429" algn="l"/>
                <a:tab pos="5365115" algn="l"/>
                <a:tab pos="5732780" algn="l"/>
                <a:tab pos="6353175" algn="l"/>
              </a:tabLst>
            </a:pP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Qua</a:t>
            </a:r>
            <a:r>
              <a:rPr sz="2000" spc="-1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0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t</a:t>
            </a:r>
            <a:r>
              <a:rPr sz="2000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5">
                <a:solidFill>
                  <a:srgbClr val="FF0000"/>
                </a:solidFill>
                <a:latin typeface="Lucida Sans Unicode"/>
                <a:cs typeface="Lucida Sans Unicode"/>
              </a:rPr>
              <a:t>botã</a:t>
            </a:r>
            <a:r>
              <a:rPr sz="200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>
                <a:solidFill>
                  <a:srgbClr val="FF0000"/>
                </a:solidFill>
                <a:latin typeface="Lucida Sans Unicode"/>
                <a:cs typeface="Lucida Sans Unicode"/>
              </a:rPr>
              <a:t>for</a:t>
            </a:r>
            <a:r>
              <a:rPr lang="pt-BR" sz="200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15">
                <a:solidFill>
                  <a:srgbClr val="FF0000"/>
                </a:solidFill>
                <a:latin typeface="Lucida Sans Unicode"/>
                <a:cs typeface="Lucida Sans Unicode"/>
              </a:rPr>
              <a:t>p</a:t>
            </a:r>
            <a:r>
              <a:rPr sz="2000" spc="-5">
                <a:solidFill>
                  <a:srgbClr val="FF0000"/>
                </a:solidFill>
                <a:latin typeface="Lucida Sans Unicode"/>
                <a:cs typeface="Lucida Sans Unicode"/>
              </a:rPr>
              <a:t>re</a:t>
            </a:r>
            <a:r>
              <a:rPr sz="2000">
                <a:solidFill>
                  <a:srgbClr val="FF0000"/>
                </a:solidFill>
                <a:latin typeface="Lucida Sans Unicode"/>
                <a:cs typeface="Lucida Sans Unicode"/>
              </a:rPr>
              <a:t>ssio</a:t>
            </a:r>
            <a:r>
              <a:rPr sz="2000" spc="-20">
                <a:solidFill>
                  <a:srgbClr val="FF0000"/>
                </a:solidFill>
                <a:latin typeface="Lucida Sans Unicode"/>
                <a:cs typeface="Lucida Sans Unicode"/>
              </a:rPr>
              <a:t>n</a:t>
            </a:r>
            <a:r>
              <a:rPr sz="2000" spc="-5">
                <a:solidFill>
                  <a:srgbClr val="FF0000"/>
                </a:solidFill>
                <a:latin typeface="Lucida Sans Unicode"/>
                <a:cs typeface="Lucida Sans Unicode"/>
              </a:rPr>
              <a:t>ad</a:t>
            </a:r>
            <a:r>
              <a:rPr sz="200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lang="pt-BR"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d</a:t>
            </a:r>
            <a:r>
              <a:rPr lang="pt-BR" sz="200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0">
                <a:solidFill>
                  <a:srgbClr val="FF0000"/>
                </a:solidFill>
                <a:latin typeface="Lucida Sans Unicode"/>
                <a:cs typeface="Lucida Sans Unicode"/>
              </a:rPr>
              <a:t>irá  </a:t>
            </a:r>
            <a:r>
              <a:rPr lang="pt-BR" sz="2000" spc="-5">
                <a:solidFill>
                  <a:srgbClr val="FF0000"/>
                </a:solidFill>
                <a:latin typeface="Lucida Sans Unicode"/>
                <a:cs typeface="Lucida Sans Unicode"/>
              </a:rPr>
              <a:t>acender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00D98DBB-0FE1-42BF-9267-C33A450CAEF1}"/>
              </a:ext>
            </a:extLst>
          </p:cNvPr>
          <p:cNvSpPr txBox="1"/>
          <p:nvPr/>
        </p:nvSpPr>
        <p:spPr>
          <a:xfrm>
            <a:off x="1591422" y="1905000"/>
            <a:ext cx="5791200" cy="44505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500" dirty="0" err="1">
                <a:latin typeface="Lucida Sans Unicode"/>
                <a:cs typeface="Lucida Sans Unicode"/>
              </a:rPr>
              <a:t>const</a:t>
            </a:r>
            <a:r>
              <a:rPr lang="pt-BR" sz="1500" dirty="0">
                <a:latin typeface="Lucida Sans Unicode"/>
                <a:cs typeface="Lucida Sans Unicode"/>
              </a:rPr>
              <a:t> </a:t>
            </a:r>
            <a:r>
              <a:rPr lang="pt-BR" sz="1500" dirty="0" err="1">
                <a:latin typeface="Lucida Sans Unicode"/>
                <a:cs typeface="Lucida Sans Unicode"/>
              </a:rPr>
              <a:t>int</a:t>
            </a:r>
            <a:r>
              <a:rPr lang="pt-BR" sz="1500" dirty="0">
                <a:latin typeface="Lucida Sans Unicode"/>
                <a:cs typeface="Lucida Sans Unicode"/>
              </a:rPr>
              <a:t> </a:t>
            </a:r>
            <a:r>
              <a:rPr lang="pt-BR" sz="1500" dirty="0" err="1">
                <a:latin typeface="Lucida Sans Unicode"/>
                <a:cs typeface="Lucida Sans Unicode"/>
              </a:rPr>
              <a:t>led</a:t>
            </a:r>
            <a:r>
              <a:rPr lang="pt-BR" sz="1500" dirty="0">
                <a:latin typeface="Lucida Sans Unicode"/>
                <a:cs typeface="Lucida Sans Unicode"/>
              </a:rPr>
              <a:t> =</a:t>
            </a:r>
            <a:r>
              <a:rPr lang="pt-BR" sz="1500" spc="-125" dirty="0">
                <a:latin typeface="Lucida Sans Unicode"/>
                <a:cs typeface="Lucida Sans Unicode"/>
              </a:rPr>
              <a:t> </a:t>
            </a:r>
            <a:r>
              <a:rPr lang="pt-BR" sz="1500" spc="-5" dirty="0">
                <a:latin typeface="Lucida Sans Unicode"/>
                <a:cs typeface="Lucida Sans Unicode"/>
              </a:rPr>
              <a:t>7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dirty="0">
                <a:latin typeface="Lucida Sans Unicode"/>
                <a:cs typeface="Lucida Sans Unicode"/>
              </a:rPr>
              <a:t>const int </a:t>
            </a:r>
            <a:r>
              <a:rPr sz="1500" spc="-5" dirty="0">
                <a:latin typeface="Lucida Sans Unicode"/>
                <a:cs typeface="Lucida Sans Unicode"/>
              </a:rPr>
              <a:t>botao </a:t>
            </a:r>
            <a:r>
              <a:rPr sz="1500" dirty="0">
                <a:latin typeface="Lucida Sans Unicode"/>
                <a:cs typeface="Lucida Sans Unicode"/>
              </a:rPr>
              <a:t>=</a:t>
            </a:r>
            <a:r>
              <a:rPr sz="1500" spc="-45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10;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latin typeface="Lucida Sans Unicode"/>
                <a:cs typeface="Lucida Sans Unicode"/>
              </a:rPr>
              <a:t>void</a:t>
            </a:r>
            <a:r>
              <a:rPr sz="1500" spc="-40" dirty="0"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99060" marR="1819910">
              <a:lnSpc>
                <a:spcPct val="100000"/>
              </a:lnSpc>
            </a:pPr>
            <a:r>
              <a:rPr sz="1500" spc="-5" dirty="0">
                <a:latin typeface="Lucida Sans Unicode"/>
                <a:cs typeface="Lucida Sans Unicode"/>
              </a:rPr>
              <a:t>pinMode(led, OUTPUT);  </a:t>
            </a:r>
            <a:endParaRPr lang="pt-BR" sz="1500" spc="-5" dirty="0">
              <a:latin typeface="Lucida Sans Unicode"/>
              <a:cs typeface="Lucida Sans Unicode"/>
            </a:endParaRPr>
          </a:p>
          <a:p>
            <a:pPr marL="99060" marR="1819910">
              <a:lnSpc>
                <a:spcPct val="100000"/>
              </a:lnSpc>
            </a:pPr>
            <a:r>
              <a:rPr sz="1500" spc="-5" dirty="0" err="1">
                <a:latin typeface="Lucida Sans Unicode"/>
                <a:cs typeface="Lucida Sans Unicode"/>
              </a:rPr>
              <a:t>pinMode</a:t>
            </a:r>
            <a:r>
              <a:rPr sz="1500" spc="-5" dirty="0">
                <a:latin typeface="Lucida Sans Unicode"/>
                <a:cs typeface="Lucida Sans Unicode"/>
              </a:rPr>
              <a:t>(</a:t>
            </a:r>
            <a:r>
              <a:rPr sz="1500" spc="-5" dirty="0" err="1">
                <a:latin typeface="Lucida Sans Unicode"/>
                <a:cs typeface="Lucida Sans Unicode"/>
              </a:rPr>
              <a:t>botao</a:t>
            </a:r>
            <a:r>
              <a:rPr sz="1500" spc="-5" dirty="0">
                <a:latin typeface="Lucida Sans Unicode"/>
                <a:cs typeface="Lucida Sans Unicode"/>
              </a:rPr>
              <a:t>,</a:t>
            </a:r>
            <a:r>
              <a:rPr lang="pt-BR" sz="1500" spc="-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INPUT</a:t>
            </a:r>
            <a:r>
              <a:rPr lang="pt-BR" sz="1500" dirty="0">
                <a:latin typeface="Lucida Sans Unicode"/>
                <a:cs typeface="Lucida Sans Unicode"/>
              </a:rPr>
              <a:t>_PULLUP</a:t>
            </a:r>
            <a:r>
              <a:rPr sz="1500" dirty="0">
                <a:latin typeface="Lucida Sans Unicode"/>
                <a:cs typeface="Lucida Sans Unicode"/>
              </a:rPr>
              <a:t>);</a:t>
            </a:r>
            <a:endParaRPr lang="en-US"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latin typeface="Lucida Sans Unicode"/>
                <a:cs typeface="Lucida Sans Unicode"/>
              </a:rPr>
              <a:t>void</a:t>
            </a:r>
            <a:r>
              <a:rPr sz="1500" spc="-40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loop()</a:t>
            </a:r>
            <a:endParaRPr sz="15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9906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int valor =</a:t>
            </a:r>
            <a:r>
              <a:rPr sz="1500" spc="-30" dirty="0">
                <a:latin typeface="Lucida Sans Unicode"/>
                <a:cs typeface="Lucida Sans Unicode"/>
              </a:rPr>
              <a:t> </a:t>
            </a:r>
            <a:r>
              <a:rPr sz="1500" spc="-5" dirty="0">
                <a:latin typeface="Lucida Sans Unicode"/>
                <a:cs typeface="Lucida Sans Unicode"/>
              </a:rPr>
              <a:t>digitalRead(botao);</a:t>
            </a:r>
            <a:endParaRPr sz="1500" dirty="0">
              <a:latin typeface="Lucida Sans Unicode"/>
              <a:cs typeface="Lucida Sans Unicode"/>
            </a:endParaRPr>
          </a:p>
          <a:p>
            <a:pPr marL="99060">
              <a:lnSpc>
                <a:spcPct val="100000"/>
              </a:lnSpc>
              <a:spcBef>
                <a:spcPts val="1320"/>
              </a:spcBef>
            </a:pPr>
            <a:r>
              <a:rPr sz="1500" dirty="0">
                <a:latin typeface="Lucida Sans Unicode"/>
                <a:cs typeface="Lucida Sans Unicode"/>
              </a:rPr>
              <a:t>if (valor == HIGH)</a:t>
            </a:r>
            <a:r>
              <a:rPr sz="1500" spc="-55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189230">
              <a:lnSpc>
                <a:spcPct val="100000"/>
              </a:lnSpc>
            </a:pPr>
            <a:r>
              <a:rPr sz="1500" spc="-5" dirty="0">
                <a:latin typeface="Lucida Sans Unicode"/>
                <a:cs typeface="Lucida Sans Unicode"/>
              </a:rPr>
              <a:t>digitalWrite(led, </a:t>
            </a:r>
            <a:r>
              <a:rPr lang="pt-BR" sz="1500" dirty="0">
                <a:latin typeface="Lucida Sans Unicode"/>
                <a:cs typeface="Lucida Sans Unicode"/>
              </a:rPr>
              <a:t>LOW</a:t>
            </a:r>
            <a:r>
              <a:rPr sz="1500" dirty="0">
                <a:latin typeface="Lucida Sans Unicode"/>
                <a:cs typeface="Lucida Sans Unicode"/>
              </a:rPr>
              <a:t>);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</a:t>
            </a:r>
            <a:r>
              <a:rPr lang="pt-BR"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paga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1500" spc="-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</a:t>
            </a:r>
            <a:endParaRPr sz="1500" dirty="0">
              <a:latin typeface="Lucida Sans Unicode"/>
              <a:cs typeface="Lucida Sans Unicode"/>
            </a:endParaRPr>
          </a:p>
          <a:p>
            <a:pPr marL="9906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  <a:p>
            <a:pPr marL="99060">
              <a:lnSpc>
                <a:spcPct val="100000"/>
              </a:lnSpc>
            </a:pPr>
            <a:r>
              <a:rPr sz="1500" spc="-5" dirty="0">
                <a:latin typeface="Lucida Sans Unicode"/>
                <a:cs typeface="Lucida Sans Unicode"/>
              </a:rPr>
              <a:t>else</a:t>
            </a:r>
            <a:r>
              <a:rPr sz="1500" spc="-20" dirty="0">
                <a:latin typeface="Lucida Sans Unicode"/>
                <a:cs typeface="Lucida Sans Unicode"/>
              </a:rPr>
              <a:t> </a:t>
            </a:r>
            <a:r>
              <a:rPr sz="1500" dirty="0">
                <a:latin typeface="Lucida Sans Unicode"/>
                <a:cs typeface="Lucida Sans Unicode"/>
              </a:rPr>
              <a:t>{</a:t>
            </a: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Lucida Sans Unicode"/>
                <a:cs typeface="Lucida Sans Unicode"/>
              </a:rPr>
              <a:t>digitalWrite(led, </a:t>
            </a:r>
            <a:r>
              <a:rPr lang="pt-BR" sz="1500" spc="-5" dirty="0">
                <a:latin typeface="Lucida Sans Unicode"/>
                <a:cs typeface="Lucida Sans Unicode"/>
              </a:rPr>
              <a:t>HIGH</a:t>
            </a:r>
            <a:r>
              <a:rPr sz="1500" spc="-5" dirty="0">
                <a:latin typeface="Lucida Sans Unicode"/>
                <a:cs typeface="Lucida Sans Unicode"/>
              </a:rPr>
              <a:t>);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// A</a:t>
            </a:r>
            <a:r>
              <a:rPr lang="pt-BR" sz="1500" spc="-5" dirty="0" err="1">
                <a:solidFill>
                  <a:srgbClr val="FF0000"/>
                </a:solidFill>
                <a:latin typeface="Lucida Sans Unicode"/>
                <a:cs typeface="Lucida Sans Unicode"/>
              </a:rPr>
              <a:t>cende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0000"/>
                </a:solidFill>
                <a:latin typeface="Lucida Sans Unicode"/>
                <a:cs typeface="Lucida Sans Unicode"/>
              </a:rPr>
              <a:t>o</a:t>
            </a:r>
            <a:r>
              <a:rPr sz="15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led</a:t>
            </a:r>
            <a:endParaRPr sz="1500" dirty="0">
              <a:latin typeface="Lucida Sans Unicode"/>
              <a:cs typeface="Lucida Sans Unicode"/>
            </a:endParaRPr>
          </a:p>
          <a:p>
            <a:pPr marL="9906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500" dirty="0">
                <a:latin typeface="Lucida Sans Unicode"/>
                <a:cs typeface="Lucida Sans Unico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67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85800" y="609600"/>
            <a:ext cx="5105400" cy="760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7226" y="2186171"/>
            <a:ext cx="2135124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9787" y="2652641"/>
            <a:ext cx="871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Entrada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9550" y="2186171"/>
            <a:ext cx="2189988" cy="1371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4815" y="2652641"/>
            <a:ext cx="170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Processamento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1873" y="2186171"/>
            <a:ext cx="2130552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0317" y="2652641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0" dirty="0">
                <a:solidFill>
                  <a:srgbClr val="FFFFFF"/>
                </a:solidFill>
                <a:latin typeface="Lucida Sans Unicode"/>
                <a:cs typeface="Lucida Sans Unicode"/>
              </a:rPr>
              <a:t>Sa</a:t>
            </a:r>
            <a:r>
              <a:rPr sz="1800" b="1" dirty="0">
                <a:solidFill>
                  <a:srgbClr val="FFFFFF"/>
                </a:solidFill>
                <a:latin typeface="Lucida Sans Unicode"/>
                <a:cs typeface="Lucida Sans Unicode"/>
              </a:rPr>
              <a:t>í</a:t>
            </a:r>
            <a:r>
              <a:rPr sz="1800" b="1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da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7547" y="2781420"/>
            <a:ext cx="609600" cy="111125"/>
          </a:xfrm>
          <a:custGeom>
            <a:avLst/>
            <a:gdLst/>
            <a:ahLst/>
            <a:cxnLst/>
            <a:rect l="l" t="t" r="r" b="b"/>
            <a:pathLst>
              <a:path w="609600" h="111125">
                <a:moveTo>
                  <a:pt x="555428" y="64933"/>
                </a:moveTo>
                <a:lnTo>
                  <a:pt x="505079" y="94107"/>
                </a:lnTo>
                <a:lnTo>
                  <a:pt x="503555" y="99949"/>
                </a:lnTo>
                <a:lnTo>
                  <a:pt x="506222" y="104521"/>
                </a:lnTo>
                <a:lnTo>
                  <a:pt x="508762" y="109092"/>
                </a:lnTo>
                <a:lnTo>
                  <a:pt x="514604" y="110616"/>
                </a:lnTo>
                <a:lnTo>
                  <a:pt x="593183" y="65024"/>
                </a:lnTo>
                <a:lnTo>
                  <a:pt x="555428" y="64933"/>
                </a:lnTo>
                <a:close/>
              </a:path>
              <a:path w="609600" h="111125">
                <a:moveTo>
                  <a:pt x="571762" y="55475"/>
                </a:moveTo>
                <a:lnTo>
                  <a:pt x="555428" y="64933"/>
                </a:lnTo>
                <a:lnTo>
                  <a:pt x="590677" y="65024"/>
                </a:lnTo>
                <a:lnTo>
                  <a:pt x="590685" y="63753"/>
                </a:lnTo>
                <a:lnTo>
                  <a:pt x="585851" y="63753"/>
                </a:lnTo>
                <a:lnTo>
                  <a:pt x="571762" y="55475"/>
                </a:lnTo>
                <a:close/>
              </a:path>
              <a:path w="609600" h="111125">
                <a:moveTo>
                  <a:pt x="514985" y="0"/>
                </a:moveTo>
                <a:lnTo>
                  <a:pt x="509143" y="1524"/>
                </a:lnTo>
                <a:lnTo>
                  <a:pt x="506475" y="5969"/>
                </a:lnTo>
                <a:lnTo>
                  <a:pt x="503809" y="10540"/>
                </a:lnTo>
                <a:lnTo>
                  <a:pt x="505332" y="16383"/>
                </a:lnTo>
                <a:lnTo>
                  <a:pt x="509778" y="19050"/>
                </a:lnTo>
                <a:lnTo>
                  <a:pt x="555439" y="45882"/>
                </a:lnTo>
                <a:lnTo>
                  <a:pt x="590804" y="45974"/>
                </a:lnTo>
                <a:lnTo>
                  <a:pt x="590677" y="65024"/>
                </a:lnTo>
                <a:lnTo>
                  <a:pt x="593183" y="65024"/>
                </a:lnTo>
                <a:lnTo>
                  <a:pt x="609600" y="55499"/>
                </a:lnTo>
                <a:lnTo>
                  <a:pt x="519430" y="2666"/>
                </a:lnTo>
                <a:lnTo>
                  <a:pt x="514985" y="0"/>
                </a:lnTo>
                <a:close/>
              </a:path>
              <a:path w="609600" h="111125">
                <a:moveTo>
                  <a:pt x="0" y="44450"/>
                </a:moveTo>
                <a:lnTo>
                  <a:pt x="0" y="63500"/>
                </a:lnTo>
                <a:lnTo>
                  <a:pt x="555428" y="64933"/>
                </a:lnTo>
                <a:lnTo>
                  <a:pt x="571762" y="55475"/>
                </a:lnTo>
                <a:lnTo>
                  <a:pt x="555439" y="45882"/>
                </a:lnTo>
                <a:lnTo>
                  <a:pt x="0" y="44450"/>
                </a:lnTo>
                <a:close/>
              </a:path>
              <a:path w="609600" h="111125">
                <a:moveTo>
                  <a:pt x="585978" y="47244"/>
                </a:moveTo>
                <a:lnTo>
                  <a:pt x="571762" y="55475"/>
                </a:lnTo>
                <a:lnTo>
                  <a:pt x="585851" y="63753"/>
                </a:lnTo>
                <a:lnTo>
                  <a:pt x="585978" y="47244"/>
                </a:lnTo>
                <a:close/>
              </a:path>
              <a:path w="609600" h="111125">
                <a:moveTo>
                  <a:pt x="590795" y="47244"/>
                </a:moveTo>
                <a:lnTo>
                  <a:pt x="585978" y="47244"/>
                </a:lnTo>
                <a:lnTo>
                  <a:pt x="585851" y="63753"/>
                </a:lnTo>
                <a:lnTo>
                  <a:pt x="590685" y="63753"/>
                </a:lnTo>
                <a:lnTo>
                  <a:pt x="590795" y="47244"/>
                </a:lnTo>
                <a:close/>
              </a:path>
              <a:path w="609600" h="111125">
                <a:moveTo>
                  <a:pt x="555439" y="45882"/>
                </a:moveTo>
                <a:lnTo>
                  <a:pt x="571762" y="55475"/>
                </a:lnTo>
                <a:lnTo>
                  <a:pt x="585978" y="47244"/>
                </a:lnTo>
                <a:lnTo>
                  <a:pt x="590795" y="47244"/>
                </a:lnTo>
                <a:lnTo>
                  <a:pt x="590804" y="45974"/>
                </a:lnTo>
                <a:lnTo>
                  <a:pt x="555439" y="4588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38347" y="2781420"/>
            <a:ext cx="609600" cy="111125"/>
          </a:xfrm>
          <a:custGeom>
            <a:avLst/>
            <a:gdLst/>
            <a:ahLst/>
            <a:cxnLst/>
            <a:rect l="l" t="t" r="r" b="b"/>
            <a:pathLst>
              <a:path w="609600" h="111125">
                <a:moveTo>
                  <a:pt x="555428" y="64933"/>
                </a:moveTo>
                <a:lnTo>
                  <a:pt x="505078" y="94107"/>
                </a:lnTo>
                <a:lnTo>
                  <a:pt x="503554" y="99949"/>
                </a:lnTo>
                <a:lnTo>
                  <a:pt x="506221" y="104521"/>
                </a:lnTo>
                <a:lnTo>
                  <a:pt x="508762" y="109092"/>
                </a:lnTo>
                <a:lnTo>
                  <a:pt x="514603" y="110616"/>
                </a:lnTo>
                <a:lnTo>
                  <a:pt x="593183" y="65024"/>
                </a:lnTo>
                <a:lnTo>
                  <a:pt x="555428" y="64933"/>
                </a:lnTo>
                <a:close/>
              </a:path>
              <a:path w="609600" h="111125">
                <a:moveTo>
                  <a:pt x="571762" y="55475"/>
                </a:moveTo>
                <a:lnTo>
                  <a:pt x="555428" y="64933"/>
                </a:lnTo>
                <a:lnTo>
                  <a:pt x="590676" y="65024"/>
                </a:lnTo>
                <a:lnTo>
                  <a:pt x="590685" y="63753"/>
                </a:lnTo>
                <a:lnTo>
                  <a:pt x="585851" y="63753"/>
                </a:lnTo>
                <a:lnTo>
                  <a:pt x="571762" y="55475"/>
                </a:lnTo>
                <a:close/>
              </a:path>
              <a:path w="609600" h="111125">
                <a:moveTo>
                  <a:pt x="514984" y="0"/>
                </a:moveTo>
                <a:lnTo>
                  <a:pt x="509142" y="1524"/>
                </a:lnTo>
                <a:lnTo>
                  <a:pt x="506475" y="5969"/>
                </a:lnTo>
                <a:lnTo>
                  <a:pt x="503808" y="10540"/>
                </a:lnTo>
                <a:lnTo>
                  <a:pt x="505332" y="16383"/>
                </a:lnTo>
                <a:lnTo>
                  <a:pt x="509777" y="19050"/>
                </a:lnTo>
                <a:lnTo>
                  <a:pt x="555439" y="45882"/>
                </a:lnTo>
                <a:lnTo>
                  <a:pt x="590803" y="45974"/>
                </a:lnTo>
                <a:lnTo>
                  <a:pt x="590676" y="65024"/>
                </a:lnTo>
                <a:lnTo>
                  <a:pt x="593183" y="65024"/>
                </a:lnTo>
                <a:lnTo>
                  <a:pt x="609600" y="55499"/>
                </a:lnTo>
                <a:lnTo>
                  <a:pt x="519429" y="2666"/>
                </a:lnTo>
                <a:lnTo>
                  <a:pt x="514984" y="0"/>
                </a:lnTo>
                <a:close/>
              </a:path>
              <a:path w="609600" h="111125">
                <a:moveTo>
                  <a:pt x="0" y="44450"/>
                </a:moveTo>
                <a:lnTo>
                  <a:pt x="0" y="63500"/>
                </a:lnTo>
                <a:lnTo>
                  <a:pt x="555428" y="64933"/>
                </a:lnTo>
                <a:lnTo>
                  <a:pt x="571762" y="55475"/>
                </a:lnTo>
                <a:lnTo>
                  <a:pt x="555439" y="45882"/>
                </a:lnTo>
                <a:lnTo>
                  <a:pt x="0" y="44450"/>
                </a:lnTo>
                <a:close/>
              </a:path>
              <a:path w="609600" h="111125">
                <a:moveTo>
                  <a:pt x="585977" y="47244"/>
                </a:moveTo>
                <a:lnTo>
                  <a:pt x="571762" y="55475"/>
                </a:lnTo>
                <a:lnTo>
                  <a:pt x="585851" y="63753"/>
                </a:lnTo>
                <a:lnTo>
                  <a:pt x="585977" y="47244"/>
                </a:lnTo>
                <a:close/>
              </a:path>
              <a:path w="609600" h="111125">
                <a:moveTo>
                  <a:pt x="590795" y="47244"/>
                </a:moveTo>
                <a:lnTo>
                  <a:pt x="585977" y="47244"/>
                </a:lnTo>
                <a:lnTo>
                  <a:pt x="585851" y="63753"/>
                </a:lnTo>
                <a:lnTo>
                  <a:pt x="590685" y="63753"/>
                </a:lnTo>
                <a:lnTo>
                  <a:pt x="590795" y="47244"/>
                </a:lnTo>
                <a:close/>
              </a:path>
              <a:path w="609600" h="111125">
                <a:moveTo>
                  <a:pt x="555439" y="45882"/>
                </a:moveTo>
                <a:lnTo>
                  <a:pt x="571762" y="55475"/>
                </a:lnTo>
                <a:lnTo>
                  <a:pt x="585977" y="47244"/>
                </a:lnTo>
                <a:lnTo>
                  <a:pt x="590795" y="47244"/>
                </a:lnTo>
                <a:lnTo>
                  <a:pt x="590803" y="45974"/>
                </a:lnTo>
                <a:lnTo>
                  <a:pt x="555439" y="45882"/>
                </a:lnTo>
                <a:close/>
              </a:path>
            </a:pathLst>
          </a:custGeom>
          <a:solidFill>
            <a:srgbClr val="464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0634" y="4616570"/>
            <a:ext cx="1276350" cy="7247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28371" y="4768906"/>
            <a:ext cx="623887" cy="5095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4434" y="4083170"/>
            <a:ext cx="609599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2634" y="4006906"/>
            <a:ext cx="546100" cy="6556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62941" y="3423659"/>
            <a:ext cx="510540" cy="57454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28346" y="3444995"/>
            <a:ext cx="381000" cy="457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28346" y="344499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381000" y="190500"/>
                </a:moveTo>
                <a:lnTo>
                  <a:pt x="285750" y="190500"/>
                </a:lnTo>
                <a:lnTo>
                  <a:pt x="285750" y="457200"/>
                </a:lnTo>
                <a:lnTo>
                  <a:pt x="95250" y="457200"/>
                </a:lnTo>
                <a:lnTo>
                  <a:pt x="95250" y="190500"/>
                </a:lnTo>
                <a:lnTo>
                  <a:pt x="0" y="190500"/>
                </a:lnTo>
                <a:lnTo>
                  <a:pt x="190500" y="0"/>
                </a:lnTo>
                <a:lnTo>
                  <a:pt x="381000" y="1905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20742" y="3425183"/>
            <a:ext cx="510539" cy="5745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86147" y="3444995"/>
            <a:ext cx="381000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86147" y="344499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0" y="266700"/>
                </a:moveTo>
                <a:lnTo>
                  <a:pt x="95250" y="266700"/>
                </a:lnTo>
                <a:lnTo>
                  <a:pt x="95250" y="0"/>
                </a:lnTo>
                <a:lnTo>
                  <a:pt x="285750" y="0"/>
                </a:lnTo>
                <a:lnTo>
                  <a:pt x="285750" y="266700"/>
                </a:lnTo>
                <a:lnTo>
                  <a:pt x="381000" y="266700"/>
                </a:lnTo>
                <a:lnTo>
                  <a:pt x="190500" y="457200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DA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00347" y="3978331"/>
            <a:ext cx="1065212" cy="7381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43346" y="4035545"/>
            <a:ext cx="762000" cy="647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2747" y="4879016"/>
            <a:ext cx="762000" cy="63708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4147" y="4206995"/>
            <a:ext cx="612775" cy="4095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3346" y="4816557"/>
            <a:ext cx="685800" cy="66116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6537" y="3634352"/>
            <a:ext cx="762000" cy="762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7136" y="3710552"/>
            <a:ext cx="693737" cy="6667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0732" y="4396352"/>
            <a:ext cx="690404" cy="53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835470" y="6237750"/>
            <a:ext cx="191134" cy="200659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70167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tabLst>
                <a:tab pos="268605" algn="l"/>
                <a:tab pos="1274445" algn="l"/>
                <a:tab pos="1868805" algn="l"/>
                <a:tab pos="2928620" algn="l"/>
                <a:tab pos="3543935" algn="l"/>
                <a:tab pos="5060950" algn="l"/>
                <a:tab pos="6010275" algn="l"/>
                <a:tab pos="6786245" algn="l"/>
              </a:tabLst>
            </a:pPr>
            <a:r>
              <a:rPr sz="18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pc="10" dirty="0"/>
              <a:t>Vista	da	</a:t>
            </a:r>
            <a:r>
              <a:rPr spc="-5" dirty="0"/>
              <a:t>plac</a:t>
            </a:r>
            <a:r>
              <a:rPr dirty="0"/>
              <a:t>a	</a:t>
            </a:r>
            <a:r>
              <a:rPr spc="-10" dirty="0"/>
              <a:t>d</a:t>
            </a:r>
            <a:r>
              <a:rPr dirty="0"/>
              <a:t>o	Ardui</a:t>
            </a:r>
            <a:r>
              <a:rPr spc="-20" dirty="0"/>
              <a:t>n</a:t>
            </a:r>
            <a:r>
              <a:rPr dirty="0"/>
              <a:t>o	UNO	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3009" y="1331726"/>
            <a:ext cx="3621278" cy="2532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2196" y="1291752"/>
            <a:ext cx="3600450" cy="2539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7D28E0B-F639-4D90-B6C8-D5F433A09811}"/>
              </a:ext>
            </a:extLst>
          </p:cNvPr>
          <p:cNvSpPr txBox="1"/>
          <p:nvPr/>
        </p:nvSpPr>
        <p:spPr>
          <a:xfrm>
            <a:off x="838200" y="4443522"/>
            <a:ext cx="5839460" cy="1741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1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Microcontrolador:</a:t>
            </a:r>
            <a:r>
              <a:rPr sz="2000" spc="-40" dirty="0"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ATmega328</a:t>
            </a:r>
            <a:endParaRPr sz="20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dirty="0">
                <a:latin typeface="Lucida Sans Unicode"/>
                <a:cs typeface="Lucida Sans Unicode"/>
              </a:rPr>
              <a:t>Tensão </a:t>
            </a:r>
            <a:r>
              <a:rPr sz="2000" spc="-5" dirty="0">
                <a:latin typeface="Lucida Sans Unicode"/>
                <a:cs typeface="Lucida Sans Unicode"/>
              </a:rPr>
              <a:t>de operação:</a:t>
            </a:r>
            <a:r>
              <a:rPr sz="2000" spc="-80" dirty="0"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5V</a:t>
            </a:r>
            <a:endParaRPr sz="20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dirty="0">
                <a:latin typeface="Lucida Sans Unicode"/>
                <a:cs typeface="Lucida Sans Unicode"/>
              </a:rPr>
              <a:t>Tensão recomendada </a:t>
            </a:r>
            <a:r>
              <a:rPr sz="2000" spc="-5" dirty="0">
                <a:latin typeface="Lucida Sans Unicode"/>
                <a:cs typeface="Lucida Sans Unicode"/>
              </a:rPr>
              <a:t>(entrada):</a:t>
            </a:r>
            <a:r>
              <a:rPr sz="2000" spc="-120" dirty="0"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7-12V</a:t>
            </a:r>
            <a:endParaRPr sz="20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Limite da tensão de entrada:</a:t>
            </a:r>
            <a:r>
              <a:rPr sz="2000" spc="-45" dirty="0"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6-20V</a:t>
            </a:r>
            <a:endParaRPr sz="20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dirty="0">
                <a:latin typeface="Lucida Sans Unicode"/>
                <a:cs typeface="Lucida Sans Unicode"/>
              </a:rPr>
              <a:t>Pinos </a:t>
            </a:r>
            <a:r>
              <a:rPr sz="2000" spc="-5" dirty="0">
                <a:latin typeface="Lucida Sans Unicode"/>
                <a:cs typeface="Lucida Sans Unicode"/>
              </a:rPr>
              <a:t>digitais: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14 </a:t>
            </a:r>
            <a:r>
              <a:rPr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(seis pinos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com </a:t>
            </a:r>
            <a:r>
              <a:rPr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saída</a:t>
            </a:r>
            <a:r>
              <a:rPr sz="2000" spc="-5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PWM)</a:t>
            </a:r>
            <a:endParaRPr sz="20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231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Entrada analógica: </a:t>
            </a:r>
            <a:r>
              <a:rPr sz="2000" dirty="0">
                <a:solidFill>
                  <a:srgbClr val="FF0000"/>
                </a:solidFill>
                <a:latin typeface="Lucida Sans Unicode"/>
                <a:cs typeface="Lucida Sans Unicode"/>
              </a:rPr>
              <a:t>6</a:t>
            </a:r>
            <a:r>
              <a:rPr sz="2000" spc="-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pinos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4341495" cy="415498"/>
          </a:xfrm>
        </p:spPr>
        <p:txBody>
          <a:bodyPr/>
          <a:lstStyle/>
          <a:p>
            <a:r>
              <a:rPr lang="pt-BR" dirty="0"/>
              <a:t>Pinagem Arduino UNO R3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0" b="12381"/>
          <a:stretch/>
        </p:blipFill>
        <p:spPr>
          <a:xfrm>
            <a:off x="528008" y="762000"/>
            <a:ext cx="7701592" cy="582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4A701-5958-4E56-8259-899E835E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68" y="1465834"/>
            <a:ext cx="4341495" cy="830997"/>
          </a:xfrm>
        </p:spPr>
        <p:txBody>
          <a:bodyPr/>
          <a:lstStyle/>
          <a:p>
            <a:r>
              <a:rPr lang="pt-BR" dirty="0"/>
              <a:t>Estrutura geral de um programa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7BFEE6-871D-4B0E-974C-50ED57DA1F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51"/>
          <a:stretch/>
        </p:blipFill>
        <p:spPr>
          <a:xfrm>
            <a:off x="4572000" y="932517"/>
            <a:ext cx="4121744" cy="5425014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8391484-F2CD-46E5-918E-61A0E5EB2B4E}"/>
              </a:ext>
            </a:extLst>
          </p:cNvPr>
          <p:cNvSpPr txBox="1">
            <a:spLocks/>
          </p:cNvSpPr>
          <p:nvPr/>
        </p:nvSpPr>
        <p:spPr>
          <a:xfrm>
            <a:off x="2071388" y="2693700"/>
            <a:ext cx="2268251" cy="32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500" b="1" dirty="0"/>
              <a:t>Inclusão de Bibliotecas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BCA3B0A-E2EA-441A-B2EA-C8E3519A77AD}"/>
              </a:ext>
            </a:extLst>
          </p:cNvPr>
          <p:cNvSpPr txBox="1">
            <a:spLocks/>
          </p:cNvSpPr>
          <p:nvPr/>
        </p:nvSpPr>
        <p:spPr>
          <a:xfrm>
            <a:off x="2087725" y="3169362"/>
            <a:ext cx="2251914" cy="3240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500" b="1" dirty="0"/>
              <a:t>Declaração de Variáveis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C0E7F85-53EB-4766-B72F-E74F80F5A331}"/>
              </a:ext>
            </a:extLst>
          </p:cNvPr>
          <p:cNvSpPr txBox="1">
            <a:spLocks/>
          </p:cNvSpPr>
          <p:nvPr/>
        </p:nvSpPr>
        <p:spPr>
          <a:xfrm>
            <a:off x="2087725" y="3645024"/>
            <a:ext cx="2251915" cy="722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 dirty="0"/>
              <a:t>setup()</a:t>
            </a:r>
          </a:p>
          <a:p>
            <a:pPr marL="0" indent="0" algn="ctr">
              <a:buNone/>
            </a:pPr>
            <a:r>
              <a:rPr lang="pt-BR" sz="1800" b="1" dirty="0"/>
              <a:t> </a:t>
            </a:r>
            <a:r>
              <a:rPr lang="pt-BR" sz="1800" dirty="0"/>
              <a:t>(inicializações, executado só uma vez)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F246C96-C92F-43E2-98C6-F8ED622FA7D7}"/>
              </a:ext>
            </a:extLst>
          </p:cNvPr>
          <p:cNvSpPr txBox="1">
            <a:spLocks/>
          </p:cNvSpPr>
          <p:nvPr/>
        </p:nvSpPr>
        <p:spPr>
          <a:xfrm>
            <a:off x="2079555" y="4509120"/>
            <a:ext cx="2251915" cy="7228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b="1" dirty="0"/>
              <a:t>loop()</a:t>
            </a:r>
          </a:p>
          <a:p>
            <a:pPr marL="0" indent="0" algn="ctr">
              <a:buNone/>
            </a:pPr>
            <a:r>
              <a:rPr lang="pt-BR" sz="1800" b="1" dirty="0"/>
              <a:t> </a:t>
            </a:r>
            <a:r>
              <a:rPr lang="pt-BR" sz="1800" dirty="0"/>
              <a:t>(executa repetidamente, enquanto estiver ligado)</a:t>
            </a:r>
          </a:p>
        </p:txBody>
      </p:sp>
    </p:spTree>
    <p:extLst>
      <p:ext uri="{BB962C8B-B14F-4D97-AF65-F5344CB8AC3E}">
        <p14:creationId xmlns:p14="http://schemas.microsoft.com/office/powerpoint/2010/main" val="3992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639" y="685800"/>
            <a:ext cx="8046722" cy="4142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95"/>
              </a:spcBef>
              <a:tabLst>
                <a:tab pos="268605" algn="l"/>
                <a:tab pos="1880870" algn="l"/>
                <a:tab pos="2385695" algn="l"/>
                <a:tab pos="4004310" algn="l"/>
                <a:tab pos="5487670" algn="l"/>
                <a:tab pos="6813550" algn="l"/>
              </a:tabLst>
            </a:pPr>
            <a:r>
              <a:rPr sz="220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220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200" spc="10" dirty="0" err="1">
                <a:solidFill>
                  <a:srgbClr val="FF0000"/>
                </a:solidFill>
              </a:rPr>
              <a:t>Exemplo</a:t>
            </a:r>
            <a:r>
              <a:rPr lang="pt-BR" sz="2200" spc="10" dirty="0">
                <a:solidFill>
                  <a:srgbClr val="FF0000"/>
                </a:solidFill>
              </a:rPr>
              <a:t> </a:t>
            </a:r>
            <a:r>
              <a:rPr lang="pt-BR" sz="2200" spc="-5" dirty="0">
                <a:solidFill>
                  <a:srgbClr val="FF0000"/>
                </a:solidFill>
              </a:rPr>
              <a:t>1</a:t>
            </a:r>
            <a:r>
              <a:rPr sz="2200" dirty="0"/>
              <a:t>:	</a:t>
            </a:r>
            <a:r>
              <a:rPr sz="2200" spc="-5" dirty="0" err="1"/>
              <a:t>exem</a:t>
            </a:r>
            <a:r>
              <a:rPr sz="2200" spc="0" dirty="0" err="1"/>
              <a:t>p</a:t>
            </a:r>
            <a:r>
              <a:rPr sz="2200" spc="-5" dirty="0" err="1"/>
              <a:t>l</a:t>
            </a:r>
            <a:r>
              <a:rPr sz="2200" dirty="0" err="1"/>
              <a:t>o</a:t>
            </a:r>
            <a:r>
              <a:rPr lang="pt-BR" sz="2200" dirty="0"/>
              <a:t> </a:t>
            </a:r>
            <a:r>
              <a:rPr sz="2200" dirty="0" err="1"/>
              <a:t>funçõ</a:t>
            </a:r>
            <a:r>
              <a:rPr sz="2200" spc="-10" dirty="0" err="1"/>
              <a:t>e</a:t>
            </a:r>
            <a:r>
              <a:rPr sz="2200" dirty="0" err="1"/>
              <a:t>s</a:t>
            </a:r>
            <a:r>
              <a:rPr lang="pt-BR" sz="2200" dirty="0"/>
              <a:t> </a:t>
            </a:r>
            <a:r>
              <a:rPr sz="2200" i="1" spc="-75" dirty="0">
                <a:latin typeface="Lucida Sans Unicode"/>
                <a:cs typeface="Lucida Sans Unicode"/>
              </a:rPr>
              <a:t>setup()</a:t>
            </a:r>
            <a:r>
              <a:rPr lang="pt-BR" sz="2200" i="1" spc="-75" dirty="0">
                <a:latin typeface="Lucida Sans Unicode"/>
                <a:cs typeface="Lucida Sans Unicode"/>
              </a:rPr>
              <a:t> </a:t>
            </a:r>
            <a:r>
              <a:rPr sz="2200" dirty="0"/>
              <a:t>e</a:t>
            </a:r>
            <a:r>
              <a:rPr lang="pt-BR" sz="2200" dirty="0"/>
              <a:t> </a:t>
            </a:r>
            <a:r>
              <a:rPr sz="2200" i="1" spc="-75" dirty="0">
                <a:latin typeface="Lucida Sans Unicode"/>
                <a:cs typeface="Lucida Sans Unicode"/>
              </a:rPr>
              <a:t>loop()</a:t>
            </a:r>
            <a:endParaRPr sz="22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7661" y="2026268"/>
            <a:ext cx="3491483" cy="346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76425" y="1888282"/>
            <a:ext cx="6913245" cy="3744595"/>
          </a:xfrm>
          <a:prstGeom prst="rect">
            <a:avLst/>
          </a:prstGeom>
          <a:ln w="9525"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ucida Sans Unicode"/>
                <a:cs typeface="Lucida Sans Unicode"/>
              </a:rPr>
              <a:t>void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setup()</a:t>
            </a:r>
            <a:endParaRPr sz="18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{</a:t>
            </a:r>
          </a:p>
          <a:p>
            <a:pPr marL="236220">
              <a:lnSpc>
                <a:spcPct val="100000"/>
              </a:lnSpc>
            </a:pPr>
            <a:r>
              <a:rPr sz="1800" spc="-5" dirty="0">
                <a:latin typeface="Lucida Sans Unicode"/>
                <a:cs typeface="Lucida Sans Unicode"/>
              </a:rPr>
              <a:t>pinMode(13,</a:t>
            </a:r>
            <a:r>
              <a:rPr sz="1800" spc="0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OUTPUT</a:t>
            </a:r>
            <a:r>
              <a:rPr sz="1800" spc="-5" dirty="0">
                <a:latin typeface="Lucida Sans Unicode"/>
                <a:cs typeface="Lucida Sans Unicode"/>
              </a:rPr>
              <a:t>);</a:t>
            </a:r>
            <a:endParaRPr sz="18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}</a:t>
            </a:r>
          </a:p>
          <a:p>
            <a:pPr marL="9144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latin typeface="Lucida Sans Unicode"/>
                <a:cs typeface="Lucida Sans Unicode"/>
              </a:rPr>
              <a:t>void</a:t>
            </a:r>
            <a:r>
              <a:rPr sz="1800" spc="-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B5490F"/>
                </a:solidFill>
                <a:latin typeface="Lucida Sans Unicode"/>
                <a:cs typeface="Lucida Sans Unicode"/>
              </a:rPr>
              <a:t>loop()</a:t>
            </a:r>
            <a:endParaRPr sz="18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{</a:t>
            </a:r>
          </a:p>
          <a:p>
            <a:pPr marL="236220" marR="4177029">
              <a:lnSpc>
                <a:spcPct val="100000"/>
              </a:lnSpc>
            </a:pPr>
            <a:r>
              <a:rPr sz="1800" spc="-5" dirty="0">
                <a:latin typeface="Lucida Sans Unicode"/>
                <a:cs typeface="Lucida Sans Unicode"/>
              </a:rPr>
              <a:t>digitalWrite(13, </a:t>
            </a:r>
            <a:r>
              <a:rPr sz="1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HIGH</a:t>
            </a:r>
            <a:r>
              <a:rPr sz="1800" spc="-5" dirty="0">
                <a:latin typeface="Lucida Sans Unicode"/>
                <a:cs typeface="Lucida Sans Unicode"/>
              </a:rPr>
              <a:t>);  delay(1000);  digitalWrite(13, </a:t>
            </a:r>
            <a:r>
              <a:rPr sz="18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LOW</a:t>
            </a:r>
            <a:r>
              <a:rPr sz="1800" spc="-5" dirty="0">
                <a:latin typeface="Lucida Sans Unicode"/>
                <a:cs typeface="Lucida Sans Unicode"/>
              </a:rPr>
              <a:t>);  delay(1000);</a:t>
            </a:r>
            <a:endParaRPr sz="1800" dirty="0">
              <a:latin typeface="Lucida Sans Unicode"/>
              <a:cs typeface="Lucida Sans Unicode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Lucida Sans Unicode"/>
                <a:cs typeface="Lucida Sans Unicode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5">
            <a:extLst>
              <a:ext uri="{FF2B5EF4-FFF2-40B4-BE49-F238E27FC236}">
                <a16:creationId xmlns:a16="http://schemas.microsoft.com/office/drawing/2014/main" id="{3F92D8FE-ED6C-4E41-8214-1E7841BB90D2}"/>
              </a:ext>
            </a:extLst>
          </p:cNvPr>
          <p:cNvSpPr txBox="1">
            <a:spLocks/>
          </p:cNvSpPr>
          <p:nvPr/>
        </p:nvSpPr>
        <p:spPr>
          <a:xfrm>
            <a:off x="1110995" y="845078"/>
            <a:ext cx="69220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lang="pt-BR" sz="2600" kern="0" spc="1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lang="pt-BR" sz="2600" kern="0" spc="10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lang="pt-BR" sz="2600" kern="0" dirty="0" err="1">
                <a:solidFill>
                  <a:sysClr val="windowText" lastClr="000000"/>
                </a:solidFill>
              </a:rPr>
              <a:t>Protoboard</a:t>
            </a:r>
            <a:r>
              <a:rPr lang="pt-BR" sz="2600" kern="0" dirty="0">
                <a:solidFill>
                  <a:sysClr val="windowText" lastClr="000000"/>
                </a:solidFill>
              </a:rPr>
              <a:t> (matriz de contatos)</a:t>
            </a:r>
            <a:endParaRPr lang="pt-BR" sz="26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775576-902C-4CB5-96E7-F44E3E95A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068" y="1669450"/>
            <a:ext cx="6413863" cy="39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11970</TotalTime>
  <Words>2213</Words>
  <Application>Microsoft Macintosh PowerPoint</Application>
  <PresentationFormat>Apresentação na tela (4:3)</PresentationFormat>
  <Paragraphs>348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7" baseType="lpstr">
      <vt:lpstr>Arial</vt:lpstr>
      <vt:lpstr>Arial Narrow</vt:lpstr>
      <vt:lpstr>Calibri</vt:lpstr>
      <vt:lpstr>Lucida Sans Unicode</vt:lpstr>
      <vt:lpstr>Times New Roman</vt:lpstr>
      <vt:lpstr>Verdana</vt:lpstr>
      <vt:lpstr>Wingdings 2</vt:lpstr>
      <vt:lpstr>Wingdings 3</vt:lpstr>
      <vt:lpstr>Office Theme</vt:lpstr>
      <vt:lpstr>Apresentação do PowerPoint</vt:lpstr>
      <vt:lpstr>Apresentação do PowerPoint</vt:lpstr>
      <vt:lpstr> Tipos de Arduino</vt:lpstr>
      <vt:lpstr>Apresentação do PowerPoint</vt:lpstr>
      <vt:lpstr> Vista da placa do Arduino UNO </vt:lpstr>
      <vt:lpstr>Pinagem Arduino UNO R3</vt:lpstr>
      <vt:lpstr>Estrutura geral de um programa</vt:lpstr>
      <vt:lpstr> Exemplo 1: exemplo funções setup() e loop()</vt:lpstr>
      <vt:lpstr>Apresentação do PowerPoint</vt:lpstr>
      <vt:lpstr>Apresentação do PowerPoint</vt:lpstr>
      <vt:lpstr>Exercícios</vt:lpstr>
      <vt:lpstr>Apresentação do PowerPoint</vt:lpstr>
      <vt:lpstr> Exemplo 2: imprimindo uma mensagem  de boas vindas no monitor serial</vt:lpstr>
      <vt:lpstr> O Arduino possui portas digitais  e analógicas para comunicação  entre o Arduino e dispositivos externos,  por exemplo: ler um botão, acender um  led ou uma lâmpada.</vt:lpstr>
      <vt:lpstr> Portas Digitais</vt:lpstr>
      <vt:lpstr> Portas Analógicas</vt:lpstr>
      <vt:lpstr>Apresentação do PowerPoint</vt:lpstr>
      <vt:lpstr>1 Botão + 1 Led</vt:lpstr>
      <vt:lpstr>Para Entregar</vt:lpstr>
      <vt:lpstr>Leitura do Teclado</vt:lpstr>
      <vt:lpstr> Monitor Serial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  Exemplo 7: Lendo um botão com resistor pull-down</vt:lpstr>
      <vt:lpstr>Apresentação do PowerPoint</vt:lpstr>
      <vt:lpstr>  Exemplo 8: Lendo um botão com resistor pull-up</vt:lpstr>
      <vt:lpstr>Apresentação do PowerPoint</vt:lpstr>
      <vt:lpstr>Para Entregar – Projeto Semáforo</vt:lpstr>
      <vt:lpstr> Nota</vt:lpstr>
      <vt:lpstr> Exemplo 9: ativando o resistor pull-up de  uma porta digital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Guilherme Bezzon</dc:creator>
  <cp:lastModifiedBy>Bruno moser</cp:lastModifiedBy>
  <cp:revision>68</cp:revision>
  <dcterms:created xsi:type="dcterms:W3CDTF">2017-12-16T10:55:21Z</dcterms:created>
  <dcterms:modified xsi:type="dcterms:W3CDTF">2020-03-06T11:27:15Z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2017-12-16T00:00:00Z</vt:filetime>
  </property>
</Properties>
</file>