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0" r:id="rId3"/>
    <p:sldId id="321" r:id="rId4"/>
    <p:sldId id="322" r:id="rId5"/>
    <p:sldId id="328" r:id="rId6"/>
    <p:sldId id="258" r:id="rId7"/>
    <p:sldId id="324" r:id="rId8"/>
    <p:sldId id="259" r:id="rId9"/>
    <p:sldId id="270" r:id="rId10"/>
    <p:sldId id="260" r:id="rId11"/>
    <p:sldId id="330" r:id="rId12"/>
    <p:sldId id="331" r:id="rId13"/>
    <p:sldId id="329" r:id="rId14"/>
    <p:sldId id="332" r:id="rId15"/>
    <p:sldId id="337" r:id="rId16"/>
    <p:sldId id="333" r:id="rId17"/>
    <p:sldId id="334" r:id="rId18"/>
    <p:sldId id="335" r:id="rId19"/>
    <p:sldId id="336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F5A2-A799-4D8E-99B9-11D7E3B62C6F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9F7EF-838F-4C2B-82BD-0136F4F9B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7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35E78-93EE-4908-A51B-80AF889414E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070F-9C47-4600-A2A7-50FDD102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0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7070F-9C47-4600-A2A7-50FDD102B91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6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385-80E3-4832-BADB-A7FAE02FF2FE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90FC-B0E9-4EA2-ABC4-8EBC0A85F8C4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4715-D91B-4E4B-AA9F-9680BCF0FE15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4E92-3E4D-42AA-83E6-E3B809B86243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4B9-2902-47D1-AF81-D90C051B48EA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FF63-3F47-4609-AFB8-7BD107A5AE70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F794-A499-40F3-B4A2-01CAA2F7A6F6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5B3A-2181-4CA7-BE94-DAFBC74F43D4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C6F2-C4E8-4307-A54B-2A9998392C37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765-DA6D-4626-AE7A-B9B8ADF4B6BE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0D1-1FCA-4A3F-BE44-DFF12967D898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EC0D-1E86-4768-9B38-7232575636A7}" type="datetime1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uantum_computin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F7QfE6qgTM" TargetMode="External"/><Relationship Id="rId2" Type="http://schemas.openxmlformats.org/officeDocument/2006/relationships/hyperlink" Target="https://youtu.be/-ZNEzzDcl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3810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SRI KRISHNA COLLEGE OF ENGINEERING AND TECHNOLOGY</a:t>
            </a:r>
            <a:br>
              <a:rPr lang="en-US" sz="24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AN AUTONOMOUS INSTITUTION | AFFILIATED TO ANNA UNIVERSITY | ACCREDITED BY NAAC  WITH “A” GRADE)</a:t>
            </a:r>
            <a:br>
              <a:rPr lang="en-US" sz="1100" b="1" dirty="0">
                <a:latin typeface="Arial" pitchFamily="34" charset="0"/>
                <a:cs typeface="Arial" pitchFamily="34" charset="0"/>
              </a:rPr>
            </a:br>
            <a:r>
              <a:rPr lang="en-US" sz="1100" b="1" dirty="0">
                <a:latin typeface="Arial" pitchFamily="34" charset="0"/>
                <a:cs typeface="Arial" pitchFamily="34" charset="0"/>
              </a:rPr>
              <a:t>ACCREDITED BY NBA(CSE, IT, ECE, EEE, MECH, MCT &amp; CIVIL)</a:t>
            </a:r>
            <a:br>
              <a:rPr lang="en-US" sz="1100" b="1" dirty="0">
                <a:latin typeface="Arial" pitchFamily="34" charset="0"/>
                <a:cs typeface="Arial" pitchFamily="34" charset="0"/>
              </a:rPr>
            </a:br>
            <a:r>
              <a:rPr lang="en-US" sz="1100" b="1" dirty="0">
                <a:latin typeface="Arial" pitchFamily="34" charset="0"/>
                <a:cs typeface="Arial" pitchFamily="34" charset="0"/>
              </a:rPr>
              <a:t>KUNIAMUTHUR, COIMBATORE, TAMILNADU, INDIA </a:t>
            </a:r>
            <a:br>
              <a:rPr lang="en-US" sz="1100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8915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SKCET STUDY MATERIAL</a:t>
            </a:r>
            <a:r>
              <a:rPr lang="en-US" sz="3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algn="l">
              <a:lnSpc>
                <a:spcPct val="200000"/>
              </a:lnSpc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 Name    :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PHYSICS  - 22PH201</a:t>
            </a:r>
          </a:p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Module 	: l –QUANTUM MECHANICS AND QUANTUM COMPUTING</a:t>
            </a:r>
            <a:endParaRPr lang="en-US" sz="2400" dirty="0"/>
          </a:p>
          <a:p>
            <a:pPr algn="l">
              <a:lnSpc>
                <a:spcPct val="200000"/>
              </a:lnSpc>
            </a:pPr>
            <a:r>
              <a: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TOPIC	</a:t>
            </a:r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N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INTRODUCTION TO QUANTUM COMPUTING</a:t>
            </a:r>
            <a:endParaRPr lang="en-IN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BRANCH</a:t>
            </a:r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I B.E CSE (CYS)</a:t>
            </a:r>
          </a:p>
          <a:p>
            <a:pPr algn="l">
              <a:lnSpc>
                <a:spcPct val="200000"/>
              </a:lnSpc>
            </a:pPr>
            <a:endParaRPr lang="en-IN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IN" sz="2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Dr.</a:t>
            </a:r>
            <a:r>
              <a:rPr lang="en-IN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J. Jayaprakash</a:t>
            </a:r>
          </a:p>
          <a:p>
            <a:pPr algn="l">
              <a:lnSpc>
                <a:spcPct val="160000"/>
              </a:lnSpc>
            </a:pPr>
            <a:r>
              <a:rPr lang="en-IN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Assistant Professor in Physics</a:t>
            </a:r>
          </a:p>
          <a:p>
            <a:pPr algn="l">
              <a:lnSpc>
                <a:spcPct val="160000"/>
              </a:lnSpc>
            </a:pPr>
            <a:r>
              <a:rPr lang="en-IN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Department of Science and Humanities</a:t>
            </a: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60000"/>
              </a:lnSpc>
            </a:pPr>
            <a:endParaRPr lang="en-US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" descr="ins.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76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lleg logo_0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6755" y="228600"/>
            <a:ext cx="74104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97D2518-62FB-492F-9275-8671016AF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2675"/>
            <a:ext cx="7772400" cy="381000"/>
          </a:xfrm>
        </p:spPr>
        <p:txBody>
          <a:bodyPr>
            <a:noAutofit/>
          </a:bodyPr>
          <a:lstStyle/>
          <a:p>
            <a:r>
              <a:rPr lang="en-US" altLang="en-US" sz="3600" b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Retrieval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2EB4C43E-98B4-4673-8454-C9A7F415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686800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general, an n qubit register can represent the numbers 0 through 2^n-1 simultaneously.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too good to be true?…It is!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we attempt to retrieve the values represented within a superposition, the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superposition randomly collapses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represent just one of the original values.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B286267D-9F7E-43B4-A967-FB3300750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8534400" cy="17543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our equation:  |</a:t>
            </a:r>
            <a:r>
              <a:rPr lang="en-US" alt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&gt; = 1 </a:t>
            </a:r>
            <a:r>
              <a:rPr lang="en-US" alt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|0&gt; + </a:t>
            </a:r>
            <a:r>
              <a:rPr lang="en-US" alt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|1&gt; , </a:t>
            </a:r>
            <a:r>
              <a:rPr lang="en-US" alt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1 represents the probability of the superposition collapsing to |0&gt;.  The ’s are called probability amplitudes.  In a balanced superposition, 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 = 1/√2   where n is the number of qubits.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B5000033-5110-443E-937B-308308A24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5068888"/>
            <a:ext cx="180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  <a:endParaRPr lang="en-US" altLang="en-US"/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1A7326D5-1997-4CD2-91B4-D29D3A8EC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9563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n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 Quantum systems are so small.&#10; It is impossible to measure all properties of a Quantum&#10;system without disturbing it.&#10; ...">
            <a:extLst>
              <a:ext uri="{FF2B5EF4-FFF2-40B4-BE49-F238E27FC236}">
                <a16:creationId xmlns:a16="http://schemas.microsoft.com/office/drawing/2014/main" id="{E369E80F-253E-4C17-B0C3-422B6F24A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1" y="53627"/>
            <a:ext cx="8860039" cy="665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3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1C29E3-1C28-465B-87E8-1C8F6E20B328}"/>
              </a:ext>
            </a:extLst>
          </p:cNvPr>
          <p:cNvSpPr txBox="1"/>
          <p:nvPr/>
        </p:nvSpPr>
        <p:spPr>
          <a:xfrm>
            <a:off x="381000" y="381000"/>
            <a:ext cx="8534400" cy="454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term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decoherence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used in many fields of (quantum) physics to describe the disappearance or absence of certain superpositions of quantum states. 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Decoherence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consequence of the unavoidable interaction of virtually all physical systems with their environment.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80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7EB8B-8D8D-4DB4-9F86-FCC2E0860B6B}"/>
              </a:ext>
            </a:extLst>
          </p:cNvPr>
          <p:cNvSpPr txBox="1"/>
          <p:nvPr/>
        </p:nvSpPr>
        <p:spPr>
          <a:xfrm>
            <a:off x="228600" y="369032"/>
            <a:ext cx="8610600" cy="6352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Relationships among data – Entanglement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Entanglement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the ability of quantum systems to exhibit correlations between states within a superposition.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Imagine two qubits, each in the state |0&gt; + |1&gt; (a superposition of the 0 and 1.)  We can entangle the two qubits such that the measurement of one qubit is always correlated to the measurement of the other qubit.</a:t>
            </a:r>
          </a:p>
        </p:txBody>
      </p:sp>
    </p:spTree>
    <p:extLst>
      <p:ext uri="{BB962C8B-B14F-4D97-AF65-F5344CB8AC3E}">
        <p14:creationId xmlns:p14="http://schemas.microsoft.com/office/powerpoint/2010/main" val="192811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12073D-7CFE-4F1E-8201-3EEBFBE659FD}"/>
              </a:ext>
            </a:extLst>
          </p:cNvPr>
          <p:cNvSpPr txBox="1"/>
          <p:nvPr/>
        </p:nvSpPr>
        <p:spPr>
          <a:xfrm>
            <a:off x="228600" y="304800"/>
            <a:ext cx="8686800" cy="6014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QUANTUM SUPREMACY</a:t>
            </a:r>
            <a:endParaRPr lang="en-US" sz="36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Quantum computing"/>
              </a:rPr>
              <a:t>quantum computing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quantum supremacy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quantum advantage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goal of demonstrating that a programmable quantum device can solve a problem that no classical computer can solve in any feasible amount of time (irrespective of the usefulness of the problem)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38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105A8-DD95-4EAB-A075-7F3A784BB754}"/>
              </a:ext>
            </a:extLst>
          </p:cNvPr>
          <p:cNvSpPr txBox="1"/>
          <p:nvPr/>
        </p:nvSpPr>
        <p:spPr>
          <a:xfrm>
            <a:off x="228600" y="152400"/>
            <a:ext cx="8686800" cy="6620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6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hat is quantum supremacy?</a:t>
            </a:r>
          </a:p>
          <a:p>
            <a:pPr algn="just" fontAlgn="base">
              <a:lnSpc>
                <a:spcPct val="150000"/>
              </a:lnSpc>
            </a:pPr>
            <a:r>
              <a:rPr lang="en-US" sz="2600" b="0" i="0" dirty="0">
                <a:solidFill>
                  <a:srgbClr val="3E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term proposed in 2012 by John </a:t>
            </a:r>
            <a:r>
              <a:rPr lang="en-US" sz="2600" b="0" i="0" dirty="0" err="1">
                <a:solidFill>
                  <a:srgbClr val="3E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Preskill</a:t>
            </a:r>
            <a:r>
              <a:rPr lang="en-US" sz="2600" b="0" i="0" dirty="0">
                <a:solidFill>
                  <a:srgbClr val="3E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professor of theoretical physics at the California Institute of Technology. </a:t>
            </a:r>
          </a:p>
          <a:p>
            <a:pPr algn="just" fontAlgn="base">
              <a:lnSpc>
                <a:spcPct val="150000"/>
              </a:lnSpc>
            </a:pPr>
            <a:r>
              <a:rPr lang="en-US" sz="2600" b="0" i="0" dirty="0">
                <a:solidFill>
                  <a:srgbClr val="3E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describes the point where quantum computers can do things that classical computers cannot. </a:t>
            </a:r>
          </a:p>
          <a:p>
            <a:pPr algn="just" fontAlgn="base">
              <a:lnSpc>
                <a:spcPct val="150000"/>
              </a:lnSpc>
            </a:pPr>
            <a:r>
              <a:rPr lang="en-US" sz="2600" b="0" i="0" dirty="0">
                <a:solidFill>
                  <a:srgbClr val="3E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Google’s case, researchers at the University of California, Santa Barbara have claimed to have developed a processor that took 200 seconds to do a calculation that would have taken a classical computer 10,000 years.</a:t>
            </a:r>
          </a:p>
        </p:txBody>
      </p:sp>
    </p:spTree>
    <p:extLst>
      <p:ext uri="{BB962C8B-B14F-4D97-AF65-F5344CB8AC3E}">
        <p14:creationId xmlns:p14="http://schemas.microsoft.com/office/powerpoint/2010/main" val="392608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8A11A-B521-4AFD-9D08-F09DA8142523}"/>
              </a:ext>
            </a:extLst>
          </p:cNvPr>
          <p:cNvSpPr txBox="1"/>
          <p:nvPr/>
        </p:nvSpPr>
        <p:spPr>
          <a:xfrm>
            <a:off x="152400" y="304800"/>
            <a:ext cx="883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Differences in quantum and classical computation.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DCA13-76D1-48ED-9037-1BAF2BBC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Computing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87601-AE0D-4C13-8290-F6DDB2AC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828800"/>
            <a:ext cx="4192588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Conventional computing is based on the classical phenomenon of electrical circuits being in a single state at a given time, either on or off.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9BCC0-D34F-49FB-9AD9-D351829F0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pPr algn="ctr"/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Computing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C5D54F-EB3C-40AF-BEE4-E1D42477A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346575" cy="4876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computing is based on the phenomenon of Quantum Mechanics, such as superposition and entanglement, the phenomenon where it is possible to be in more than one state at a time.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6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F56C-ECCC-45B2-9FDB-54B756FE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6248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storage and manipulation is based on “bit”, which is based on voltage or charge; low is 0 and high is 1.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b="1" dirty="0">
              <a:solidFill>
                <a:srgbClr val="2732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b="1" dirty="0">
              <a:solidFill>
                <a:srgbClr val="2732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circuit behavior is governed by classical physics.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3D73-06D6-49D0-86A8-B0A6B803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6248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storage and manipulation is based on Quantum Bit or “qubit”, which is based on the spin of electron or polarization of a single photon.</a:t>
            </a:r>
          </a:p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circuit behavior is governed by quantum physics or quantum mechanics.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0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7F3D-25B2-4E50-BB84-147396A0E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6400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Conventional computing use binary codes i.e. bits 0 or 1 to represent information.</a:t>
            </a:r>
          </a:p>
          <a:p>
            <a:pPr algn="just">
              <a:lnSpc>
                <a:spcPct val="160000"/>
              </a:lnSpc>
            </a:pPr>
            <a:endParaRPr lang="en-US" b="1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CMOS transistors are the basic building blocks of conventional computers.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790F1-B965-4EDD-937D-CDE1BE89D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6400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computing use Qubits i.e. 0, 1 and superposition state of both 0 and 1 to represent information.</a:t>
            </a:r>
          </a:p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Superconducting Quantum Interference Device or SQUID or Quantum Transistors are the basic building blocks of quantum computers.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1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F645-1EA0-49AF-AF5C-ACAB5B02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381000"/>
            <a:ext cx="4191000" cy="6248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conventional computers, data processing is done in Central Processing Unit or CPU, which consists of Arithmetic and Logic Unit (ALU), processor registers and a control unit.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DA13C-2289-49EF-9365-1E71582D5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91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quantum computers, data processing is done in Quantum Processing Unit or QPU, which consists of a number of interconnected qubits.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2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3B5CF-5D26-47F3-ABEE-65045FAED092}"/>
              </a:ext>
            </a:extLst>
          </p:cNvPr>
          <p:cNvSpPr txBox="1"/>
          <p:nvPr/>
        </p:nvSpPr>
        <p:spPr>
          <a:xfrm>
            <a:off x="381000" y="381000"/>
            <a:ext cx="85344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en-US" sz="3600" b="1" spc="-8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Generations</a:t>
            </a:r>
          </a:p>
          <a:p>
            <a:pPr marL="332740" indent="-320040">
              <a:lnSpc>
                <a:spcPct val="100000"/>
              </a:lnSpc>
              <a:spcBef>
                <a:spcPts val="464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2800" i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en-US" sz="2800" i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(1940-1956)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lang="en-US" sz="2800" spc="-45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🞑</a:t>
            </a:r>
            <a:r>
              <a:rPr lang="en-US" sz="2800" spc="195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20" dirty="0">
                <a:latin typeface="Arial" panose="020B0604020202020204" pitchFamily="34" charset="0"/>
                <a:cs typeface="Arial" panose="020B0604020202020204" pitchFamily="34" charset="0"/>
              </a:rPr>
              <a:t>Vacuum</a:t>
            </a:r>
            <a:r>
              <a:rPr lang="en-US" sz="2800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40" dirty="0">
                <a:latin typeface="Arial" panose="020B0604020202020204" pitchFamily="34" charset="0"/>
                <a:cs typeface="Arial" panose="020B0604020202020204" pitchFamily="34" charset="0"/>
              </a:rPr>
              <a:t>Tubes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n-US" sz="2800" i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en-US" sz="28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(1956-1963)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lang="en-US" sz="2800" spc="-45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🞑</a:t>
            </a:r>
            <a:r>
              <a:rPr lang="en-US" sz="2800" spc="185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20" dirty="0">
                <a:latin typeface="Arial" panose="020B0604020202020204" pitchFamily="34" charset="0"/>
                <a:cs typeface="Arial" panose="020B0604020202020204" pitchFamily="34" charset="0"/>
              </a:rPr>
              <a:t>Transistors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en-US" sz="2800" i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(1964-1971)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lang="en-US" sz="2800" spc="-45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🞑</a:t>
            </a:r>
            <a:r>
              <a:rPr lang="en-US" sz="2800" spc="200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en-US" sz="2800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Circuits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>
              <a:lnSpc>
                <a:spcPct val="100000"/>
              </a:lnSpc>
              <a:spcBef>
                <a:spcPts val="37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Fourth Generation</a:t>
            </a:r>
            <a:r>
              <a:rPr lang="en-US" sz="28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(1971-Present)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lang="en-US" sz="2800" spc="-45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🞑</a:t>
            </a:r>
            <a:r>
              <a:rPr lang="en-US" sz="2800" spc="204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Microprocessors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Fifth Generation</a:t>
            </a:r>
            <a:r>
              <a:rPr lang="en-US" sz="28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(Present</a:t>
            </a:r>
            <a:r>
              <a:rPr lang="en-US" sz="28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Beyond)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825">
              <a:lnSpc>
                <a:spcPct val="100000"/>
              </a:lnSpc>
              <a:spcBef>
                <a:spcPts val="330"/>
              </a:spcBef>
            </a:pPr>
            <a:r>
              <a:rPr lang="en-US" sz="2800" spc="-45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🞑</a:t>
            </a:r>
            <a:r>
              <a:rPr lang="en-US" sz="2800" spc="210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22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6C7061-98D1-4512-82B8-27173DC7BAAE}"/>
              </a:ext>
            </a:extLst>
          </p:cNvPr>
          <p:cNvSpPr txBox="1"/>
          <p:nvPr/>
        </p:nvSpPr>
        <p:spPr>
          <a:xfrm>
            <a:off x="228600" y="533400"/>
            <a:ext cx="8686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https://youtu.be/T2DXrs0OpHU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https://youtu.be/-ZNEzzDcllU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https://youtu.be/QF7QfE6qgTM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90F7D-7337-4428-8A4F-3A6AAA3608A7}"/>
              </a:ext>
            </a:extLst>
          </p:cNvPr>
          <p:cNvSpPr txBox="1"/>
          <p:nvPr/>
        </p:nvSpPr>
        <p:spPr>
          <a:xfrm>
            <a:off x="304800" y="457200"/>
            <a:ext cx="8382000" cy="488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US" sz="3600" b="1" spc="-5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en-US" sz="3600" b="1" spc="-15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lang="en-US" sz="3200" spc="-5" dirty="0">
              <a:solidFill>
                <a:srgbClr val="548A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50000"/>
              </a:lnSpc>
              <a:spcBef>
                <a:spcPts val="95"/>
              </a:spcBef>
            </a:pPr>
            <a:r>
              <a:rPr lang="en-US" sz="3200" b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i="1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b="1" i="1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transistors incorporated 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3200" b="1" i="1" spc="-76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will</a:t>
            </a:r>
            <a:r>
              <a:rPr lang="en-US" sz="3200" b="1" i="1" spc="10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approximately</a:t>
            </a:r>
            <a:r>
              <a:rPr lang="en-US" sz="3200" b="1" i="1" spc="20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3200" b="1" i="1" spc="1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-US" sz="3200" b="1" i="1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en-US" sz="3200" b="1" i="1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months.“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lang="en-US" sz="3200" i="1" spc="-5" dirty="0">
              <a:solidFill>
                <a:srgbClr val="548A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Gordon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Moore,</a:t>
            </a:r>
            <a:r>
              <a:rPr lang="en-US" sz="3200" b="1"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en-US" sz="3200" b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 </a:t>
            </a:r>
            <a:r>
              <a:rPr lang="en-US" sz="3200" b="1" spc="-7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Founder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2DE58-B0B9-423F-A98B-944BD65C3694}"/>
              </a:ext>
            </a:extLst>
          </p:cNvPr>
          <p:cNvSpPr txBox="1"/>
          <p:nvPr/>
        </p:nvSpPr>
        <p:spPr>
          <a:xfrm>
            <a:off x="304800" y="381000"/>
            <a:ext cx="8610600" cy="518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 panose="05000000000000000000" pitchFamily="2" charset="2"/>
              <a:buChar char="q"/>
              <a:tabLst>
                <a:tab pos="332105" algn="l"/>
                <a:tab pos="33274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2020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2025,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transistors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will be so small and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800" spc="-7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much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heat that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silicon </a:t>
            </a:r>
            <a:r>
              <a:rPr lang="en-US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lang="en-US"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collapse.</a:t>
            </a:r>
          </a:p>
          <a:p>
            <a:pPr marL="332740" marR="740410" algn="just">
              <a:lnSpc>
                <a:spcPct val="150000"/>
              </a:lnSpc>
            </a:pPr>
            <a:r>
              <a:rPr lang="en-US" sz="2800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en-US" sz="2800" i="1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Intel </a:t>
            </a:r>
            <a:r>
              <a:rPr lang="en-US" sz="2800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-US" sz="2800" i="1" spc="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en-US" sz="2800" i="1" spc="30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32nm</a:t>
            </a:r>
            <a:r>
              <a:rPr lang="en-US" sz="2800" i="1" spc="2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silicon </a:t>
            </a:r>
            <a:r>
              <a:rPr lang="en-US" sz="2800" i="1" spc="-76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marR="665480" indent="-320040" algn="just">
              <a:lnSpc>
                <a:spcPct val="150000"/>
              </a:lnSpc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en-US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  <a:r>
              <a:rPr lang="en-US" sz="28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en-US"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small,</a:t>
            </a:r>
            <a:r>
              <a:rPr lang="en-US"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Electrons</a:t>
            </a:r>
            <a:r>
              <a:rPr lang="en-US"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tunnel </a:t>
            </a:r>
            <a:r>
              <a:rPr lang="en-US" sz="2800" spc="-7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micro-thin</a:t>
            </a:r>
            <a:r>
              <a:rPr lang="en-US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barriers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wires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corrupting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signals.</a:t>
            </a:r>
          </a:p>
        </p:txBody>
      </p:sp>
    </p:spTree>
    <p:extLst>
      <p:ext uri="{BB962C8B-B14F-4D97-AF65-F5344CB8AC3E}">
        <p14:creationId xmlns:p14="http://schemas.microsoft.com/office/powerpoint/2010/main" val="30095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37440A-2A22-429A-BEF0-05FA53A9F130}"/>
              </a:ext>
            </a:extLst>
          </p:cNvPr>
          <p:cNvSpPr txBox="1"/>
          <p:nvPr/>
        </p:nvSpPr>
        <p:spPr>
          <a:xfrm>
            <a:off x="533400" y="457200"/>
            <a:ext cx="8229600" cy="515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 is a quantum computer?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quantum computer is a machine that performs calculations based on the laws of quantum mechanics, which is the behavior of particles at the sub-atomic level.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8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en-US"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the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en-US" sz="28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 dirty="0">
                <a:latin typeface="Arial" panose="020B0604020202020204" pitchFamily="34" charset="0"/>
                <a:cs typeface="Arial" panose="020B0604020202020204" pitchFamily="34" charset="0"/>
              </a:rPr>
              <a:t>Turing </a:t>
            </a:r>
            <a:r>
              <a:rPr lang="en-US" sz="2800" spc="-7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en-US"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Universal</a:t>
            </a:r>
            <a:r>
              <a:rPr lang="en-US"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en-US"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5" dirty="0">
                <a:latin typeface="Arial" panose="020B0604020202020204" pitchFamily="34" charset="0"/>
                <a:cs typeface="Arial" panose="020B0604020202020204" pitchFamily="34" charset="0"/>
              </a:rPr>
              <a:t>Computer.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1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85BFE17-F26E-4D9E-BFE7-98F0CDA7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3050"/>
            <a:ext cx="8001000" cy="48895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Representation of Data  - Qubits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F8705929-2F3D-4F72-9D64-30EA2F98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22350"/>
            <a:ext cx="8458200" cy="250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bit of data is represented by a single atom that is in one of two states denoted by </a:t>
            </a:r>
            <a:r>
              <a:rPr lang="en-US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|0&gt;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|1&gt;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 A single bit of this form is known as a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qubit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physical implementation of a qubit could use the two energy levels of an atom.  An excited state representing |1&gt; and a ground state representing |0&gt;.</a:t>
            </a:r>
            <a:r>
              <a:rPr lang="en-US" altLang="en-US" sz="2000" dirty="0"/>
              <a:t>		</a:t>
            </a: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E50F0933-0544-482F-A096-E7BA7287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92563"/>
            <a:ext cx="2617788" cy="195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Line 12">
            <a:extLst>
              <a:ext uri="{FF2B5EF4-FFF2-40B4-BE49-F238E27FC236}">
                <a16:creationId xmlns:a16="http://schemas.microsoft.com/office/drawing/2014/main" id="{809448BF-23A1-4FE7-B8F6-C7B8034883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46021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>
            <a:extLst>
              <a:ext uri="{FF2B5EF4-FFF2-40B4-BE49-F238E27FC236}">
                <a16:creationId xmlns:a16="http://schemas.microsoft.com/office/drawing/2014/main" id="{466AE446-6344-4332-B09D-62FF229ED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544036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73F660E4-122A-4E60-ADF4-35047183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449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/>
              <a:t>Excited State</a:t>
            </a:r>
            <a:endParaRPr lang="en-US" altLang="en-US"/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8C9E4A4A-ED07-4E5B-AE4D-A90C2A7B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927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/>
              <a:t>Ground State</a:t>
            </a:r>
            <a:endParaRPr lang="en-US" altLang="en-US"/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13727ED1-3D2B-4E40-A720-C3625BBF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7052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/>
              <a:t>Nucleus</a:t>
            </a:r>
            <a:endParaRPr lang="en-US" altLang="en-US"/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6E7CE4AE-DF15-44AD-8E05-E40D46CB9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10000"/>
            <a:ext cx="1447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/>
              <a:t>Light pulse of frequency </a:t>
            </a:r>
            <a:r>
              <a:rPr lang="en-US" altLang="en-US" sz="1200" b="1">
                <a:sym typeface="Symbol" panose="05050102010706020507" pitchFamily="18" charset="2"/>
              </a:rPr>
              <a:t> </a:t>
            </a:r>
            <a:r>
              <a:rPr lang="en-US" altLang="en-US" sz="1200" b="1"/>
              <a:t>for time interval t</a:t>
            </a:r>
            <a:endParaRPr lang="en-US" altLang="en-US"/>
          </a:p>
        </p:txBody>
      </p:sp>
      <p:pic>
        <p:nvPicPr>
          <p:cNvPr id="4114" name="Picture 18">
            <a:extLst>
              <a:ext uri="{FF2B5EF4-FFF2-40B4-BE49-F238E27FC236}">
                <a16:creationId xmlns:a16="http://schemas.microsoft.com/office/drawing/2014/main" id="{E4984237-EFE7-4172-A6E9-87A9FDCD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92563"/>
            <a:ext cx="2689225" cy="195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Line 19">
            <a:extLst>
              <a:ext uri="{FF2B5EF4-FFF2-40B4-BE49-F238E27FC236}">
                <a16:creationId xmlns:a16="http://schemas.microsoft.com/office/drawing/2014/main" id="{C193A48C-7CC5-4690-A88C-3D69EB5CD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5440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627C67B2-99B5-4DE7-9BC9-55738FA4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0392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/>
              <a:t>Electron</a:t>
            </a:r>
            <a:endParaRPr lang="en-US" altLang="en-US"/>
          </a:p>
        </p:txBody>
      </p:sp>
      <p:sp>
        <p:nvSpPr>
          <p:cNvPr id="4119" name="AutoShape 23">
            <a:extLst>
              <a:ext uri="{FF2B5EF4-FFF2-40B4-BE49-F238E27FC236}">
                <a16:creationId xmlns:a16="http://schemas.microsoft.com/office/drawing/2014/main" id="{F55912C3-3EB9-4EAB-84A1-5CD5BC58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02363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24">
            <a:extLst>
              <a:ext uri="{FF2B5EF4-FFF2-40B4-BE49-F238E27FC236}">
                <a16:creationId xmlns:a16="http://schemas.microsoft.com/office/drawing/2014/main" id="{0EE05889-B884-4082-91AD-4BF5C0AD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6253163"/>
            <a:ext cx="96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/>
              <a:t>State |0&gt;</a:t>
            </a:r>
            <a:endParaRPr lang="en-US" altLang="en-US"/>
          </a:p>
        </p:txBody>
      </p:sp>
      <p:sp>
        <p:nvSpPr>
          <p:cNvPr id="4121" name="AutoShape 25">
            <a:extLst>
              <a:ext uri="{FF2B5EF4-FFF2-40B4-BE49-F238E27FC236}">
                <a16:creationId xmlns:a16="http://schemas.microsoft.com/office/drawing/2014/main" id="{BFF6A0CD-B93F-48F1-93DF-4BE2F84D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02363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Text Box 26">
            <a:extLst>
              <a:ext uri="{FF2B5EF4-FFF2-40B4-BE49-F238E27FC236}">
                <a16:creationId xmlns:a16="http://schemas.microsoft.com/office/drawing/2014/main" id="{5C74F634-FA33-40F8-8AA6-E1E6263A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6253163"/>
            <a:ext cx="96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/>
              <a:t>State |1&gt;</a:t>
            </a:r>
            <a:endParaRPr lang="en-US" altLang="en-US"/>
          </a:p>
        </p:txBody>
      </p:sp>
      <p:sp>
        <p:nvSpPr>
          <p:cNvPr id="4123" name="Line 27">
            <a:extLst>
              <a:ext uri="{FF2B5EF4-FFF2-40B4-BE49-F238E27FC236}">
                <a16:creationId xmlns:a16="http://schemas.microsoft.com/office/drawing/2014/main" id="{886CDEC1-2F0D-4C14-AB87-F40170AF8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257800"/>
            <a:ext cx="838200" cy="0"/>
          </a:xfrm>
          <a:prstGeom prst="line">
            <a:avLst/>
          </a:prstGeom>
          <a:noFill/>
          <a:ln w="1079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10F54C-4FF4-4A5D-AF38-98D70D98A8C3}"/>
              </a:ext>
            </a:extLst>
          </p:cNvPr>
          <p:cNvSpPr txBox="1"/>
          <p:nvPr/>
        </p:nvSpPr>
        <p:spPr>
          <a:xfrm>
            <a:off x="381000" y="381000"/>
            <a:ext cx="8305800" cy="5534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en-US" sz="3600" b="1" spc="-3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spc="-5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Logics</a:t>
            </a:r>
            <a:r>
              <a:rPr lang="en-US" sz="3600" b="1" spc="-1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spc="-5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pPr marL="332740" marR="984250" indent="-320040" algn="just">
              <a:lnSpc>
                <a:spcPct val="15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en-US"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r>
              <a:rPr lang="en-US"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quantum </a:t>
            </a:r>
            <a:r>
              <a:rPr lang="en-US" sz="2800" spc="-7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en-US"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phenomena-</a:t>
            </a:r>
          </a:p>
          <a:p>
            <a:pPr marL="377825">
              <a:lnSpc>
                <a:spcPct val="150000"/>
              </a:lnSpc>
              <a:spcBef>
                <a:spcPts val="590"/>
              </a:spcBef>
            </a:pPr>
            <a:r>
              <a:rPr lang="en-US" sz="2800" dirty="0">
                <a:solidFill>
                  <a:srgbClr val="93B6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🞑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Entanglement</a:t>
            </a:r>
          </a:p>
          <a:p>
            <a:pPr marL="377825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🞑Superposition</a:t>
            </a:r>
          </a:p>
          <a:p>
            <a:pPr marL="332740" marR="5080" indent="-320040" algn="just">
              <a:lnSpc>
                <a:spcPct val="15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en-US"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en-US"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sz="2800" spc="-7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executed on a very small number of </a:t>
            </a:r>
            <a:r>
              <a:rPr lang="en-US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DD8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Qubits</a:t>
            </a:r>
            <a:r>
              <a:rPr lang="en-US" sz="2800" b="1" spc="-45" dirty="0">
                <a:solidFill>
                  <a:srgbClr val="DD8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(quantum</a:t>
            </a:r>
            <a:r>
              <a:rPr lang="en-US"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</a:p>
        </p:txBody>
      </p:sp>
    </p:spTree>
    <p:extLst>
      <p:ext uri="{BB962C8B-B14F-4D97-AF65-F5344CB8AC3E}">
        <p14:creationId xmlns:p14="http://schemas.microsoft.com/office/powerpoint/2010/main" val="161322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DC30FB-A08E-4EC6-9E19-00E1EA7A0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533400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Representation of Data - Superposition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28BC09B2-6024-45E2-97A0-1E6692F2C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686800" cy="334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single qubit can be forced into a 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superposition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two states denoted by the addition of the state vectors: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&gt; = </a:t>
            </a:r>
            <a:r>
              <a:rPr lang="en-US" altLang="en-US" sz="2400" b="1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|0&gt; + </a:t>
            </a:r>
            <a:r>
              <a:rPr lang="en-US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400" b="1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="1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|1&gt;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4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and </a:t>
            </a:r>
            <a:r>
              <a:rPr lang="en-US" altLang="en-US" sz="24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are complex numbers and 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|</a:t>
            </a:r>
            <a:r>
              <a:rPr lang="en-US" altLang="en-US" sz="24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|</a:t>
            </a:r>
            <a:r>
              <a:rPr lang="en-US" altLang="en-US" sz="24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| </a:t>
            </a:r>
            <a:r>
              <a:rPr lang="en-US" altLang="en-US" sz="24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|</a:t>
            </a:r>
            <a:r>
              <a:rPr lang="en-US" altLang="en-US" sz="24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= 1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51" name="Group 31">
            <a:extLst>
              <a:ext uri="{FF2B5EF4-FFF2-40B4-BE49-F238E27FC236}">
                <a16:creationId xmlns:a16="http://schemas.microsoft.com/office/drawing/2014/main" id="{12BC05D2-FF81-4375-9A37-6FD8B493F0A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354388"/>
            <a:ext cx="1447800" cy="379412"/>
            <a:chOff x="1884" y="1584"/>
            <a:chExt cx="912" cy="239"/>
          </a:xfrm>
        </p:grpSpPr>
        <p:sp>
          <p:nvSpPr>
            <p:cNvPr id="5141" name="Text Box 21">
              <a:extLst>
                <a:ext uri="{FF2B5EF4-FFF2-40B4-BE49-F238E27FC236}">
                  <a16:creationId xmlns:a16="http://schemas.microsoft.com/office/drawing/2014/main" id="{4A1E06EA-F9DE-45DB-B2F5-A88E90029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59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1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5142" name="Text Box 22">
              <a:extLst>
                <a:ext uri="{FF2B5EF4-FFF2-40B4-BE49-F238E27FC236}">
                  <a16:creationId xmlns:a16="http://schemas.microsoft.com/office/drawing/2014/main" id="{033BB30C-C005-4052-875C-3901D0153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58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1"/>
                  </a:solidFill>
                </a:rPr>
                <a:t>2</a:t>
              </a:r>
              <a:endParaRPr lang="en-US" altLang="en-US"/>
            </a:p>
          </p:txBody>
        </p:sp>
      </p:grpSp>
      <p:sp>
        <p:nvSpPr>
          <p:cNvPr id="5155" name="Text Box 35">
            <a:extLst>
              <a:ext uri="{FF2B5EF4-FFF2-40B4-BE49-F238E27FC236}">
                <a16:creationId xmlns:a16="http://schemas.microsoft.com/office/drawing/2014/main" id="{AB24810F-C4EC-4700-AF27-60FD6F42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323582"/>
            <a:ext cx="8280400" cy="107721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qubit in superposition is in both of the states |1&gt; and |0 at the same time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88B84A-A79F-4235-B594-6324E270C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Representation of Data - Superposition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516D77F7-49D4-4051-980C-1CDF10AE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474787"/>
            <a:ext cx="2617788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Text Box 5">
            <a:extLst>
              <a:ext uri="{FF2B5EF4-FFF2-40B4-BE49-F238E27FC236}">
                <a16:creationId xmlns:a16="http://schemas.microsoft.com/office/drawing/2014/main" id="{25E6B132-4C9C-4CD7-B2F5-C7A38545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1219200"/>
            <a:ext cx="1600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 dirty="0"/>
              <a:t>Light pulse of frequency </a:t>
            </a:r>
            <a:r>
              <a:rPr lang="en-US" altLang="en-US" sz="1200" b="1" dirty="0">
                <a:sym typeface="Symbol" panose="05050102010706020507" pitchFamily="18" charset="2"/>
              </a:rPr>
              <a:t></a:t>
            </a:r>
            <a:r>
              <a:rPr lang="en-US" altLang="en-US" sz="1200" b="1" dirty="0"/>
              <a:t> for time interval t/2</a:t>
            </a:r>
            <a:endParaRPr lang="en-US" altLang="en-US" dirty="0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8493C753-5694-4551-BB31-D9FFBC9AF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4975" y="2819400"/>
            <a:ext cx="838200" cy="0"/>
          </a:xfrm>
          <a:prstGeom prst="line">
            <a:avLst/>
          </a:prstGeom>
          <a:noFill/>
          <a:ln w="1079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AutoShape 7">
            <a:extLst>
              <a:ext uri="{FF2B5EF4-FFF2-40B4-BE49-F238E27FC236}">
                <a16:creationId xmlns:a16="http://schemas.microsoft.com/office/drawing/2014/main" id="{42E1D106-19DD-4EAE-8583-22570496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36576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6FE9182E-B2FC-430E-B2D8-18D50869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3708400"/>
            <a:ext cx="96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chemeClr val="bg1"/>
                </a:solidFill>
              </a:rPr>
              <a:t>State |0&gt;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3561" name="AutoShape 9">
            <a:extLst>
              <a:ext uri="{FF2B5EF4-FFF2-40B4-BE49-F238E27FC236}">
                <a16:creationId xmlns:a16="http://schemas.microsoft.com/office/drawing/2014/main" id="{922BD68B-7B0D-4DB4-A1B3-7666B9E5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657600"/>
            <a:ext cx="1487487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4F85D878-7149-4397-8787-5CF29B8C9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3708400"/>
            <a:ext cx="134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chemeClr val="bg1"/>
                </a:solidFill>
              </a:rPr>
              <a:t>State |0&gt; + |1&gt;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3563" name="Picture 11">
            <a:extLst>
              <a:ext uri="{FF2B5EF4-FFF2-40B4-BE49-F238E27FC236}">
                <a16:creationId xmlns:a16="http://schemas.microsoft.com/office/drawing/2014/main" id="{4B643BCF-CF8C-4B10-A436-B5E89F02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447800"/>
            <a:ext cx="2689225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Text Box 13">
            <a:extLst>
              <a:ext uri="{FF2B5EF4-FFF2-40B4-BE49-F238E27FC236}">
                <a16:creationId xmlns:a16="http://schemas.microsoft.com/office/drawing/2014/main" id="{78BF2E12-D426-4F5B-BEF0-6DC4415B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84582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Consider a 3 bit qubit register.  An equally weighted superposition of all possible states would be denoted by: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&gt; =                        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|000&gt; +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|001&gt; + . . .   +             |111&gt;</a:t>
            </a:r>
          </a:p>
        </p:txBody>
      </p:sp>
      <p:grpSp>
        <p:nvGrpSpPr>
          <p:cNvPr id="23569" name="Group 17">
            <a:extLst>
              <a:ext uri="{FF2B5EF4-FFF2-40B4-BE49-F238E27FC236}">
                <a16:creationId xmlns:a16="http://schemas.microsoft.com/office/drawing/2014/main" id="{B7458A96-B2CE-4869-A87F-CE3158A12D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905500"/>
            <a:ext cx="939800" cy="800100"/>
            <a:chOff x="2208" y="2208"/>
            <a:chExt cx="336" cy="504"/>
          </a:xfrm>
        </p:grpSpPr>
        <p:sp>
          <p:nvSpPr>
            <p:cNvPr id="23566" name="Text Box 14">
              <a:extLst>
                <a:ext uri="{FF2B5EF4-FFF2-40B4-BE49-F238E27FC236}">
                  <a16:creationId xmlns:a16="http://schemas.microsoft.com/office/drawing/2014/main" id="{FF296C64-08E6-4528-8ADC-C36AF473A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/>
                <a:t>1</a:t>
              </a:r>
              <a:endParaRPr lang="en-US" altLang="en-US" dirty="0"/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7AEE332B-D55E-42F8-9A69-18FE398EF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4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Text Box 16">
              <a:extLst>
                <a:ext uri="{FF2B5EF4-FFF2-40B4-BE49-F238E27FC236}">
                  <a16:creationId xmlns:a16="http://schemas.microsoft.com/office/drawing/2014/main" id="{BFE07C2D-6F02-4CDC-826E-C33DFBB3C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6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/>
                <a:t>√8</a:t>
              </a:r>
              <a:endParaRPr lang="en-US" altLang="en-US" dirty="0"/>
            </a:p>
          </p:txBody>
        </p:sp>
      </p:grpSp>
      <p:grpSp>
        <p:nvGrpSpPr>
          <p:cNvPr id="23570" name="Group 18">
            <a:extLst>
              <a:ext uri="{FF2B5EF4-FFF2-40B4-BE49-F238E27FC236}">
                <a16:creationId xmlns:a16="http://schemas.microsoft.com/office/drawing/2014/main" id="{61E718B8-843A-49AA-99BF-5ED00A00694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829300"/>
            <a:ext cx="533400" cy="800100"/>
            <a:chOff x="2208" y="2208"/>
            <a:chExt cx="336" cy="504"/>
          </a:xfrm>
        </p:grpSpPr>
        <p:sp>
          <p:nvSpPr>
            <p:cNvPr id="23571" name="Text Box 19">
              <a:extLst>
                <a:ext uri="{FF2B5EF4-FFF2-40B4-BE49-F238E27FC236}">
                  <a16:creationId xmlns:a16="http://schemas.microsoft.com/office/drawing/2014/main" id="{235F7FE6-F07C-4830-B4D4-293AE9DE9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/>
                <a:t>1</a:t>
              </a:r>
              <a:endParaRPr lang="en-US" altLang="en-US"/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6EA90543-BD0A-48C4-8D58-6C94D972E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4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BCE4451F-9018-4A9A-A056-0A7DAB7CE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6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/>
                <a:t>√8</a:t>
              </a:r>
              <a:endParaRPr lang="en-US" altLang="en-US" dirty="0"/>
            </a:p>
          </p:txBody>
        </p:sp>
      </p:grpSp>
      <p:grpSp>
        <p:nvGrpSpPr>
          <p:cNvPr id="23574" name="Group 22">
            <a:extLst>
              <a:ext uri="{FF2B5EF4-FFF2-40B4-BE49-F238E27FC236}">
                <a16:creationId xmlns:a16="http://schemas.microsoft.com/office/drawing/2014/main" id="{8F54A41C-F5A7-4D80-96E1-A98336FF4F3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905500"/>
            <a:ext cx="533400" cy="800100"/>
            <a:chOff x="2208" y="2208"/>
            <a:chExt cx="336" cy="504"/>
          </a:xfrm>
        </p:grpSpPr>
        <p:sp>
          <p:nvSpPr>
            <p:cNvPr id="23575" name="Text Box 23">
              <a:extLst>
                <a:ext uri="{FF2B5EF4-FFF2-40B4-BE49-F238E27FC236}">
                  <a16:creationId xmlns:a16="http://schemas.microsoft.com/office/drawing/2014/main" id="{172D583D-82BA-42AF-83AC-02974FBF2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/>
                <a:t>1</a:t>
              </a:r>
              <a:endParaRPr lang="en-US" altLang="en-US" dirty="0"/>
            </a:p>
          </p:txBody>
        </p:sp>
        <p:sp>
          <p:nvSpPr>
            <p:cNvPr id="23576" name="Line 24">
              <a:extLst>
                <a:ext uri="{FF2B5EF4-FFF2-40B4-BE49-F238E27FC236}">
                  <a16:creationId xmlns:a16="http://schemas.microsoft.com/office/drawing/2014/main" id="{8D80E127-7479-40A1-9D78-3753B9567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4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25">
              <a:extLst>
                <a:ext uri="{FF2B5EF4-FFF2-40B4-BE49-F238E27FC236}">
                  <a16:creationId xmlns:a16="http://schemas.microsoft.com/office/drawing/2014/main" id="{83E502E5-1912-4B24-8A84-D0AC16B64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6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/>
                <a:t>√8</a:t>
              </a:r>
              <a:endParaRPr lang="en-US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3118</TotalTime>
  <Words>1222</Words>
  <Application>Microsoft Office PowerPoint</Application>
  <PresentationFormat>On-screen Show (4:3)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Times New Roman</vt:lpstr>
      <vt:lpstr>Wingdings</vt:lpstr>
      <vt:lpstr>Office Theme</vt:lpstr>
      <vt:lpstr> SRI KRISHNA COLLEGE OF ENGINEERING AND TECHNOLOGY  (AN AUTONOMOUS INSTITUTION | AFFILIATED TO ANNA UNIVERSITY | ACCREDITED BY NAAC  WITH “A” GRADE) ACCREDITED BY NBA(CSE, IT, ECE, EEE, MECH, MCT &amp; CIVIL) KUNIAMUTHUR, COIMBATORE, TAMILNADU, INDIA      </vt:lpstr>
      <vt:lpstr>PowerPoint Presentation</vt:lpstr>
      <vt:lpstr>PowerPoint Presentation</vt:lpstr>
      <vt:lpstr>PowerPoint Presentation</vt:lpstr>
      <vt:lpstr>PowerPoint Presentation</vt:lpstr>
      <vt:lpstr>Representation of Data  - Qubits</vt:lpstr>
      <vt:lpstr>PowerPoint Presentation</vt:lpstr>
      <vt:lpstr>Representation of Data - Superposition</vt:lpstr>
      <vt:lpstr>Representation of Data - Superposition</vt:lpstr>
      <vt:lpstr>Data Retrieval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KRISHNA COLLEGE OF ENGINEERING AND TECHNOLOGY Kuniamuthur, Coimbatore Tamilnadu, India An Autonomous Institution | Affiliated To Anna University |Accredited by NAAC  with “A” grade</dc:title>
  <dc:creator>pradeep jithesh</dc:creator>
  <cp:lastModifiedBy>Jayaprakash Jeyaram</cp:lastModifiedBy>
  <cp:revision>161</cp:revision>
  <dcterms:created xsi:type="dcterms:W3CDTF">2006-08-16T00:00:00Z</dcterms:created>
  <dcterms:modified xsi:type="dcterms:W3CDTF">2023-04-19T10:15:42Z</dcterms:modified>
</cp:coreProperties>
</file>