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2" r:id="rId9"/>
    <p:sldId id="261" r:id="rId10"/>
    <p:sldId id="268" r:id="rId11"/>
    <p:sldId id="273" r:id="rId12"/>
    <p:sldId id="263" r:id="rId13"/>
    <p:sldId id="269" r:id="rId14"/>
    <p:sldId id="270" r:id="rId15"/>
    <p:sldId id="271" r:id="rId16"/>
    <p:sldId id="264" r:id="rId17"/>
    <p:sldId id="272" r:id="rId18"/>
  </p:sldIdLst>
  <p:sldSz cx="9144000" cy="6858000" type="screen4x3"/>
  <p:notesSz cx="7099300" cy="10234613"/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7A"/>
    <a:srgbClr val="004078"/>
    <a:srgbClr val="003366"/>
    <a:srgbClr val="336699"/>
    <a:srgbClr val="003300"/>
    <a:srgbClr val="FFFFCC"/>
    <a:srgbClr val="660066"/>
    <a:srgbClr val="E6B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6432" autoAdjust="0"/>
  </p:normalViewPr>
  <p:slideViewPr>
    <p:cSldViewPr snapToObjects="1">
      <p:cViewPr varScale="1">
        <p:scale>
          <a:sx n="110" d="100"/>
          <a:sy n="110" d="100"/>
        </p:scale>
        <p:origin x="162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/>
            </a:lvl1pPr>
          </a:lstStyle>
          <a:p>
            <a:endParaRPr lang="de-DE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fld id="{5BB45A7C-CD8D-4615-9E21-7904701129AE}" type="datetimeFigureOut">
              <a:rPr lang="de-DE"/>
              <a:pPr/>
              <a:t>16.10.2021</a:t>
            </a:fld>
            <a:endParaRPr lang="de-DE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/>
            </a:lvl1pPr>
          </a:lstStyle>
          <a:p>
            <a:endParaRPr lang="de-DE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fld id="{E242EFC1-08D3-4DD8-B15E-4C1B55AD07DE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2" rIns="96485" bIns="48242" numCol="1" anchor="t" anchorCtr="0" compatLnSpc="1">
            <a:prstTxWarp prst="textNoShape">
              <a:avLst/>
            </a:prstTxWarp>
          </a:bodyPr>
          <a:lstStyle>
            <a:lvl1pPr algn="l" defTabSz="965184">
              <a:defRPr sz="1400"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2" rIns="96485" bIns="48242" numCol="1" anchor="t" anchorCtr="0" compatLnSpc="1">
            <a:prstTxWarp prst="textNoShape">
              <a:avLst/>
            </a:prstTxWarp>
          </a:bodyPr>
          <a:lstStyle>
            <a:lvl1pPr algn="r" defTabSz="965184">
              <a:defRPr sz="1400"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4859338"/>
            <a:ext cx="5676900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2" rIns="96485" bIns="482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2" rIns="96485" bIns="48242" numCol="1" anchor="b" anchorCtr="0" compatLnSpc="1">
            <a:prstTxWarp prst="textNoShape">
              <a:avLst/>
            </a:prstTxWarp>
          </a:bodyPr>
          <a:lstStyle>
            <a:lvl1pPr algn="l" defTabSz="965184">
              <a:defRPr sz="1400"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2" rIns="96485" bIns="48242" numCol="1" anchor="b" anchorCtr="0" compatLnSpc="1">
            <a:prstTxWarp prst="textNoShape">
              <a:avLst/>
            </a:prstTxWarp>
          </a:bodyPr>
          <a:lstStyle>
            <a:lvl1pPr algn="r" defTabSz="965184">
              <a:defRPr sz="1400" b="0"/>
            </a:lvl1pPr>
          </a:lstStyle>
          <a:p>
            <a:pPr>
              <a:defRPr/>
            </a:pPr>
            <a:fld id="{4351B0B5-D942-48DD-B88D-7AC11D76AF2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17" descr="pppstyles-07-0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59513"/>
            <a:ext cx="9144000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2771" name="Group 6"/>
          <p:cNvGrpSpPr>
            <a:grpSpLocks/>
          </p:cNvGrpSpPr>
          <p:nvPr/>
        </p:nvGrpSpPr>
        <p:grpSpPr bwMode="auto">
          <a:xfrm>
            <a:off x="152400" y="549275"/>
            <a:ext cx="8451850" cy="879475"/>
            <a:chOff x="138" y="108"/>
            <a:chExt cx="5182" cy="554"/>
          </a:xfrm>
        </p:grpSpPr>
        <p:sp>
          <p:nvSpPr>
            <p:cNvPr id="16" name="Rectangle 7"/>
            <p:cNvSpPr>
              <a:spLocks noChangeArrowheads="1"/>
            </p:cNvSpPr>
            <p:nvPr userDrawn="1"/>
          </p:nvSpPr>
          <p:spPr bwMode="gray">
            <a:xfrm>
              <a:off x="340" y="108"/>
              <a:ext cx="27" cy="554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1" lang="en-US" sz="2400" b="0"/>
            </a:p>
          </p:txBody>
        </p:sp>
        <p:sp>
          <p:nvSpPr>
            <p:cNvPr id="17" name="Rectangle 8"/>
            <p:cNvSpPr>
              <a:spLocks noChangeArrowheads="1"/>
            </p:cNvSpPr>
            <p:nvPr userDrawn="1"/>
          </p:nvSpPr>
          <p:spPr bwMode="gray">
            <a:xfrm>
              <a:off x="138" y="497"/>
              <a:ext cx="5182" cy="20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kumimoji="1" lang="en-US" sz="2400" b="0"/>
            </a:p>
          </p:txBody>
        </p:sp>
      </p:grpSp>
      <p:sp>
        <p:nvSpPr>
          <p:cNvPr id="20" name="Rectangle 16"/>
          <p:cNvSpPr>
            <a:spLocks noChangeArrowheads="1"/>
          </p:cNvSpPr>
          <p:nvPr/>
        </p:nvSpPr>
        <p:spPr bwMode="gray">
          <a:xfrm>
            <a:off x="196850" y="6248400"/>
            <a:ext cx="8947150" cy="31750"/>
          </a:xfrm>
          <a:prstGeom prst="rect">
            <a:avLst/>
          </a:prstGeom>
          <a:solidFill>
            <a:srgbClr val="00407A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kumimoji="1" lang="en-US" sz="2400" b="0"/>
          </a:p>
        </p:txBody>
      </p:sp>
      <p:pic>
        <p:nvPicPr>
          <p:cNvPr id="32777" name="Picture 18" descr="Logo-sw-transparent_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5715000"/>
            <a:ext cx="914400" cy="9128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32778" name="Picture 22" descr="vs-transparen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40650" y="188913"/>
            <a:ext cx="863600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1527175"/>
            <a:ext cx="7704138" cy="1470025"/>
          </a:xfrm>
        </p:spPr>
        <p:txBody>
          <a:bodyPr wrap="square"/>
          <a:lstStyle>
            <a:lvl1pPr algn="ctr">
              <a:defRPr b="1" smtClean="0">
                <a:latin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278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49375" y="3243263"/>
            <a:ext cx="6400800" cy="982662"/>
          </a:xfrm>
          <a:ln algn="ctr"/>
        </p:spPr>
        <p:txBody>
          <a:bodyPr lIns="36000" rIns="18000" anchor="ctr"/>
          <a:lstStyle>
            <a:lvl1pPr marL="0" indent="0" algn="ctr" defTabSz="1081088">
              <a:lnSpc>
                <a:spcPct val="100000"/>
              </a:lnSpc>
              <a:spcBef>
                <a:spcPct val="0"/>
              </a:spcBef>
              <a:buSzTx/>
              <a:buFontTx/>
              <a:buNone/>
              <a:tabLst>
                <a:tab pos="2403475" algn="l"/>
              </a:tabLst>
              <a:defRPr smtClean="0">
                <a:solidFill>
                  <a:srgbClr val="00407A"/>
                </a:solidFill>
                <a:latin typeface="Arial" charset="0"/>
              </a:defRPr>
            </a:lvl1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1444625" y="4941888"/>
            <a:ext cx="6223000" cy="97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18000" anchor="ctr"/>
          <a:lstStyle/>
          <a:p>
            <a:pPr defTabSz="1081088" eaLnBrk="0" hangingPunct="0">
              <a:tabLst>
                <a:tab pos="2403475" algn="l"/>
              </a:tabLst>
            </a:pPr>
            <a:r>
              <a:rPr lang="de-DE" sz="1600" b="0">
                <a:solidFill>
                  <a:srgbClr val="00407A"/>
                </a:solidFill>
              </a:rPr>
              <a:t>Lehrstuhl für Praktische Informatik </a:t>
            </a:r>
          </a:p>
          <a:p>
            <a:pPr defTabSz="1081088" eaLnBrk="0" hangingPunct="0">
              <a:tabLst>
                <a:tab pos="2403475" algn="l"/>
              </a:tabLst>
            </a:pPr>
            <a:r>
              <a:rPr lang="de-DE" sz="1600" b="0">
                <a:solidFill>
                  <a:srgbClr val="00407A"/>
                </a:solidFill>
              </a:rPr>
              <a:t>Fakultät WIAI </a:t>
            </a:r>
          </a:p>
          <a:p>
            <a:pPr defTabSz="1081088" eaLnBrk="0" hangingPunct="0">
              <a:tabLst>
                <a:tab pos="2403475" algn="l"/>
              </a:tabLst>
            </a:pPr>
            <a:r>
              <a:rPr lang="de-DE" sz="1600" b="0">
                <a:solidFill>
                  <a:srgbClr val="00407A"/>
                </a:solidFill>
              </a:rPr>
              <a:t>Otto-Friedrich-Universität Bamberg</a:t>
            </a:r>
          </a:p>
        </p:txBody>
      </p:sp>
      <p:sp>
        <p:nvSpPr>
          <p:cNvPr id="32782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3914775" y="4397375"/>
            <a:ext cx="1296988" cy="476250"/>
          </a:xfrm>
        </p:spPr>
        <p:txBody>
          <a:bodyPr/>
          <a:lstStyle>
            <a:lvl1pPr algn="ctr">
              <a:defRPr/>
            </a:lvl1pPr>
          </a:lstStyle>
          <a:p>
            <a:fld id="{7339B080-6172-4DC7-9FC0-D18295017917}" type="datetime1">
              <a:rPr lang="de-DE"/>
              <a:pPr/>
              <a:t>16.10.2021</a:t>
            </a:fld>
            <a:endParaRPr lang="de-DE"/>
          </a:p>
        </p:txBody>
      </p:sp>
    </p:spTree>
  </p:cSld>
  <p:clrMapOvr>
    <a:masterClrMapping/>
  </p:clrMapOvr>
  <p:transition/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7" descr="pppstyles-07-00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259513"/>
            <a:ext cx="9144000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Group 6"/>
          <p:cNvGrpSpPr>
            <a:grpSpLocks/>
          </p:cNvGrpSpPr>
          <p:nvPr userDrawn="1"/>
        </p:nvGrpSpPr>
        <p:grpSpPr bwMode="auto">
          <a:xfrm>
            <a:off x="34925" y="188913"/>
            <a:ext cx="7705725" cy="879475"/>
            <a:chOff x="138" y="108"/>
            <a:chExt cx="5182" cy="554"/>
          </a:xfrm>
        </p:grpSpPr>
        <p:sp>
          <p:nvSpPr>
            <p:cNvPr id="16" name="Rectangle 7"/>
            <p:cNvSpPr>
              <a:spLocks noChangeArrowheads="1"/>
            </p:cNvSpPr>
            <p:nvPr userDrawn="1"/>
          </p:nvSpPr>
          <p:spPr bwMode="gray">
            <a:xfrm>
              <a:off x="340" y="108"/>
              <a:ext cx="28" cy="554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1" lang="en-US" sz="2400" b="0"/>
            </a:p>
          </p:txBody>
        </p:sp>
        <p:sp>
          <p:nvSpPr>
            <p:cNvPr id="17" name="Rectangle 8"/>
            <p:cNvSpPr>
              <a:spLocks noChangeArrowheads="1"/>
            </p:cNvSpPr>
            <p:nvPr userDrawn="1"/>
          </p:nvSpPr>
          <p:spPr bwMode="gray">
            <a:xfrm>
              <a:off x="138" y="497"/>
              <a:ext cx="5182" cy="20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kumimoji="1" lang="en-US" sz="2400" b="0"/>
            </a:p>
          </p:txBody>
        </p:sp>
      </p:grpSp>
      <p:sp>
        <p:nvSpPr>
          <p:cNvPr id="18" name="Rectangle 16"/>
          <p:cNvSpPr>
            <a:spLocks noChangeArrowheads="1"/>
          </p:cNvSpPr>
          <p:nvPr userDrawn="1"/>
        </p:nvSpPr>
        <p:spPr bwMode="gray">
          <a:xfrm>
            <a:off x="196850" y="6248400"/>
            <a:ext cx="8947150" cy="31750"/>
          </a:xfrm>
          <a:prstGeom prst="rect">
            <a:avLst/>
          </a:prstGeom>
          <a:solidFill>
            <a:srgbClr val="00407A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kumimoji="1" lang="en-US" sz="2400" b="0"/>
          </a:p>
        </p:txBody>
      </p:sp>
      <p:pic>
        <p:nvPicPr>
          <p:cNvPr id="19" name="Picture 18" descr="Logo-sw-transparent_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6026150"/>
            <a:ext cx="573088" cy="571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20" name="Picture 22" descr="vs-transparent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8364538" y="115888"/>
            <a:ext cx="671512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8DF5-449C-4CDB-99E5-200AB76F51BF}" type="datetime1">
              <a:rPr lang="de-DE" smtClean="0"/>
              <a:pPr/>
              <a:t>16.10.2021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430213" y="838200"/>
            <a:ext cx="8570912" cy="5526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22" name="Rectangle 10"/>
          <p:cNvSpPr>
            <a:spLocks noChangeArrowheads="1"/>
          </p:cNvSpPr>
          <p:nvPr userDrawn="1"/>
        </p:nvSpPr>
        <p:spPr bwMode="auto">
          <a:xfrm>
            <a:off x="1981200" y="6524625"/>
            <a:ext cx="6261100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18000" anchor="ctr"/>
          <a:lstStyle/>
          <a:p>
            <a:pPr algn="r" defTabSz="1081088" eaLnBrk="0" hangingPunct="0">
              <a:tabLst>
                <a:tab pos="2403475" algn="l"/>
              </a:tabLst>
            </a:pPr>
            <a:r>
              <a:rPr lang="de-DE" sz="1200" b="0" dirty="0">
                <a:solidFill>
                  <a:srgbClr val="00407A"/>
                </a:solidFill>
              </a:rPr>
              <a:t>Lehrstuhl für Praktische Informatik – WIAI – Otto-Friedrich-Universität Bamberg</a:t>
            </a: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3772B101-CFE9-4FFB-8CD9-CDED0248638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801938" y="6278819"/>
            <a:ext cx="5440362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18000" anchor="ctr"/>
          <a:lstStyle/>
          <a:p>
            <a:pPr algn="r" defTabSz="1081088" eaLnBrk="0" hangingPunct="0">
              <a:tabLst>
                <a:tab pos="2403475" algn="l"/>
              </a:tabLst>
            </a:pPr>
            <a:r>
              <a:rPr lang="de-DE" sz="1200" b="0" dirty="0">
                <a:solidFill>
                  <a:srgbClr val="00407A"/>
                </a:solidFill>
              </a:rPr>
              <a:t>Fußzeile – bitte im Folienmaster anpassen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0213" y="265113"/>
            <a:ext cx="788670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205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0213" y="838200"/>
            <a:ext cx="8561387" cy="550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err="1"/>
              <a:t>rt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noProof="1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Sixth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0"/>
            <a:endParaRPr lang="de-DE" dirty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31913" y="6208713"/>
            <a:ext cx="1296987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36000" tIns="45720" rIns="18000" bIns="45720" numCol="1" anchor="ctr" anchorCtr="0" compatLnSpc="1">
            <a:prstTxWarp prst="textNoShape">
              <a:avLst/>
            </a:prstTxWarp>
          </a:bodyPr>
          <a:lstStyle>
            <a:lvl1pPr algn="l" defTabSz="1081088" eaLnBrk="0" hangingPunct="0">
              <a:tabLst>
                <a:tab pos="2403475" algn="l"/>
              </a:tabLst>
              <a:defRPr sz="1200" b="0">
                <a:solidFill>
                  <a:srgbClr val="00407A"/>
                </a:solidFill>
              </a:defRPr>
            </a:lvl1pPr>
          </a:lstStyle>
          <a:p>
            <a:fld id="{4B008DF5-449C-4CDB-99E5-200AB76F51BF}" type="datetime1">
              <a:rPr lang="de-DE"/>
              <a:pPr/>
              <a:t>16.10.2021</a:t>
            </a:fld>
            <a:endParaRPr lang="de-DE" dirty="0"/>
          </a:p>
        </p:txBody>
      </p:sp>
      <p:sp>
        <p:nvSpPr>
          <p:cNvPr id="206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5338" y="6408738"/>
            <a:ext cx="47783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407A"/>
                </a:solidFill>
              </a:defRPr>
            </a:lvl1pPr>
          </a:lstStyle>
          <a:p>
            <a:fld id="{50E76E58-F275-47A3-BB17-470016A267B6}" type="slidenum">
              <a:rPr lang="de-DE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0" r:id="rId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9pPr>
    </p:titleStyle>
    <p:bodyStyle>
      <a:lvl1pPr marL="269875" indent="-269875" algn="l" defTabSz="63500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70000"/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187325" algn="l" defTabSz="63500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3366"/>
        </a:buClr>
        <a:buSzPct val="12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717550" indent="-18097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00407A"/>
        </a:buClr>
        <a:buSzPct val="12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987425" indent="-171450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•"/>
        <a:defRPr sz="2000">
          <a:solidFill>
            <a:schemeClr val="tx1"/>
          </a:solidFill>
          <a:latin typeface="+mn-lt"/>
        </a:defRPr>
      </a:lvl4pPr>
      <a:lvl5pPr marL="1350963" indent="-177800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 sz="2000">
          <a:solidFill>
            <a:schemeClr val="tx1"/>
          </a:solidFill>
          <a:latin typeface="+mn-lt"/>
        </a:defRPr>
      </a:lvl5pPr>
      <a:lvl6pPr marL="16002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6pPr>
      <a:lvl7pPr marL="20574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7pPr>
      <a:lvl8pPr marL="25146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8pPr>
      <a:lvl9pPr marL="29718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fld id="{FF8ABF28-FF76-4557-B3E8-A52709328A63}" type="datetime1">
              <a:rPr lang="de-DE"/>
              <a:pPr/>
              <a:t>16.10.2021</a:t>
            </a:fld>
            <a:endParaRPr lang="de-DE" dirty="0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Open-Source Software Discovery and Vulnerability Analysis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Master Thesis</a:t>
            </a:r>
          </a:p>
          <a:p>
            <a:r>
              <a:rPr lang="en-US" dirty="0"/>
              <a:t>Hari Prashanth Rajendran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0D2AA-DF35-4847-91EA-256F8EA4B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1FD5FC-B2C4-4579-9078-445DF16B3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8DF5-449C-4CDB-99E5-200AB76F51BF}" type="datetime1">
              <a:rPr lang="de-DE" smtClean="0"/>
              <a:pPr/>
              <a:t>16.10.2021</a:t>
            </a:fld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577838-3F60-4852-89A5-27D90824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84D73A-7EC0-4439-A833-58A8097CBE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OSS Component Evaluator:</a:t>
            </a:r>
          </a:p>
          <a:p>
            <a:pPr lvl="1"/>
            <a:r>
              <a:rPr lang="en-US" dirty="0"/>
              <a:t>Backend application - REST API services.</a:t>
            </a:r>
          </a:p>
          <a:p>
            <a:pPr lvl="1"/>
            <a:r>
              <a:rPr lang="en-US" dirty="0"/>
              <a:t>Each component will be searched in NVD database.</a:t>
            </a:r>
          </a:p>
          <a:p>
            <a:pPr lvl="1"/>
            <a:r>
              <a:rPr lang="en-US" dirty="0"/>
              <a:t>First CPE search – to verify the component.</a:t>
            </a:r>
          </a:p>
          <a:p>
            <a:pPr lvl="1"/>
            <a:r>
              <a:rPr lang="en-US" dirty="0"/>
              <a:t>CPE results – </a:t>
            </a:r>
            <a:r>
              <a:rPr lang="en-US" dirty="0" err="1"/>
              <a:t>cpeName</a:t>
            </a:r>
            <a:r>
              <a:rPr lang="en-US" dirty="0"/>
              <a:t> string </a:t>
            </a:r>
            <a:r>
              <a:rPr lang="en-US" b="0" i="0" dirty="0">
                <a:solidFill>
                  <a:srgbClr val="212121"/>
                </a:solidFill>
                <a:effectLst/>
                <a:latin typeface="Inter"/>
              </a:rPr>
              <a:t>cpe:2.3:a:pyjwt_project:pyjwt:0.3.2:*:*:*:*:*:*:*</a:t>
            </a:r>
          </a:p>
          <a:p>
            <a:pPr lvl="1"/>
            <a:r>
              <a:rPr lang="en-US" dirty="0"/>
              <a:t>Finds similarity between extracted component name and CPE name.</a:t>
            </a:r>
          </a:p>
          <a:p>
            <a:pPr lvl="1"/>
            <a:r>
              <a:rPr lang="en-US" dirty="0"/>
              <a:t>Retrieves vulnerability information from CVE dictionary by </a:t>
            </a:r>
            <a:r>
              <a:rPr lang="en-US" dirty="0" err="1"/>
              <a:t>cpeName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Each CVE record is registered with </a:t>
            </a:r>
            <a:r>
              <a:rPr lang="en-US" dirty="0" err="1"/>
              <a:t>cpeName</a:t>
            </a:r>
            <a:r>
              <a:rPr lang="en-US" dirty="0"/>
              <a:t> string.</a:t>
            </a:r>
          </a:p>
          <a:p>
            <a:pPr lvl="1"/>
            <a:r>
              <a:rPr lang="en-US" dirty="0"/>
              <a:t>Iteration repeats.</a:t>
            </a:r>
          </a:p>
          <a:p>
            <a:pPr lvl="1"/>
            <a:r>
              <a:rPr lang="en-US" dirty="0"/>
              <a:t>All the relevant information is stored in Azure blob storage.</a:t>
            </a:r>
          </a:p>
        </p:txBody>
      </p:sp>
    </p:spTree>
    <p:extLst>
      <p:ext uri="{BB962C8B-B14F-4D97-AF65-F5344CB8AC3E}">
        <p14:creationId xmlns:p14="http://schemas.microsoft.com/office/powerpoint/2010/main" val="3352861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4C2A8-1970-4EF5-BD1E-19045A297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52C3ED-A01E-4B73-9947-8CAACE81C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8DF5-449C-4CDB-99E5-200AB76F51BF}" type="datetime1">
              <a:rPr lang="de-DE" smtClean="0"/>
              <a:pPr/>
              <a:t>16.10.2021</a:t>
            </a:fld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0A987-1B91-4F5F-9756-49973940A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4C98C2-3579-4B53-BF73-246E373564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Reporter:</a:t>
            </a:r>
          </a:p>
          <a:p>
            <a:pPr lvl="1"/>
            <a:r>
              <a:rPr lang="en-US" dirty="0"/>
              <a:t>Retrieves all component information of a project.</a:t>
            </a:r>
          </a:p>
          <a:p>
            <a:pPr lvl="1"/>
            <a:r>
              <a:rPr lang="en-US" dirty="0"/>
              <a:t>Shows both CVSS v2 and v3 scores and information.</a:t>
            </a:r>
          </a:p>
          <a:p>
            <a:pPr lvl="1"/>
            <a:r>
              <a:rPr lang="en-US" dirty="0"/>
              <a:t>Generates simple PDF report.</a:t>
            </a:r>
          </a:p>
          <a:p>
            <a:pPr lvl="1"/>
            <a:r>
              <a:rPr lang="en-US" dirty="0"/>
              <a:t>Helps to decide the correct release.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333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7BE95-A18E-4D6A-AADC-8B0F38551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6F7490-8B6B-49F8-8CD4-A46A8CC28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8DF5-449C-4CDB-99E5-200AB76F51BF}" type="datetime1">
              <a:rPr lang="de-DE" smtClean="0"/>
              <a:pPr/>
              <a:t>16.10.2021</a:t>
            </a:fld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2633F-8FA3-4AB1-A038-EA6816D6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6F6BC4-B400-4D67-B31D-E0E0E95FA5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OSS Component Analyzer:</a:t>
            </a:r>
          </a:p>
          <a:p>
            <a:pPr lvl="1"/>
            <a:r>
              <a:rPr lang="en-US" dirty="0"/>
              <a:t>Component name and version extraction from client side.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9FE336-C970-4039-AC73-0087F6116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712472"/>
            <a:ext cx="4035753" cy="417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519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04C07-9C5C-47E4-8A23-58827C301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5936AE-7CCD-49C0-8E50-978114093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8DF5-449C-4CDB-99E5-200AB76F51BF}" type="datetime1">
              <a:rPr lang="de-DE" smtClean="0"/>
              <a:pPr/>
              <a:t>16.10.2021</a:t>
            </a:fld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900AE-9A6F-47E0-9E22-554AED182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0DE561-B037-428A-B551-FC293B30F4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OSS Component Evaluator:</a:t>
            </a:r>
          </a:p>
          <a:p>
            <a:pPr lvl="1"/>
            <a:r>
              <a:rPr lang="en-US" dirty="0"/>
              <a:t>Retrieves vulnerability information from NVD:</a:t>
            </a:r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731BC3-FE6D-4BDF-947A-2EAF32CF9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705473"/>
            <a:ext cx="3892483" cy="431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31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34AF7-6E79-4FDC-A991-629A91445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4893EC-9127-49A2-99F5-F5B5B43EB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8DF5-449C-4CDB-99E5-200AB76F51BF}" type="datetime1">
              <a:rPr lang="de-DE" smtClean="0"/>
              <a:pPr/>
              <a:t>16.10.2021</a:t>
            </a:fld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1E39A4-66BB-4FCC-9D76-1B029FD9A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F1A24A-9098-43C3-8168-086FBE2D22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Reporter:</a:t>
            </a:r>
          </a:p>
          <a:p>
            <a:pPr lvl="1"/>
            <a:r>
              <a:rPr lang="en-US" dirty="0"/>
              <a:t>Generates vulnerability report of each OSS component.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2730D4-0641-4C93-8CD3-74B6336A1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767819"/>
            <a:ext cx="4817225" cy="423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33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3BCA7-3E48-45BF-AFE3-4B3D3B6BE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698D9F-7EAA-45DE-82ED-2E4CEA8EC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8DF5-449C-4CDB-99E5-200AB76F51BF}" type="datetime1">
              <a:rPr lang="de-DE" smtClean="0"/>
              <a:pPr/>
              <a:t>16.10.2021</a:t>
            </a:fld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B67013-0624-4F07-A101-9F12F724B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27E784-B1AD-42DD-B56E-D60AD00CCA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Software security is vital.</a:t>
            </a:r>
          </a:p>
          <a:p>
            <a:r>
              <a:rPr lang="en-US" dirty="0"/>
              <a:t>Automated the open-source software discovery.</a:t>
            </a:r>
          </a:p>
          <a:p>
            <a:r>
              <a:rPr lang="en-US" dirty="0"/>
              <a:t>The scanner is developed to find all OSS components.</a:t>
            </a:r>
          </a:p>
          <a:p>
            <a:r>
              <a:rPr lang="en-US" dirty="0"/>
              <a:t>Helps the developers to find known vulnerabilities. </a:t>
            </a:r>
          </a:p>
          <a:p>
            <a:r>
              <a:rPr lang="en-US" dirty="0"/>
              <a:t>It can scan Django, Laravel, Ruby on Rails, </a:t>
            </a:r>
            <a:r>
              <a:rPr lang="en-US" dirty="0" err="1"/>
              <a:t>.Net</a:t>
            </a:r>
            <a:r>
              <a:rPr lang="en-US" dirty="0"/>
              <a:t> core, Gradle and Maven projects.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792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DCFE-25AE-4D82-B037-C12A36442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work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154C1F-A516-4CF3-B1B5-C7C28D528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8DF5-449C-4CDB-99E5-200AB76F51BF}" type="datetime1">
              <a:rPr lang="de-DE" smtClean="0"/>
              <a:pPr/>
              <a:t>16.10.2021</a:t>
            </a:fld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426A66-8765-4BE0-BDFB-112F70749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42739B-181A-4BCF-B965-00464BDD46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extracted OSS components can be used for license clearing process.</a:t>
            </a:r>
          </a:p>
          <a:p>
            <a:pPr lvl="1"/>
            <a:r>
              <a:rPr lang="en-US" dirty="0"/>
              <a:t>Tracking software usage.</a:t>
            </a:r>
          </a:p>
          <a:p>
            <a:pPr lvl="1"/>
            <a:r>
              <a:rPr lang="en-US" dirty="0"/>
              <a:t>Avoid unwanted cost.</a:t>
            </a:r>
          </a:p>
          <a:p>
            <a:pPr lvl="1"/>
            <a:r>
              <a:rPr lang="en-US" dirty="0"/>
              <a:t>Copy left issues</a:t>
            </a:r>
          </a:p>
          <a:p>
            <a:r>
              <a:rPr lang="en-US" dirty="0"/>
              <a:t>Release recommendation for vulnerable OSS component.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594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8A526-2B36-4DD6-925A-2B81811C1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3A33A0-B9B6-4FB8-8906-0C9F4C1D0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8DF5-449C-4CDB-99E5-200AB76F51BF}" type="datetime1">
              <a:rPr lang="de-DE" smtClean="0"/>
              <a:pPr/>
              <a:t>16.10.2021</a:t>
            </a:fld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01024D-F679-4BAB-BA2D-C07F4895D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F8FAA-2FFD-4E92-A446-F5725E286F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36390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CB549E-7287-451B-B58E-12D4B2C1C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9042816-C089-4EF4-8FBF-B3F4314E6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8DF5-449C-4CDB-99E5-200AB76F51BF}" type="datetime1">
              <a:rPr lang="de-DE" smtClean="0"/>
              <a:pPr/>
              <a:t>16.10.2021</a:t>
            </a:fld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5868DE-DA45-4D7A-8AEA-CBAFB6C4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9B1CF29-67A1-4539-8C37-B00E8AFE8B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Introdution</a:t>
            </a:r>
            <a:endParaRPr lang="de-DE" dirty="0"/>
          </a:p>
          <a:p>
            <a:r>
              <a:rPr lang="de-DE" dirty="0"/>
              <a:t>Motivation</a:t>
            </a:r>
          </a:p>
          <a:p>
            <a:r>
              <a:rPr lang="de-DE" dirty="0"/>
              <a:t>Research &amp; Question</a:t>
            </a:r>
          </a:p>
          <a:p>
            <a:r>
              <a:rPr lang="de-DE" dirty="0"/>
              <a:t>Design &amp; </a:t>
            </a:r>
            <a:r>
              <a:rPr lang="de-DE" dirty="0" err="1"/>
              <a:t>Challenges</a:t>
            </a:r>
            <a:endParaRPr lang="de-DE" dirty="0"/>
          </a:p>
          <a:p>
            <a:r>
              <a:rPr lang="de-DE" dirty="0"/>
              <a:t>Implementation</a:t>
            </a:r>
          </a:p>
          <a:p>
            <a:r>
              <a:rPr lang="de-DE" dirty="0" err="1"/>
              <a:t>Results</a:t>
            </a:r>
            <a:r>
              <a:rPr lang="de-DE" dirty="0"/>
              <a:t> &amp; </a:t>
            </a:r>
            <a:r>
              <a:rPr lang="de-DE" dirty="0" err="1"/>
              <a:t>Conclusion</a:t>
            </a:r>
            <a:endParaRPr lang="de-DE" dirty="0"/>
          </a:p>
          <a:p>
            <a:r>
              <a:rPr lang="de-DE" dirty="0"/>
              <a:t>Future Work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81153D7-07BA-48A1-8209-52EBD35C52EE}"/>
              </a:ext>
            </a:extLst>
          </p:cNvPr>
          <p:cNvSpPr txBox="1"/>
          <p:nvPr/>
        </p:nvSpPr>
        <p:spPr>
          <a:xfrm>
            <a:off x="1552458" y="29969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221079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56109-4810-4B14-8298-055426364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14B0AF-0B4A-4F24-A2BA-A41E708AD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8DF5-449C-4CDB-99E5-200AB76F51BF}" type="datetime1">
              <a:rPr lang="de-DE" smtClean="0"/>
              <a:pPr/>
              <a:t>16.10.2021</a:t>
            </a:fld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6FE4F-5580-4E72-BC55-1EF72D83B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3EF2E3-3E54-4BDE-9457-943D6BF660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u="none" strike="noStrike" baseline="0" dirty="0">
                <a:latin typeface="CMR12"/>
              </a:rPr>
              <a:t>Today standard components are not re-written instead they are shared as packages around the world. Open Source Portals like GitHub and Gitlab make it very easy to share those components.</a:t>
            </a:r>
          </a:p>
          <a:p>
            <a:pPr marL="0" indent="0" algn="l">
              <a:buNone/>
            </a:pPr>
            <a:endParaRPr lang="en-US" b="0" i="0" u="none" strike="noStrike" baseline="0" dirty="0">
              <a:latin typeface="CMR12"/>
            </a:endParaRPr>
          </a:p>
          <a:p>
            <a:r>
              <a:rPr lang="en-US" dirty="0"/>
              <a:t>Shared-code culture.</a:t>
            </a:r>
          </a:p>
          <a:p>
            <a:r>
              <a:rPr lang="en-US" dirty="0"/>
              <a:t>Quick release.</a:t>
            </a:r>
          </a:p>
          <a:p>
            <a:r>
              <a:rPr lang="en-US" dirty="0"/>
              <a:t>Wide community</a:t>
            </a:r>
          </a:p>
          <a:p>
            <a:r>
              <a:rPr lang="en-US" dirty="0"/>
              <a:t>Transparency</a:t>
            </a:r>
          </a:p>
          <a:p>
            <a:r>
              <a:rPr lang="en-US" dirty="0"/>
              <a:t>Cost effective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801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A5D36-2EF8-4A97-B313-EC1708113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3BDD2F-9913-418F-91AD-476DBF7E6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8DF5-449C-4CDB-99E5-200AB76F51BF}" type="datetime1">
              <a:rPr lang="de-DE" smtClean="0"/>
              <a:pPr/>
              <a:t>16.10.2021</a:t>
            </a:fld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B9E374-9DAB-4758-8194-90BF3065C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C379B-2E85-43B3-B95A-B3A687A9AB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High usage of open-source software.</a:t>
            </a:r>
          </a:p>
          <a:p>
            <a:r>
              <a:rPr lang="en-US" dirty="0"/>
              <a:t>Avoid security threats.</a:t>
            </a:r>
          </a:p>
          <a:p>
            <a:r>
              <a:rPr lang="en-US" dirty="0"/>
              <a:t>Choosing right software.</a:t>
            </a:r>
          </a:p>
          <a:p>
            <a:r>
              <a:rPr lang="en-US" dirty="0"/>
              <a:t>Expose known vulnerability.</a:t>
            </a:r>
          </a:p>
          <a:p>
            <a:r>
              <a:rPr lang="en-US" dirty="0"/>
              <a:t>Reduce risk management.</a:t>
            </a:r>
          </a:p>
          <a:p>
            <a:r>
              <a:rPr lang="en-US" dirty="0"/>
              <a:t>Automated open-source software scanning.</a:t>
            </a:r>
          </a:p>
          <a:p>
            <a:r>
              <a:rPr lang="en-US" dirty="0"/>
              <a:t>Use of Vulnerability Databases.</a:t>
            </a:r>
          </a:p>
        </p:txBody>
      </p:sp>
    </p:spTree>
    <p:extLst>
      <p:ext uri="{BB962C8B-B14F-4D97-AF65-F5344CB8AC3E}">
        <p14:creationId xmlns:p14="http://schemas.microsoft.com/office/powerpoint/2010/main" val="384095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22469-99AD-454B-AD02-29EF8BBAE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&amp; Question.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CED778-49BF-46CD-A881-EE2399D2B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8DF5-449C-4CDB-99E5-200AB76F51BF}" type="datetime1">
              <a:rPr lang="de-DE" smtClean="0"/>
              <a:pPr/>
              <a:t>16.10.2021</a:t>
            </a:fld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FF8E0-3C90-45D5-A87D-8133DC8C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68EC98-16FB-4B90-BFFF-B9DAF68625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Vulnerability Analysis:</a:t>
            </a:r>
          </a:p>
          <a:p>
            <a:pPr lvl="1"/>
            <a:r>
              <a:rPr lang="en-US" sz="1800" dirty="0"/>
              <a:t>Vulnerability Attacks: </a:t>
            </a:r>
          </a:p>
          <a:p>
            <a:pPr lvl="2"/>
            <a:r>
              <a:rPr lang="en-US" sz="1800" dirty="0"/>
              <a:t>Configuration, security patches, zero-day, faulty OSS package.</a:t>
            </a:r>
          </a:p>
          <a:p>
            <a:pPr lvl="1"/>
            <a:r>
              <a:rPr lang="en-US" sz="1800" dirty="0"/>
              <a:t>Vulnerability Analysis types:</a:t>
            </a:r>
          </a:p>
          <a:p>
            <a:pPr lvl="2"/>
            <a:r>
              <a:rPr lang="en-US" sz="1800" dirty="0"/>
              <a:t>Network, Host, Database, Application.</a:t>
            </a:r>
          </a:p>
          <a:p>
            <a:pPr lvl="1"/>
            <a:r>
              <a:rPr lang="en-US" sz="1800" dirty="0"/>
              <a:t>Vulnerability Database:</a:t>
            </a:r>
          </a:p>
          <a:p>
            <a:pPr lvl="2"/>
            <a:r>
              <a:rPr lang="en-US" sz="1800" dirty="0"/>
              <a:t>NVD, </a:t>
            </a:r>
            <a:r>
              <a:rPr lang="en-US" sz="1800" dirty="0" err="1"/>
              <a:t>SecurityFocus</a:t>
            </a:r>
            <a:r>
              <a:rPr lang="en-US" sz="1800" dirty="0"/>
              <a:t>, IBM-X force, CERT/CC</a:t>
            </a:r>
          </a:p>
          <a:p>
            <a:r>
              <a:rPr lang="en-US" sz="2000" dirty="0"/>
              <a:t>Data Scraping:</a:t>
            </a:r>
          </a:p>
          <a:p>
            <a:pPr lvl="1"/>
            <a:r>
              <a:rPr lang="en-US" sz="1800" dirty="0"/>
              <a:t>Types:</a:t>
            </a:r>
          </a:p>
          <a:p>
            <a:pPr lvl="2"/>
            <a:r>
              <a:rPr lang="en-US" sz="1800" dirty="0"/>
              <a:t>Web scraping, Screen Scraping</a:t>
            </a:r>
          </a:p>
          <a:p>
            <a:pPr lvl="1"/>
            <a:r>
              <a:rPr lang="en-US" sz="1800" dirty="0"/>
              <a:t>Challenges.</a:t>
            </a:r>
          </a:p>
          <a:p>
            <a:pPr lvl="1"/>
            <a:r>
              <a:rPr lang="en-US" sz="1800" dirty="0"/>
              <a:t>Methods:</a:t>
            </a:r>
          </a:p>
          <a:p>
            <a:pPr lvl="2"/>
            <a:r>
              <a:rPr lang="en-US" sz="1800" dirty="0"/>
              <a:t>Manual Scraping – copy/paste.</a:t>
            </a:r>
          </a:p>
          <a:p>
            <a:pPr lvl="2"/>
            <a:r>
              <a:rPr lang="en-US" sz="1800" dirty="0"/>
              <a:t>Automated Scraping – HTML parsing, DOM parsing, </a:t>
            </a:r>
            <a:r>
              <a:rPr lang="en-US" sz="1800" dirty="0" err="1"/>
              <a:t>Xpath</a:t>
            </a:r>
            <a:r>
              <a:rPr lang="en-US" sz="1800" dirty="0"/>
              <a:t>, Text pattern matching</a:t>
            </a:r>
          </a:p>
        </p:txBody>
      </p:sp>
    </p:spTree>
    <p:extLst>
      <p:ext uri="{BB962C8B-B14F-4D97-AF65-F5344CB8AC3E}">
        <p14:creationId xmlns:p14="http://schemas.microsoft.com/office/powerpoint/2010/main" val="4109221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10EE3-E54B-474B-A2B2-1773896CD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607022-A6CC-4DB4-8A11-EA8D23117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8DF5-449C-4CDB-99E5-200AB76F51BF}" type="datetime1">
              <a:rPr lang="de-DE" smtClean="0"/>
              <a:pPr/>
              <a:t>16.10.2021</a:t>
            </a:fld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FB1E4-36E4-49C0-B5D1-C0680FB31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AE9EDD-9EB3-4AA3-8E22-0A9219C6C5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String distance Metrics:</a:t>
            </a:r>
          </a:p>
          <a:p>
            <a:pPr lvl="1"/>
            <a:r>
              <a:rPr lang="en-US" dirty="0"/>
              <a:t>Hamming Distance.</a:t>
            </a:r>
          </a:p>
          <a:p>
            <a:pPr lvl="1"/>
            <a:r>
              <a:rPr lang="en-US" dirty="0" err="1"/>
              <a:t>Levenshtein</a:t>
            </a:r>
            <a:r>
              <a:rPr lang="en-US" dirty="0"/>
              <a:t> distance.</a:t>
            </a:r>
          </a:p>
          <a:p>
            <a:pPr lvl="1"/>
            <a:r>
              <a:rPr lang="en-US" dirty="0" err="1"/>
              <a:t>Damerau-Levenshtein</a:t>
            </a:r>
            <a:r>
              <a:rPr lang="en-US" dirty="0"/>
              <a:t> distance.</a:t>
            </a:r>
          </a:p>
          <a:p>
            <a:pPr lvl="1"/>
            <a:r>
              <a:rPr lang="en-US" dirty="0" err="1"/>
              <a:t>Jaro</a:t>
            </a:r>
            <a:r>
              <a:rPr lang="en-US" dirty="0"/>
              <a:t> Distance.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Questions:</a:t>
            </a:r>
          </a:p>
          <a:p>
            <a:r>
              <a:rPr lang="en-US" dirty="0"/>
              <a:t>What type of analysis method can be used for extracting the open-source software components from a software project?</a:t>
            </a:r>
          </a:p>
          <a:p>
            <a:r>
              <a:rPr lang="en-US" dirty="0"/>
              <a:t>How the software components can be evaluated to find the vulnerability?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780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01A08-1CE9-4EB8-88B3-DE32BB4CC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F4342A-B4CB-4254-8BCB-A2A91B843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8DF5-449C-4CDB-99E5-200AB76F51BF}" type="datetime1">
              <a:rPr lang="de-DE" smtClean="0"/>
              <a:pPr/>
              <a:t>16.10.2021</a:t>
            </a:fld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27E4B-1CD1-4BB6-87B2-50BDEE5A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DEDDCD-0713-4B07-9D30-3F3CF3AF0A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D74920-D0A2-4D8E-8D2B-3DB771F27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912" y="1375834"/>
            <a:ext cx="479107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828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E27EC-5C50-45D1-A5B7-2C8EF6D53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205AAC-F0D4-43A3-A25A-00EFAEF2A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8DF5-449C-4CDB-99E5-200AB76F51BF}" type="datetime1">
              <a:rPr lang="de-DE" smtClean="0"/>
              <a:pPr/>
              <a:t>16.10.2021</a:t>
            </a:fld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A0C266-1ED6-414C-8332-96C616F6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61D442-0C89-4492-BD9E-16DC5D569F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Application Framework:	</a:t>
            </a:r>
          </a:p>
          <a:p>
            <a:pPr lvl="1"/>
            <a:r>
              <a:rPr lang="en-US" dirty="0"/>
              <a:t>Choosing frontend framework.</a:t>
            </a:r>
          </a:p>
          <a:p>
            <a:pPr lvl="1"/>
            <a:r>
              <a:rPr lang="en-US" dirty="0"/>
              <a:t>Learning Angular Framework.</a:t>
            </a:r>
          </a:p>
          <a:p>
            <a:r>
              <a:rPr lang="en-US" dirty="0"/>
              <a:t>Config File Structure:</a:t>
            </a:r>
          </a:p>
          <a:p>
            <a:pPr lvl="1"/>
            <a:r>
              <a:rPr lang="en-US" dirty="0"/>
              <a:t>Different file types.</a:t>
            </a:r>
          </a:p>
          <a:p>
            <a:pPr lvl="1"/>
            <a:r>
              <a:rPr lang="en-US" dirty="0"/>
              <a:t>Dependency managers.</a:t>
            </a:r>
          </a:p>
          <a:p>
            <a:pPr lvl="1"/>
            <a:r>
              <a:rPr lang="en-US" dirty="0"/>
              <a:t>Create a generic function.</a:t>
            </a:r>
          </a:p>
          <a:p>
            <a:r>
              <a:rPr lang="en-US" dirty="0"/>
              <a:t>Finding the right regex:</a:t>
            </a:r>
          </a:p>
          <a:p>
            <a:pPr lvl="1"/>
            <a:r>
              <a:rPr lang="en-US" dirty="0"/>
              <a:t>Ruby on Rails, Gradle and Django.</a:t>
            </a:r>
          </a:p>
          <a:p>
            <a:r>
              <a:rPr lang="en-US" dirty="0"/>
              <a:t>Result Verification:</a:t>
            </a:r>
          </a:p>
          <a:p>
            <a:pPr lvl="1"/>
            <a:r>
              <a:rPr lang="en-US" dirty="0"/>
              <a:t>Expected result.</a:t>
            </a:r>
          </a:p>
          <a:p>
            <a:pPr lvl="1"/>
            <a:r>
              <a:rPr lang="en-US" dirty="0"/>
              <a:t>Code modification.</a:t>
            </a:r>
          </a:p>
        </p:txBody>
      </p:sp>
    </p:spTree>
    <p:extLst>
      <p:ext uri="{BB962C8B-B14F-4D97-AF65-F5344CB8AC3E}">
        <p14:creationId xmlns:p14="http://schemas.microsoft.com/office/powerpoint/2010/main" val="51991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1C265-269B-4170-8242-3248AAC7F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D1FFAB-73DF-498A-BE5B-ABA4B4328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8DF5-449C-4CDB-99E5-200AB76F51BF}" type="datetime1">
              <a:rPr lang="de-DE" smtClean="0"/>
              <a:pPr/>
              <a:t>16.10.2021</a:t>
            </a:fld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D146F-BEC9-432F-8B32-2FD645A7F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0F06CB-AABB-40CE-9323-FF93AC5EE5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OSS Component Analyzer:</a:t>
            </a:r>
          </a:p>
          <a:p>
            <a:pPr lvl="1"/>
            <a:r>
              <a:rPr lang="en-US" dirty="0"/>
              <a:t>Frontend Application.</a:t>
            </a:r>
          </a:p>
          <a:p>
            <a:pPr lvl="1"/>
            <a:r>
              <a:rPr lang="en-US" dirty="0"/>
              <a:t>Input: Project name, Description, members and project source directory.</a:t>
            </a:r>
          </a:p>
          <a:p>
            <a:pPr lvl="1"/>
            <a:r>
              <a:rPr lang="en-US" dirty="0"/>
              <a:t>Once soured directory is dropped:</a:t>
            </a:r>
          </a:p>
          <a:p>
            <a:pPr lvl="2"/>
            <a:r>
              <a:rPr lang="en-US" dirty="0"/>
              <a:t>Scans for OSS components/libraries.</a:t>
            </a:r>
          </a:p>
          <a:p>
            <a:pPr lvl="2"/>
            <a:r>
              <a:rPr lang="en-US" dirty="0"/>
              <a:t>Extracts only component name and version.</a:t>
            </a:r>
          </a:p>
          <a:p>
            <a:pPr lvl="2"/>
            <a:r>
              <a:rPr lang="en-US" dirty="0"/>
              <a:t>Scraps OSS components based on dependency manager.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5D4303-604A-462C-9E67-8E024CE3C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004645"/>
            <a:ext cx="6192839" cy="216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070439"/>
      </p:ext>
    </p:extLst>
  </p:cSld>
  <p:clrMapOvr>
    <a:masterClrMapping/>
  </p:clrMapOvr>
</p:sld>
</file>

<file path=ppt/theme/theme1.xml><?xml version="1.0" encoding="utf-8"?>
<a:theme xmlns:a="http://schemas.openxmlformats.org/drawingml/2006/main" name="1_VorlageLSPI">
  <a:themeElements>
    <a:clrScheme name="DSG Color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3B231"/>
      </a:accent1>
      <a:accent2>
        <a:srgbClr val="425F85"/>
      </a:accent2>
      <a:accent3>
        <a:srgbClr val="70AD47"/>
      </a:accent3>
      <a:accent4>
        <a:srgbClr val="E64823"/>
      </a:accent4>
      <a:accent5>
        <a:srgbClr val="9B57D3"/>
      </a:accent5>
      <a:accent6>
        <a:srgbClr val="5B9BD5"/>
      </a:accent6>
      <a:hlink>
        <a:srgbClr val="1339F5"/>
      </a:hlink>
      <a:folHlink>
        <a:srgbClr val="B2B2B2"/>
      </a:folHlink>
    </a:clrScheme>
    <a:fontScheme name="1_VorlageLSPI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b="0" dirty="0"/>
        </a:defPPr>
      </a:lstStyle>
    </a:txDef>
  </a:objectDefaults>
  <a:extraClrSchemeLst>
    <a:extraClrScheme>
      <a:clrScheme name="SWT-SoSe2007Vorl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WT-SoSe2007Vorlag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äsentation1" id="{92B5B7B7-2275-48DB-9D70-DBB72A4F1BE6}" vid="{796B4B1E-454E-4AE7-BB8D-D836CA4123AA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dsg-vortrag-vorlage</Template>
  <TotalTime>0</TotalTime>
  <Words>617</Words>
  <Application>Microsoft Office PowerPoint</Application>
  <PresentationFormat>On-screen Show (4:3)</PresentationFormat>
  <Paragraphs>147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CMR12</vt:lpstr>
      <vt:lpstr>Inter</vt:lpstr>
      <vt:lpstr>Wingdings</vt:lpstr>
      <vt:lpstr>1_VorlageLSPI</vt:lpstr>
      <vt:lpstr>Open-Source Software Discovery and Vulnerability Analysis</vt:lpstr>
      <vt:lpstr>Agenda</vt:lpstr>
      <vt:lpstr>Introduction</vt:lpstr>
      <vt:lpstr>Motivation</vt:lpstr>
      <vt:lpstr>Research &amp; Question.</vt:lpstr>
      <vt:lpstr>Contd..</vt:lpstr>
      <vt:lpstr>Design</vt:lpstr>
      <vt:lpstr>Challenges</vt:lpstr>
      <vt:lpstr>Implementation</vt:lpstr>
      <vt:lpstr>Contd..</vt:lpstr>
      <vt:lpstr>Contd..</vt:lpstr>
      <vt:lpstr>Results</vt:lpstr>
      <vt:lpstr>Contd..</vt:lpstr>
      <vt:lpstr>Contd..</vt:lpstr>
      <vt:lpstr>Conclusion</vt:lpstr>
      <vt:lpstr>Future work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Open-Source Software Discovery and Vulnerability Analysis</dc:title>
  <dc:creator>Rajendran, Hari Prashanth (ext) (ADV D EVO PRD ALM PTP)</dc:creator>
  <cp:lastModifiedBy>Rajendran, Hari Prashanth (ADV D EVO PRD ALM PTP)</cp:lastModifiedBy>
  <cp:revision>37</cp:revision>
  <cp:lastPrinted>1601-01-01T00:00:00Z</cp:lastPrinted>
  <dcterms:created xsi:type="dcterms:W3CDTF">2021-09-27T10:16:21Z</dcterms:created>
  <dcterms:modified xsi:type="dcterms:W3CDTF">2021-10-16T21:35:01Z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MSIP_Label_a59b6cd5-d141-4a33-8bf1-0ca04484304f_Enabled">
    <vt:lpwstr>true</vt:lpwstr>
  </property>
  <property fmtid="{D5CDD505-2E9C-101B-9397-08002B2CF9AE}" pid="4" name="MSIP_Label_a59b6cd5-d141-4a33-8bf1-0ca04484304f_SetDate">
    <vt:lpwstr>2021-10-16T21:35:01Z</vt:lpwstr>
  </property>
  <property fmtid="{D5CDD505-2E9C-101B-9397-08002B2CF9AE}" pid="5" name="MSIP_Label_a59b6cd5-d141-4a33-8bf1-0ca04484304f_Method">
    <vt:lpwstr>Standard</vt:lpwstr>
  </property>
  <property fmtid="{D5CDD505-2E9C-101B-9397-08002B2CF9AE}" pid="6" name="MSIP_Label_a59b6cd5-d141-4a33-8bf1-0ca04484304f_Name">
    <vt:lpwstr>restricted-default</vt:lpwstr>
  </property>
  <property fmtid="{D5CDD505-2E9C-101B-9397-08002B2CF9AE}" pid="7" name="MSIP_Label_a59b6cd5-d141-4a33-8bf1-0ca04484304f_SiteId">
    <vt:lpwstr>38ae3bcd-9579-4fd4-adda-b42e1495d55a</vt:lpwstr>
  </property>
  <property fmtid="{D5CDD505-2E9C-101B-9397-08002B2CF9AE}" pid="8" name="MSIP_Label_a59b6cd5-d141-4a33-8bf1-0ca04484304f_ActionId">
    <vt:lpwstr>11d3ec7a-3afd-49bc-99b9-713bdc48fd6f</vt:lpwstr>
  </property>
  <property fmtid="{D5CDD505-2E9C-101B-9397-08002B2CF9AE}" pid="9" name="MSIP_Label_a59b6cd5-d141-4a33-8bf1-0ca04484304f_ContentBits">
    <vt:lpwstr>0</vt:lpwstr>
  </property>
  <property fmtid="{D5CDD505-2E9C-101B-9397-08002B2CF9AE}" pid="10" name="Document_Confidentiality">
    <vt:lpwstr>Restricted</vt:lpwstr>
  </property>
</Properties>
</file>