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7" r:id="rId6"/>
    <p:sldId id="265" r:id="rId7"/>
    <p:sldId id="266" r:id="rId8"/>
    <p:sldId id="260" r:id="rId9"/>
    <p:sldId id="261" r:id="rId10"/>
    <p:sldId id="268" r:id="rId11"/>
    <p:sldId id="262" r:id="rId12"/>
    <p:sldId id="263" r:id="rId13"/>
    <p:sldId id="264" r:id="rId14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32" autoAdjust="0"/>
  </p:normalViewPr>
  <p:slideViewPr>
    <p:cSldViewPr snapToObjects="1">
      <p:cViewPr varScale="1">
        <p:scale>
          <a:sx n="110" d="100"/>
          <a:sy n="110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12.10.2021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32778" name="Picture 22" descr="vs-transpar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650" y="188913"/>
            <a:ext cx="8636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>
                <a:solidFill>
                  <a:srgbClr val="00407A"/>
                </a:solidFill>
              </a:rPr>
              <a:t>Lehrstuhl für Praktische Informatik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fld id="{7339B080-6172-4DC7-9FC0-D18295017917}" type="datetime1">
              <a:rPr lang="de-DE"/>
              <a:pPr/>
              <a:t>12.10.2021</a:t>
            </a:fld>
            <a:endParaRPr lang="de-DE"/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0" name="Picture 22" descr="vs-transparen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364538" y="115888"/>
            <a:ext cx="671512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Lehrstuhl für Praktische Informatik – WIAI – Otto-Friedrich-Universität Bamberg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3772B101-CFE9-4FFB-8CD9-CDED024863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01938" y="6278819"/>
            <a:ext cx="54403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Fußzeile – bitte im Folienmaster anpassen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fld id="{4B008DF5-449C-4CDB-99E5-200AB76F51BF}" type="datetime1">
              <a:rPr lang="de-DE"/>
              <a:pPr/>
              <a:t>12.10.2021</a:t>
            </a:fld>
            <a:endParaRPr lang="de-DE" dirty="0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F8ABF28-FF76-4557-B3E8-A52709328A63}" type="datetime1">
              <a:rPr lang="de-DE"/>
              <a:pPr/>
              <a:t>12.10.2021</a:t>
            </a:fld>
            <a:endParaRPr lang="de-DE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Open-Source Software Discovery and Vulnerability Analysis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 Thesis</a:t>
            </a:r>
          </a:p>
          <a:p>
            <a:r>
              <a:rPr lang="en-US" dirty="0"/>
              <a:t>Hari Prashanth Rajendran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4FF1-B985-41EB-894C-4964FAE1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7330D-D149-46C6-B779-45B072BF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F4C0C-2D1B-443E-8A62-DB4CD0C5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58FFB-5A18-4D9F-B022-9998DCCA3E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OSS Component Evaluator:</a:t>
            </a:r>
          </a:p>
          <a:p>
            <a:pPr lvl="1"/>
            <a:r>
              <a:rPr lang="en-US" dirty="0"/>
              <a:t>Written as REST API services.</a:t>
            </a:r>
          </a:p>
          <a:p>
            <a:pPr lvl="1"/>
            <a:r>
              <a:rPr lang="en-US" dirty="0"/>
              <a:t>Each component will be searched in NVD database.</a:t>
            </a:r>
          </a:p>
          <a:p>
            <a:pPr lvl="1"/>
            <a:r>
              <a:rPr lang="en-US" dirty="0"/>
              <a:t>First CPE search – to verify the component.</a:t>
            </a:r>
          </a:p>
          <a:p>
            <a:pPr lvl="1"/>
            <a:r>
              <a:rPr lang="en-US" dirty="0"/>
              <a:t>Second retrieves vulnerability information from CVE dictionary.</a:t>
            </a:r>
          </a:p>
          <a:p>
            <a:pPr lvl="1"/>
            <a:r>
              <a:rPr lang="en-US" dirty="0"/>
              <a:t>Each CVE record is registered with </a:t>
            </a:r>
            <a:r>
              <a:rPr lang="en-US" dirty="0" err="1"/>
              <a:t>cpeName</a:t>
            </a:r>
            <a:r>
              <a:rPr lang="en-US" dirty="0"/>
              <a:t> string.</a:t>
            </a:r>
          </a:p>
          <a:p>
            <a:pPr lvl="1"/>
            <a:r>
              <a:rPr lang="en-US" dirty="0"/>
              <a:t>All the relevant information is stored in Azure blob storage.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1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27EC-5C50-45D1-A5B7-2C8EF6D5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05AAC-F0D4-43A3-A25A-00EFAEF2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0C266-1ED6-414C-8332-96C616F6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1D442-0C89-4492-BD9E-16DC5D569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BE95-A18E-4D6A-AADC-8B0F3855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F7490-8B6B-49F8-8CD4-A46A8CC2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2633F-8FA3-4AB1-A038-EA6816D6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F6BC4-B400-4D67-B31D-E0E0E95FA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CFE-25AE-4D82-B037-C12A3644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54C1F-A516-4CF3-B1B5-C7C28D52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26A66-8765-4BE0-BDFB-112F7074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2739B-181A-4BCF-B965-00464BDD46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9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B549E-7287-451B-B58E-12D4B2C1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042816-C089-4EF4-8FBF-B3F4314E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5868DE-DA45-4D7A-8AEA-CBAFB6C4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B1CF29-67A1-4539-8C37-B00E8AFE8B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/>
              <a:t>Problem Statement  </a:t>
            </a:r>
          </a:p>
          <a:p>
            <a:r>
              <a:rPr lang="de-DE" dirty="0"/>
              <a:t>Motivation</a:t>
            </a:r>
          </a:p>
          <a:p>
            <a:r>
              <a:rPr lang="de-DE" dirty="0"/>
              <a:t>Architecture </a:t>
            </a:r>
          </a:p>
          <a:p>
            <a:r>
              <a:rPr lang="de-DE" dirty="0"/>
              <a:t>Implementation</a:t>
            </a: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1153D7-07BA-48A1-8209-52EBD35C52EE}"/>
              </a:ext>
            </a:extLst>
          </p:cNvPr>
          <p:cNvSpPr txBox="1"/>
          <p:nvPr/>
        </p:nvSpPr>
        <p:spPr>
          <a:xfrm>
            <a:off x="1552458" y="2996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22107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6109-4810-4B14-8298-05542636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4B0AF-0B4A-4F24-A2BA-A41E708A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6FE4F-5580-4E72-BC55-1EF72D83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EF2E3-3E54-4BDE-9457-943D6BF660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CMR12"/>
              </a:rPr>
              <a:t>Today standard components are not re-written instead they are shared as packages around the world. Open Source Portals like GitHub and Gitlab make it very easy to share those components.</a:t>
            </a:r>
          </a:p>
          <a:p>
            <a:pPr marL="0" indent="0" algn="l">
              <a:buNone/>
            </a:pPr>
            <a:endParaRPr lang="en-US" b="0" i="0" u="none" strike="noStrike" baseline="0" dirty="0">
              <a:latin typeface="CMR12"/>
            </a:endParaRPr>
          </a:p>
          <a:p>
            <a:r>
              <a:rPr lang="en-US" dirty="0"/>
              <a:t>Shared-code culture.</a:t>
            </a:r>
          </a:p>
          <a:p>
            <a:r>
              <a:rPr lang="en-US" dirty="0"/>
              <a:t>Quick release.</a:t>
            </a:r>
          </a:p>
          <a:p>
            <a:r>
              <a:rPr lang="en-US" dirty="0"/>
              <a:t>Wide community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Cost 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5D36-2EF8-4A97-B313-EC170811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BDD2F-9913-418F-91AD-476DBF7E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9E374-9DAB-4758-8194-90BF3065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C379B-2E85-43B3-B95A-B3A687A9AB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High usage of software application.</a:t>
            </a:r>
          </a:p>
          <a:p>
            <a:r>
              <a:rPr lang="en-US" dirty="0"/>
              <a:t>Avoid security threats.</a:t>
            </a:r>
          </a:p>
          <a:p>
            <a:r>
              <a:rPr lang="en-US" dirty="0"/>
              <a:t>Choosing right software.</a:t>
            </a:r>
          </a:p>
          <a:p>
            <a:r>
              <a:rPr lang="en-US" dirty="0"/>
              <a:t>Expose known vulnerability.</a:t>
            </a:r>
          </a:p>
          <a:p>
            <a:r>
              <a:rPr lang="en-US" dirty="0"/>
              <a:t>Reduce risk management.</a:t>
            </a:r>
          </a:p>
          <a:p>
            <a:r>
              <a:rPr lang="en-US" dirty="0"/>
              <a:t>Automated open-source software scanning.</a:t>
            </a:r>
          </a:p>
          <a:p>
            <a:r>
              <a:rPr lang="en-US" dirty="0"/>
              <a:t>Use of Vulnerability Databases.</a:t>
            </a:r>
          </a:p>
        </p:txBody>
      </p:sp>
    </p:spTree>
    <p:extLst>
      <p:ext uri="{BB962C8B-B14F-4D97-AF65-F5344CB8AC3E}">
        <p14:creationId xmlns:p14="http://schemas.microsoft.com/office/powerpoint/2010/main" val="38409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0EAE-B79B-43EB-8261-40A62CF2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6DB86-FCCD-4D8C-8E19-1821793C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71C08-6C41-4DD3-A340-3B82932A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E285D-52B5-4E68-B21C-3F52057E1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type of analysis method can be used for extracting the open-source software components from a software project?</a:t>
            </a:r>
          </a:p>
          <a:p>
            <a:r>
              <a:rPr lang="en-US" dirty="0"/>
              <a:t>How the software components can be evaluated to </a:t>
            </a:r>
            <a:r>
              <a:rPr lang="en-US" dirty="0" err="1"/>
              <a:t>nd</a:t>
            </a:r>
            <a:r>
              <a:rPr lang="en-US" dirty="0"/>
              <a:t> the vulnerability?</a:t>
            </a:r>
          </a:p>
        </p:txBody>
      </p:sp>
    </p:spTree>
    <p:extLst>
      <p:ext uri="{BB962C8B-B14F-4D97-AF65-F5344CB8AC3E}">
        <p14:creationId xmlns:p14="http://schemas.microsoft.com/office/powerpoint/2010/main" val="218830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2469-99AD-454B-AD02-29EF8BBA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Research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ED778-49BF-46CD-A881-EE2399D2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F8E0-3C90-45D5-A87D-8133DC8C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8EC98-16FB-4B90-BFFF-B9DAF6862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Vulnerability Analysis:</a:t>
            </a:r>
          </a:p>
          <a:p>
            <a:pPr lvl="1"/>
            <a:r>
              <a:rPr lang="en-US" sz="1800" dirty="0"/>
              <a:t>Vulnerability Attacks: </a:t>
            </a:r>
          </a:p>
          <a:p>
            <a:pPr lvl="2"/>
            <a:r>
              <a:rPr lang="en-US" sz="1800" dirty="0"/>
              <a:t>Configuration, security patches, zero-day, faulty OSS package.</a:t>
            </a:r>
          </a:p>
          <a:p>
            <a:pPr lvl="1"/>
            <a:r>
              <a:rPr lang="en-US" sz="1800" dirty="0"/>
              <a:t>Vulnerability Analysis types:</a:t>
            </a:r>
          </a:p>
          <a:p>
            <a:pPr lvl="2"/>
            <a:r>
              <a:rPr lang="en-US" sz="1800" dirty="0"/>
              <a:t>Network, Host, Database, Application.</a:t>
            </a:r>
          </a:p>
          <a:p>
            <a:pPr lvl="1"/>
            <a:r>
              <a:rPr lang="en-US" sz="1800" dirty="0"/>
              <a:t>Vulnerability Database:</a:t>
            </a:r>
          </a:p>
          <a:p>
            <a:pPr lvl="2"/>
            <a:r>
              <a:rPr lang="en-US" sz="1800" dirty="0"/>
              <a:t>NVD, </a:t>
            </a:r>
            <a:r>
              <a:rPr lang="en-US" sz="1800" dirty="0" err="1"/>
              <a:t>SecurityFocus</a:t>
            </a:r>
            <a:r>
              <a:rPr lang="en-US" sz="1800" dirty="0"/>
              <a:t>, IBM-X force, CERT/CC</a:t>
            </a:r>
          </a:p>
          <a:p>
            <a:r>
              <a:rPr lang="en-US" sz="2000" dirty="0"/>
              <a:t>Data Scraping:</a:t>
            </a:r>
          </a:p>
          <a:p>
            <a:pPr lvl="1"/>
            <a:r>
              <a:rPr lang="en-US" sz="1800" dirty="0"/>
              <a:t>Types:</a:t>
            </a:r>
          </a:p>
          <a:p>
            <a:pPr lvl="2"/>
            <a:r>
              <a:rPr lang="en-US" sz="1800" dirty="0"/>
              <a:t>Web scraping, Screen Scraping</a:t>
            </a:r>
          </a:p>
          <a:p>
            <a:pPr lvl="1"/>
            <a:r>
              <a:rPr lang="en-US" sz="1800" dirty="0"/>
              <a:t>Challenges.</a:t>
            </a:r>
          </a:p>
          <a:p>
            <a:pPr lvl="1"/>
            <a:r>
              <a:rPr lang="en-US" sz="1800" dirty="0"/>
              <a:t>Methods:</a:t>
            </a:r>
          </a:p>
          <a:p>
            <a:pPr lvl="2"/>
            <a:r>
              <a:rPr lang="en-US" sz="1800" dirty="0"/>
              <a:t>Manual Scraping – copy/paste.</a:t>
            </a:r>
          </a:p>
          <a:p>
            <a:pPr lvl="2"/>
            <a:r>
              <a:rPr lang="en-US" sz="1800" dirty="0"/>
              <a:t>Automated Scraping – HTML parsing, DOM parsing, </a:t>
            </a:r>
            <a:r>
              <a:rPr lang="en-US" sz="1800" dirty="0" err="1"/>
              <a:t>Xpath</a:t>
            </a:r>
            <a:r>
              <a:rPr lang="en-US" sz="1800" dirty="0"/>
              <a:t>, Text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410922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0EE3-E54B-474B-A2B2-1773896C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07022-A6CC-4DB4-8A11-EA8D2311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B1E4-36E4-49C0-B5D1-C0680FB3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E9EDD-9EB3-4AA3-8E22-0A9219C6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String distance Metrics:</a:t>
            </a:r>
          </a:p>
          <a:p>
            <a:pPr lvl="1"/>
            <a:r>
              <a:rPr lang="en-US" dirty="0"/>
              <a:t>Hamming Distance.</a:t>
            </a:r>
          </a:p>
          <a:p>
            <a:pPr lvl="1"/>
            <a:r>
              <a:rPr lang="en-US" dirty="0" err="1"/>
              <a:t>Levenshtein</a:t>
            </a:r>
            <a:r>
              <a:rPr lang="en-US" dirty="0"/>
              <a:t> distance.</a:t>
            </a:r>
          </a:p>
          <a:p>
            <a:pPr lvl="1"/>
            <a:r>
              <a:rPr lang="en-US" dirty="0" err="1"/>
              <a:t>Damerau-Levenshtein</a:t>
            </a:r>
            <a:r>
              <a:rPr lang="en-US" dirty="0"/>
              <a:t> distance.</a:t>
            </a:r>
          </a:p>
          <a:p>
            <a:pPr lvl="1"/>
            <a:r>
              <a:rPr lang="en-US" dirty="0" err="1"/>
              <a:t>Jaro</a:t>
            </a:r>
            <a:r>
              <a:rPr lang="en-US" dirty="0"/>
              <a:t> Distance.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8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1A08-1CE9-4EB8-88B3-DE32BB4C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4342A-B4CB-4254-8BCB-A2A91B84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7E4B-1CD1-4BB6-87B2-50BDEE5A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EDDCD-0713-4B07-9D30-3F3CF3AF0A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74920-D0A2-4D8E-8D2B-3DB771F27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12" y="1375834"/>
            <a:ext cx="4791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2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C265-269B-4170-8242-3248AAC7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1FFAB-73DF-498A-BE5B-ABA4B432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D146F-BEC9-432F-8B32-2FD645A7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F06CB-AABB-40CE-9323-FF93AC5EE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OSS Component Analyzer:</a:t>
            </a:r>
          </a:p>
          <a:p>
            <a:pPr lvl="1"/>
            <a:r>
              <a:rPr lang="en-US" dirty="0"/>
              <a:t>Frontend Application.</a:t>
            </a:r>
          </a:p>
          <a:p>
            <a:pPr lvl="1"/>
            <a:r>
              <a:rPr lang="en-US" dirty="0"/>
              <a:t>Scans for OSS components/libraries.</a:t>
            </a:r>
          </a:p>
          <a:p>
            <a:pPr lvl="1"/>
            <a:r>
              <a:rPr lang="en-US" dirty="0"/>
              <a:t>Scraps OSS components based on dependency manager.</a:t>
            </a:r>
          </a:p>
          <a:p>
            <a:pPr lvl="1"/>
            <a:r>
              <a:rPr lang="en-US" dirty="0"/>
              <a:t>Extracts only component name and version.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70439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DSG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3B231"/>
      </a:accent1>
      <a:accent2>
        <a:srgbClr val="425F85"/>
      </a:accent2>
      <a:accent3>
        <a:srgbClr val="70AD47"/>
      </a:accent3>
      <a:accent4>
        <a:srgbClr val="E64823"/>
      </a:accent4>
      <a:accent5>
        <a:srgbClr val="9B57D3"/>
      </a:accent5>
      <a:accent6>
        <a:srgbClr val="5B9BD5"/>
      </a:accent6>
      <a:hlink>
        <a:srgbClr val="1339F5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b="0" dirty="0"/>
        </a:defPPr>
      </a:lstStyle>
    </a:txDef>
  </a:objectDefaults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92B5B7B7-2275-48DB-9D70-DBB72A4F1BE6}" vid="{796B4B1E-454E-4AE7-BB8D-D836CA4123A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dsg-vortrag-vorlage</Template>
  <TotalTime>0</TotalTime>
  <Words>344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CMR12</vt:lpstr>
      <vt:lpstr>Wingdings</vt:lpstr>
      <vt:lpstr>1_VorlageLSPI</vt:lpstr>
      <vt:lpstr>Open-Source Software Discovery and Vulnerability Analysis</vt:lpstr>
      <vt:lpstr>Agenda</vt:lpstr>
      <vt:lpstr>Introduction</vt:lpstr>
      <vt:lpstr>Motivation</vt:lpstr>
      <vt:lpstr>Research Question.</vt:lpstr>
      <vt:lpstr>Required Research</vt:lpstr>
      <vt:lpstr>Contd..</vt:lpstr>
      <vt:lpstr>Architecture</vt:lpstr>
      <vt:lpstr>Implementation</vt:lpstr>
      <vt:lpstr>Contd..</vt:lpstr>
      <vt:lpstr>Challenges</vt:lpstr>
      <vt:lpstr>Results</vt:lpstr>
      <vt:lpstr>Future 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 Software Discovery and Vulnerability Analysis</dc:title>
  <dc:creator>Rajendran, Hari Prashanth (ext) (ADV D EVO PRD ALM PTP)</dc:creator>
  <cp:lastModifiedBy>Rajendran, Hari Prashanth (ADV D EVO PRD ALM PTP)</cp:lastModifiedBy>
  <cp:revision>16</cp:revision>
  <cp:lastPrinted>1601-01-01T00:00:00Z</cp:lastPrinted>
  <dcterms:created xsi:type="dcterms:W3CDTF">2021-09-27T10:16:21Z</dcterms:created>
  <dcterms:modified xsi:type="dcterms:W3CDTF">2021-10-12T14:02:05Z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MSIP_Label_a59b6cd5-d141-4a33-8bf1-0ca04484304f_Enabled">
    <vt:lpwstr>true</vt:lpwstr>
  </property>
  <property fmtid="{D5CDD505-2E9C-101B-9397-08002B2CF9AE}" pid="4" name="MSIP_Label_a59b6cd5-d141-4a33-8bf1-0ca04484304f_SetDate">
    <vt:lpwstr>2021-10-12T14:02:05Z</vt:lpwstr>
  </property>
  <property fmtid="{D5CDD505-2E9C-101B-9397-08002B2CF9AE}" pid="5" name="MSIP_Label_a59b6cd5-d141-4a33-8bf1-0ca04484304f_Method">
    <vt:lpwstr>Standard</vt:lpwstr>
  </property>
  <property fmtid="{D5CDD505-2E9C-101B-9397-08002B2CF9AE}" pid="6" name="MSIP_Label_a59b6cd5-d141-4a33-8bf1-0ca04484304f_Name">
    <vt:lpwstr>restricted-default</vt:lpwstr>
  </property>
  <property fmtid="{D5CDD505-2E9C-101B-9397-08002B2CF9AE}" pid="7" name="MSIP_Label_a59b6cd5-d141-4a33-8bf1-0ca04484304f_SiteId">
    <vt:lpwstr>38ae3bcd-9579-4fd4-adda-b42e1495d55a</vt:lpwstr>
  </property>
  <property fmtid="{D5CDD505-2E9C-101B-9397-08002B2CF9AE}" pid="8" name="MSIP_Label_a59b6cd5-d141-4a33-8bf1-0ca04484304f_ActionId">
    <vt:lpwstr>11d3ec7a-3afd-49bc-99b9-713bdc48fd6f</vt:lpwstr>
  </property>
  <property fmtid="{D5CDD505-2E9C-101B-9397-08002B2CF9AE}" pid="9" name="MSIP_Label_a59b6cd5-d141-4a33-8bf1-0ca04484304f_ContentBits">
    <vt:lpwstr>0</vt:lpwstr>
  </property>
  <property fmtid="{D5CDD505-2E9C-101B-9397-08002B2CF9AE}" pid="10" name="Document_Confidentiality">
    <vt:lpwstr>Restricted</vt:lpwstr>
  </property>
</Properties>
</file>