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3" r:id="rId4"/>
    <p:sldId id="297" r:id="rId5"/>
    <p:sldId id="310" r:id="rId6"/>
    <p:sldId id="311" r:id="rId7"/>
    <p:sldId id="318" r:id="rId8"/>
    <p:sldId id="315" r:id="rId9"/>
    <p:sldId id="316" r:id="rId10"/>
    <p:sldId id="313" r:id="rId11"/>
    <p:sldId id="2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598" autoAdjust="0"/>
  </p:normalViewPr>
  <p:slideViewPr>
    <p:cSldViewPr snapToGrid="0">
      <p:cViewPr varScale="1">
        <p:scale>
          <a:sx n="69" d="100"/>
          <a:sy n="69" d="100"/>
        </p:scale>
        <p:origin x="72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391476"/>
            <a:ext cx="10983132" cy="74776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Alternates to Power BI Dashboards with MS Fabric Items</a:t>
            </a:r>
            <a:br>
              <a:rPr lang="en-US" b="1" dirty="0">
                <a:solidFill>
                  <a:srgbClr val="FFC000"/>
                </a:solidFill>
              </a:rPr>
            </a:b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1524000" y="2933768"/>
            <a:ext cx="4281056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Hariharan Rajendran -  Microsoft MVP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87C09-60F0-4F9B-AC1D-13EC11DF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650"/>
            <a:ext cx="9144000" cy="1790700"/>
          </a:xfrm>
        </p:spPr>
        <p:txBody>
          <a:bodyPr/>
          <a:lstStyle/>
          <a:p>
            <a:pPr algn="ctr"/>
            <a:r>
              <a:rPr lang="en-US" sz="6000" b="1" dirty="0"/>
              <a:t>Demo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69736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87C09-60F0-4F9B-AC1D-13EC11DF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650"/>
            <a:ext cx="9144000" cy="1790700"/>
          </a:xfrm>
        </p:spPr>
        <p:txBody>
          <a:bodyPr/>
          <a:lstStyle/>
          <a:p>
            <a:pPr algn="ctr"/>
            <a:r>
              <a:rPr lang="en-US" sz="6000" b="1" dirty="0"/>
              <a:t>Thank You</a:t>
            </a:r>
            <a:br>
              <a:rPr lang="en-US" sz="6000" b="1" dirty="0"/>
            </a:br>
            <a:br>
              <a:rPr lang="en-US" sz="6000" b="1" dirty="0"/>
            </a:br>
            <a:r>
              <a:rPr lang="en-US" sz="2800" dirty="0"/>
              <a:t>YouTube – Hari’s BI</a:t>
            </a:r>
            <a:br>
              <a:rPr lang="en-US" sz="2800" dirty="0"/>
            </a:br>
            <a:r>
              <a:rPr lang="en-US" sz="2800" dirty="0"/>
              <a:t>LinkedIn – imhariharanr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80883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26050"/>
            <a:ext cx="10983132" cy="747763"/>
          </a:xfrm>
        </p:spPr>
        <p:txBody>
          <a:bodyPr>
            <a:normAutofit/>
          </a:bodyPr>
          <a:lstStyle/>
          <a:p>
            <a:r>
              <a:rPr lang="en-US" sz="3600" b="1" dirty="0"/>
              <a:t>About Me</a:t>
            </a: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5827143" y="2587060"/>
            <a:ext cx="5896604" cy="303045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E026C-97D2-4B6F-9983-495319E05817}"/>
              </a:ext>
            </a:extLst>
          </p:cNvPr>
          <p:cNvSpPr txBox="1">
            <a:spLocks/>
          </p:cNvSpPr>
          <p:nvPr/>
        </p:nvSpPr>
        <p:spPr>
          <a:xfrm>
            <a:off x="604433" y="1604211"/>
            <a:ext cx="10983131" cy="45727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Microsoft MVP in Power BI &amp; MS Fabric</a:t>
            </a:r>
          </a:p>
          <a:p>
            <a:r>
              <a:rPr lang="en-US" sz="2400" dirty="0"/>
              <a:t>MCT &amp; CompTIA Classroom Trainer</a:t>
            </a:r>
          </a:p>
          <a:p>
            <a:r>
              <a:rPr lang="en-US" sz="2400" dirty="0"/>
              <a:t>Expertise in Data and Analytics</a:t>
            </a:r>
          </a:p>
          <a:p>
            <a:endParaRPr lang="en-US" sz="2400" dirty="0"/>
          </a:p>
          <a:p>
            <a:r>
              <a:rPr lang="en-US" sz="2400" dirty="0"/>
              <a:t>YouTube – Hari’s BI</a:t>
            </a:r>
          </a:p>
          <a:p>
            <a:endParaRPr lang="en-US" sz="2400" dirty="0"/>
          </a:p>
          <a:p>
            <a:r>
              <a:rPr lang="en-US" sz="2400" dirty="0"/>
              <a:t>LinkedIn – imhariharanr</a:t>
            </a:r>
          </a:p>
          <a:p>
            <a:r>
              <a:rPr lang="en-US" sz="2400" dirty="0"/>
              <a:t>Twitter - @imhariharanr</a:t>
            </a:r>
          </a:p>
        </p:txBody>
      </p:sp>
      <p:pic>
        <p:nvPicPr>
          <p:cNvPr id="6" name="Picture 5" descr="A person with glasses and mustache&#10;&#10;Description automatically generated">
            <a:extLst>
              <a:ext uri="{FF2B5EF4-FFF2-40B4-BE49-F238E27FC236}">
                <a16:creationId xmlns:a16="http://schemas.microsoft.com/office/drawing/2014/main" id="{D8C5C312-8C58-9B8D-54EB-4F9C87907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782" y="1444545"/>
            <a:ext cx="2253127" cy="2611374"/>
          </a:xfrm>
          <a:prstGeom prst="rect">
            <a:avLst/>
          </a:prstGeom>
        </p:spPr>
      </p:pic>
      <p:pic>
        <p:nvPicPr>
          <p:cNvPr id="1026" name="Picture 2" descr="Microsoft Most Valuable Professional - Wikipedia">
            <a:extLst>
              <a:ext uri="{FF2B5EF4-FFF2-40B4-BE49-F238E27FC236}">
                <a16:creationId xmlns:a16="http://schemas.microsoft.com/office/drawing/2014/main" id="{72FB169C-31EC-5132-9BCD-8DF789735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388449"/>
            <a:ext cx="2377818" cy="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559A11-BF96-188C-C3F7-B2B952648D68}"/>
              </a:ext>
            </a:extLst>
          </p:cNvPr>
          <p:cNvSpPr txBox="1"/>
          <p:nvPr/>
        </p:nvSpPr>
        <p:spPr>
          <a:xfrm>
            <a:off x="8631381" y="424073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Hariharan Rajendran</a:t>
            </a:r>
          </a:p>
        </p:txBody>
      </p:sp>
      <p:pic>
        <p:nvPicPr>
          <p:cNvPr id="1030" name="Picture 6" descr="How to Become a Fabric Analytics Engineer | by Smagulova Meruyert | Medium">
            <a:extLst>
              <a:ext uri="{FF2B5EF4-FFF2-40B4-BE49-F238E27FC236}">
                <a16:creationId xmlns:a16="http://schemas.microsoft.com/office/drawing/2014/main" id="{0F2C2B24-76AA-6C55-CF32-3E10E8B12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345" y="5279352"/>
            <a:ext cx="1178161" cy="117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Certified... - Microsoft Certified Trainer Network">
            <a:extLst>
              <a:ext uri="{FF2B5EF4-FFF2-40B4-BE49-F238E27FC236}">
                <a16:creationId xmlns:a16="http://schemas.microsoft.com/office/drawing/2014/main" id="{1F1C8841-FC12-3A3E-5257-1C19BD486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562" y="5369727"/>
            <a:ext cx="1640457" cy="99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93842-2643-4F59-9D84-4724BCB9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SzPct val="70000"/>
              <a:buFont typeface="Wingdings" panose="05000000000000000000" pitchFamily="2" charset="2"/>
              <a:buChar char="q"/>
            </a:pPr>
            <a:r>
              <a:rPr lang="en-US" sz="2400" dirty="0"/>
              <a:t>Microsoft Fabric Overview</a:t>
            </a:r>
          </a:p>
          <a:p>
            <a:pPr marL="514350" indent="-514350">
              <a:buSzPct val="70000"/>
              <a:buFont typeface="Wingdings" panose="05000000000000000000" pitchFamily="2" charset="2"/>
              <a:buChar char="q"/>
            </a:pPr>
            <a:r>
              <a:rPr lang="en-US" sz="2400" dirty="0"/>
              <a:t>Power BI Dashboard Use Cases</a:t>
            </a:r>
          </a:p>
          <a:p>
            <a:pPr marL="514350" indent="-514350">
              <a:buSzPct val="70000"/>
              <a:buFont typeface="Wingdings" panose="05000000000000000000" pitchFamily="2" charset="2"/>
              <a:buChar char="q"/>
            </a:pPr>
            <a:r>
              <a:rPr lang="en-US" sz="2400" dirty="0"/>
              <a:t>Fabric Features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endParaRPr lang="en-IN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43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734EE5-5997-8E9D-19A5-6993A952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Fabric Overview</a:t>
            </a:r>
          </a:p>
        </p:txBody>
      </p:sp>
      <p:pic>
        <p:nvPicPr>
          <p:cNvPr id="4" name="Picture 2" descr="Diagram of the software as a service foundation beneath the different experiences of Fabric.">
            <a:extLst>
              <a:ext uri="{FF2B5EF4-FFF2-40B4-BE49-F238E27FC236}">
                <a16:creationId xmlns:a16="http://schemas.microsoft.com/office/drawing/2014/main" id="{732D7D95-CE8E-2E07-79BF-7B2749846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33" y="1624877"/>
            <a:ext cx="10488534" cy="388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85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C149E8-4C9B-4513-0FB2-8C2847E8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Dashboard Use Cases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BF314-589D-B506-6094-A0063F92E67D}"/>
              </a:ext>
            </a:extLst>
          </p:cNvPr>
          <p:cNvSpPr txBox="1"/>
          <p:nvPr/>
        </p:nvSpPr>
        <p:spPr>
          <a:xfrm>
            <a:off x="637308" y="1551710"/>
            <a:ext cx="1076498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A2C150-AB6A-3C1E-5F54-B664732AD540}"/>
              </a:ext>
            </a:extLst>
          </p:cNvPr>
          <p:cNvSpPr/>
          <p:nvPr/>
        </p:nvSpPr>
        <p:spPr>
          <a:xfrm>
            <a:off x="1122215" y="2576459"/>
            <a:ext cx="4738255" cy="2860964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AFEC79-9823-FB1E-4DEE-BD23B7BB2A98}"/>
              </a:ext>
            </a:extLst>
          </p:cNvPr>
          <p:cNvCxnSpPr/>
          <p:nvPr/>
        </p:nvCxnSpPr>
        <p:spPr>
          <a:xfrm>
            <a:off x="1122215" y="3248404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ED2A50-29AD-3F52-CED3-84B6D76B0DB3}"/>
              </a:ext>
            </a:extLst>
          </p:cNvPr>
          <p:cNvCxnSpPr/>
          <p:nvPr/>
        </p:nvCxnSpPr>
        <p:spPr>
          <a:xfrm>
            <a:off x="1122215" y="3968841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75F6E-9D27-0DB3-679F-1604ADFC1282}"/>
              </a:ext>
            </a:extLst>
          </p:cNvPr>
          <p:cNvCxnSpPr/>
          <p:nvPr/>
        </p:nvCxnSpPr>
        <p:spPr>
          <a:xfrm>
            <a:off x="1122215" y="4730841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B51EEC-E4C7-3ED9-CDCB-6891BAE6DCF5}"/>
              </a:ext>
            </a:extLst>
          </p:cNvPr>
          <p:cNvSpPr txBox="1"/>
          <p:nvPr/>
        </p:nvSpPr>
        <p:spPr>
          <a:xfrm>
            <a:off x="1288469" y="2818917"/>
            <a:ext cx="3643745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KPIs/Visuals across reports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3EE6D-B7FC-6B88-5183-BBFC977A0C08}"/>
              </a:ext>
            </a:extLst>
          </p:cNvPr>
          <p:cNvSpPr txBox="1"/>
          <p:nvPr/>
        </p:nvSpPr>
        <p:spPr>
          <a:xfrm>
            <a:off x="1288469" y="3524924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Alerts &amp; Notifications</a:t>
            </a: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A2158-C323-A6BD-8653-7A1169D77A45}"/>
              </a:ext>
            </a:extLst>
          </p:cNvPr>
          <p:cNvSpPr txBox="1"/>
          <p:nvPr/>
        </p:nvSpPr>
        <p:spPr>
          <a:xfrm>
            <a:off x="1288469" y="4876803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Landing Page for Power BI Apps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C58FB-8A3C-E8A4-5BA2-9EA3E8D1BFE5}"/>
              </a:ext>
            </a:extLst>
          </p:cNvPr>
          <p:cNvSpPr txBox="1"/>
          <p:nvPr/>
        </p:nvSpPr>
        <p:spPr>
          <a:xfrm>
            <a:off x="1288469" y="4224379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Monitoring with Streaming Datasets</a:t>
            </a: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B6804B-4C83-DCBD-A238-70A235E57378}"/>
              </a:ext>
            </a:extLst>
          </p:cNvPr>
          <p:cNvSpPr/>
          <p:nvPr/>
        </p:nvSpPr>
        <p:spPr>
          <a:xfrm>
            <a:off x="6539342" y="2576459"/>
            <a:ext cx="4738255" cy="2860964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DC50C3-C18D-46F8-6D28-3A0C665D66DF}"/>
              </a:ext>
            </a:extLst>
          </p:cNvPr>
          <p:cNvCxnSpPr/>
          <p:nvPr/>
        </p:nvCxnSpPr>
        <p:spPr>
          <a:xfrm>
            <a:off x="6539342" y="3248404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15D491-ADDF-B0CA-65DE-7796DEA4D31A}"/>
              </a:ext>
            </a:extLst>
          </p:cNvPr>
          <p:cNvCxnSpPr/>
          <p:nvPr/>
        </p:nvCxnSpPr>
        <p:spPr>
          <a:xfrm>
            <a:off x="6539342" y="3968841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AE2CD-5944-2B79-250A-09A8BF6E7756}"/>
              </a:ext>
            </a:extLst>
          </p:cNvPr>
          <p:cNvCxnSpPr/>
          <p:nvPr/>
        </p:nvCxnSpPr>
        <p:spPr>
          <a:xfrm>
            <a:off x="6539342" y="4730841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1BF82A-BA04-77AA-C4CA-A0E55F9F802B}"/>
              </a:ext>
            </a:extLst>
          </p:cNvPr>
          <p:cNvSpPr txBox="1"/>
          <p:nvPr/>
        </p:nvSpPr>
        <p:spPr>
          <a:xfrm>
            <a:off x="6705596" y="2818917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Embed Videos / HTML applications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7B897-065C-4590-50A5-9B5756E72AB5}"/>
              </a:ext>
            </a:extLst>
          </p:cNvPr>
          <p:cNvSpPr txBox="1"/>
          <p:nvPr/>
        </p:nvSpPr>
        <p:spPr>
          <a:xfrm>
            <a:off x="6705596" y="3524924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>
            <a:defPPr>
              <a:defRPr lang="en-US"/>
            </a:defPPr>
            <a:lvl1pPr indent="0">
              <a:lnSpc>
                <a:spcPts val="1800"/>
              </a:lnSpc>
              <a:spcAft>
                <a:spcPts val="600"/>
              </a:spcAft>
              <a:buNone/>
              <a:defRPr sz="16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IN" dirty="0"/>
              <a:t>Embedding in Portals / Power Apps/ TVs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D9BD2-4093-3221-A435-99BAB9AA5694}"/>
              </a:ext>
            </a:extLst>
          </p:cNvPr>
          <p:cNvSpPr txBox="1"/>
          <p:nvPr/>
        </p:nvSpPr>
        <p:spPr>
          <a:xfrm>
            <a:off x="6705596" y="4230931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Mobile Consumption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E086F-DEBC-E173-D2AD-C59EB9093808}"/>
              </a:ext>
            </a:extLst>
          </p:cNvPr>
          <p:cNvSpPr txBox="1"/>
          <p:nvPr/>
        </p:nvSpPr>
        <p:spPr>
          <a:xfrm>
            <a:off x="789707" y="1345334"/>
            <a:ext cx="10983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 BI Dashboards are useful in specific consumption-focused scenarios where you need high-level, real-time, or cross-report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8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3" grpId="0"/>
      <p:bldP spid="15" grpId="0"/>
      <p:bldP spid="16" grpId="0"/>
      <p:bldP spid="17" grpId="0"/>
      <p:bldP spid="18" grpId="0" animBg="1"/>
      <p:bldP spid="22" grpId="0"/>
      <p:bldP spid="23" grpId="0"/>
      <p:bldP spid="2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C149E8-4C9B-4513-0FB2-8C2847E8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Alerts &amp; Notifications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BF314-589D-B506-6094-A0063F92E67D}"/>
              </a:ext>
            </a:extLst>
          </p:cNvPr>
          <p:cNvSpPr txBox="1"/>
          <p:nvPr/>
        </p:nvSpPr>
        <p:spPr>
          <a:xfrm>
            <a:off x="637308" y="1551710"/>
            <a:ext cx="1076498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an alerting system on top of Power BI data points and insights</a:t>
            </a: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A2C150-AB6A-3C1E-5F54-B664732AD540}"/>
              </a:ext>
            </a:extLst>
          </p:cNvPr>
          <p:cNvSpPr/>
          <p:nvPr/>
        </p:nvSpPr>
        <p:spPr>
          <a:xfrm>
            <a:off x="1094508" y="3276600"/>
            <a:ext cx="4738255" cy="2860964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AFEC79-9823-FB1E-4DEE-BD23B7BB2A98}"/>
              </a:ext>
            </a:extLst>
          </p:cNvPr>
          <p:cNvCxnSpPr/>
          <p:nvPr/>
        </p:nvCxnSpPr>
        <p:spPr>
          <a:xfrm>
            <a:off x="1094508" y="3948545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ED2A50-29AD-3F52-CED3-84B6D76B0DB3}"/>
              </a:ext>
            </a:extLst>
          </p:cNvPr>
          <p:cNvCxnSpPr/>
          <p:nvPr/>
        </p:nvCxnSpPr>
        <p:spPr>
          <a:xfrm>
            <a:off x="1094508" y="4668982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75F6E-9D27-0DB3-679F-1604ADFC1282}"/>
              </a:ext>
            </a:extLst>
          </p:cNvPr>
          <p:cNvCxnSpPr/>
          <p:nvPr/>
        </p:nvCxnSpPr>
        <p:spPr>
          <a:xfrm>
            <a:off x="1094508" y="5430982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B51EEC-E4C7-3ED9-CDCB-6891BAE6DCF5}"/>
              </a:ext>
            </a:extLst>
          </p:cNvPr>
          <p:cNvSpPr txBox="1"/>
          <p:nvPr/>
        </p:nvSpPr>
        <p:spPr>
          <a:xfrm>
            <a:off x="1260762" y="3519058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Alerts in Dashboard Tile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3EE6D-B7FC-6B88-5183-BBFC977A0C08}"/>
              </a:ext>
            </a:extLst>
          </p:cNvPr>
          <p:cNvSpPr txBox="1"/>
          <p:nvPr/>
        </p:nvSpPr>
        <p:spPr>
          <a:xfrm>
            <a:off x="1260762" y="4225065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Always at one metric / card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A2158-C323-A6BD-8653-7A1169D77A45}"/>
              </a:ext>
            </a:extLst>
          </p:cNvPr>
          <p:cNvSpPr txBox="1"/>
          <p:nvPr/>
        </p:nvSpPr>
        <p:spPr>
          <a:xfrm>
            <a:off x="1260762" y="4931072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Customization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C58FB-8A3C-E8A4-5BA2-9EA3E8D1BFE5}"/>
              </a:ext>
            </a:extLst>
          </p:cNvPr>
          <p:cNvSpPr txBox="1"/>
          <p:nvPr/>
        </p:nvSpPr>
        <p:spPr>
          <a:xfrm>
            <a:off x="1260762" y="5637078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Automate / Other tool dependency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B6804B-4C83-DCBD-A238-70A235E57378}"/>
              </a:ext>
            </a:extLst>
          </p:cNvPr>
          <p:cNvSpPr/>
          <p:nvPr/>
        </p:nvSpPr>
        <p:spPr>
          <a:xfrm>
            <a:off x="6511635" y="3276600"/>
            <a:ext cx="4738255" cy="2860964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DC50C3-C18D-46F8-6D28-3A0C665D66DF}"/>
              </a:ext>
            </a:extLst>
          </p:cNvPr>
          <p:cNvCxnSpPr/>
          <p:nvPr/>
        </p:nvCxnSpPr>
        <p:spPr>
          <a:xfrm>
            <a:off x="6511635" y="3948545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15D491-ADDF-B0CA-65DE-7796DEA4D31A}"/>
              </a:ext>
            </a:extLst>
          </p:cNvPr>
          <p:cNvCxnSpPr/>
          <p:nvPr/>
        </p:nvCxnSpPr>
        <p:spPr>
          <a:xfrm>
            <a:off x="6511635" y="4668982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AE2CD-5944-2B79-250A-09A8BF6E7756}"/>
              </a:ext>
            </a:extLst>
          </p:cNvPr>
          <p:cNvCxnSpPr/>
          <p:nvPr/>
        </p:nvCxnSpPr>
        <p:spPr>
          <a:xfrm>
            <a:off x="6511635" y="5430982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1BF82A-BA04-77AA-C4CA-A0E55F9F802B}"/>
              </a:ext>
            </a:extLst>
          </p:cNvPr>
          <p:cNvSpPr txBox="1"/>
          <p:nvPr/>
        </p:nvSpPr>
        <p:spPr>
          <a:xfrm>
            <a:off x="6677889" y="3519058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 of the box Features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7B897-065C-4590-50A5-9B5756E72AB5}"/>
              </a:ext>
            </a:extLst>
          </p:cNvPr>
          <p:cNvSpPr txBox="1"/>
          <p:nvPr/>
        </p:nvSpPr>
        <p:spPr>
          <a:xfrm>
            <a:off x="6677889" y="4225065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Customization – More data points, emails and etc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D9BD2-4093-3221-A435-99BAB9AA5694}"/>
              </a:ext>
            </a:extLst>
          </p:cNvPr>
          <p:cNvSpPr txBox="1"/>
          <p:nvPr/>
        </p:nvSpPr>
        <p:spPr>
          <a:xfrm>
            <a:off x="6677889" y="4931072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Automate Integration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EA072D-D2F3-03A5-7B7E-3B6ABFC2208A}"/>
              </a:ext>
            </a:extLst>
          </p:cNvPr>
          <p:cNvSpPr txBox="1"/>
          <p:nvPr/>
        </p:nvSpPr>
        <p:spPr>
          <a:xfrm>
            <a:off x="6677889" y="5637078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Integration with other workloads</a:t>
            </a:r>
          </a:p>
        </p:txBody>
      </p:sp>
      <p:pic>
        <p:nvPicPr>
          <p:cNvPr id="1028" name="Picture 4" descr="Fast backward - Free ui icons">
            <a:extLst>
              <a:ext uri="{FF2B5EF4-FFF2-40B4-BE49-F238E27FC236}">
                <a16:creationId xmlns:a16="http://schemas.microsoft.com/office/drawing/2014/main" id="{92C97ADA-8ABA-6114-06BE-4E7EA5C8C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6" y="2895597"/>
            <a:ext cx="792603" cy="79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ast backward - Free ui icons">
            <a:extLst>
              <a:ext uri="{FF2B5EF4-FFF2-40B4-BE49-F238E27FC236}">
                <a16:creationId xmlns:a16="http://schemas.microsoft.com/office/drawing/2014/main" id="{4E9C0711-DACB-BDC9-FA18-67E4A77B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67256" y="2897901"/>
            <a:ext cx="792603" cy="79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77A874-A481-7FDA-AE79-9E32E136F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52" y="2855464"/>
            <a:ext cx="792604" cy="79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 animBg="1"/>
      <p:bldP spid="13" grpId="0"/>
      <p:bldP spid="15" grpId="0"/>
      <p:bldP spid="16" grpId="0"/>
      <p:bldP spid="17" grpId="0"/>
      <p:bldP spid="18" grpId="0" animBg="1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487C09-60F0-4F9B-AC1D-13EC11DF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3650"/>
            <a:ext cx="9144000" cy="1790700"/>
          </a:xfrm>
        </p:spPr>
        <p:txBody>
          <a:bodyPr/>
          <a:lstStyle/>
          <a:p>
            <a:pPr algn="ctr"/>
            <a:r>
              <a:rPr lang="en-US" sz="6000" b="1" dirty="0"/>
              <a:t>Demo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48715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C149E8-4C9B-4513-0FB2-8C2847E8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Real-time Monitoring &amp; Dashboard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BF314-589D-B506-6094-A0063F92E67D}"/>
              </a:ext>
            </a:extLst>
          </p:cNvPr>
          <p:cNvSpPr txBox="1"/>
          <p:nvPr/>
        </p:nvSpPr>
        <p:spPr>
          <a:xfrm>
            <a:off x="637308" y="1551710"/>
            <a:ext cx="1076498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Scenario: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reports from streaming data</a:t>
            </a:r>
            <a:endParaRPr lang="en-IN" sz="24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A2C150-AB6A-3C1E-5F54-B664732AD540}"/>
              </a:ext>
            </a:extLst>
          </p:cNvPr>
          <p:cNvSpPr/>
          <p:nvPr/>
        </p:nvSpPr>
        <p:spPr>
          <a:xfrm>
            <a:off x="1094508" y="3276600"/>
            <a:ext cx="4738255" cy="2860964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AFEC79-9823-FB1E-4DEE-BD23B7BB2A98}"/>
              </a:ext>
            </a:extLst>
          </p:cNvPr>
          <p:cNvCxnSpPr/>
          <p:nvPr/>
        </p:nvCxnSpPr>
        <p:spPr>
          <a:xfrm>
            <a:off x="1094508" y="3948545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ED2A50-29AD-3F52-CED3-84B6D76B0DB3}"/>
              </a:ext>
            </a:extLst>
          </p:cNvPr>
          <p:cNvCxnSpPr/>
          <p:nvPr/>
        </p:nvCxnSpPr>
        <p:spPr>
          <a:xfrm>
            <a:off x="1094508" y="4668982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E75F6E-9D27-0DB3-679F-1604ADFC1282}"/>
              </a:ext>
            </a:extLst>
          </p:cNvPr>
          <p:cNvCxnSpPr/>
          <p:nvPr/>
        </p:nvCxnSpPr>
        <p:spPr>
          <a:xfrm>
            <a:off x="1094508" y="5430982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B51EEC-E4C7-3ED9-CDCB-6891BAE6DCF5}"/>
              </a:ext>
            </a:extLst>
          </p:cNvPr>
          <p:cNvSpPr txBox="1"/>
          <p:nvPr/>
        </p:nvSpPr>
        <p:spPr>
          <a:xfrm>
            <a:off x="1260762" y="3519058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Streaming Dataset</a:t>
            </a: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A3EE6D-B7FC-6B88-5183-BBFC977A0C08}"/>
              </a:ext>
            </a:extLst>
          </p:cNvPr>
          <p:cNvSpPr txBox="1"/>
          <p:nvPr/>
        </p:nvSpPr>
        <p:spPr>
          <a:xfrm>
            <a:off x="1260762" y="4225065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APIs, Azure Stream &amp; </a:t>
            </a:r>
            <a:r>
              <a:rPr lang="en-IN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PubNub</a:t>
            </a:r>
            <a:endParaRPr lang="en-IN" sz="16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A2158-C323-A6BD-8653-7A1169D77A45}"/>
              </a:ext>
            </a:extLst>
          </p:cNvPr>
          <p:cNvSpPr txBox="1"/>
          <p:nvPr/>
        </p:nvSpPr>
        <p:spPr>
          <a:xfrm>
            <a:off x="1260762" y="4931072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&amp; External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C58FB-8A3C-E8A4-5BA2-9EA3E8D1BFE5}"/>
              </a:ext>
            </a:extLst>
          </p:cNvPr>
          <p:cNvSpPr txBox="1"/>
          <p:nvPr/>
        </p:nvSpPr>
        <p:spPr>
          <a:xfrm>
            <a:off x="1260762" y="5637078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Limited Customization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B6804B-4C83-DCBD-A238-70A235E57378}"/>
              </a:ext>
            </a:extLst>
          </p:cNvPr>
          <p:cNvSpPr/>
          <p:nvPr/>
        </p:nvSpPr>
        <p:spPr>
          <a:xfrm>
            <a:off x="6511635" y="3276600"/>
            <a:ext cx="4738255" cy="2860964"/>
          </a:xfrm>
          <a:prstGeom prst="roundRect">
            <a:avLst>
              <a:gd name="adj" fmla="val 601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DC50C3-C18D-46F8-6D28-3A0C665D66DF}"/>
              </a:ext>
            </a:extLst>
          </p:cNvPr>
          <p:cNvCxnSpPr/>
          <p:nvPr/>
        </p:nvCxnSpPr>
        <p:spPr>
          <a:xfrm>
            <a:off x="6511635" y="3948545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15D491-ADDF-B0CA-65DE-7796DEA4D31A}"/>
              </a:ext>
            </a:extLst>
          </p:cNvPr>
          <p:cNvCxnSpPr/>
          <p:nvPr/>
        </p:nvCxnSpPr>
        <p:spPr>
          <a:xfrm>
            <a:off x="6511635" y="4668982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FAE2CD-5944-2B79-250A-09A8BF6E7756}"/>
              </a:ext>
            </a:extLst>
          </p:cNvPr>
          <p:cNvCxnSpPr/>
          <p:nvPr/>
        </p:nvCxnSpPr>
        <p:spPr>
          <a:xfrm>
            <a:off x="6511635" y="5430982"/>
            <a:ext cx="4738255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81BF82A-BA04-77AA-C4CA-A0E55F9F802B}"/>
              </a:ext>
            </a:extLst>
          </p:cNvPr>
          <p:cNvSpPr txBox="1"/>
          <p:nvPr/>
        </p:nvSpPr>
        <p:spPr>
          <a:xfrm>
            <a:off x="6677889" y="3519058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Dedicated Engine for RTI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77B897-065C-4590-50A5-9B5756E72AB5}"/>
              </a:ext>
            </a:extLst>
          </p:cNvPr>
          <p:cNvSpPr txBox="1"/>
          <p:nvPr/>
        </p:nvSpPr>
        <p:spPr>
          <a:xfrm>
            <a:off x="6677889" y="4225065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Lot of possibilities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D9BD2-4093-3221-A435-99BAB9AA5694}"/>
              </a:ext>
            </a:extLst>
          </p:cNvPr>
          <p:cNvSpPr txBox="1"/>
          <p:nvPr/>
        </p:nvSpPr>
        <p:spPr>
          <a:xfrm>
            <a:off x="6677889" y="4931072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Integrated Services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EA072D-D2F3-03A5-7B7E-3B6ABFC2208A}"/>
              </a:ext>
            </a:extLst>
          </p:cNvPr>
          <p:cNvSpPr txBox="1"/>
          <p:nvPr/>
        </p:nvSpPr>
        <p:spPr>
          <a:xfrm>
            <a:off x="6677889" y="5637078"/>
            <a:ext cx="2964873" cy="42948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Dashboards / Power BI</a:t>
            </a:r>
          </a:p>
        </p:txBody>
      </p:sp>
      <p:pic>
        <p:nvPicPr>
          <p:cNvPr id="1028" name="Picture 4" descr="Fast backward - Free ui icons">
            <a:extLst>
              <a:ext uri="{FF2B5EF4-FFF2-40B4-BE49-F238E27FC236}">
                <a16:creationId xmlns:a16="http://schemas.microsoft.com/office/drawing/2014/main" id="{92C97ADA-8ABA-6114-06BE-4E7EA5C8C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26" y="2895597"/>
            <a:ext cx="792603" cy="79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ast backward - Free ui icons">
            <a:extLst>
              <a:ext uri="{FF2B5EF4-FFF2-40B4-BE49-F238E27FC236}">
                <a16:creationId xmlns:a16="http://schemas.microsoft.com/office/drawing/2014/main" id="{4E9C0711-DACB-BDC9-FA18-67E4A77B6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767256" y="2897901"/>
            <a:ext cx="792603" cy="79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54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" grpId="0" animBg="1"/>
      <p:bldP spid="13" grpId="0"/>
      <p:bldP spid="15" grpId="0"/>
      <p:bldP spid="16" grpId="0"/>
      <p:bldP spid="17" grpId="0"/>
      <p:bldP spid="18" grpId="0" animBg="1"/>
      <p:bldP spid="22" grpId="0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60B13-9B05-842A-0FBE-9DF43A79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RTI in Fabric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36579-44DA-1871-2869-1BD62942DC0E}"/>
              </a:ext>
            </a:extLst>
          </p:cNvPr>
          <p:cNvSpPr/>
          <p:nvPr/>
        </p:nvSpPr>
        <p:spPr>
          <a:xfrm>
            <a:off x="720435" y="1995054"/>
            <a:ext cx="3075709" cy="34359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Direct Connectors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 Streaming Sources – Apache Kafka, Azure Events, Azure IoT, Azure Service Bus etc.</a:t>
            </a:r>
            <a:endParaRPr lang="en-IN" dirty="0"/>
          </a:p>
        </p:txBody>
      </p:sp>
      <p:pic>
        <p:nvPicPr>
          <p:cNvPr id="1026" name="Picture 2" descr="Connectors Icons - Free SVG &amp; PNG Connectors Images - Noun ...">
            <a:extLst>
              <a:ext uri="{FF2B5EF4-FFF2-40B4-BE49-F238E27FC236}">
                <a16:creationId xmlns:a16="http://schemas.microsoft.com/office/drawing/2014/main" id="{17332ABE-70D2-71FD-8D93-41D735A67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638" y="2178242"/>
            <a:ext cx="1257302" cy="125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44D74-BF9B-04D3-A366-E42A557C1BD1}"/>
              </a:ext>
            </a:extLst>
          </p:cNvPr>
          <p:cNvSpPr/>
          <p:nvPr/>
        </p:nvSpPr>
        <p:spPr>
          <a:xfrm>
            <a:off x="4267199" y="1995054"/>
            <a:ext cx="3075709" cy="34359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Fabric Events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Subscribe to Job, OneLake and Workspace Item events</a:t>
            </a:r>
            <a:endParaRPr lang="en-IN" dirty="0"/>
          </a:p>
        </p:txBody>
      </p:sp>
      <p:pic>
        <p:nvPicPr>
          <p:cNvPr id="1028" name="Picture 4" descr="All Microsoft Fabric icons for diagramming (old version) - Sam Debruyn">
            <a:extLst>
              <a:ext uri="{FF2B5EF4-FFF2-40B4-BE49-F238E27FC236}">
                <a16:creationId xmlns:a16="http://schemas.microsoft.com/office/drawing/2014/main" id="{859F9922-72D2-AA66-BB09-74912F57C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36" y="2335838"/>
            <a:ext cx="942109" cy="9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7C1C1B-AACB-1DE0-7DD6-7B1B1811BAFE}"/>
              </a:ext>
            </a:extLst>
          </p:cNvPr>
          <p:cNvSpPr/>
          <p:nvPr/>
        </p:nvSpPr>
        <p:spPr>
          <a:xfrm>
            <a:off x="7813963" y="1995054"/>
            <a:ext cx="3075709" cy="34359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Integrated Services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Real-time dashboards, Copilot, Activator for alerts and notifications</a:t>
            </a:r>
            <a:endParaRPr lang="en-IN" dirty="0"/>
          </a:p>
        </p:txBody>
      </p:sp>
      <p:pic>
        <p:nvPicPr>
          <p:cNvPr id="1030" name="Picture 6" descr="Company, integration, service icon - Download on Iconfinder">
            <a:extLst>
              <a:ext uri="{FF2B5EF4-FFF2-40B4-BE49-F238E27FC236}">
                <a16:creationId xmlns:a16="http://schemas.microsoft.com/office/drawing/2014/main" id="{A51B339F-D977-C3FC-90AA-BD53D9FC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1491" y="2178242"/>
            <a:ext cx="1149927" cy="114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65215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ring Your Presentations" id="{59065FFD-95A5-4387-9888-595CD54FE3CE}" vid="{8A46A32C-1227-47D7-A4C8-360887988C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{0C00FE85-5CAF-4708-866C-B42FD14EEE56}tf16411177_win32</Template>
  <TotalTime>2044</TotalTime>
  <Words>278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Wingdings</vt:lpstr>
      <vt:lpstr>Get Started with 3D</vt:lpstr>
      <vt:lpstr>Alternates to Power BI Dashboards with MS Fabric Items </vt:lpstr>
      <vt:lpstr>About Me</vt:lpstr>
      <vt:lpstr>Agenda</vt:lpstr>
      <vt:lpstr>Microsoft Fabric Overview</vt:lpstr>
      <vt:lpstr>Dashboard Use Cases</vt:lpstr>
      <vt:lpstr>Data Alerts &amp; Notifications</vt:lpstr>
      <vt:lpstr>Demo</vt:lpstr>
      <vt:lpstr>Real-time Monitoring &amp; Dashboard</vt:lpstr>
      <vt:lpstr>RTI in Fabric</vt:lpstr>
      <vt:lpstr>Demo</vt:lpstr>
      <vt:lpstr>Thank You  YouTube – Hari’s BI LinkedIn – imhariharanr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Paginated Reports</dc:title>
  <dc:creator>Rajendran, Hariharan (Cognizant)</dc:creator>
  <cp:lastModifiedBy>hariharan.rajend_tiger</cp:lastModifiedBy>
  <cp:revision>59</cp:revision>
  <dcterms:created xsi:type="dcterms:W3CDTF">2021-10-18T15:51:05Z</dcterms:created>
  <dcterms:modified xsi:type="dcterms:W3CDTF">2025-05-09T14:04:05Z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7c95a5-b6bf-47b8-9697-1a8e5a88a21f_Enabled">
    <vt:lpwstr>true</vt:lpwstr>
  </property>
  <property fmtid="{D5CDD505-2E9C-101B-9397-08002B2CF9AE}" pid="3" name="MSIP_Label_1f7c95a5-b6bf-47b8-9697-1a8e5a88a21f_SetDate">
    <vt:lpwstr>2024-09-07T13:59:51Z</vt:lpwstr>
  </property>
  <property fmtid="{D5CDD505-2E9C-101B-9397-08002B2CF9AE}" pid="4" name="MSIP_Label_1f7c95a5-b6bf-47b8-9697-1a8e5a88a21f_Method">
    <vt:lpwstr>Standard</vt:lpwstr>
  </property>
  <property fmtid="{D5CDD505-2E9C-101B-9397-08002B2CF9AE}" pid="5" name="MSIP_Label_1f7c95a5-b6bf-47b8-9697-1a8e5a88a21f_Name">
    <vt:lpwstr>PrivateFile</vt:lpwstr>
  </property>
  <property fmtid="{D5CDD505-2E9C-101B-9397-08002B2CF9AE}" pid="6" name="MSIP_Label_1f7c95a5-b6bf-47b8-9697-1a8e5a88a21f_SiteId">
    <vt:lpwstr>cc8f81bd-e3d8-4316-98a8-9409458c0d9e</vt:lpwstr>
  </property>
  <property fmtid="{D5CDD505-2E9C-101B-9397-08002B2CF9AE}" pid="7" name="MSIP_Label_1f7c95a5-b6bf-47b8-9697-1a8e5a88a21f_ActionId">
    <vt:lpwstr>63fcb7cd-6414-4e8a-b0b3-85391361e20f</vt:lpwstr>
  </property>
  <property fmtid="{D5CDD505-2E9C-101B-9397-08002B2CF9AE}" pid="8" name="MSIP_Label_1f7c95a5-b6bf-47b8-9697-1a8e5a88a21f_ContentBits">
    <vt:lpwstr>0</vt:lpwstr>
  </property>
</Properties>
</file>