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312" r:id="rId4"/>
    <p:sldId id="306" r:id="rId5"/>
    <p:sldId id="307" r:id="rId6"/>
    <p:sldId id="308" r:id="rId7"/>
    <p:sldId id="310" r:id="rId8"/>
    <p:sldId id="320" r:id="rId9"/>
    <p:sldId id="311" r:id="rId10"/>
    <p:sldId id="274" r:id="rId11"/>
    <p:sldId id="313" r:id="rId12"/>
    <p:sldId id="314" r:id="rId13"/>
    <p:sldId id="315" r:id="rId14"/>
    <p:sldId id="316" r:id="rId15"/>
    <p:sldId id="318" r:id="rId16"/>
    <p:sldId id="319" r:id="rId17"/>
    <p:sldId id="31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Harkovsky da Cunha" userId="f2c5d9e3-e1cd-491b-8eea-425a4d9cf1c2" providerId="ADAL" clId="{49B17987-5C0F-4F25-A334-C75AAE2F5AF9}"/>
  </pc:docChgLst>
  <pc:docChgLst>
    <pc:chgData name="Roberto" userId="f2c5d9e3-e1cd-491b-8eea-425a4d9cf1c2" providerId="ADAL" clId="{64E42559-D2E7-4784-8A97-BFC248477843}"/>
  </pc:docChgLst>
  <pc:docChgLst>
    <pc:chgData name="Roberto" userId="f2c5d9e3-e1cd-491b-8eea-425a4d9cf1c2" providerId="ADAL" clId="{D6B50DC8-F82C-4C0E-990C-E9B4B6C538C0}"/>
  </pc:docChgLst>
  <pc:docChgLst>
    <pc:chgData name="Roberto" userId="f2c5d9e3-e1cd-491b-8eea-425a4d9cf1c2" providerId="ADAL" clId="{B309E2CD-C4E6-41C7-9A98-FD0D4A4154AD}"/>
  </pc:docChgLst>
  <pc:docChgLst>
    <pc:chgData name="Roberto" userId="f2c5d9e3-e1cd-491b-8eea-425a4d9cf1c2" providerId="ADAL" clId="{5F996EF8-9287-45B3-8534-966643FB6E1E}"/>
  </pc:docChgLst>
  <pc:docChgLst>
    <pc:chgData name="Roberto" userId="f2c5d9e3-e1cd-491b-8eea-425a4d9cf1c2" providerId="ADAL" clId="{5D94FE28-A81E-4657-AC93-A1AF7B8F9BAF}"/>
  </pc:docChgLst>
  <pc:docChgLst>
    <pc:chgData name="Roberto Harkovsky da Cunha" userId="f2c5d9e3-e1cd-491b-8eea-425a4d9cf1c2" providerId="ADAL" clId="{775966A3-C369-406D-8867-1ECC6E20787B}"/>
  </pc:docChgLst>
  <pc:docChgLst>
    <pc:chgData name="Roberto" userId="f2c5d9e3-e1cd-491b-8eea-425a4d9cf1c2" providerId="ADAL" clId="{4770C196-BD98-48D3-B4D6-8FC79E22774D}"/>
  </pc:docChgLst>
  <pc:docChgLst>
    <pc:chgData name="Roberto" userId="f2c5d9e3-e1cd-491b-8eea-425a4d9cf1c2" providerId="ADAL" clId="{8115069F-B286-4332-9DDE-A050B8E8DE77}"/>
  </pc:docChgLst>
  <pc:docChgLst>
    <pc:chgData name="Roberto Harkovsky da Cunha" userId="f2c5d9e3-e1cd-491b-8eea-425a4d9cf1c2" providerId="ADAL" clId="{4B6EE1EC-5053-45C2-8EB1-D840240D4DC3}"/>
    <pc:docChg chg="custSel addSld delSld modSld sldOrd">
      <pc:chgData name="Roberto Harkovsky da Cunha" userId="f2c5d9e3-e1cd-491b-8eea-425a4d9cf1c2" providerId="ADAL" clId="{4B6EE1EC-5053-45C2-8EB1-D840240D4DC3}" dt="2025-05-15T22:10:35.242" v="33"/>
      <pc:docMkLst>
        <pc:docMk/>
      </pc:docMkLst>
      <pc:sldChg chg="del">
        <pc:chgData name="Roberto Harkovsky da Cunha" userId="f2c5d9e3-e1cd-491b-8eea-425a4d9cf1c2" providerId="ADAL" clId="{4B6EE1EC-5053-45C2-8EB1-D840240D4DC3}" dt="2025-05-15T22:09:32.050" v="27" actId="2696"/>
        <pc:sldMkLst>
          <pc:docMk/>
          <pc:sldMk cId="3286355897" sldId="309"/>
        </pc:sldMkLst>
      </pc:sldChg>
      <pc:sldChg chg="addSp delSp">
        <pc:chgData name="Roberto Harkovsky da Cunha" userId="f2c5d9e3-e1cd-491b-8eea-425a4d9cf1c2" providerId="ADAL" clId="{4B6EE1EC-5053-45C2-8EB1-D840240D4DC3}" dt="2025-05-15T22:10:35.242" v="33"/>
        <pc:sldMkLst>
          <pc:docMk/>
          <pc:sldMk cId="1005020832" sldId="310"/>
        </pc:sldMkLst>
        <pc:picChg chg="del">
          <ac:chgData name="Roberto Harkovsky da Cunha" userId="f2c5d9e3-e1cd-491b-8eea-425a4d9cf1c2" providerId="ADAL" clId="{4B6EE1EC-5053-45C2-8EB1-D840240D4DC3}" dt="2025-05-15T22:10:34.665" v="32" actId="478"/>
          <ac:picMkLst>
            <pc:docMk/>
            <pc:sldMk cId="1005020832" sldId="310"/>
            <ac:picMk id="5" creationId="{4436CDA7-B389-4C12-8662-052921A0843C}"/>
          </ac:picMkLst>
        </pc:picChg>
        <pc:picChg chg="add">
          <ac:chgData name="Roberto Harkovsky da Cunha" userId="f2c5d9e3-e1cd-491b-8eea-425a4d9cf1c2" providerId="ADAL" clId="{4B6EE1EC-5053-45C2-8EB1-D840240D4DC3}" dt="2025-05-15T22:10:35.242" v="33"/>
          <ac:picMkLst>
            <pc:docMk/>
            <pc:sldMk cId="1005020832" sldId="310"/>
            <ac:picMk id="7" creationId="{562B45CD-86C4-45CE-B9E6-5D6A0A5566C2}"/>
          </ac:picMkLst>
        </pc:picChg>
      </pc:sldChg>
      <pc:sldChg chg="addSp delSp modSp add ord">
        <pc:chgData name="Roberto Harkovsky da Cunha" userId="f2c5d9e3-e1cd-491b-8eea-425a4d9cf1c2" providerId="ADAL" clId="{4B6EE1EC-5053-45C2-8EB1-D840240D4DC3}" dt="2025-05-15T22:10:26.565" v="31"/>
        <pc:sldMkLst>
          <pc:docMk/>
          <pc:sldMk cId="1841482055" sldId="320"/>
        </pc:sldMkLst>
        <pc:spChg chg="del">
          <ac:chgData name="Roberto Harkovsky da Cunha" userId="f2c5d9e3-e1cd-491b-8eea-425a4d9cf1c2" providerId="ADAL" clId="{4B6EE1EC-5053-45C2-8EB1-D840240D4DC3}" dt="2025-05-15T22:08:28.370" v="2" actId="478"/>
          <ac:spMkLst>
            <pc:docMk/>
            <pc:sldMk cId="1841482055" sldId="320"/>
            <ac:spMk id="7" creationId="{B05BC644-24B1-4A10-B820-53D69AD3F258}"/>
          </ac:spMkLst>
        </pc:spChg>
        <pc:spChg chg="mod">
          <ac:chgData name="Roberto Harkovsky da Cunha" userId="f2c5d9e3-e1cd-491b-8eea-425a4d9cf1c2" providerId="ADAL" clId="{4B6EE1EC-5053-45C2-8EB1-D840240D4DC3}" dt="2025-05-15T22:09:16.225" v="26" actId="108"/>
          <ac:spMkLst>
            <pc:docMk/>
            <pc:sldMk cId="1841482055" sldId="320"/>
            <ac:spMk id="8" creationId="{F37D9BE6-909A-4C7F-BBE0-DD254B394C50}"/>
          </ac:spMkLst>
        </pc:spChg>
        <pc:spChg chg="del">
          <ac:chgData name="Roberto Harkovsky da Cunha" userId="f2c5d9e3-e1cd-491b-8eea-425a4d9cf1c2" providerId="ADAL" clId="{4B6EE1EC-5053-45C2-8EB1-D840240D4DC3}" dt="2025-05-15T22:08:29.753" v="3" actId="478"/>
          <ac:spMkLst>
            <pc:docMk/>
            <pc:sldMk cId="1841482055" sldId="320"/>
            <ac:spMk id="9" creationId="{09737EC5-6F09-48AA-B271-E67AE7BE460E}"/>
          </ac:spMkLst>
        </pc:spChg>
        <pc:picChg chg="add mod">
          <ac:chgData name="Roberto Harkovsky da Cunha" userId="f2c5d9e3-e1cd-491b-8eea-425a4d9cf1c2" providerId="ADAL" clId="{4B6EE1EC-5053-45C2-8EB1-D840240D4DC3}" dt="2025-05-15T22:10:26.565" v="31"/>
          <ac:picMkLst>
            <pc:docMk/>
            <pc:sldMk cId="1841482055" sldId="320"/>
            <ac:picMk id="3" creationId="{7FF69992-22A0-4BEC-A2B0-611301CEAAF0}"/>
          </ac:picMkLst>
        </pc:picChg>
        <pc:picChg chg="del">
          <ac:chgData name="Roberto Harkovsky da Cunha" userId="f2c5d9e3-e1cd-491b-8eea-425a4d9cf1c2" providerId="ADAL" clId="{4B6EE1EC-5053-45C2-8EB1-D840240D4DC3}" dt="2025-05-15T22:08:30.987" v="4" actId="478"/>
          <ac:picMkLst>
            <pc:docMk/>
            <pc:sldMk cId="1841482055" sldId="320"/>
            <ac:picMk id="4" creationId="{E5281108-7B75-40BD-A8BE-CA411599B7A6}"/>
          </ac:picMkLst>
        </pc:picChg>
        <pc:picChg chg="add del">
          <ac:chgData name="Roberto Harkovsky da Cunha" userId="f2c5d9e3-e1cd-491b-8eea-425a4d9cf1c2" providerId="ADAL" clId="{4B6EE1EC-5053-45C2-8EB1-D840240D4DC3}" dt="2025-05-15T22:10:00.857" v="28" actId="478"/>
          <ac:picMkLst>
            <pc:docMk/>
            <pc:sldMk cId="1841482055" sldId="320"/>
            <ac:picMk id="10" creationId="{4D356475-8B17-422A-923B-640DDF29E1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0552-7EA9-48A3-A2A3-DD281225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F1E36-6700-4F11-A72A-05E91186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ABA0C-ED6E-4D37-B36E-E88E6596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2E4B9-5C82-41E4-BD4F-5E9A4F50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B6859-8BBC-4E35-8868-C127A1BA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01D6-EA26-4224-81A1-14E1C125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CDF924-340E-4261-9C94-EF56A1D6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CA007-66CF-4BF6-8254-C855084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40C9A-F5D8-4F5D-AF16-DF3CBC1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C0118-5DC9-4A46-8588-9E4D6F85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25895-9F50-4FB9-9DE1-1999D2A2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FE1D1-64D3-4E83-8335-D90C275D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44D8B-F4F4-477B-B2AC-E41D2763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FE715-7E10-4E35-8922-000C3A8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B8C8B-44B0-4CB2-95F5-87DD546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0499D-D86F-41A8-B6F1-413EDA6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6F8C4-DC82-4AB3-AF27-736A14C6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B0ABB-B94B-45A3-B4A2-634C9F3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46F7F-F439-465C-A1E5-9DBC1A1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8DFCC-B8CD-41DD-910D-63A05E3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3711-092C-45A6-A230-00F077C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F84CF-23EF-4010-B988-ABFFDDF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4FD5F-99B7-4CA0-9132-7695F6C2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E643B-E22F-4CFE-B226-040C0E03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1A32-517C-4AB9-B005-BF4823C8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D5A2-04BF-401C-8C95-8DFDC1FD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345A8-E664-451C-9FEC-4373470F2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06246-68B4-4658-B24B-85071C5F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7CCA39-10D0-48A0-8FBF-DBC78CC8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E6707-44A8-406B-BF40-2D0B04C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BC047-C85A-410F-BEB9-ACC713C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EC5E-D716-4AE6-BCB8-7B43A863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19B10-4DE9-441F-8E6D-3F2C9937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955A5-2756-4801-9801-13FE17D7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7F7C2-D351-443B-9D62-7DFF0202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115961-9EF9-4AB1-B219-1662144D9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CCDA16-9EB6-44EB-823C-D666B68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D4B96-B743-4BEA-B459-DD635D37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FF4C5-3089-47B2-AEAD-D47DCEC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12E27-3A4C-49AD-B420-FC27F1CE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3E3B5A-C631-49D7-88D3-23C5B03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AD55E8-A51B-4B6A-AC17-1A9AA59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BB92D-7252-4FB6-B1C6-C415DE4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A225C0-252D-4A81-98A9-D52C9A3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FC64C-437C-43B5-AADB-605E6114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245BB-8406-444D-A45B-BB666AB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03975-2CFD-46A0-B29D-3CA34694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9E360-8CFE-4E8A-8B75-07CEED17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AB1DD8-0A4C-4E33-B806-0918ADDB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08880-41DF-477E-A62A-8622BB9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09EC07-8560-4218-B508-2072BF6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332C1-5A5F-46F4-8F72-20B87710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EE0B-A0B1-4985-AB5E-9D5D478E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C899B0-DE78-49C0-B569-C8AD34570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8FC6F5-7C83-4EB9-85B2-F12E36B3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F636-FFA9-4AF2-81C9-05F1D310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1CDE-3DD5-4BA8-8576-A682B638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62E5EF-E9F0-401F-A414-18E2048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EAC1F1-5308-4DE2-8521-9CA2B1B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97041-DB18-4314-9A4C-B7167311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85574-CB84-41CC-94DD-C00B9D172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F5CF-E930-4AE3-B9A8-AEA5052269DE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8567C-D0C4-4F45-B519-8D5FB7F35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3BEE6-EFC4-44F6-9CC1-766DD265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A50F151-A86E-4CD9-9D33-5422203A9E67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6802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>
                <a:solidFill>
                  <a:srgbClr val="FFFFFF"/>
                </a:solidFill>
              </a:rPr>
              <a:t>REACT </a:t>
            </a:r>
            <a:r>
              <a:rPr lang="pt-BR" sz="4800" dirty="0">
                <a:solidFill>
                  <a:srgbClr val="FFFFFF"/>
                </a:solidFill>
              </a:rPr>
              <a:t>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 err="1">
                <a:solidFill>
                  <a:srgbClr val="FFFFFF"/>
                </a:solidFill>
              </a:rPr>
              <a:t>ScrollView</a:t>
            </a:r>
            <a:r>
              <a:rPr lang="pt-BR" sz="3600" dirty="0">
                <a:solidFill>
                  <a:srgbClr val="FFFFFF"/>
                </a:solidFill>
              </a:rPr>
              <a:t> e </a:t>
            </a:r>
            <a:r>
              <a:rPr lang="pt-BR" sz="3600" dirty="0" err="1">
                <a:solidFill>
                  <a:srgbClr val="FFFFFF"/>
                </a:solidFill>
              </a:rPr>
              <a:t>Flatlist</a:t>
            </a:r>
            <a:endParaRPr lang="pt-BR" sz="36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3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Começando com uma </a:t>
            </a:r>
            <a:r>
              <a:rPr lang="pt-BR" sz="4000" dirty="0" err="1"/>
              <a:t>view</a:t>
            </a:r>
            <a:r>
              <a:rPr lang="pt-BR" sz="4000" dirty="0"/>
              <a:t> vazia...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2696599" y="819150"/>
            <a:ext cx="6205536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568FF1-E6F5-48FB-89A4-B21759A4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77" y="224512"/>
            <a:ext cx="3033023" cy="64089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5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Criando uma lista...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123824" y="819150"/>
            <a:ext cx="8905875" cy="75713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b="1" dirty="0">
                <a:effectLst/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1" dirty="0">
                <a:effectLst/>
                <a:latin typeface="Consolas" panose="020B0609020204030204" pitchFamily="49" charset="0"/>
              </a:rPr>
              <a:t>)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b="1" dirty="0">
                <a:effectLst/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effectLst/>
                <a:latin typeface="Consolas" panose="020B0609020204030204" pitchFamily="49" charset="0"/>
              </a:rPr>
              <a:t>=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feed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      {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idade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50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email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'roberto@rj.senac.br</a:t>
            </a:r>
            <a:r>
              <a:rPr lang="pt-BR" b="1" dirty="0">
                <a:effectLst/>
                <a:latin typeface="Consolas" panose="020B0609020204030204" pitchFamily="49" charset="0"/>
              </a:rPr>
              <a:t>’ },</a:t>
            </a:r>
          </a:p>
          <a:p>
            <a:r>
              <a:rPr lang="pt-BR" b="1" dirty="0">
                <a:latin typeface="Consolas" panose="020B0609020204030204" pitchFamily="49" charset="0"/>
              </a:rPr>
              <a:t>        {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nome</a:t>
            </a:r>
            <a:r>
              <a:rPr lang="pt-BR" b="1" dirty="0"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'Milena</a:t>
            </a:r>
            <a:r>
              <a:rPr lang="pt-BR" b="1" dirty="0">
                <a:latin typeface="Consolas" panose="020B0609020204030204" pitchFamily="49" charset="0"/>
              </a:rPr>
              <a:t>',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idade</a:t>
            </a:r>
            <a:r>
              <a:rPr lang="pt-BR" b="1" dirty="0"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30</a:t>
            </a:r>
            <a:r>
              <a:rPr lang="pt-BR" b="1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email</a:t>
            </a:r>
            <a:r>
              <a:rPr lang="pt-BR" b="1" dirty="0"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'milena@rj.senac.br</a:t>
            </a:r>
            <a:r>
              <a:rPr lang="pt-BR" b="1" dirty="0">
                <a:latin typeface="Consolas" panose="020B0609020204030204" pitchFamily="49" charset="0"/>
              </a:rPr>
              <a:t>' },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nome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'Victor'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idade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50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email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'victor@rj.senac.br'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nome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'Daniela'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idade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50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email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'daniela@rj.senac.br'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1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FlatList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data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feed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renderItem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 }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568FF1-E6F5-48FB-89A4-B21759A4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77" y="224512"/>
            <a:ext cx="3033023" cy="6408975"/>
          </a:xfrm>
          <a:prstGeom prst="round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10D5600-787A-4682-9B2B-C906DA31CD05}"/>
              </a:ext>
            </a:extLst>
          </p:cNvPr>
          <p:cNvSpPr txBox="1"/>
          <p:nvPr/>
        </p:nvSpPr>
        <p:spPr>
          <a:xfrm rot="20900680">
            <a:off x="5329064" y="1003404"/>
            <a:ext cx="2338139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Criando a </a:t>
            </a:r>
            <a:r>
              <a:rPr lang="pt-BR" dirty="0" err="1"/>
              <a:t>state</a:t>
            </a:r>
            <a:r>
              <a:rPr lang="pt-BR" dirty="0"/>
              <a:t> “</a:t>
            </a:r>
            <a:r>
              <a:rPr lang="pt-BR" dirty="0">
                <a:solidFill>
                  <a:srgbClr val="C00000"/>
                </a:solidFill>
              </a:rPr>
              <a:t>feed</a:t>
            </a:r>
            <a:r>
              <a:rPr lang="pt-BR" dirty="0"/>
              <a:t>” para alimentar as </a:t>
            </a:r>
            <a:r>
              <a:rPr lang="pt-BR" dirty="0" err="1">
                <a:solidFill>
                  <a:srgbClr val="C00000"/>
                </a:solidFill>
              </a:rPr>
              <a:t>props</a:t>
            </a:r>
            <a:r>
              <a:rPr lang="pt-BR" dirty="0"/>
              <a:t> do </a:t>
            </a:r>
            <a:r>
              <a:rPr lang="pt-BR" dirty="0" err="1">
                <a:solidFill>
                  <a:srgbClr val="C00000"/>
                </a:solidFill>
              </a:rPr>
              <a:t>FlatList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554308-AFBC-4B57-AFD1-F09044343844}"/>
              </a:ext>
            </a:extLst>
          </p:cNvPr>
          <p:cNvSpPr txBox="1"/>
          <p:nvPr/>
        </p:nvSpPr>
        <p:spPr>
          <a:xfrm rot="20900680">
            <a:off x="5169986" y="3817373"/>
            <a:ext cx="360288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Para </a:t>
            </a:r>
            <a:r>
              <a:rPr lang="pt-BR" dirty="0" err="1"/>
              <a:t>Flatlist</a:t>
            </a:r>
            <a:r>
              <a:rPr lang="pt-BR" dirty="0"/>
              <a:t> existem 2 </a:t>
            </a:r>
            <a:r>
              <a:rPr lang="pt-BR" dirty="0" err="1"/>
              <a:t>props</a:t>
            </a:r>
            <a:r>
              <a:rPr lang="pt-BR" dirty="0"/>
              <a:t> obrigatórios: "</a:t>
            </a:r>
            <a:r>
              <a:rPr lang="pt-BR" dirty="0">
                <a:solidFill>
                  <a:srgbClr val="C00000"/>
                </a:solidFill>
              </a:rPr>
              <a:t>data</a:t>
            </a:r>
            <a:r>
              <a:rPr lang="pt-BR" dirty="0"/>
              <a:t>" são os dados que farão parte da lista  e "</a:t>
            </a:r>
            <a:r>
              <a:rPr lang="pt-BR" dirty="0" err="1">
                <a:solidFill>
                  <a:srgbClr val="C00000"/>
                </a:solidFill>
              </a:rPr>
              <a:t>renderItem</a:t>
            </a:r>
            <a:r>
              <a:rPr lang="pt-BR" dirty="0"/>
              <a:t>" é o </a:t>
            </a:r>
            <a:r>
              <a:rPr lang="pt-BR" dirty="0" err="1"/>
              <a:t>renderizador</a:t>
            </a:r>
            <a:r>
              <a:rPr lang="pt-BR" dirty="0"/>
              <a:t>. Vamos criar um </a:t>
            </a:r>
            <a:r>
              <a:rPr lang="pt-BR" dirty="0" err="1"/>
              <a:t>state</a:t>
            </a:r>
            <a:r>
              <a:rPr lang="pt-BR" dirty="0"/>
              <a:t> para a lista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5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Renderizando a lista...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123824" y="819150"/>
            <a:ext cx="8905875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1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FlatList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data</a:t>
            </a:r>
            <a:r>
              <a:rPr lang="pt-BR" b="1" dirty="0"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feed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renderItem</a:t>
            </a:r>
            <a:r>
              <a:rPr lang="pt-BR" b="1" dirty="0"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effectLst/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item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effectLst/>
                <a:latin typeface="Consolas" panose="020B0609020204030204" pitchFamily="49" charset="0"/>
              </a:rPr>
              <a:t>)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dados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item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1" dirty="0">
                <a:effectLst/>
                <a:latin typeface="Consolas" panose="020B0609020204030204" pitchFamily="49" charset="0"/>
              </a:rPr>
              <a:t>()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dados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554308-AFBC-4B57-AFD1-F09044343844}"/>
              </a:ext>
            </a:extLst>
          </p:cNvPr>
          <p:cNvSpPr txBox="1"/>
          <p:nvPr/>
        </p:nvSpPr>
        <p:spPr>
          <a:xfrm rot="20900680">
            <a:off x="5410580" y="2690335"/>
            <a:ext cx="360288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Para </a:t>
            </a:r>
            <a:r>
              <a:rPr lang="pt-BR" dirty="0" err="1"/>
              <a:t>props</a:t>
            </a:r>
            <a:r>
              <a:rPr lang="pt-BR" dirty="0"/>
              <a:t> "</a:t>
            </a:r>
            <a:r>
              <a:rPr lang="pt-BR" dirty="0" err="1">
                <a:solidFill>
                  <a:srgbClr val="C00000"/>
                </a:solidFill>
              </a:rPr>
              <a:t>renderItem</a:t>
            </a:r>
            <a:r>
              <a:rPr lang="pt-BR" dirty="0"/>
              <a:t>" vamos criar uma classe separada “</a:t>
            </a:r>
            <a:r>
              <a:rPr lang="pt-BR" dirty="0">
                <a:solidFill>
                  <a:srgbClr val="C00000"/>
                </a:solidFill>
              </a:rPr>
              <a:t>Pessoa</a:t>
            </a:r>
            <a:r>
              <a:rPr lang="pt-BR" dirty="0"/>
              <a:t>” para tratar da apresentação da lista. Vamos passar a </a:t>
            </a:r>
            <a:r>
              <a:rPr lang="pt-BR" dirty="0" err="1"/>
              <a:t>props</a:t>
            </a:r>
            <a:r>
              <a:rPr lang="pt-BR" dirty="0"/>
              <a:t> “</a:t>
            </a:r>
            <a:r>
              <a:rPr lang="pt-BR" dirty="0">
                <a:solidFill>
                  <a:srgbClr val="6E38B6"/>
                </a:solidFill>
              </a:rPr>
              <a:t>dados</a:t>
            </a:r>
            <a:r>
              <a:rPr lang="pt-BR" dirty="0"/>
              <a:t>” para esta nova classe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1DDEE9-93E0-4451-8559-FC00794D8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460" y="-1"/>
            <a:ext cx="3208540" cy="6858000"/>
          </a:xfrm>
          <a:prstGeom prst="round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F13A807-5E2F-4E66-9451-E2359240BCFB}"/>
              </a:ext>
            </a:extLst>
          </p:cNvPr>
          <p:cNvSpPr txBox="1"/>
          <p:nvPr/>
        </p:nvSpPr>
        <p:spPr>
          <a:xfrm rot="20900680">
            <a:off x="5966876" y="4844343"/>
            <a:ext cx="360288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 classe “</a:t>
            </a:r>
            <a:r>
              <a:rPr lang="pt-BR" dirty="0">
                <a:solidFill>
                  <a:srgbClr val="C00000"/>
                </a:solidFill>
              </a:rPr>
              <a:t>Pessoa</a:t>
            </a:r>
            <a:r>
              <a:rPr lang="pt-BR" dirty="0"/>
              <a:t>” vai receber a </a:t>
            </a:r>
            <a:r>
              <a:rPr lang="pt-BR" dirty="0" err="1"/>
              <a:t>props</a:t>
            </a:r>
            <a:r>
              <a:rPr lang="pt-BR" dirty="0"/>
              <a:t> “</a:t>
            </a:r>
            <a:r>
              <a:rPr lang="pt-BR" dirty="0">
                <a:solidFill>
                  <a:srgbClr val="C00000"/>
                </a:solidFill>
              </a:rPr>
              <a:t>dados</a:t>
            </a:r>
            <a:r>
              <a:rPr lang="pt-BR" dirty="0"/>
              <a:t>”, e renderizar a tela. Vamos usar, em principio, apenas o </a:t>
            </a:r>
            <a:r>
              <a:rPr lang="pt-BR" dirty="0">
                <a:solidFill>
                  <a:srgbClr val="C00000"/>
                </a:solidFill>
              </a:rPr>
              <a:t>nome</a:t>
            </a:r>
          </a:p>
        </p:txBody>
      </p:sp>
    </p:spTree>
    <p:extLst>
      <p:ext uri="{BB962C8B-B14F-4D97-AF65-F5344CB8AC3E}">
        <p14:creationId xmlns:p14="http://schemas.microsoft.com/office/powerpoint/2010/main" val="363107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Renderizando a lista... (mais informações)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123824" y="819150"/>
            <a:ext cx="8763001" cy="6463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1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FlatList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data</a:t>
            </a:r>
            <a:r>
              <a:rPr lang="pt-BR" b="1" dirty="0"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feed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renderItem</a:t>
            </a:r>
            <a:r>
              <a:rPr lang="pt-BR" b="1" dirty="0"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effectLst/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item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effectLst/>
                <a:latin typeface="Consolas" panose="020B0609020204030204" pitchFamily="49" charset="0"/>
              </a:rPr>
              <a:t>)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dados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item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1" dirty="0">
                <a:effectLst/>
                <a:latin typeface="Consolas" panose="020B0609020204030204" pitchFamily="49" charset="0"/>
              </a:rPr>
              <a:t>()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dados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 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dados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 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dados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13A807-5E2F-4E66-9451-E2359240BCFB}"/>
              </a:ext>
            </a:extLst>
          </p:cNvPr>
          <p:cNvSpPr txBox="1"/>
          <p:nvPr/>
        </p:nvSpPr>
        <p:spPr>
          <a:xfrm rot="20900680">
            <a:off x="5566431" y="3880934"/>
            <a:ext cx="3152757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 classe “</a:t>
            </a:r>
            <a:r>
              <a:rPr lang="pt-BR" dirty="0">
                <a:solidFill>
                  <a:srgbClr val="C00000"/>
                </a:solidFill>
              </a:rPr>
              <a:t>Pessoa</a:t>
            </a:r>
            <a:r>
              <a:rPr lang="pt-BR" dirty="0"/>
              <a:t>” renderizar o </a:t>
            </a:r>
            <a:r>
              <a:rPr lang="pt-BR" dirty="0">
                <a:solidFill>
                  <a:srgbClr val="C00000"/>
                </a:solidFill>
              </a:rPr>
              <a:t>nome, idade e email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68B6C9-8300-449D-87EB-3AD51756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805" y="0"/>
            <a:ext cx="3185039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2209800" cy="3152775"/>
          </a:xfrm>
        </p:spPr>
        <p:txBody>
          <a:bodyPr>
            <a:normAutofit/>
          </a:bodyPr>
          <a:lstStyle/>
          <a:p>
            <a:r>
              <a:rPr lang="pt-BR" sz="2800" dirty="0"/>
              <a:t>Melhorando a apresentação da lista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2227489" y="181957"/>
            <a:ext cx="6753225" cy="6494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6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textoPessoa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1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6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600" b="1" dirty="0" err="1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1600" b="1" dirty="0" err="1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>
                <a:solidFill>
                  <a:srgbClr val="4EC9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1,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20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 err="1">
                <a:solidFill>
                  <a:srgbClr val="4EC9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areaPessoa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backgroundColor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'#222',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200,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marginBottom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15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 err="1">
                <a:solidFill>
                  <a:srgbClr val="4EC9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textoPessoa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'#FFF',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fontSize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20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13A807-5E2F-4E66-9451-E2359240BCFB}"/>
              </a:ext>
            </a:extLst>
          </p:cNvPr>
          <p:cNvSpPr txBox="1"/>
          <p:nvPr/>
        </p:nvSpPr>
        <p:spPr>
          <a:xfrm rot="20900680">
            <a:off x="5608904" y="4013510"/>
            <a:ext cx="3152757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Adicionando folhas de estilo. Repare que existe uma função de scroll no componente, em função do tamanho da lista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E15E12-E6C6-41D1-AD17-370DE7B6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14" y="0"/>
            <a:ext cx="3211286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0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F307D-4CB2-4C31-85E7-217B1FF7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Criando um id na lista...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71EB8-4018-41EA-BCEF-63AEA408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1067"/>
          </a:xfrm>
        </p:spPr>
        <p:txBody>
          <a:bodyPr/>
          <a:lstStyle/>
          <a:p>
            <a:r>
              <a:rPr lang="pt-BR" dirty="0"/>
              <a:t>Para exibir um item em uma </a:t>
            </a:r>
            <a:r>
              <a:rPr lang="pt-BR" dirty="0" err="1">
                <a:solidFill>
                  <a:srgbClr val="C00000"/>
                </a:solidFill>
              </a:rPr>
              <a:t>Scrollist</a:t>
            </a:r>
            <a:r>
              <a:rPr lang="pt-BR" dirty="0"/>
              <a:t>, o componente </a:t>
            </a:r>
            <a:r>
              <a:rPr lang="pt-BR" dirty="0" err="1">
                <a:solidFill>
                  <a:srgbClr val="C00000"/>
                </a:solidFill>
              </a:rPr>
              <a:t>FlatList</a:t>
            </a:r>
            <a:r>
              <a:rPr lang="pt-BR" dirty="0"/>
              <a:t> requer que </a:t>
            </a:r>
            <a:r>
              <a:rPr lang="pt-BR" dirty="0">
                <a:solidFill>
                  <a:srgbClr val="C00000"/>
                </a:solidFill>
              </a:rPr>
              <a:t>cada item tenha uma chave exclusiva</a:t>
            </a:r>
            <a:r>
              <a:rPr lang="pt-BR" dirty="0"/>
              <a:t>, como um id. </a:t>
            </a:r>
          </a:p>
          <a:p>
            <a:r>
              <a:rPr lang="pt-BR" dirty="0"/>
              <a:t>Essa chave é o que permite que o componente </a:t>
            </a:r>
            <a:r>
              <a:rPr lang="pt-BR" dirty="0" err="1"/>
              <a:t>FlatList</a:t>
            </a:r>
            <a:r>
              <a:rPr lang="pt-BR" dirty="0"/>
              <a:t> rastreie a ordem dos itens na lista, e saiba </a:t>
            </a:r>
            <a:r>
              <a:rPr lang="pt-BR" dirty="0">
                <a:solidFill>
                  <a:srgbClr val="C00000"/>
                </a:solidFill>
              </a:rPr>
              <a:t>qual item </a:t>
            </a:r>
            <a:r>
              <a:rPr lang="pt-BR" dirty="0"/>
              <a:t>foi eventualmente </a:t>
            </a:r>
            <a:r>
              <a:rPr lang="pt-BR" dirty="0">
                <a:solidFill>
                  <a:srgbClr val="C00000"/>
                </a:solidFill>
              </a:rPr>
              <a:t>selecionado;</a:t>
            </a:r>
          </a:p>
          <a:p>
            <a:endParaRPr lang="pt-BR" dirty="0"/>
          </a:p>
          <a:p>
            <a:r>
              <a:rPr lang="pt-BR" dirty="0"/>
              <a:t>Caso não seja automaticamente reconhecida, a chave da lista de dados é extraída usando a </a:t>
            </a:r>
            <a:r>
              <a:rPr lang="pt-BR" dirty="0" err="1"/>
              <a:t>prop</a:t>
            </a:r>
            <a:r>
              <a:rPr lang="pt-BR" dirty="0"/>
              <a:t> “</a:t>
            </a:r>
            <a:r>
              <a:rPr lang="pt-BR" dirty="0" err="1">
                <a:solidFill>
                  <a:srgbClr val="C00000"/>
                </a:solidFill>
              </a:rPr>
              <a:t>keyExtractor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 no componente </a:t>
            </a:r>
            <a:r>
              <a:rPr lang="pt-BR" dirty="0" err="1">
                <a:solidFill>
                  <a:srgbClr val="C00000"/>
                </a:solidFill>
              </a:rPr>
              <a:t>FlatList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514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Criando um id na lista...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0" y="760079"/>
            <a:ext cx="9158977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6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{ id: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'Roberto'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'roberto@rj.senac.br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},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        {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'Milena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'milena@rj.senac.br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 },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id: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'Victor'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'victor@rj.senac.br'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id: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'Daniela'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'daniela@rj.senac.br'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};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FlatList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feed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keyExtractor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)=&gt;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item.id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renderItem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pt-B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600" b="1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0D5600-787A-4682-9B2B-C906DA31CD05}"/>
              </a:ext>
            </a:extLst>
          </p:cNvPr>
          <p:cNvSpPr txBox="1"/>
          <p:nvPr/>
        </p:nvSpPr>
        <p:spPr>
          <a:xfrm rot="20900680">
            <a:off x="5329064" y="1003405"/>
            <a:ext cx="2338139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Criando um elemento único, um identificador na lista (‘id’)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7B92DA1-B7C0-48A3-B370-A924CCC37CFE}"/>
              </a:ext>
            </a:extLst>
          </p:cNvPr>
          <p:cNvSpPr/>
          <p:nvPr/>
        </p:nvSpPr>
        <p:spPr>
          <a:xfrm>
            <a:off x="1035531" y="4878998"/>
            <a:ext cx="4941427" cy="36195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3FF8752-84A6-40F4-ACC5-61E0B0A75004}"/>
              </a:ext>
            </a:extLst>
          </p:cNvPr>
          <p:cNvSpPr txBox="1"/>
          <p:nvPr/>
        </p:nvSpPr>
        <p:spPr>
          <a:xfrm rot="20900680">
            <a:off x="6284205" y="3867508"/>
            <a:ext cx="233813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Utilizando a </a:t>
            </a:r>
            <a:r>
              <a:rPr lang="pt-BR" dirty="0" err="1"/>
              <a:t>props</a:t>
            </a:r>
            <a:r>
              <a:rPr lang="pt-BR" dirty="0"/>
              <a:t> “</a:t>
            </a:r>
            <a:r>
              <a:rPr lang="pt-BR" dirty="0" err="1"/>
              <a:t>keyExtractor</a:t>
            </a:r>
            <a:r>
              <a:rPr lang="pt-BR" dirty="0"/>
              <a:t>” 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9AB46B0-5298-45FD-8770-AC0F9295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14" y="0"/>
            <a:ext cx="3211286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3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>
                <a:solidFill>
                  <a:srgbClr val="FFFFFF"/>
                </a:solidFill>
              </a:rPr>
              <a:t>REACT </a:t>
            </a:r>
            <a:r>
              <a:rPr lang="pt-BR" sz="4800" dirty="0">
                <a:solidFill>
                  <a:srgbClr val="FFFFFF"/>
                </a:solidFill>
              </a:rPr>
              <a:t>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 err="1">
                <a:solidFill>
                  <a:srgbClr val="FFFFFF"/>
                </a:solidFill>
              </a:rPr>
              <a:t>ScrollView</a:t>
            </a:r>
            <a:r>
              <a:rPr lang="pt-BR" sz="3600" dirty="0">
                <a:solidFill>
                  <a:srgbClr val="FFFFFF"/>
                </a:solidFill>
              </a:rPr>
              <a:t> e </a:t>
            </a:r>
            <a:r>
              <a:rPr lang="pt-BR" sz="3600" dirty="0" err="1">
                <a:solidFill>
                  <a:srgbClr val="FFFFFF"/>
                </a:solidFill>
              </a:rPr>
              <a:t>Flatlist</a:t>
            </a:r>
            <a:endParaRPr lang="pt-BR" sz="36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5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 err="1">
                <a:solidFill>
                  <a:srgbClr val="FFFFFF"/>
                </a:solidFill>
              </a:rPr>
              <a:t>ListView</a:t>
            </a: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9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Começando com uma </a:t>
            </a:r>
            <a:r>
              <a:rPr lang="pt-BR" sz="4000" dirty="0" err="1"/>
              <a:t>view</a:t>
            </a:r>
            <a:r>
              <a:rPr lang="pt-BR" sz="4000" dirty="0"/>
              <a:t> vazia...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2696599" y="819150"/>
            <a:ext cx="6205536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568FF1-E6F5-48FB-89A4-B21759A4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77" y="224512"/>
            <a:ext cx="3033023" cy="64089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1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Vamos criar 4 </a:t>
            </a:r>
            <a:r>
              <a:rPr lang="pt-BR" sz="4000" dirty="0" err="1"/>
              <a:t>views</a:t>
            </a:r>
            <a:r>
              <a:rPr lang="pt-BR" sz="4000" dirty="0"/>
              <a:t>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2696599" y="819150"/>
            <a:ext cx="6205536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box1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box2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box3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box4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568FF1-E6F5-48FB-89A4-B21759A4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77" y="224512"/>
            <a:ext cx="3033023" cy="64089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2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0"/>
            <a:ext cx="9039225" cy="819150"/>
          </a:xfrm>
        </p:spPr>
        <p:txBody>
          <a:bodyPr>
            <a:normAutofit/>
          </a:bodyPr>
          <a:lstStyle/>
          <a:p>
            <a:r>
              <a:rPr lang="pt-BR" sz="4000" dirty="0"/>
              <a:t>E 4 Estilos...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2591824" y="224512"/>
            <a:ext cx="6205536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box1</a:t>
            </a:r>
            <a:r>
              <a:rPr lang="pt-BR" b="1" dirty="0"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backgroundColor</a:t>
            </a:r>
            <a:r>
              <a:rPr lang="pt-BR" b="1" dirty="0">
                <a:effectLst/>
                <a:latin typeface="Consolas" panose="020B0609020204030204" pitchFamily="49" charset="0"/>
              </a:rPr>
              <a:t>: '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red</a:t>
            </a:r>
            <a:r>
              <a:rPr lang="pt-BR" b="1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height</a:t>
            </a:r>
            <a:r>
              <a:rPr lang="pt-BR" b="1" dirty="0">
                <a:effectLst/>
                <a:latin typeface="Consolas" panose="020B0609020204030204" pitchFamily="49" charset="0"/>
              </a:rPr>
              <a:t>: 250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box2</a:t>
            </a:r>
            <a:r>
              <a:rPr lang="pt-BR" b="1" dirty="0"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backgroundColor</a:t>
            </a:r>
            <a:r>
              <a:rPr lang="pt-BR" b="1" dirty="0">
                <a:effectLst/>
                <a:latin typeface="Consolas" panose="020B0609020204030204" pitchFamily="49" charset="0"/>
              </a:rPr>
              <a:t>: '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green</a:t>
            </a:r>
            <a:r>
              <a:rPr lang="pt-BR" b="1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height</a:t>
            </a:r>
            <a:r>
              <a:rPr lang="pt-BR" b="1" dirty="0">
                <a:effectLst/>
                <a:latin typeface="Consolas" panose="020B0609020204030204" pitchFamily="49" charset="0"/>
              </a:rPr>
              <a:t>: 250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box3</a:t>
            </a:r>
            <a:r>
              <a:rPr lang="pt-BR" b="1" dirty="0"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backgroundColor</a:t>
            </a:r>
            <a:r>
              <a:rPr lang="pt-BR" b="1" dirty="0">
                <a:effectLst/>
                <a:latin typeface="Consolas" panose="020B0609020204030204" pitchFamily="49" charset="0"/>
              </a:rPr>
              <a:t>: '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yellow</a:t>
            </a:r>
            <a:r>
              <a:rPr lang="pt-BR" b="1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height</a:t>
            </a:r>
            <a:r>
              <a:rPr lang="pt-BR" b="1" dirty="0">
                <a:effectLst/>
                <a:latin typeface="Consolas" panose="020B0609020204030204" pitchFamily="49" charset="0"/>
              </a:rPr>
              <a:t>: 250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box4</a:t>
            </a:r>
            <a:r>
              <a:rPr lang="pt-BR" b="1" dirty="0"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backgroundColor</a:t>
            </a:r>
            <a:r>
              <a:rPr lang="pt-BR" b="1" dirty="0">
                <a:effectLst/>
                <a:latin typeface="Consolas" panose="020B0609020204030204" pitchFamily="49" charset="0"/>
              </a:rPr>
              <a:t>: 'blue',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height</a:t>
            </a:r>
            <a:r>
              <a:rPr lang="pt-BR" b="1" dirty="0">
                <a:effectLst/>
                <a:latin typeface="Consolas" panose="020B0609020204030204" pitchFamily="49" charset="0"/>
              </a:rPr>
              <a:t>: 250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281108-7B75-40BD-A8BE-CA411599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634" y="0"/>
            <a:ext cx="3256366" cy="6858000"/>
          </a:xfrm>
          <a:prstGeom prst="round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05BC644-24B1-4A10-B820-53D69AD3F258}"/>
              </a:ext>
            </a:extLst>
          </p:cNvPr>
          <p:cNvSpPr txBox="1"/>
          <p:nvPr/>
        </p:nvSpPr>
        <p:spPr>
          <a:xfrm rot="20900680">
            <a:off x="6837560" y="1903130"/>
            <a:ext cx="2338139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Repare que a </a:t>
            </a:r>
            <a:r>
              <a:rPr lang="pt-BR" dirty="0" err="1"/>
              <a:t>view</a:t>
            </a:r>
            <a:r>
              <a:rPr lang="pt-BR" dirty="0"/>
              <a:t> Azul não aparece, e nem há a possibilidade de “</a:t>
            </a:r>
            <a:r>
              <a:rPr lang="pt-BR" dirty="0">
                <a:solidFill>
                  <a:srgbClr val="C00000"/>
                </a:solidFill>
              </a:rPr>
              <a:t>scroll</a:t>
            </a:r>
            <a:r>
              <a:rPr lang="pt-BR" dirty="0"/>
              <a:t>”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737EC5-6F09-48AA-B271-E67AE7BE460E}"/>
              </a:ext>
            </a:extLst>
          </p:cNvPr>
          <p:cNvSpPr txBox="1"/>
          <p:nvPr/>
        </p:nvSpPr>
        <p:spPr>
          <a:xfrm rot="20900680">
            <a:off x="6837559" y="4296945"/>
            <a:ext cx="2338139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Para ativar o Scroll vamos utilizar um ovo componente chamado “</a:t>
            </a:r>
            <a:r>
              <a:rPr lang="pt-BR" dirty="0" err="1">
                <a:solidFill>
                  <a:srgbClr val="C00000"/>
                </a:solidFill>
              </a:rPr>
              <a:t>ScrollView</a:t>
            </a:r>
            <a:r>
              <a:rPr lang="pt-BR" dirty="0"/>
              <a:t>”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9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96599" cy="3810000"/>
          </a:xfrm>
        </p:spPr>
        <p:txBody>
          <a:bodyPr>
            <a:normAutofit/>
          </a:bodyPr>
          <a:lstStyle/>
          <a:p>
            <a:r>
              <a:rPr lang="pt-BR" sz="2400" dirty="0"/>
              <a:t>Para ativar o Scroll vamos utilizar um ovo componente chamado “</a:t>
            </a:r>
            <a:r>
              <a:rPr lang="pt-BR" sz="2400" dirty="0" err="1">
                <a:solidFill>
                  <a:srgbClr val="C00000"/>
                </a:solidFill>
              </a:rPr>
              <a:t>ScrollView</a:t>
            </a:r>
            <a:r>
              <a:rPr lang="pt-BR" sz="2400" dirty="0"/>
              <a:t>”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2382274" y="819150"/>
            <a:ext cx="5942576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ScrollView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box1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box2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box3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box4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ScrollView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0A2CA8B-5F35-466C-A511-ADF0C36CB17F}"/>
              </a:ext>
            </a:extLst>
          </p:cNvPr>
          <p:cNvSpPr/>
          <p:nvPr/>
        </p:nvSpPr>
        <p:spPr>
          <a:xfrm>
            <a:off x="3173873" y="3067050"/>
            <a:ext cx="3810000" cy="36195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C9BE86A-9ABB-4AB3-825B-DE157311B9FB}"/>
              </a:ext>
            </a:extLst>
          </p:cNvPr>
          <p:cNvSpPr/>
          <p:nvPr/>
        </p:nvSpPr>
        <p:spPr>
          <a:xfrm>
            <a:off x="3173873" y="4441685"/>
            <a:ext cx="3810000" cy="36195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avação de Tela 2024-11-09 171301">
            <a:hlinkClick r:id="" action="ppaction://media"/>
            <a:extLst>
              <a:ext uri="{FF2B5EF4-FFF2-40B4-BE49-F238E27FC236}">
                <a16:creationId xmlns:a16="http://schemas.microsoft.com/office/drawing/2014/main" id="{6929ECFF-9A73-40BE-B41F-8295891F98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74137" y="0"/>
            <a:ext cx="3217863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87030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7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05149" cy="3810000"/>
          </a:xfrm>
        </p:spPr>
        <p:txBody>
          <a:bodyPr>
            <a:normAutofit/>
          </a:bodyPr>
          <a:lstStyle/>
          <a:p>
            <a:r>
              <a:rPr lang="pt-B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ScrollView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showsVerticalScrollIndicator</a:t>
            </a:r>
            <a:r>
              <a:rPr lang="pt-BR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pt-BR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scrollEnabled</a:t>
            </a:r>
            <a:r>
              <a:rPr lang="pt-BR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pt-BR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horizontal,</a:t>
            </a:r>
            <a:br>
              <a:rPr lang="pt-BR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showsHorizontalScrollIndicator</a:t>
            </a:r>
            <a:endParaRPr lang="pt-BR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2915674" y="819150"/>
            <a:ext cx="5942576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ScrollView</a:t>
            </a:r>
            <a:r>
              <a:rPr lang="pt-BR" b="1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horizontal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box1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box2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box3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box4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ScrollView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0A2CA8B-5F35-466C-A511-ADF0C36CB17F}"/>
              </a:ext>
            </a:extLst>
          </p:cNvPr>
          <p:cNvSpPr/>
          <p:nvPr/>
        </p:nvSpPr>
        <p:spPr>
          <a:xfrm>
            <a:off x="3688222" y="2733675"/>
            <a:ext cx="4941427" cy="36195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62B45CD-86C4-45CE-B9E6-5D6A0A55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225" y="0"/>
            <a:ext cx="3125266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2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0"/>
            <a:ext cx="9039225" cy="819150"/>
          </a:xfrm>
        </p:spPr>
        <p:txBody>
          <a:bodyPr>
            <a:normAutofit/>
          </a:bodyPr>
          <a:lstStyle/>
          <a:p>
            <a:r>
              <a:rPr lang="pt-BR" sz="4000" dirty="0"/>
              <a:t>E 4 Estilos...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2591824" y="224512"/>
            <a:ext cx="6205536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dirty="0"/>
              <a:t>         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flexDirection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 '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box1</a:t>
            </a:r>
            <a:r>
              <a:rPr lang="pt-BR" b="1" dirty="0"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backgroundColor</a:t>
            </a:r>
            <a:r>
              <a:rPr lang="pt-BR" b="1" dirty="0">
                <a:effectLst/>
                <a:latin typeface="Consolas" panose="020B0609020204030204" pitchFamily="49" charset="0"/>
              </a:rPr>
              <a:t>: '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red</a:t>
            </a:r>
            <a:r>
              <a:rPr lang="pt-BR" b="1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width</a:t>
            </a:r>
            <a:r>
              <a:rPr lang="pt-BR" b="1" dirty="0">
                <a:effectLst/>
                <a:latin typeface="Consolas" panose="020B0609020204030204" pitchFamily="49" charset="0"/>
              </a:rPr>
              <a:t>: 150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box2</a:t>
            </a:r>
            <a:r>
              <a:rPr lang="pt-BR" b="1" dirty="0"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backgroundColor</a:t>
            </a:r>
            <a:r>
              <a:rPr lang="pt-BR" b="1" dirty="0">
                <a:effectLst/>
                <a:latin typeface="Consolas" panose="020B0609020204030204" pitchFamily="49" charset="0"/>
              </a:rPr>
              <a:t>: '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green</a:t>
            </a:r>
            <a:r>
              <a:rPr lang="pt-BR" b="1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pt-BR" b="1" dirty="0"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width</a:t>
            </a:r>
            <a:r>
              <a:rPr lang="pt-BR" b="1" dirty="0">
                <a:latin typeface="Consolas" panose="020B0609020204030204" pitchFamily="49" charset="0"/>
              </a:rPr>
              <a:t>: 150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box3</a:t>
            </a:r>
            <a:r>
              <a:rPr lang="pt-BR" b="1" dirty="0"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backgroundColor</a:t>
            </a:r>
            <a:r>
              <a:rPr lang="pt-BR" b="1" dirty="0">
                <a:effectLst/>
                <a:latin typeface="Consolas" panose="020B0609020204030204" pitchFamily="49" charset="0"/>
              </a:rPr>
              <a:t>: '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yellow</a:t>
            </a:r>
            <a:r>
              <a:rPr lang="pt-BR" b="1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pt-BR" b="1" dirty="0"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width</a:t>
            </a:r>
            <a:r>
              <a:rPr lang="pt-BR" b="1" dirty="0">
                <a:latin typeface="Consolas" panose="020B0609020204030204" pitchFamily="49" charset="0"/>
              </a:rPr>
              <a:t>: 150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box4</a:t>
            </a:r>
            <a:r>
              <a:rPr lang="pt-BR" b="1" dirty="0"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backgroundColor</a:t>
            </a:r>
            <a:r>
              <a:rPr lang="pt-BR" b="1" dirty="0">
                <a:effectLst/>
                <a:latin typeface="Consolas" panose="020B0609020204030204" pitchFamily="49" charset="0"/>
              </a:rPr>
              <a:t>: 'blue',</a:t>
            </a:r>
          </a:p>
          <a:p>
            <a:r>
              <a:rPr lang="pt-BR" b="1" dirty="0"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width</a:t>
            </a:r>
            <a:r>
              <a:rPr lang="pt-BR" b="1" dirty="0">
                <a:latin typeface="Consolas" panose="020B0609020204030204" pitchFamily="49" charset="0"/>
              </a:rPr>
              <a:t>: 150</a:t>
            </a:r>
          </a:p>
          <a:p>
            <a:r>
              <a:rPr lang="pt-BR" b="1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F69992-22A0-4BEC-A2B0-611301CE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225" y="0"/>
            <a:ext cx="3125266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8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 err="1">
                <a:solidFill>
                  <a:srgbClr val="FFFFFF"/>
                </a:solidFill>
              </a:rPr>
              <a:t>FlatList</a:t>
            </a: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23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7729</TotalTime>
  <Words>2333</Words>
  <Application>Microsoft Office PowerPoint</Application>
  <PresentationFormat>Widescreen</PresentationFormat>
  <Paragraphs>264</Paragraphs>
  <Slides>17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Tema do Office</vt:lpstr>
      <vt:lpstr>REACT NATIVE</vt:lpstr>
      <vt:lpstr>ListView</vt:lpstr>
      <vt:lpstr>Começando com uma view vazia...</vt:lpstr>
      <vt:lpstr>Vamos criar 4 views...</vt:lpstr>
      <vt:lpstr>E 4 Estilos...</vt:lpstr>
      <vt:lpstr>Para ativar o Scroll vamos utilizar um ovo componente chamado “ScrollView”</vt:lpstr>
      <vt:lpstr>Props do ScrollView: showsVerticalScrollIndicator, scrollEnabled, horizontal, showsHorizontalScrollIndicator</vt:lpstr>
      <vt:lpstr>E 4 Estilos...</vt:lpstr>
      <vt:lpstr>FlatList</vt:lpstr>
      <vt:lpstr>Começando com uma view vazia...</vt:lpstr>
      <vt:lpstr>Criando uma lista...</vt:lpstr>
      <vt:lpstr>Renderizando a lista...</vt:lpstr>
      <vt:lpstr>Renderizando a lista... (mais informações)</vt:lpstr>
      <vt:lpstr>Melhorando a apresentação da lista</vt:lpstr>
      <vt:lpstr>Criando um id na lista...</vt:lpstr>
      <vt:lpstr>Criando um id na lista...</vt:lpstr>
      <vt:lpstr>REACT NATIVE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Básica</dc:title>
  <dc:creator>Roberto Harkovsky da Cunha</dc:creator>
  <cp:lastModifiedBy>ROBERTO HARKOVSKY DA CUNHA</cp:lastModifiedBy>
  <cp:revision>1</cp:revision>
  <dcterms:created xsi:type="dcterms:W3CDTF">2024-09-13T19:40:27Z</dcterms:created>
  <dcterms:modified xsi:type="dcterms:W3CDTF">2025-05-15T22:10:40Z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2024-09-13T20:02:23Z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d8683a05-ba10-4ee7-8ada-f2bc05d46085</vt:lpwstr>
  </property>
  <property fmtid="{D5CDD505-2E9C-101B-9397-08002B2CF9AE}" pid="8" name="MSIP_Label_22deaceb-9851-4663-bccf-596767454be3_ContentBits">
    <vt:lpwstr>2</vt:lpwstr>
  </property>
</Properties>
</file>