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79" r:id="rId3"/>
    <p:sldId id="303" r:id="rId4"/>
    <p:sldId id="274" r:id="rId5"/>
    <p:sldId id="293" r:id="rId6"/>
    <p:sldId id="294" r:id="rId7"/>
    <p:sldId id="295" r:id="rId8"/>
    <p:sldId id="296" r:id="rId9"/>
    <p:sldId id="297" r:id="rId10"/>
    <p:sldId id="298" r:id="rId11"/>
    <p:sldId id="299" r:id="rId12"/>
    <p:sldId id="300" r:id="rId13"/>
    <p:sldId id="302" r:id="rId14"/>
    <p:sldId id="305" r:id="rId15"/>
    <p:sldId id="304" r:id="rId16"/>
    <p:sldId id="292" r:id="rId1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E38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berto" userId="f2c5d9e3-e1cd-491b-8eea-425a4d9cf1c2" providerId="ADAL" clId="{64E42559-D2E7-4784-8A97-BFC248477843}"/>
  </pc:docChgLst>
  <pc:docChgLst>
    <pc:chgData name="Roberto" userId="f2c5d9e3-e1cd-491b-8eea-425a4d9cf1c2" providerId="ADAL" clId="{B309E2CD-C4E6-41C7-9A98-FD0D4A4154AD}"/>
  </pc:docChgLst>
  <pc:docChgLst>
    <pc:chgData name="Roberto" userId="f2c5d9e3-e1cd-491b-8eea-425a4d9cf1c2" providerId="ADAL" clId="{5F996EF8-9287-45B3-8534-966643FB6E1E}"/>
  </pc:docChgLst>
  <pc:docChgLst>
    <pc:chgData name="Roberto" userId="f2c5d9e3-e1cd-491b-8eea-425a4d9cf1c2" providerId="ADAL" clId="{4770C196-BD98-48D3-B4D6-8FC79E22774D}"/>
  </pc:docChgLst>
  <pc:docChgLst>
    <pc:chgData name="Roberto Harkovsky da Cunha" userId="f2c5d9e3-e1cd-491b-8eea-425a4d9cf1c2" providerId="ADAL" clId="{39BE909A-1B6D-49E0-BA39-7409CEDBBBFD}"/>
    <pc:docChg chg="modSld">
      <pc:chgData name="Roberto Harkovsky da Cunha" userId="f2c5d9e3-e1cd-491b-8eea-425a4d9cf1c2" providerId="ADAL" clId="{39BE909A-1B6D-49E0-BA39-7409CEDBBBFD}" dt="2025-05-09T23:10:17.862" v="2" actId="20577"/>
      <pc:docMkLst>
        <pc:docMk/>
      </pc:docMkLst>
      <pc:sldChg chg="modSp">
        <pc:chgData name="Roberto Harkovsky da Cunha" userId="f2c5d9e3-e1cd-491b-8eea-425a4d9cf1c2" providerId="ADAL" clId="{39BE909A-1B6D-49E0-BA39-7409CEDBBBFD}" dt="2025-05-09T22:12:41.532" v="0" actId="1076"/>
        <pc:sldMkLst>
          <pc:docMk/>
          <pc:sldMk cId="73697276" sldId="296"/>
        </pc:sldMkLst>
        <pc:spChg chg="mod">
          <ac:chgData name="Roberto Harkovsky da Cunha" userId="f2c5d9e3-e1cd-491b-8eea-425a4d9cf1c2" providerId="ADAL" clId="{39BE909A-1B6D-49E0-BA39-7409CEDBBBFD}" dt="2025-05-09T22:12:41.532" v="0" actId="1076"/>
          <ac:spMkLst>
            <pc:docMk/>
            <pc:sldMk cId="73697276" sldId="296"/>
            <ac:spMk id="9" creationId="{EE3B5461-D477-4C44-B32A-4E6ECAFA004E}"/>
          </ac:spMkLst>
        </pc:spChg>
      </pc:sldChg>
      <pc:sldChg chg="modSp">
        <pc:chgData name="Roberto Harkovsky da Cunha" userId="f2c5d9e3-e1cd-491b-8eea-425a4d9cf1c2" providerId="ADAL" clId="{39BE909A-1B6D-49E0-BA39-7409CEDBBBFD}" dt="2025-05-09T23:10:17.862" v="2" actId="20577"/>
        <pc:sldMkLst>
          <pc:docMk/>
          <pc:sldMk cId="258290029" sldId="305"/>
        </pc:sldMkLst>
        <pc:spChg chg="mod">
          <ac:chgData name="Roberto Harkovsky da Cunha" userId="f2c5d9e3-e1cd-491b-8eea-425a4d9cf1c2" providerId="ADAL" clId="{39BE909A-1B6D-49E0-BA39-7409CEDBBBFD}" dt="2025-05-09T23:10:17.862" v="2" actId="20577"/>
          <ac:spMkLst>
            <pc:docMk/>
            <pc:sldMk cId="258290029" sldId="305"/>
            <ac:spMk id="10" creationId="{315B540B-CAEF-44C3-8F8E-3A720397D096}"/>
          </ac:spMkLst>
        </pc:spChg>
      </pc:sldChg>
    </pc:docChg>
  </pc:docChgLst>
  <pc:docChgLst>
    <pc:chgData name="Roberto Harkovsky da Cunha" userId="f2c5d9e3-e1cd-491b-8eea-425a4d9cf1c2" providerId="ADAL" clId="{775966A3-C369-406D-8867-1ECC6E20787B}"/>
  </pc:docChgLst>
  <pc:docChgLst>
    <pc:chgData name="Roberto Harkovsky da Cunha" userId="f2c5d9e3-e1cd-491b-8eea-425a4d9cf1c2" providerId="ADAL" clId="{BE9E9C33-C3D5-47C9-B27B-D7EB420CF0B6}"/>
  </pc:docChgLst>
  <pc:docChgLst>
    <pc:chgData name="Roberto" userId="f2c5d9e3-e1cd-491b-8eea-425a4d9cf1c2" providerId="ADAL" clId="{584408B0-7F55-41A0-9D1A-314741249EED}"/>
  </pc:docChgLst>
  <pc:docChgLst>
    <pc:chgData name="Roberto" userId="f2c5d9e3-e1cd-491b-8eea-425a4d9cf1c2" providerId="ADAL" clId="{5D94FE28-A81E-4657-AC93-A1AF7B8F9BAF}"/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600552-7EA9-48A3-A2A3-DD28122516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3FF1E36-6700-4F11-A72A-05E91186BC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D8ABA0C-ED6E-4D37-B36E-E88E65967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0F5CF-E930-4AE3-B9A8-AEA5052269DE}" type="datetimeFigureOut">
              <a:rPr lang="pt-BR" smtClean="0"/>
              <a:t>09/05/2025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F32E4B9-5C82-41E4-BD4F-5E9A4F50F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C4B6859-8BBC-4E35-8868-C127A1BA0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3E1B8-18C8-42D5-9FEE-C72A33255B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2105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0F01D6-EA26-4224-81A1-14E1C1251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0CDF924-340E-4261-9C94-EF56A1D6EF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90CA007-66CF-4BF6-8254-C8550841B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0F5CF-E930-4AE3-B9A8-AEA5052269DE}" type="datetimeFigureOut">
              <a:rPr lang="pt-BR" smtClean="0"/>
              <a:t>09/05/2025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040C9A-F5D8-4F5D-AF16-DF3CBC15F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0FC0118-5DC9-4A46-8588-9E4D6F852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3E1B8-18C8-42D5-9FEE-C72A33255B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8443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F025895-9F50-4FB9-9DE1-1999D2A2CF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F9FE1D1-64D3-4E83-8335-D90C275DAF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8244D8B-F4F4-477B-B2AC-E41D27635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0F5CF-E930-4AE3-B9A8-AEA5052269DE}" type="datetimeFigureOut">
              <a:rPr lang="pt-BR" smtClean="0"/>
              <a:t>09/05/2025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96FE715-7E10-4E35-8922-000C3A8F5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C8B8C8B-44B0-4CB2-95F5-87DD546BB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3E1B8-18C8-42D5-9FEE-C72A33255B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4624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C0499D-D86F-41A8-B6F1-413EDA614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446F8C4-DC82-4AB3-AF27-736A14C69B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4CB0ABB-B94B-45A3-B4A2-634C9F3C1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0F5CF-E930-4AE3-B9A8-AEA5052269DE}" type="datetimeFigureOut">
              <a:rPr lang="pt-BR" smtClean="0"/>
              <a:t>09/05/2025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6A46F7F-F439-465C-A1E5-9DBC1A121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8F8DFCC-B8CD-41DD-910D-63A05E3A8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3E1B8-18C8-42D5-9FEE-C72A33255B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4122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B83711-092C-45A6-A230-00F077C81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ACF84CF-23EF-4010-B988-ABFFDDF511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614FD5F-99B7-4CA0-9132-7695F6C2F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0F5CF-E930-4AE3-B9A8-AEA5052269DE}" type="datetimeFigureOut">
              <a:rPr lang="pt-BR" smtClean="0"/>
              <a:t>09/05/2025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1BE643B-E22F-4CFE-B226-040C0E03A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0481A32-517C-4AB9-B005-BF4823C83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3E1B8-18C8-42D5-9FEE-C72A33255B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03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AAD5A2-04BF-401C-8C95-8DFDC1FD4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BD345A8-E664-451C-9FEC-4373470F25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7106246-68B4-4658-B24B-85071C5F5E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A7CCA39-10D0-48A0-8FBF-DBC78CC80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0F5CF-E930-4AE3-B9A8-AEA5052269DE}" type="datetimeFigureOut">
              <a:rPr lang="pt-BR" smtClean="0"/>
              <a:t>09/05/2025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14E6707-44A8-406B-BF40-2D0B04C14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CEBC047-C85A-410F-BEB9-ACC713C31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3E1B8-18C8-42D5-9FEE-C72A33255B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3558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D3EC5E-D716-4AE6-BCB8-7B43A8635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F119B10-4DE9-441F-8E6D-3F2C993731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AF955A5-2756-4801-9801-13FE17D79D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0A7F7C2-D351-443B-9D62-7DFF02021B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6115961-9EF9-4AB1-B219-1662144D91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FCCDA16-9EB6-44EB-823C-D666B68D7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0F5CF-E930-4AE3-B9A8-AEA5052269DE}" type="datetimeFigureOut">
              <a:rPr lang="pt-BR" smtClean="0"/>
              <a:t>09/05/2025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F4D4B96-B743-4BEA-B459-DD635D378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E8FF4C5-3089-47B2-AEAD-D47DCECE9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3E1B8-18C8-42D5-9FEE-C72A33255B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9981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512E27-3A4C-49AD-B420-FC27F1CE0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83E3B5A-C631-49D7-88D3-23C5B0318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0F5CF-E930-4AE3-B9A8-AEA5052269DE}" type="datetimeFigureOut">
              <a:rPr lang="pt-BR" smtClean="0"/>
              <a:t>09/05/2025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CAD55E8-A51B-4B6A-AC17-1A9AA59B6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86BB92D-7252-4FB6-B1C6-C415DE41D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3E1B8-18C8-42D5-9FEE-C72A33255B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5334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AA225C0-252D-4A81-98A9-D52C9A337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0F5CF-E930-4AE3-B9A8-AEA5052269DE}" type="datetimeFigureOut">
              <a:rPr lang="pt-BR" smtClean="0"/>
              <a:t>09/05/2025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D6FC64C-437C-43B5-AADB-605E6114C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A7245BB-8406-444D-A45B-BB666ABB2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3E1B8-18C8-42D5-9FEE-C72A33255B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5908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203975-2CFD-46A0-B29D-3CA346941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809E360-8CFE-4E8A-8B75-07CEED174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AAB1DD8-0A4C-4E33-B806-0918ADDBD4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EA08880-41DF-477E-A62A-8622BB957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0F5CF-E930-4AE3-B9A8-AEA5052269DE}" type="datetimeFigureOut">
              <a:rPr lang="pt-BR" smtClean="0"/>
              <a:t>09/05/2025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709EC07-8560-4218-B508-2072BF6DA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BC332C1-5A5F-46F4-8F72-20B877107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3E1B8-18C8-42D5-9FEE-C72A33255B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9194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E3EE0B-A0B1-4985-AB5E-9D5D478EF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7C899B0-DE78-49C0-B569-C8AD345703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08FC6F5-7C83-4EB9-85B2-F12E36B3D9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CEAF636-FFA9-4AF2-81C9-05F1D310D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0F5CF-E930-4AE3-B9A8-AEA5052269DE}" type="datetimeFigureOut">
              <a:rPr lang="pt-BR" smtClean="0"/>
              <a:t>09/05/2025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50B1CDE-3DD5-4BA8-8576-A682B6385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D62E5EF-E9F0-401F-A414-18E204856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3E1B8-18C8-42D5-9FEE-C72A33255B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6358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CEAC1F1-5308-4DE2-8521-9CA2B1BA4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B697041-DB18-4314-9A4C-B716731101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6A85574-CB84-41CC-94DD-C00B9D172C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F0F5CF-E930-4AE3-B9A8-AEA5052269DE}" type="datetimeFigureOut">
              <a:rPr lang="pt-BR" smtClean="0"/>
              <a:t>09/05/2025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448567C-D0C4-4F45-B519-8D5FB7F35B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143BEE6-EFC4-44F6-9CC1-766DD2651C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83E1B8-18C8-42D5-9FEE-C72A33255B2A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MSIPCMContentMarking" descr="{&quot;HashCode&quot;:-321200650,&quot;Placement&quot;:&quot;Footer&quot;,&quot;Top&quot;:519.343,&quot;Left&quot;:454.655182,&quot;SlideWidth&quot;:960,&quot;SlideHeight&quot;:540}">
            <a:extLst>
              <a:ext uri="{FF2B5EF4-FFF2-40B4-BE49-F238E27FC236}">
                <a16:creationId xmlns:a16="http://schemas.microsoft.com/office/drawing/2014/main" id="{3A50F151-A86E-4CD9-9D33-5422203A9E67}"/>
              </a:ext>
            </a:extLst>
          </p:cNvPr>
          <p:cNvSpPr txBox="1"/>
          <p:nvPr userDrawn="1"/>
        </p:nvSpPr>
        <p:spPr>
          <a:xfrm>
            <a:off x="5774121" y="6595656"/>
            <a:ext cx="643758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pt-BR" sz="1000">
                <a:solidFill>
                  <a:srgbClr val="000000"/>
                </a:solidFill>
                <a:latin typeface="Calibri" panose="020F0502020204030204" pitchFamily="34" charset="0"/>
              </a:rPr>
              <a:t>Pública</a:t>
            </a:r>
          </a:p>
        </p:txBody>
      </p:sp>
    </p:spTree>
    <p:extLst>
      <p:ext uri="{BB962C8B-B14F-4D97-AF65-F5344CB8AC3E}">
        <p14:creationId xmlns:p14="http://schemas.microsoft.com/office/powerpoint/2010/main" val="680288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AB27B9C-9F2E-4F6A-9070-34F37719F8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6865" y="818984"/>
            <a:ext cx="6596245" cy="3268520"/>
          </a:xfrm>
        </p:spPr>
        <p:txBody>
          <a:bodyPr>
            <a:normAutofit/>
          </a:bodyPr>
          <a:lstStyle/>
          <a:p>
            <a:pPr algn="r"/>
            <a:r>
              <a:rPr lang="pt-BR" sz="4800" dirty="0">
                <a:solidFill>
                  <a:srgbClr val="FFFFFF"/>
                </a:solidFill>
              </a:rPr>
              <a:t>App Biscoito da Sorte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125DC42-9387-494C-806E-173A08A96F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1874" y="4797188"/>
            <a:ext cx="6051236" cy="1241828"/>
          </a:xfrm>
        </p:spPr>
        <p:txBody>
          <a:bodyPr>
            <a:normAutofit/>
          </a:bodyPr>
          <a:lstStyle/>
          <a:p>
            <a:pPr algn="r"/>
            <a:r>
              <a:rPr lang="pt-BR" sz="3600" dirty="0">
                <a:solidFill>
                  <a:srgbClr val="FFFFFF"/>
                </a:solidFill>
              </a:rPr>
              <a:t>1º Projeto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10335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9899B7-DD7E-4ADC-9274-3973C45BB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333979" cy="819150"/>
          </a:xfrm>
        </p:spPr>
        <p:txBody>
          <a:bodyPr>
            <a:normAutofit/>
          </a:bodyPr>
          <a:lstStyle/>
          <a:p>
            <a:r>
              <a:rPr lang="pt-BR" sz="4000" dirty="0"/>
              <a:t>Carregando frases (</a:t>
            </a:r>
            <a:r>
              <a:rPr lang="pt-BR" sz="4000" dirty="0" err="1"/>
              <a:t>constructor</a:t>
            </a:r>
            <a:r>
              <a:rPr lang="pt-BR" sz="4000" dirty="0"/>
              <a:t>)...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F37D9BE6-909A-4C7F-BBE0-DD254B394C50}"/>
              </a:ext>
            </a:extLst>
          </p:cNvPr>
          <p:cNvSpPr txBox="1"/>
          <p:nvPr/>
        </p:nvSpPr>
        <p:spPr>
          <a:xfrm>
            <a:off x="428625" y="819150"/>
            <a:ext cx="8439150" cy="55092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pt-BR" sz="16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1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pt-BR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pt-BR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pt-BR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16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constructor</a:t>
            </a:r>
            <a:r>
              <a:rPr lang="pt-BR" sz="1600" b="0" dirty="0">
                <a:effectLst/>
                <a:latin typeface="Consolas" panose="020B0609020204030204" pitchFamily="49" charset="0"/>
              </a:rPr>
              <a:t>(</a:t>
            </a:r>
            <a:r>
              <a:rPr lang="pt-BR" sz="1600" dirty="0" err="1">
                <a:latin typeface="Consolas" panose="020B0609020204030204" pitchFamily="49" charset="0"/>
              </a:rPr>
              <a:t>props</a:t>
            </a:r>
            <a:r>
              <a:rPr lang="pt-BR" sz="1600" b="0" dirty="0"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super</a:t>
            </a:r>
            <a:r>
              <a:rPr lang="pt-BR" sz="1600" b="0" dirty="0">
                <a:effectLst/>
                <a:latin typeface="Consolas" panose="020B0609020204030204" pitchFamily="49" charset="0"/>
              </a:rPr>
              <a:t>(</a:t>
            </a:r>
            <a:r>
              <a:rPr lang="pt-BR" sz="1600" dirty="0" err="1">
                <a:latin typeface="Consolas" panose="020B0609020204030204" pitchFamily="49" charset="0"/>
              </a:rPr>
              <a:t>props</a:t>
            </a:r>
            <a:r>
              <a:rPr lang="pt-BR" sz="1600" b="0" dirty="0"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pt-BR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600" dirty="0" err="1">
                <a:solidFill>
                  <a:srgbClr val="0070C0"/>
                </a:solidFill>
                <a:latin typeface="Consolas" panose="020B0609020204030204" pitchFamily="49" charset="0"/>
              </a:rPr>
              <a:t>state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 dirty="0">
                <a:effectLst/>
                <a:latin typeface="Consolas" panose="020B0609020204030204" pitchFamily="49" charset="0"/>
              </a:rPr>
              <a:t>=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 dirty="0"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sz="1600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textoFrase</a:t>
            </a:r>
            <a:r>
              <a:rPr lang="pt-B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 perseverança é a mãe da boa sorte.'</a:t>
            </a:r>
            <a:endParaRPr lang="pt-B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600" b="0" dirty="0"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pt-BR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600" dirty="0" err="1">
                <a:solidFill>
                  <a:srgbClr val="0070C0"/>
                </a:solidFill>
                <a:latin typeface="Consolas" panose="020B0609020204030204" pitchFamily="49" charset="0"/>
              </a:rPr>
              <a:t>frases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 dirty="0">
                <a:effectLst/>
                <a:latin typeface="Consolas" panose="020B0609020204030204" pitchFamily="49" charset="0"/>
              </a:rPr>
              <a:t>= </a:t>
            </a:r>
          </a:p>
          <a:p>
            <a:r>
              <a:rPr lang="pt-BR" sz="1600" b="0" dirty="0">
                <a:effectLst/>
                <a:latin typeface="Consolas" panose="020B0609020204030204" pitchFamily="49" charset="0"/>
              </a:rPr>
              <a:t>      [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'Se a sua vida for a melhor coisa que já te aconteceu, acredite, você tem mais sorte do que pode imaginar.'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'Quanto mais duro eu trabalho, mais sorte eu tenho.'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'Homens fracos acreditam na sorte, Homens fortes acreditam em causa e efeito.'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'Não ser amado é falta de sorte, mas não amar é a própria infelicidade.'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'Aquilo a que chamas sorte é o cuidado com os pormenores.'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'O homem que vai mais longe é quase sempre aquele que tem coragem de arriscar.'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 perseverança é a mãe da boa sorte.'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'Destino não é uma questão de sorte, mas uma questão de escolha'</a:t>
            </a:r>
            <a:endParaRPr lang="pt-B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600" b="0" dirty="0">
                <a:effectLst/>
                <a:latin typeface="Consolas" panose="020B0609020204030204" pitchFamily="49" charset="0"/>
              </a:rPr>
              <a:t>      ]</a:t>
            </a:r>
          </a:p>
          <a:p>
            <a:r>
              <a:rPr lang="pt-BR" sz="1600" b="0" dirty="0">
                <a:effectLst/>
                <a:latin typeface="Consolas" panose="020B0609020204030204" pitchFamily="49" charset="0"/>
              </a:rPr>
              <a:t>  }</a:t>
            </a:r>
          </a:p>
          <a:p>
            <a:endParaRPr kumimoji="0" lang="pt-BR" sz="1600" b="1" i="0" u="none" strike="noStrike" kern="1200" cap="none" spc="0" normalizeH="0" baseline="0" noProof="0" dirty="0">
              <a:ln>
                <a:noFill/>
              </a:ln>
              <a:solidFill>
                <a:srgbClr val="CCCCCC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EE3B5461-D477-4C44-B32A-4E6ECAFA004E}"/>
              </a:ext>
            </a:extLst>
          </p:cNvPr>
          <p:cNvSpPr/>
          <p:nvPr/>
        </p:nvSpPr>
        <p:spPr>
          <a:xfrm>
            <a:off x="235123" y="2172761"/>
            <a:ext cx="8766002" cy="3962463"/>
          </a:xfrm>
          <a:prstGeom prst="roundRect">
            <a:avLst/>
          </a:prstGeom>
          <a:noFill/>
          <a:ln w="28575" cap="flat" cmpd="sng" algn="ctr">
            <a:solidFill>
              <a:schemeClr val="accent2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0A87EE55-1058-447B-B6E4-C1E964BC0DF7}"/>
              </a:ext>
            </a:extLst>
          </p:cNvPr>
          <p:cNvSpPr txBox="1"/>
          <p:nvPr/>
        </p:nvSpPr>
        <p:spPr>
          <a:xfrm rot="20900680">
            <a:off x="3932802" y="965447"/>
            <a:ext cx="2468375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dirty="0"/>
              <a:t>Criando um novo </a:t>
            </a:r>
            <a:r>
              <a:rPr lang="pt-BR" dirty="0" err="1"/>
              <a:t>state</a:t>
            </a:r>
            <a:r>
              <a:rPr lang="pt-BR" dirty="0"/>
              <a:t> “</a:t>
            </a:r>
            <a:r>
              <a:rPr lang="pt-BR" dirty="0" err="1">
                <a:solidFill>
                  <a:srgbClr val="C00000"/>
                </a:solidFill>
              </a:rPr>
              <a:t>textoFrase</a:t>
            </a:r>
            <a:r>
              <a:rPr lang="pt-BR" dirty="0"/>
              <a:t>”</a:t>
            </a:r>
            <a:endParaRPr lang="pt-BR" dirty="0">
              <a:solidFill>
                <a:srgbClr val="C00000"/>
              </a:solidFill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B133C24-58F1-4C94-BACE-2B59ECE3D0D0}"/>
              </a:ext>
            </a:extLst>
          </p:cNvPr>
          <p:cNvSpPr txBox="1"/>
          <p:nvPr/>
        </p:nvSpPr>
        <p:spPr>
          <a:xfrm rot="20900680">
            <a:off x="6944107" y="1444738"/>
            <a:ext cx="2110873" cy="92333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dirty="0"/>
              <a:t>Criando uma lista de frases que iremos utilizar no app</a:t>
            </a:r>
            <a:endParaRPr lang="pt-BR" dirty="0">
              <a:solidFill>
                <a:srgbClr val="C00000"/>
              </a:solidFill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F15C89D-9FEA-4958-AA13-F9791F52BC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9115" y="224512"/>
            <a:ext cx="2994920" cy="6408975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17680006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9899B7-DD7E-4ADC-9274-3973C45BB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333979" cy="819150"/>
          </a:xfrm>
        </p:spPr>
        <p:txBody>
          <a:bodyPr>
            <a:normAutofit/>
          </a:bodyPr>
          <a:lstStyle/>
          <a:p>
            <a:r>
              <a:rPr lang="pt-BR" sz="4000" dirty="0"/>
              <a:t>Carregando frases (render)...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F37D9BE6-909A-4C7F-BBE0-DD254B394C50}"/>
              </a:ext>
            </a:extLst>
          </p:cNvPr>
          <p:cNvSpPr txBox="1"/>
          <p:nvPr/>
        </p:nvSpPr>
        <p:spPr>
          <a:xfrm>
            <a:off x="428625" y="819150"/>
            <a:ext cx="8439150" cy="452431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pt-BR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600" b="1" dirty="0">
                <a:solidFill>
                  <a:schemeClr val="accent4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render() </a:t>
            </a:r>
            <a:r>
              <a:rPr lang="pt-BR" sz="1600" b="1" dirty="0"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pt-BR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600" b="1" dirty="0" err="1">
                <a:solidFill>
                  <a:schemeClr val="accent4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sz="1600" b="1" dirty="0"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pt-BR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sz="16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6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pt-BR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pt-B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6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600" b="1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styles</a:t>
            </a:r>
            <a:r>
              <a:rPr lang="pt-BR" sz="16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6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container</a:t>
            </a:r>
            <a:r>
              <a:rPr lang="pt-BR" sz="16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6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6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6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Image</a:t>
            </a:r>
            <a:endParaRPr lang="pt-B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pt-BR" sz="16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source</a:t>
            </a:r>
            <a:r>
              <a:rPr lang="pt-B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6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600" b="1" dirty="0">
                <a:solidFill>
                  <a:schemeClr val="accent4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pt-B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'./</a:t>
            </a:r>
            <a:r>
              <a:rPr lang="pt-BR" sz="16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assets</a:t>
            </a:r>
            <a:r>
              <a:rPr lang="pt-BR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pt-BR" sz="16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fortuneCookie</a:t>
            </a:r>
            <a:r>
              <a:rPr lang="pt-BR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Closed.jpg'</a:t>
            </a:r>
            <a:r>
              <a:rPr lang="pt-B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pt-BR" sz="16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endParaRPr lang="pt-B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pt-BR" sz="16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pt-B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6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600" b="1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styles</a:t>
            </a:r>
            <a:r>
              <a:rPr lang="pt-BR" sz="16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6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pt-BR" sz="16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endParaRPr lang="pt-B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6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pt-B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6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600" b="1" dirty="0" err="1">
                <a:solidFill>
                  <a:srgbClr val="4EC9B0"/>
                </a:solidFill>
                <a:latin typeface="Consolas" panose="020B0609020204030204" pitchFamily="49" charset="0"/>
              </a:rPr>
              <a:t>Text</a:t>
            </a:r>
            <a:r>
              <a:rPr lang="pt-BR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1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pt-BR" sz="1600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pt-BR" sz="1600" b="1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styles.textoFrase</a:t>
            </a:r>
            <a:r>
              <a:rPr lang="pt-BR" sz="1600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}&gt;{</a:t>
            </a:r>
            <a:r>
              <a:rPr lang="pt-BR" sz="1600" b="1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this.state.textoFrase</a:t>
            </a:r>
            <a:r>
              <a:rPr lang="pt-BR" sz="1600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6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6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pt-BR" sz="16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pt-BR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6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6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TouchableOpacity</a:t>
            </a:r>
            <a:r>
              <a:rPr lang="pt-BR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pt-B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6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600" b="1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styles</a:t>
            </a:r>
            <a:r>
              <a:rPr lang="pt-BR" sz="16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6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botao</a:t>
            </a:r>
            <a:r>
              <a:rPr lang="pt-BR" sz="16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6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pt-BR" sz="16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6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pt-BR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1" dirty="0" err="1">
                <a:solidFill>
                  <a:schemeClr val="accent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pt-BR" sz="1600" b="1" dirty="0">
                <a:solidFill>
                  <a:schemeClr val="accent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pt-BR" sz="1600" b="1" dirty="0" err="1">
                <a:solidFill>
                  <a:schemeClr val="accent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styles.btnArea</a:t>
            </a:r>
            <a:r>
              <a:rPr lang="pt-BR" sz="1600" b="1" dirty="0">
                <a:solidFill>
                  <a:schemeClr val="accent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}&gt;</a:t>
            </a:r>
          </a:p>
          <a:p>
            <a:r>
              <a:rPr lang="pt-BR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sz="16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6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pt-BR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1" dirty="0" err="1">
                <a:solidFill>
                  <a:schemeClr val="accent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pt-BR" sz="1600" b="1" dirty="0">
                <a:solidFill>
                  <a:schemeClr val="accent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pt-BR" sz="1600" b="1" dirty="0" err="1">
                <a:solidFill>
                  <a:schemeClr val="accent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styles.btnTexto</a:t>
            </a:r>
            <a:r>
              <a:rPr lang="pt-BR" sz="16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6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Quebrar Biscoito</a:t>
            </a:r>
            <a:r>
              <a:rPr lang="pt-BR" sz="16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6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pt-BR" sz="16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pt-BR" sz="16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6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pt-BR" sz="16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6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6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TouchableOpacity</a:t>
            </a:r>
            <a:r>
              <a:rPr lang="pt-BR" sz="16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sz="16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6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pt-BR" sz="16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600" b="1" dirty="0"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t-BR" sz="1600" b="1" dirty="0">
                <a:effectLst/>
                <a:latin typeface="Consolas" panose="020B0609020204030204" pitchFamily="49" charset="0"/>
              </a:rPr>
              <a:t>  }</a:t>
            </a:r>
          </a:p>
          <a:p>
            <a:endParaRPr kumimoji="0" lang="pt-BR" sz="1600" b="1" i="0" u="none" strike="noStrike" kern="1200" cap="none" spc="0" normalizeH="0" baseline="0" noProof="0" dirty="0">
              <a:ln>
                <a:noFill/>
              </a:ln>
              <a:solidFill>
                <a:srgbClr val="CCCCCC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EE3B5461-D477-4C44-B32A-4E6ECAFA004E}"/>
              </a:ext>
            </a:extLst>
          </p:cNvPr>
          <p:cNvSpPr/>
          <p:nvPr/>
        </p:nvSpPr>
        <p:spPr>
          <a:xfrm>
            <a:off x="857250" y="2505074"/>
            <a:ext cx="7820026" cy="419101"/>
          </a:xfrm>
          <a:prstGeom prst="roundRect">
            <a:avLst/>
          </a:prstGeom>
          <a:noFill/>
          <a:ln w="28575" cap="flat" cmpd="sng" algn="ctr">
            <a:solidFill>
              <a:schemeClr val="accent2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B133C24-58F1-4C94-BACE-2B59ECE3D0D0}"/>
              </a:ext>
            </a:extLst>
          </p:cNvPr>
          <p:cNvSpPr txBox="1"/>
          <p:nvPr/>
        </p:nvSpPr>
        <p:spPr>
          <a:xfrm rot="20900680">
            <a:off x="6685396" y="613279"/>
            <a:ext cx="2110873" cy="92333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dirty="0"/>
              <a:t>Alterando o texto para utilização do </a:t>
            </a:r>
            <a:r>
              <a:rPr lang="pt-BR" dirty="0" err="1"/>
              <a:t>state</a:t>
            </a:r>
            <a:r>
              <a:rPr lang="pt-BR" dirty="0"/>
              <a:t> </a:t>
            </a:r>
            <a:endParaRPr lang="pt-BR" dirty="0">
              <a:solidFill>
                <a:srgbClr val="C00000"/>
              </a:solidFill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F15C89D-9FEA-4958-AA13-F9791F52BC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9115" y="224512"/>
            <a:ext cx="2994920" cy="6408975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40660481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9899B7-DD7E-4ADC-9274-3973C45BB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333979" cy="819150"/>
          </a:xfrm>
        </p:spPr>
        <p:txBody>
          <a:bodyPr>
            <a:normAutofit/>
          </a:bodyPr>
          <a:lstStyle/>
          <a:p>
            <a:r>
              <a:rPr lang="pt-BR" sz="4000" dirty="0"/>
              <a:t>Carregando imagens...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F37D9BE6-909A-4C7F-BBE0-DD254B394C50}"/>
              </a:ext>
            </a:extLst>
          </p:cNvPr>
          <p:cNvSpPr txBox="1"/>
          <p:nvPr/>
        </p:nvSpPr>
        <p:spPr>
          <a:xfrm>
            <a:off x="428625" y="819150"/>
            <a:ext cx="8439150" cy="649408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pt-BR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6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1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pt-BR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pt-BR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pt-BR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16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constructor</a:t>
            </a:r>
            <a:r>
              <a:rPr lang="pt-BR" sz="1600" b="0" dirty="0">
                <a:effectLst/>
                <a:latin typeface="Consolas" panose="020B0609020204030204" pitchFamily="49" charset="0"/>
              </a:rPr>
              <a:t>(</a:t>
            </a:r>
            <a:r>
              <a:rPr lang="pt-BR" sz="1600" dirty="0" err="1">
                <a:latin typeface="Consolas" panose="020B0609020204030204" pitchFamily="49" charset="0"/>
              </a:rPr>
              <a:t>props</a:t>
            </a:r>
            <a:r>
              <a:rPr lang="pt-BR" sz="1600" b="0" dirty="0"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super</a:t>
            </a:r>
            <a:r>
              <a:rPr lang="pt-BR" sz="1600" b="0" dirty="0">
                <a:effectLst/>
                <a:latin typeface="Consolas" panose="020B0609020204030204" pitchFamily="49" charset="0"/>
              </a:rPr>
              <a:t>(</a:t>
            </a:r>
            <a:r>
              <a:rPr lang="pt-BR" sz="1600" dirty="0" err="1">
                <a:latin typeface="Consolas" panose="020B0609020204030204" pitchFamily="49" charset="0"/>
              </a:rPr>
              <a:t>props</a:t>
            </a:r>
            <a:r>
              <a:rPr lang="pt-BR" sz="1600" b="0" dirty="0"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pt-BR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600" dirty="0" err="1">
                <a:solidFill>
                  <a:srgbClr val="0070C0"/>
                </a:solidFill>
                <a:latin typeface="Consolas" panose="020B0609020204030204" pitchFamily="49" charset="0"/>
              </a:rPr>
              <a:t>state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 dirty="0">
                <a:effectLst/>
                <a:latin typeface="Consolas" panose="020B0609020204030204" pitchFamily="49" charset="0"/>
              </a:rPr>
              <a:t>=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 dirty="0"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sz="1600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textoFrase</a:t>
            </a:r>
            <a:r>
              <a:rPr lang="pt-B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 perseverança é a mãe da boa sorte.’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,</a:t>
            </a:r>
          </a:p>
          <a:p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</a:rPr>
              <a:t>img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chemeClr val="accent4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'./assets/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fortuneCookie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Closed.jpg'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600" b="0" dirty="0"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............</a:t>
            </a:r>
            <a:endParaRPr lang="pt-BR" sz="1600" b="0" dirty="0">
              <a:effectLst/>
              <a:latin typeface="Consolas" panose="020B0609020204030204" pitchFamily="49" charset="0"/>
            </a:endParaRPr>
          </a:p>
          <a:p>
            <a:r>
              <a:rPr lang="pt-BR" sz="1600" b="1" dirty="0">
                <a:solidFill>
                  <a:schemeClr val="accent4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render() </a:t>
            </a:r>
            <a:r>
              <a:rPr lang="pt-BR" sz="1600" b="1" dirty="0"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pt-BR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600" b="1" dirty="0" err="1">
                <a:solidFill>
                  <a:schemeClr val="accent4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sz="1600" b="1" dirty="0"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pt-BR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sz="16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6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pt-BR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1" dirty="0" err="1">
                <a:effectLst/>
                <a:latin typeface="Consolas" panose="020B0609020204030204" pitchFamily="49" charset="0"/>
              </a:rPr>
              <a:t>style</a:t>
            </a:r>
            <a:r>
              <a:rPr lang="pt-B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6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6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styles</a:t>
            </a:r>
            <a:r>
              <a:rPr lang="pt-BR" sz="16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6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container</a:t>
            </a:r>
            <a:r>
              <a:rPr lang="pt-BR" sz="16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6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6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6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Image</a:t>
            </a:r>
            <a:endParaRPr lang="pt-B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pt-BR" sz="1600" b="1" dirty="0" err="1">
                <a:effectLst/>
                <a:latin typeface="Consolas" panose="020B0609020204030204" pitchFamily="49" charset="0"/>
              </a:rPr>
              <a:t>source</a:t>
            </a:r>
            <a:r>
              <a:rPr lang="pt-B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6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600" b="1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this.state.</a:t>
            </a:r>
            <a:r>
              <a:rPr lang="pt-BR" sz="1600" dirty="0" err="1">
                <a:solidFill>
                  <a:srgbClr val="0070C0"/>
                </a:solidFill>
                <a:latin typeface="Consolas" panose="020B0609020204030204" pitchFamily="49" charset="0"/>
              </a:rPr>
              <a:t>img</a:t>
            </a:r>
            <a:r>
              <a:rPr lang="pt-BR" sz="16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endParaRPr lang="pt-B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pt-BR" sz="1600" b="1" dirty="0" err="1">
                <a:effectLst/>
                <a:latin typeface="Consolas" panose="020B0609020204030204" pitchFamily="49" charset="0"/>
              </a:rPr>
              <a:t>style</a:t>
            </a:r>
            <a:r>
              <a:rPr lang="pt-B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6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6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styles</a:t>
            </a:r>
            <a:r>
              <a:rPr lang="pt-BR" sz="16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6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pt-BR" sz="16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endParaRPr lang="pt-B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6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pt-B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6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600" b="1" dirty="0" err="1">
                <a:solidFill>
                  <a:srgbClr val="4EC9B0"/>
                </a:solidFill>
                <a:latin typeface="Consolas" panose="020B0609020204030204" pitchFamily="49" charset="0"/>
              </a:rPr>
              <a:t>Text</a:t>
            </a:r>
            <a:r>
              <a:rPr lang="pt-BR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1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pt-BR" sz="1600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pt-BR" sz="1600" b="1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styles.textoFrase</a:t>
            </a:r>
            <a:r>
              <a:rPr lang="pt-BR" sz="1600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}&gt;{</a:t>
            </a:r>
            <a:r>
              <a:rPr lang="pt-BR" sz="1600" b="1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this.state.textoFrase</a:t>
            </a:r>
            <a:r>
              <a:rPr lang="pt-BR" sz="1600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6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6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pt-BR" sz="16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pt-BR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6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6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TouchableOpacity</a:t>
            </a:r>
            <a:r>
              <a:rPr lang="pt-BR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pt-B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6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600" b="1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styles</a:t>
            </a:r>
            <a:r>
              <a:rPr lang="pt-BR" sz="16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6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botao</a:t>
            </a:r>
            <a:r>
              <a:rPr lang="pt-BR" sz="16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6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pt-BR" sz="16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6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pt-BR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1" dirty="0" err="1">
                <a:solidFill>
                  <a:schemeClr val="accent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pt-BR" sz="1600" b="1" dirty="0">
                <a:solidFill>
                  <a:schemeClr val="accent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pt-BR" sz="1600" b="1" dirty="0" err="1">
                <a:solidFill>
                  <a:schemeClr val="accent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styles.btnArea</a:t>
            </a:r>
            <a:r>
              <a:rPr lang="pt-BR" sz="1600" b="1" dirty="0">
                <a:solidFill>
                  <a:schemeClr val="accent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}&gt;</a:t>
            </a:r>
          </a:p>
          <a:p>
            <a:r>
              <a:rPr lang="pt-BR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sz="16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6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pt-BR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1" dirty="0" err="1">
                <a:solidFill>
                  <a:schemeClr val="accent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pt-BR" sz="1600" b="1" dirty="0">
                <a:solidFill>
                  <a:schemeClr val="accent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pt-BR" sz="1600" b="1" dirty="0" err="1">
                <a:solidFill>
                  <a:schemeClr val="accent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styles.btnTexto</a:t>
            </a:r>
            <a:r>
              <a:rPr lang="pt-BR" sz="16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6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Quebrar Biscoito</a:t>
            </a:r>
            <a:r>
              <a:rPr lang="pt-BR" sz="16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6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pt-BR" sz="16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pt-BR" sz="16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6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pt-BR" sz="16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6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6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TouchableOpacity</a:t>
            </a:r>
            <a:r>
              <a:rPr lang="pt-BR" sz="16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sz="16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6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pt-BR" sz="16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600" b="1" dirty="0"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t-BR" sz="1600" b="1" dirty="0">
                <a:effectLst/>
                <a:latin typeface="Consolas" panose="020B0609020204030204" pitchFamily="49" charset="0"/>
              </a:rPr>
              <a:t>  }</a:t>
            </a: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EE3B5461-D477-4C44-B32A-4E6ECAFA004E}"/>
              </a:ext>
            </a:extLst>
          </p:cNvPr>
          <p:cNvSpPr/>
          <p:nvPr/>
        </p:nvSpPr>
        <p:spPr>
          <a:xfrm>
            <a:off x="1009650" y="2089099"/>
            <a:ext cx="5848350" cy="340092"/>
          </a:xfrm>
          <a:prstGeom prst="roundRect">
            <a:avLst/>
          </a:prstGeom>
          <a:noFill/>
          <a:ln w="28575" cap="flat" cmpd="sng" algn="ctr">
            <a:solidFill>
              <a:schemeClr val="accent2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F15C89D-9FEA-4958-AA13-F9791F52BC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9115" y="224512"/>
            <a:ext cx="2994920" cy="6408975"/>
          </a:xfrm>
          <a:prstGeom prst="round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A73E61E8-91DA-4FAB-88FA-22A3BCB6EADB}"/>
              </a:ext>
            </a:extLst>
          </p:cNvPr>
          <p:cNvSpPr txBox="1"/>
          <p:nvPr/>
        </p:nvSpPr>
        <p:spPr>
          <a:xfrm rot="20900680">
            <a:off x="5475722" y="3067428"/>
            <a:ext cx="2110873" cy="92333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dirty="0"/>
              <a:t>Alterando a imagem para utilização do </a:t>
            </a:r>
            <a:r>
              <a:rPr lang="pt-BR" dirty="0" err="1"/>
              <a:t>state</a:t>
            </a:r>
            <a:r>
              <a:rPr lang="pt-BR" dirty="0"/>
              <a:t> “</a:t>
            </a:r>
            <a:r>
              <a:rPr lang="pt-BR" dirty="0" err="1">
                <a:solidFill>
                  <a:srgbClr val="C00000"/>
                </a:solidFill>
              </a:rPr>
              <a:t>img</a:t>
            </a:r>
            <a:r>
              <a:rPr lang="pt-BR" dirty="0"/>
              <a:t>”;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B133C24-58F1-4C94-BACE-2B59ECE3D0D0}"/>
              </a:ext>
            </a:extLst>
          </p:cNvPr>
          <p:cNvSpPr txBox="1"/>
          <p:nvPr/>
        </p:nvSpPr>
        <p:spPr>
          <a:xfrm rot="20900680">
            <a:off x="7016737" y="1132110"/>
            <a:ext cx="2110873" cy="92333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/>
                </a:solidFill>
              </a:rPr>
              <a:t>Criando um </a:t>
            </a:r>
            <a:r>
              <a:rPr lang="pt-BR" dirty="0">
                <a:solidFill>
                  <a:srgbClr val="C00000"/>
                </a:solidFill>
              </a:rPr>
              <a:t>novo </a:t>
            </a:r>
            <a:r>
              <a:rPr lang="pt-BR" dirty="0" err="1">
                <a:solidFill>
                  <a:srgbClr val="C00000"/>
                </a:solidFill>
              </a:rPr>
              <a:t>state</a:t>
            </a:r>
            <a:r>
              <a:rPr lang="pt-BR" dirty="0">
                <a:solidFill>
                  <a:srgbClr val="C00000"/>
                </a:solidFill>
              </a:rPr>
              <a:t> “</a:t>
            </a:r>
            <a:r>
              <a:rPr lang="pt-BR" dirty="0" err="1">
                <a:solidFill>
                  <a:srgbClr val="C00000"/>
                </a:solidFill>
              </a:rPr>
              <a:t>img</a:t>
            </a:r>
            <a:r>
              <a:rPr lang="pt-BR" dirty="0">
                <a:solidFill>
                  <a:srgbClr val="C00000"/>
                </a:solidFill>
              </a:rPr>
              <a:t>” </a:t>
            </a:r>
            <a:r>
              <a:rPr lang="pt-BR" dirty="0">
                <a:solidFill>
                  <a:schemeClr val="tx1"/>
                </a:solidFill>
              </a:rPr>
              <a:t>no </a:t>
            </a:r>
            <a:r>
              <a:rPr lang="pt-BR" dirty="0" err="1">
                <a:solidFill>
                  <a:schemeClr val="tx1"/>
                </a:solidFill>
              </a:rPr>
              <a:t>constructor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E0507EFE-2D12-45D3-8CFE-569A8C39650C}"/>
              </a:ext>
            </a:extLst>
          </p:cNvPr>
          <p:cNvSpPr/>
          <p:nvPr/>
        </p:nvSpPr>
        <p:spPr>
          <a:xfrm>
            <a:off x="1228725" y="3726100"/>
            <a:ext cx="3571875" cy="340092"/>
          </a:xfrm>
          <a:prstGeom prst="roundRect">
            <a:avLst/>
          </a:prstGeom>
          <a:noFill/>
          <a:ln w="28575" cap="flat" cmpd="sng" algn="ctr">
            <a:solidFill>
              <a:schemeClr val="accent2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88527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9899B7-DD7E-4ADC-9274-3973C45BB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333979" cy="819150"/>
          </a:xfrm>
        </p:spPr>
        <p:txBody>
          <a:bodyPr>
            <a:normAutofit/>
          </a:bodyPr>
          <a:lstStyle/>
          <a:p>
            <a:r>
              <a:rPr lang="pt-BR" sz="4000" dirty="0"/>
              <a:t>Criando a funcionalidade da app (render)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F15C89D-9FEA-4958-AA13-F9791F52BC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9115" y="224512"/>
            <a:ext cx="2994920" cy="6408975"/>
          </a:xfrm>
          <a:prstGeom prst="round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315B540B-CAEF-44C3-8F8E-3A720397D096}"/>
              </a:ext>
            </a:extLst>
          </p:cNvPr>
          <p:cNvSpPr txBox="1"/>
          <p:nvPr/>
        </p:nvSpPr>
        <p:spPr>
          <a:xfrm>
            <a:off x="122808" y="657225"/>
            <a:ext cx="8953500" cy="674030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pt-BR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6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1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pt-BR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pt-BR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pt-BR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16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constructor</a:t>
            </a:r>
            <a:r>
              <a:rPr lang="pt-BR" sz="1600" b="0" dirty="0">
                <a:effectLst/>
                <a:latin typeface="Consolas" panose="020B0609020204030204" pitchFamily="49" charset="0"/>
              </a:rPr>
              <a:t>(</a:t>
            </a:r>
            <a:r>
              <a:rPr lang="pt-BR" sz="1600" dirty="0" err="1">
                <a:latin typeface="Consolas" panose="020B0609020204030204" pitchFamily="49" charset="0"/>
              </a:rPr>
              <a:t>props</a:t>
            </a:r>
            <a:r>
              <a:rPr lang="pt-BR" sz="1600" b="0" dirty="0"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super</a:t>
            </a:r>
            <a:r>
              <a:rPr lang="pt-BR" sz="1600" b="0" dirty="0">
                <a:effectLst/>
                <a:latin typeface="Consolas" panose="020B0609020204030204" pitchFamily="49" charset="0"/>
              </a:rPr>
              <a:t>(</a:t>
            </a:r>
            <a:r>
              <a:rPr lang="pt-BR" sz="1600" dirty="0" err="1">
                <a:latin typeface="Consolas" panose="020B0609020204030204" pitchFamily="49" charset="0"/>
              </a:rPr>
              <a:t>props</a:t>
            </a:r>
            <a:r>
              <a:rPr lang="pt-BR" sz="1600" b="0" dirty="0"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pt-BR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600" dirty="0" err="1">
                <a:solidFill>
                  <a:srgbClr val="0070C0"/>
                </a:solidFill>
                <a:latin typeface="Consolas" panose="020B0609020204030204" pitchFamily="49" charset="0"/>
              </a:rPr>
              <a:t>state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 dirty="0">
                <a:effectLst/>
                <a:latin typeface="Consolas" panose="020B0609020204030204" pitchFamily="49" charset="0"/>
              </a:rPr>
              <a:t>=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 dirty="0"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sz="1600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textoFrase</a:t>
            </a:r>
            <a:r>
              <a:rPr lang="pt-B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 perseverança é a mãe da boa sorte.’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,</a:t>
            </a:r>
          </a:p>
          <a:p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</a:rPr>
              <a:t>img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chemeClr val="accent4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'./assets/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fortuneCookie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Closed.jpg'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600" b="0" dirty="0"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pt-B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pt-BR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pt-BR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600" b="0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quebraBiscoito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pt-BR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600" b="0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quebraBiscoito.bind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............</a:t>
            </a:r>
            <a:endParaRPr lang="pt-BR" sz="1600" b="0" dirty="0">
              <a:effectLst/>
              <a:latin typeface="Consolas" panose="020B0609020204030204" pitchFamily="49" charset="0"/>
            </a:endParaRPr>
          </a:p>
          <a:p>
            <a:r>
              <a:rPr lang="pt-BR" sz="1600" b="1" dirty="0">
                <a:solidFill>
                  <a:schemeClr val="accent4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render() </a:t>
            </a:r>
            <a:r>
              <a:rPr lang="pt-BR" sz="1600" b="1" dirty="0"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pt-BR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600" b="1" dirty="0" err="1">
                <a:solidFill>
                  <a:schemeClr val="accent4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sz="1600" b="1" dirty="0"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pt-BR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sz="16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6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pt-BR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1" dirty="0" err="1">
                <a:effectLst/>
                <a:latin typeface="Consolas" panose="020B0609020204030204" pitchFamily="49" charset="0"/>
              </a:rPr>
              <a:t>style</a:t>
            </a:r>
            <a:r>
              <a:rPr lang="pt-B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6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6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styles</a:t>
            </a:r>
            <a:r>
              <a:rPr lang="pt-BR" sz="16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6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container</a:t>
            </a:r>
            <a:r>
              <a:rPr lang="pt-BR" sz="16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6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6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6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Image</a:t>
            </a:r>
            <a:endParaRPr lang="pt-B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pt-BR" sz="1600" b="1" dirty="0" err="1">
                <a:effectLst/>
                <a:latin typeface="Consolas" panose="020B0609020204030204" pitchFamily="49" charset="0"/>
              </a:rPr>
              <a:t>source</a:t>
            </a:r>
            <a:r>
              <a:rPr lang="pt-B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6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600" b="1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this.state.</a:t>
            </a:r>
            <a:r>
              <a:rPr lang="pt-BR" sz="1600" dirty="0" err="1">
                <a:solidFill>
                  <a:srgbClr val="0070C0"/>
                </a:solidFill>
                <a:latin typeface="Consolas" panose="020B0609020204030204" pitchFamily="49" charset="0"/>
              </a:rPr>
              <a:t>img</a:t>
            </a:r>
            <a:r>
              <a:rPr lang="pt-BR" sz="16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endParaRPr lang="pt-B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pt-BR" sz="1600" b="1" dirty="0" err="1">
                <a:effectLst/>
                <a:latin typeface="Consolas" panose="020B0609020204030204" pitchFamily="49" charset="0"/>
              </a:rPr>
              <a:t>style</a:t>
            </a:r>
            <a:r>
              <a:rPr lang="pt-B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6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6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styles</a:t>
            </a:r>
            <a:r>
              <a:rPr lang="pt-BR" sz="16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6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pt-BR" sz="16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endParaRPr lang="pt-B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6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pt-B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6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600" b="1" dirty="0" err="1">
                <a:solidFill>
                  <a:srgbClr val="4EC9B0"/>
                </a:solidFill>
                <a:latin typeface="Consolas" panose="020B0609020204030204" pitchFamily="49" charset="0"/>
              </a:rPr>
              <a:t>Text</a:t>
            </a:r>
            <a:r>
              <a:rPr lang="pt-BR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1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pt-BR" sz="1600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pt-BR" sz="1600" b="1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styles.textoFrase</a:t>
            </a:r>
            <a:r>
              <a:rPr lang="pt-BR" sz="1600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}&gt;{</a:t>
            </a:r>
            <a:r>
              <a:rPr lang="pt-BR" sz="1600" b="1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this.state.textoFrase</a:t>
            </a:r>
            <a:r>
              <a:rPr lang="pt-BR" sz="1600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6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6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pt-BR" sz="16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pt-BR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6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6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TouchableOpacity</a:t>
            </a:r>
            <a:r>
              <a:rPr lang="pt-BR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pt-B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6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600" b="1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styles</a:t>
            </a:r>
            <a:r>
              <a:rPr lang="pt-BR" sz="16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6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botao</a:t>
            </a:r>
            <a:r>
              <a:rPr lang="pt-BR" sz="16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pt-BR" sz="1600" b="1" dirty="0" err="1">
                <a:solidFill>
                  <a:srgbClr val="569CD6"/>
                </a:solidFill>
                <a:latin typeface="Consolas" panose="020B0609020204030204" pitchFamily="49" charset="0"/>
              </a:rPr>
              <a:t>onPress</a:t>
            </a:r>
            <a:r>
              <a:rPr lang="pt-B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6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6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pt-BR" sz="16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600" b="1" dirty="0" err="1">
                <a:solidFill>
                  <a:srgbClr val="CE9178"/>
                </a:solidFill>
                <a:latin typeface="Consolas" panose="020B0609020204030204" pitchFamily="49" charset="0"/>
              </a:rPr>
              <a:t>quebraBiscoito</a:t>
            </a:r>
            <a:r>
              <a:rPr lang="pt-BR" sz="16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6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pt-BR" sz="16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6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pt-BR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1" dirty="0" err="1">
                <a:solidFill>
                  <a:schemeClr val="accent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pt-BR" sz="1600" b="1" dirty="0">
                <a:solidFill>
                  <a:schemeClr val="accent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pt-BR" sz="1600" b="1" dirty="0" err="1">
                <a:solidFill>
                  <a:schemeClr val="accent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styles.btnArea</a:t>
            </a:r>
            <a:r>
              <a:rPr lang="pt-BR" sz="1600" b="1" dirty="0">
                <a:solidFill>
                  <a:schemeClr val="accent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}&gt;</a:t>
            </a:r>
          </a:p>
          <a:p>
            <a:r>
              <a:rPr lang="pt-BR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sz="16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6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pt-BR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1" dirty="0" err="1">
                <a:solidFill>
                  <a:schemeClr val="accent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pt-BR" sz="1600" b="1" dirty="0">
                <a:solidFill>
                  <a:schemeClr val="accent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pt-BR" sz="1600" b="1" dirty="0" err="1">
                <a:solidFill>
                  <a:schemeClr val="accent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styles.btnTexto</a:t>
            </a:r>
            <a:r>
              <a:rPr lang="pt-BR" sz="16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6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Quebrar Biscoito</a:t>
            </a:r>
            <a:r>
              <a:rPr lang="pt-BR" sz="16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6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pt-BR" sz="16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pt-BR" sz="16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6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pt-BR" sz="16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6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6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TouchableOpacity</a:t>
            </a:r>
            <a:r>
              <a:rPr lang="pt-BR" sz="16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sz="16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6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pt-BR" sz="16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600" b="1" dirty="0"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t-BR" sz="1600" b="1" dirty="0">
                <a:effectLst/>
                <a:latin typeface="Consolas" panose="020B0609020204030204" pitchFamily="49" charset="0"/>
              </a:rPr>
              <a:t>  }</a:t>
            </a: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EE3B5461-D477-4C44-B32A-4E6ECAFA004E}"/>
              </a:ext>
            </a:extLst>
          </p:cNvPr>
          <p:cNvSpPr/>
          <p:nvPr/>
        </p:nvSpPr>
        <p:spPr>
          <a:xfrm>
            <a:off x="1057275" y="5023507"/>
            <a:ext cx="7820026" cy="419101"/>
          </a:xfrm>
          <a:prstGeom prst="roundRect">
            <a:avLst/>
          </a:prstGeom>
          <a:noFill/>
          <a:ln w="28575" cap="flat" cmpd="sng" algn="ctr">
            <a:solidFill>
              <a:schemeClr val="accent2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B133C24-58F1-4C94-BACE-2B59ECE3D0D0}"/>
              </a:ext>
            </a:extLst>
          </p:cNvPr>
          <p:cNvSpPr txBox="1"/>
          <p:nvPr/>
        </p:nvSpPr>
        <p:spPr>
          <a:xfrm rot="20900680">
            <a:off x="7011907" y="2924904"/>
            <a:ext cx="2776527" cy="120032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dirty="0"/>
              <a:t>Criando evento “</a:t>
            </a:r>
            <a:r>
              <a:rPr lang="pt-BR" dirty="0" err="1">
                <a:solidFill>
                  <a:srgbClr val="C00000"/>
                </a:solidFill>
              </a:rPr>
              <a:t>onPress</a:t>
            </a:r>
            <a:r>
              <a:rPr lang="pt-BR" dirty="0"/>
              <a:t>” chamado </a:t>
            </a:r>
            <a:r>
              <a:rPr lang="pt-BR" dirty="0" err="1">
                <a:solidFill>
                  <a:srgbClr val="C00000"/>
                </a:solidFill>
              </a:rPr>
              <a:t>quebraBiscoito</a:t>
            </a:r>
            <a:r>
              <a:rPr lang="pt-BR" dirty="0"/>
              <a:t> para responder ao pressionarmos o botão</a:t>
            </a:r>
            <a:endParaRPr lang="pt-BR" dirty="0">
              <a:solidFill>
                <a:srgbClr val="C00000"/>
              </a:solidFill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90346F21-0588-4724-BC0D-26E15913D3A7}"/>
              </a:ext>
            </a:extLst>
          </p:cNvPr>
          <p:cNvSpPr txBox="1"/>
          <p:nvPr/>
        </p:nvSpPr>
        <p:spPr>
          <a:xfrm rot="20900680">
            <a:off x="6535657" y="1687450"/>
            <a:ext cx="2776527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dirty="0" err="1"/>
              <a:t>Bind</a:t>
            </a:r>
            <a:r>
              <a:rPr lang="pt-BR" dirty="0"/>
              <a:t> no </a:t>
            </a:r>
            <a:r>
              <a:rPr lang="pt-BR" dirty="0" err="1">
                <a:solidFill>
                  <a:srgbClr val="C00000"/>
                </a:solidFill>
              </a:rPr>
              <a:t>quebraBiscoito</a:t>
            </a:r>
            <a:endParaRPr lang="pt-BR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922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9899B7-DD7E-4ADC-9274-3973C45BB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333979" cy="819150"/>
          </a:xfrm>
        </p:spPr>
        <p:txBody>
          <a:bodyPr>
            <a:normAutofit/>
          </a:bodyPr>
          <a:lstStyle/>
          <a:p>
            <a:r>
              <a:rPr lang="pt-BR" sz="4000" dirty="0"/>
              <a:t>Alterando as frases ao clicar o botão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315B540B-CAEF-44C3-8F8E-3A720397D096}"/>
              </a:ext>
            </a:extLst>
          </p:cNvPr>
          <p:cNvSpPr txBox="1"/>
          <p:nvPr/>
        </p:nvSpPr>
        <p:spPr>
          <a:xfrm>
            <a:off x="122808" y="657225"/>
            <a:ext cx="8953500" cy="575542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pt-BR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6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1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pt-BR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pt-BR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pt-BR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16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constructor</a:t>
            </a:r>
            <a:r>
              <a:rPr lang="pt-BR" sz="1600" b="0" dirty="0">
                <a:effectLst/>
                <a:latin typeface="Consolas" panose="020B0609020204030204" pitchFamily="49" charset="0"/>
              </a:rPr>
              <a:t>(</a:t>
            </a:r>
            <a:r>
              <a:rPr lang="pt-BR" sz="1600" dirty="0" err="1">
                <a:latin typeface="Consolas" panose="020B0609020204030204" pitchFamily="49" charset="0"/>
              </a:rPr>
              <a:t>props</a:t>
            </a:r>
            <a:r>
              <a:rPr lang="pt-BR" sz="1600" b="0" dirty="0">
                <a:effectLst/>
                <a:latin typeface="Consolas" panose="020B0609020204030204" pitchFamily="49" charset="0"/>
              </a:rPr>
              <a:t>) </a:t>
            </a:r>
            <a:r>
              <a:rPr lang="pt-BR" sz="1600" b="0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super</a:t>
            </a:r>
            <a:r>
              <a:rPr lang="pt-BR" sz="1600" b="0" dirty="0">
                <a:effectLst/>
                <a:latin typeface="Consolas" panose="020B0609020204030204" pitchFamily="49" charset="0"/>
              </a:rPr>
              <a:t>(</a:t>
            </a:r>
            <a:r>
              <a:rPr lang="pt-BR" sz="1600" dirty="0" err="1">
                <a:latin typeface="Consolas" panose="020B0609020204030204" pitchFamily="49" charset="0"/>
              </a:rPr>
              <a:t>props</a:t>
            </a:r>
            <a:r>
              <a:rPr lang="pt-BR" sz="1600" b="0" dirty="0"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600" b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pt-B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600">
                <a:solidFill>
                  <a:srgbClr val="0070C0"/>
                </a:solidFill>
                <a:latin typeface="Consolas" panose="020B0609020204030204" pitchFamily="49" charset="0"/>
              </a:rPr>
              <a:t>state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 dirty="0">
                <a:effectLst/>
                <a:latin typeface="Consolas" panose="020B0609020204030204" pitchFamily="49" charset="0"/>
              </a:rPr>
              <a:t>=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 dirty="0"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sz="1600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textoFrase</a:t>
            </a:r>
            <a:r>
              <a:rPr lang="pt-B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 perseverança é a mãe da boa sorte.’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,</a:t>
            </a:r>
          </a:p>
          <a:p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</a:rPr>
              <a:t>img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chemeClr val="accent4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'./assets/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fortuneCookie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Closed.jpg'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600" b="0" dirty="0"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pt-B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pt-BR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pt-BR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600" b="0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quebraBiscoito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pt-BR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600" b="0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quebraBiscoito.bind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t-B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pt-BR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pt-BR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600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frases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 dirty="0">
                <a:effectLst/>
                <a:latin typeface="Consolas" panose="020B0609020204030204" pitchFamily="49" charset="0"/>
              </a:rPr>
              <a:t>=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sz="1600" b="0" dirty="0">
                <a:effectLst/>
                <a:latin typeface="Consolas" panose="020B0609020204030204" pitchFamily="49" charset="0"/>
              </a:rPr>
              <a:t>[ .....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	]</a:t>
            </a:r>
            <a:endParaRPr lang="pt-BR" sz="1600" b="0" dirty="0">
              <a:effectLst/>
              <a:latin typeface="Consolas" panose="020B0609020204030204" pitchFamily="49" charset="0"/>
            </a:endParaRPr>
          </a:p>
          <a:p>
            <a:r>
              <a:rPr lang="pt-BR" sz="1600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endParaRPr lang="pt-BR" sz="1600" b="1" dirty="0">
              <a:solidFill>
                <a:srgbClr val="C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1600" dirty="0" err="1">
                <a:solidFill>
                  <a:srgbClr val="C00000"/>
                </a:solidFill>
                <a:latin typeface="Consolas" panose="020B0609020204030204" pitchFamily="49" charset="0"/>
              </a:rPr>
              <a:t>quebraBiscoito</a:t>
            </a:r>
            <a:r>
              <a:rPr lang="pt-BR" sz="1600" b="0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 dirty="0"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numeroAleatorio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pt-BR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600" b="0" dirty="0" err="1">
                <a:solidFill>
                  <a:schemeClr val="accent4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floor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600" dirty="0" err="1">
                <a:solidFill>
                  <a:srgbClr val="0070C0"/>
                </a:solidFill>
                <a:latin typeface="Consolas" panose="020B0609020204030204" pitchFamily="49" charset="0"/>
              </a:rPr>
              <a:t>Math</a:t>
            </a:r>
            <a:r>
              <a:rPr lang="pt-BR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600" b="0" dirty="0" err="1">
                <a:solidFill>
                  <a:schemeClr val="accent4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random</a:t>
            </a:r>
            <a:r>
              <a:rPr lang="pt-BR" sz="1600" b="0" dirty="0">
                <a:effectLst/>
                <a:latin typeface="Consolas" panose="020B0609020204030204" pitchFamily="49" charset="0"/>
              </a:rPr>
              <a:t>() * </a:t>
            </a:r>
            <a:r>
              <a:rPr lang="pt-BR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pt-BR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600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frases</a:t>
            </a:r>
            <a:r>
              <a:rPr lang="pt-BR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600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pt-BR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600" b="0" dirty="0" err="1">
                <a:solidFill>
                  <a:schemeClr val="accent4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setState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sz="1600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textoFrase</a:t>
            </a:r>
            <a:r>
              <a:rPr lang="pt-B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pt-BR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600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frases</a:t>
            </a:r>
            <a:r>
              <a:rPr lang="pt-BR" sz="1600" b="0" dirty="0">
                <a:effectLst/>
                <a:latin typeface="Consolas" panose="020B0609020204030204" pitchFamily="49" charset="0"/>
              </a:rPr>
              <a:t>[</a:t>
            </a:r>
            <a:r>
              <a:rPr lang="pt-BR" sz="1600" dirty="0" err="1">
                <a:solidFill>
                  <a:srgbClr val="0070C0"/>
                </a:solidFill>
                <a:latin typeface="Consolas" panose="020B0609020204030204" pitchFamily="49" charset="0"/>
              </a:rPr>
              <a:t>numeroAleatorio</a:t>
            </a:r>
            <a:r>
              <a:rPr lang="pt-BR" sz="1600" b="0" dirty="0"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6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r>
              <a:rPr lang="pt-BR" sz="1600" b="0" dirty="0">
                <a:effectLst/>
                <a:latin typeface="Consolas" panose="020B0609020204030204" pitchFamily="49" charset="0"/>
              </a:rPr>
              <a:t>  }</a:t>
            </a:r>
          </a:p>
          <a:p>
            <a:b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pt-B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pt-BR" sz="1600" b="1" dirty="0">
              <a:solidFill>
                <a:srgbClr val="C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EE3B5461-D477-4C44-B32A-4E6ECAFA004E}"/>
              </a:ext>
            </a:extLst>
          </p:cNvPr>
          <p:cNvSpPr/>
          <p:nvPr/>
        </p:nvSpPr>
        <p:spPr>
          <a:xfrm>
            <a:off x="228601" y="3819525"/>
            <a:ext cx="8239124" cy="1864603"/>
          </a:xfrm>
          <a:prstGeom prst="roundRect">
            <a:avLst/>
          </a:prstGeom>
          <a:noFill/>
          <a:ln w="28575" cap="flat" cmpd="sng" algn="ctr">
            <a:solidFill>
              <a:schemeClr val="accent2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B133C24-58F1-4C94-BACE-2B59ECE3D0D0}"/>
              </a:ext>
            </a:extLst>
          </p:cNvPr>
          <p:cNvSpPr txBox="1"/>
          <p:nvPr/>
        </p:nvSpPr>
        <p:spPr>
          <a:xfrm rot="20900680">
            <a:off x="5703817" y="2566297"/>
            <a:ext cx="3410603" cy="120032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dirty="0"/>
              <a:t>Criando a função “</a:t>
            </a:r>
            <a:r>
              <a:rPr lang="pt-BR" dirty="0" err="1">
                <a:solidFill>
                  <a:srgbClr val="C00000"/>
                </a:solidFill>
              </a:rPr>
              <a:t>quebraBiscoito</a:t>
            </a:r>
            <a:r>
              <a:rPr lang="pt-BR" dirty="0">
                <a:solidFill>
                  <a:srgbClr val="C00000"/>
                </a:solidFill>
              </a:rPr>
              <a:t>” </a:t>
            </a:r>
            <a:r>
              <a:rPr lang="pt-BR" dirty="0">
                <a:solidFill>
                  <a:schemeClr val="tx1"/>
                </a:solidFill>
              </a:rPr>
              <a:t>para escolher aleatoriamente uma das frases da lista </a:t>
            </a:r>
            <a:r>
              <a:rPr lang="pt-BR" dirty="0">
                <a:solidFill>
                  <a:srgbClr val="C00000"/>
                </a:solidFill>
              </a:rPr>
              <a:t>“</a:t>
            </a:r>
            <a:r>
              <a:rPr lang="pt-BR" dirty="0" err="1">
                <a:solidFill>
                  <a:srgbClr val="C00000"/>
                </a:solidFill>
              </a:rPr>
              <a:t>this.frases</a:t>
            </a:r>
            <a:r>
              <a:rPr lang="pt-BR" dirty="0">
                <a:solidFill>
                  <a:srgbClr val="C00000"/>
                </a:solidFill>
              </a:rPr>
              <a:t>”, </a:t>
            </a:r>
            <a:r>
              <a:rPr lang="pt-BR" dirty="0">
                <a:solidFill>
                  <a:schemeClr val="tx1"/>
                </a:solidFill>
              </a:rPr>
              <a:t>utilizando a biblioteca </a:t>
            </a:r>
            <a:r>
              <a:rPr lang="pt-BR" dirty="0" err="1">
                <a:solidFill>
                  <a:srgbClr val="C00000"/>
                </a:solidFill>
              </a:rPr>
              <a:t>Math</a:t>
            </a:r>
            <a:endParaRPr lang="pt-BR" dirty="0">
              <a:solidFill>
                <a:srgbClr val="C00000"/>
              </a:solidFill>
            </a:endParaRPr>
          </a:p>
        </p:txBody>
      </p:sp>
      <p:pic>
        <p:nvPicPr>
          <p:cNvPr id="3" name="20241103-1850-35.2287004">
            <a:hlinkClick r:id="" action="ppaction://media"/>
            <a:extLst>
              <a:ext uri="{FF2B5EF4-FFF2-40B4-BE49-F238E27FC236}">
                <a16:creationId xmlns:a16="http://schemas.microsoft.com/office/drawing/2014/main" id="{BA1CAAA3-83FD-40D8-BC48-8A8DD6DEB8F8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9144000" y="316730"/>
            <a:ext cx="3048000" cy="641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90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314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9899B7-DD7E-4ADC-9274-3973C45BB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333979" cy="819150"/>
          </a:xfrm>
        </p:spPr>
        <p:txBody>
          <a:bodyPr>
            <a:normAutofit/>
          </a:bodyPr>
          <a:lstStyle/>
          <a:p>
            <a:r>
              <a:rPr lang="pt-BR" sz="4000" dirty="0"/>
              <a:t>Por fim, alterando a imagem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315B540B-CAEF-44C3-8F8E-3A720397D096}"/>
              </a:ext>
            </a:extLst>
          </p:cNvPr>
          <p:cNvSpPr txBox="1"/>
          <p:nvPr/>
        </p:nvSpPr>
        <p:spPr>
          <a:xfrm>
            <a:off x="122808" y="657225"/>
            <a:ext cx="8953500" cy="600164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pt-BR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6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1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pt-BR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pt-BR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pt-BR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16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constructor</a:t>
            </a:r>
            <a:r>
              <a:rPr lang="pt-BR" sz="1600" b="0" dirty="0">
                <a:effectLst/>
                <a:latin typeface="Consolas" panose="020B0609020204030204" pitchFamily="49" charset="0"/>
              </a:rPr>
              <a:t>(</a:t>
            </a:r>
            <a:r>
              <a:rPr lang="pt-BR" sz="1600" dirty="0" err="1">
                <a:latin typeface="Consolas" panose="020B0609020204030204" pitchFamily="49" charset="0"/>
              </a:rPr>
              <a:t>props</a:t>
            </a:r>
            <a:r>
              <a:rPr lang="pt-BR" sz="1600" b="0" dirty="0">
                <a:effectLst/>
                <a:latin typeface="Consolas" panose="020B0609020204030204" pitchFamily="49" charset="0"/>
              </a:rPr>
              <a:t>) </a:t>
            </a:r>
            <a:r>
              <a:rPr lang="pt-BR" sz="1600" b="0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super</a:t>
            </a:r>
            <a:r>
              <a:rPr lang="pt-BR" sz="1600" b="0" dirty="0">
                <a:effectLst/>
                <a:latin typeface="Consolas" panose="020B0609020204030204" pitchFamily="49" charset="0"/>
              </a:rPr>
              <a:t>(</a:t>
            </a:r>
            <a:r>
              <a:rPr lang="pt-BR" sz="1600" dirty="0" err="1">
                <a:latin typeface="Consolas" panose="020B0609020204030204" pitchFamily="49" charset="0"/>
              </a:rPr>
              <a:t>props</a:t>
            </a:r>
            <a:r>
              <a:rPr lang="pt-BR" sz="1600" b="0" dirty="0"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pt-BR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600" dirty="0" err="1">
                <a:solidFill>
                  <a:srgbClr val="0070C0"/>
                </a:solidFill>
                <a:latin typeface="Consolas" panose="020B0609020204030204" pitchFamily="49" charset="0"/>
              </a:rPr>
              <a:t>state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 dirty="0">
                <a:effectLst/>
                <a:latin typeface="Consolas" panose="020B0609020204030204" pitchFamily="49" charset="0"/>
              </a:rPr>
              <a:t>=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 dirty="0"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sz="1600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textoFrase</a:t>
            </a:r>
            <a:r>
              <a:rPr lang="pt-B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 perseverança é a mãe da boa sorte.’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,</a:t>
            </a:r>
          </a:p>
          <a:p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</a:rPr>
              <a:t>img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chemeClr val="accent4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'./assets/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fortuneCookie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Closed.jpg'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600" b="0" dirty="0"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pt-B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pt-BR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pt-BR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600" b="0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quebraBiscoito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pt-BR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600" b="0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quebraBiscoito.bind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t-B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pt-BR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pt-BR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600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frases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 dirty="0">
                <a:effectLst/>
                <a:latin typeface="Consolas" panose="020B0609020204030204" pitchFamily="49" charset="0"/>
              </a:rPr>
              <a:t>=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sz="1600" b="0" dirty="0">
                <a:effectLst/>
                <a:latin typeface="Consolas" panose="020B0609020204030204" pitchFamily="49" charset="0"/>
              </a:rPr>
              <a:t>[ .....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	]</a:t>
            </a:r>
            <a:endParaRPr lang="pt-BR" sz="1600" b="0" dirty="0">
              <a:effectLst/>
              <a:latin typeface="Consolas" panose="020B0609020204030204" pitchFamily="49" charset="0"/>
            </a:endParaRPr>
          </a:p>
          <a:p>
            <a:r>
              <a:rPr lang="pt-BR" sz="1600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endParaRPr lang="pt-BR" sz="1600" b="1" dirty="0">
              <a:solidFill>
                <a:srgbClr val="C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1600" dirty="0" err="1">
                <a:solidFill>
                  <a:srgbClr val="C00000"/>
                </a:solidFill>
                <a:latin typeface="Consolas" panose="020B0609020204030204" pitchFamily="49" charset="0"/>
              </a:rPr>
              <a:t>quebraBiscoito</a:t>
            </a:r>
            <a:r>
              <a:rPr lang="pt-BR" sz="1600" b="0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 dirty="0"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numeroAleatorio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pt-BR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600" b="0" dirty="0" err="1">
                <a:solidFill>
                  <a:schemeClr val="accent4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floor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600" dirty="0" err="1">
                <a:solidFill>
                  <a:srgbClr val="0070C0"/>
                </a:solidFill>
                <a:latin typeface="Consolas" panose="020B0609020204030204" pitchFamily="49" charset="0"/>
              </a:rPr>
              <a:t>Math</a:t>
            </a:r>
            <a:r>
              <a:rPr lang="pt-BR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600" b="0" dirty="0" err="1">
                <a:solidFill>
                  <a:schemeClr val="accent4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random</a:t>
            </a:r>
            <a:r>
              <a:rPr lang="pt-BR" sz="1600" b="0" dirty="0">
                <a:effectLst/>
                <a:latin typeface="Consolas" panose="020B0609020204030204" pitchFamily="49" charset="0"/>
              </a:rPr>
              <a:t>() * </a:t>
            </a:r>
            <a:r>
              <a:rPr lang="pt-BR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pt-BR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600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frases</a:t>
            </a:r>
            <a:r>
              <a:rPr lang="pt-BR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600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pt-BR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600" b="0" dirty="0" err="1">
                <a:solidFill>
                  <a:schemeClr val="accent4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setState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sz="1600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textoFrase</a:t>
            </a:r>
            <a:r>
              <a:rPr lang="pt-B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pt-BR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600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frases</a:t>
            </a:r>
            <a:r>
              <a:rPr lang="pt-BR" sz="1600" b="0" dirty="0">
                <a:effectLst/>
                <a:latin typeface="Consolas" panose="020B0609020204030204" pitchFamily="49" charset="0"/>
              </a:rPr>
              <a:t>[</a:t>
            </a:r>
            <a:r>
              <a:rPr lang="pt-BR" sz="1600" dirty="0" err="1">
                <a:solidFill>
                  <a:srgbClr val="0070C0"/>
                </a:solidFill>
                <a:latin typeface="Consolas" panose="020B0609020204030204" pitchFamily="49" charset="0"/>
              </a:rPr>
              <a:t>numeroAleatorio</a:t>
            </a:r>
            <a:r>
              <a:rPr lang="pt-BR" sz="1600" b="0" dirty="0">
                <a:effectLst/>
                <a:latin typeface="Consolas" panose="020B0609020204030204" pitchFamily="49" charset="0"/>
              </a:rPr>
              <a:t>],</a:t>
            </a:r>
          </a:p>
          <a:p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      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</a:rPr>
              <a:t>img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chemeClr val="accent4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sz="1600" b="1" dirty="0">
                <a:effectLst/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'./assets/</a:t>
            </a:r>
            <a:r>
              <a:rPr lang="en-US" sz="16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fortuneCookie</a:t>
            </a:r>
            <a:r>
              <a:rPr lang="en-US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Opened.jpg'</a:t>
            </a:r>
            <a:r>
              <a:rPr lang="en-US" sz="1600" b="1" dirty="0">
                <a:effectLst/>
                <a:latin typeface="Consolas" panose="020B0609020204030204" pitchFamily="49" charset="0"/>
              </a:rPr>
              <a:t>)</a:t>
            </a:r>
            <a:endParaRPr lang="pt-BR" sz="1600" b="1" dirty="0">
              <a:effectLst/>
              <a:latin typeface="Consolas" panose="020B0609020204030204" pitchFamily="49" charset="0"/>
            </a:endParaRPr>
          </a:p>
          <a:p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6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r>
              <a:rPr lang="pt-BR" sz="1600" b="0" dirty="0">
                <a:effectLst/>
                <a:latin typeface="Consolas" panose="020B0609020204030204" pitchFamily="49" charset="0"/>
              </a:rPr>
              <a:t>  }</a:t>
            </a:r>
          </a:p>
          <a:p>
            <a:b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pt-B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pt-BR" sz="1600" b="1" dirty="0">
              <a:solidFill>
                <a:srgbClr val="C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EE3B5461-D477-4C44-B32A-4E6ECAFA004E}"/>
              </a:ext>
            </a:extLst>
          </p:cNvPr>
          <p:cNvSpPr/>
          <p:nvPr/>
        </p:nvSpPr>
        <p:spPr>
          <a:xfrm>
            <a:off x="228601" y="3819525"/>
            <a:ext cx="8239124" cy="2209800"/>
          </a:xfrm>
          <a:prstGeom prst="roundRect">
            <a:avLst/>
          </a:prstGeom>
          <a:noFill/>
          <a:ln w="28575" cap="flat" cmpd="sng" algn="ctr">
            <a:solidFill>
              <a:schemeClr val="accent2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B133C24-58F1-4C94-BACE-2B59ECE3D0D0}"/>
              </a:ext>
            </a:extLst>
          </p:cNvPr>
          <p:cNvSpPr txBox="1"/>
          <p:nvPr/>
        </p:nvSpPr>
        <p:spPr>
          <a:xfrm rot="20900680">
            <a:off x="5703817" y="2704797"/>
            <a:ext cx="3410603" cy="92333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dirty="0"/>
              <a:t>Mudando o </a:t>
            </a:r>
            <a:r>
              <a:rPr lang="pt-BR" dirty="0" err="1"/>
              <a:t>state</a:t>
            </a:r>
            <a:r>
              <a:rPr lang="pt-BR" dirty="0"/>
              <a:t> “</a:t>
            </a:r>
            <a:r>
              <a:rPr lang="pt-BR" dirty="0" err="1">
                <a:solidFill>
                  <a:srgbClr val="C00000"/>
                </a:solidFill>
              </a:rPr>
              <a:t>img</a:t>
            </a:r>
            <a:r>
              <a:rPr lang="pt-BR" dirty="0"/>
              <a:t>” para alterar a figura do biscoito após clicar o </a:t>
            </a:r>
            <a:r>
              <a:rPr lang="pt-BR" dirty="0" err="1"/>
              <a:t>btão</a:t>
            </a:r>
            <a:endParaRPr lang="pt-BR" dirty="0">
              <a:solidFill>
                <a:srgbClr val="C00000"/>
              </a:solidFill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4E5E8CD-3067-4A6D-901A-B5F4706F4F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8495" y="407601"/>
            <a:ext cx="3063505" cy="6416596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9791421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555C5B3-193A-4749-9AFD-682E53CDDE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AE06A6-F76A-41C9-827A-C561B0044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3"/>
            <a:ext cx="12192000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9F9D4E8-0639-444B-949B-951858506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80861" y="0"/>
            <a:ext cx="7661934" cy="6858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45000"/>
                </a:schemeClr>
              </a:gs>
              <a:gs pos="100000">
                <a:srgbClr val="000000">
                  <a:alpha val="29000"/>
                </a:srgb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E3DA7A2-ED70-4BBA-AB72-00AD461FA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80862" y="-6"/>
            <a:ext cx="11711138" cy="6410334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100000">
                <a:srgbClr val="000000">
                  <a:alpha val="41000"/>
                </a:srgb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1664D49-6B6E-4DF3-846D-A8C80EAE4F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7208" y="857251"/>
            <a:ext cx="4747280" cy="3098061"/>
          </a:xfrm>
        </p:spPr>
        <p:txBody>
          <a:bodyPr anchor="b">
            <a:normAutofit/>
          </a:bodyPr>
          <a:lstStyle/>
          <a:p>
            <a:pPr algn="l"/>
            <a:r>
              <a:rPr lang="pt-BR" sz="4800" dirty="0">
                <a:solidFill>
                  <a:srgbClr val="FFFFFF"/>
                </a:solidFill>
              </a:rPr>
              <a:t>App Biscoito da Sorte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C485432-3647-4218-B5D3-15D3FA222B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844797" y="-489206"/>
            <a:ext cx="2502408" cy="12191998"/>
          </a:xfrm>
          <a:prstGeom prst="rect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8000">
                <a:schemeClr val="accent1">
                  <a:lumMod val="50000"/>
                  <a:alpha val="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9F6BC5E-FE6D-4B71-BE58-54E0DA514A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7208" y="4756265"/>
            <a:ext cx="4393278" cy="1244483"/>
          </a:xfrm>
        </p:spPr>
        <p:txBody>
          <a:bodyPr anchor="t">
            <a:normAutofit/>
          </a:bodyPr>
          <a:lstStyle/>
          <a:p>
            <a:pPr algn="l"/>
            <a:endParaRPr lang="pt-BR">
              <a:solidFill>
                <a:srgbClr val="FFFFFF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4AFDDCA-6ABA-4D23-8A5C-1BF0F4308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0589" y="1062544"/>
            <a:ext cx="4756162" cy="47561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868BC55-F96F-4E26-9298-1695CA0AA7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0559" y="2208411"/>
            <a:ext cx="3737164" cy="2455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312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555C5B3-193A-4749-9AFD-682E53CDDE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AE06A6-F76A-41C9-827A-C561B0044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3"/>
            <a:ext cx="12192000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9F9D4E8-0639-444B-949B-951858506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80861" y="0"/>
            <a:ext cx="7661934" cy="6858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45000"/>
                </a:schemeClr>
              </a:gs>
              <a:gs pos="100000">
                <a:srgbClr val="000000">
                  <a:alpha val="29000"/>
                </a:srgb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E3DA7A2-ED70-4BBA-AB72-00AD461FA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80862" y="-6"/>
            <a:ext cx="11711138" cy="6410334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100000">
                <a:srgbClr val="000000">
                  <a:alpha val="41000"/>
                </a:srgb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1664D49-6B6E-4DF3-846D-A8C80EAE4F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7208" y="857251"/>
            <a:ext cx="4747280" cy="3098061"/>
          </a:xfrm>
        </p:spPr>
        <p:txBody>
          <a:bodyPr anchor="b">
            <a:normAutofit/>
          </a:bodyPr>
          <a:lstStyle/>
          <a:p>
            <a:pPr algn="l"/>
            <a:r>
              <a:rPr lang="pt-BR" sz="4800" dirty="0">
                <a:solidFill>
                  <a:srgbClr val="FFFFFF"/>
                </a:solidFill>
              </a:rPr>
              <a:t>App Biscoito da Sorte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C485432-3647-4218-B5D3-15D3FA222B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844797" y="-489206"/>
            <a:ext cx="2502408" cy="12191998"/>
          </a:xfrm>
          <a:prstGeom prst="rect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8000">
                <a:schemeClr val="accent1">
                  <a:lumMod val="50000"/>
                  <a:alpha val="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9F6BC5E-FE6D-4B71-BE58-54E0DA514A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7208" y="4756265"/>
            <a:ext cx="4393278" cy="1244483"/>
          </a:xfrm>
        </p:spPr>
        <p:txBody>
          <a:bodyPr anchor="t">
            <a:normAutofit/>
          </a:bodyPr>
          <a:lstStyle/>
          <a:p>
            <a:pPr algn="l"/>
            <a:endParaRPr lang="pt-BR">
              <a:solidFill>
                <a:srgbClr val="FFFFFF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4AFDDCA-6ABA-4D23-8A5C-1BF0F4308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0589" y="1062544"/>
            <a:ext cx="4756162" cy="47561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868BC55-F96F-4E26-9298-1695CA0AA7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0559" y="2208411"/>
            <a:ext cx="3737164" cy="2455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82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9899B7-DD7E-4ADC-9274-3973C45BB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333979" cy="819150"/>
          </a:xfrm>
        </p:spPr>
        <p:txBody>
          <a:bodyPr>
            <a:normAutofit/>
          </a:bodyPr>
          <a:lstStyle/>
          <a:p>
            <a:r>
              <a:rPr lang="pt-BR" sz="4000" dirty="0"/>
              <a:t>App Biscoito da Sorte</a:t>
            </a:r>
          </a:p>
        </p:txBody>
      </p:sp>
      <p:pic>
        <p:nvPicPr>
          <p:cNvPr id="3" name="20241103-1850-35.2287004">
            <a:hlinkClick r:id="" action="ppaction://media"/>
            <a:extLst>
              <a:ext uri="{FF2B5EF4-FFF2-40B4-BE49-F238E27FC236}">
                <a16:creationId xmlns:a16="http://schemas.microsoft.com/office/drawing/2014/main" id="{BA1CAAA3-83FD-40D8-BC48-8A8DD6DEB8F8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723002" y="409575"/>
            <a:ext cx="3048000" cy="641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790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314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9899B7-DD7E-4ADC-9274-3973C45BB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333979" cy="819150"/>
          </a:xfrm>
        </p:spPr>
        <p:txBody>
          <a:bodyPr>
            <a:normAutofit/>
          </a:bodyPr>
          <a:lstStyle/>
          <a:p>
            <a:r>
              <a:rPr lang="pt-BR" sz="4000" dirty="0"/>
              <a:t>Começando com uma </a:t>
            </a:r>
            <a:r>
              <a:rPr lang="pt-BR" sz="4000" dirty="0" err="1"/>
              <a:t>view</a:t>
            </a:r>
            <a:r>
              <a:rPr lang="pt-BR" sz="4000" dirty="0"/>
              <a:t> vazia...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F37D9BE6-909A-4C7F-BBE0-DD254B394C50}"/>
              </a:ext>
            </a:extLst>
          </p:cNvPr>
          <p:cNvSpPr txBox="1"/>
          <p:nvPr/>
        </p:nvSpPr>
        <p:spPr>
          <a:xfrm>
            <a:off x="2696599" y="819150"/>
            <a:ext cx="6205536" cy="59093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import</a:t>
            </a:r>
            <a:r>
              <a:rPr kumimoji="0" lang="pt-BR" sz="1800" b="1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pt-BR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React</a:t>
            </a:r>
            <a:r>
              <a:rPr kumimoji="0" lang="pt-BR" sz="1800" b="1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{ </a:t>
            </a:r>
            <a:r>
              <a:rPr kumimoji="0" lang="pt-BR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Component</a:t>
            </a:r>
            <a:r>
              <a:rPr kumimoji="0" lang="pt-BR" sz="1800" b="1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} </a:t>
            </a:r>
            <a:r>
              <a:rPr kumimoji="0" lang="pt-BR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from</a:t>
            </a:r>
            <a:r>
              <a:rPr kumimoji="0" lang="pt-BR" sz="1800" b="1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 </a:t>
            </a:r>
            <a:r>
              <a:rPr kumimoji="0" lang="pt-BR" sz="1800" b="1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</a:t>
            </a:r>
            <a:r>
              <a:rPr kumimoji="0" lang="pt-BR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react</a:t>
            </a:r>
            <a:r>
              <a:rPr kumimoji="0" lang="pt-BR" sz="1800" b="1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</a:t>
            </a:r>
            <a:r>
              <a:rPr kumimoji="0" lang="pt-BR" sz="1800" b="1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import</a:t>
            </a:r>
            <a:r>
              <a:rPr kumimoji="0" lang="pt-BR" sz="1800" b="1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{</a:t>
            </a:r>
            <a:r>
              <a:rPr kumimoji="0" lang="pt-BR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View</a:t>
            </a:r>
            <a:r>
              <a:rPr kumimoji="0" lang="pt-BR" sz="1800" b="1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pt-BR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Text</a:t>
            </a:r>
            <a:r>
              <a:rPr kumimoji="0" lang="pt-BR" sz="1800" b="1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 </a:t>
            </a:r>
            <a:r>
              <a:rPr kumimoji="0" lang="pt-BR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from</a:t>
            </a:r>
            <a:r>
              <a:rPr kumimoji="0" lang="pt-BR" sz="1800" b="1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pt-BR" sz="1800" b="1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</a:t>
            </a:r>
            <a:r>
              <a:rPr kumimoji="0" lang="pt-BR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react-native</a:t>
            </a:r>
            <a:r>
              <a:rPr kumimoji="0" lang="pt-BR" sz="1800" b="1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</a:t>
            </a:r>
            <a:r>
              <a:rPr kumimoji="0" lang="pt-BR" sz="1800" b="1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pt-BR" sz="1800" b="1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pt-BR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class</a:t>
            </a:r>
            <a:r>
              <a:rPr kumimoji="0" lang="pt-BR" sz="1800" b="1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pt-BR" sz="1800" b="1" i="0" u="none" strike="noStrike" kern="1200" cap="none" spc="0" normalizeH="0" baseline="0" noProof="0" dirty="0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app</a:t>
            </a:r>
            <a:r>
              <a:rPr kumimoji="0" lang="pt-BR" sz="1800" b="1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pt-BR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extends</a:t>
            </a:r>
            <a:r>
              <a:rPr kumimoji="0" lang="pt-BR" sz="1800" b="1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pt-BR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Component</a:t>
            </a:r>
            <a:r>
              <a:rPr kumimoji="0" lang="pt-BR" sz="1800" b="1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pt-BR" sz="1800" b="1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pt-BR" sz="1800" b="1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</a:t>
            </a:r>
            <a:r>
              <a:rPr kumimoji="0" lang="pt-BR" sz="1800" b="1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render</a:t>
            </a:r>
            <a:r>
              <a:rPr kumimoji="0" lang="pt-BR" sz="1800" b="1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pt-BR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pt-BR" sz="1800" b="1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</a:p>
          <a:p>
            <a:r>
              <a:rPr kumimoji="0" lang="pt-BR" sz="1800" b="1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</a:t>
            </a:r>
            <a:r>
              <a:rPr kumimoji="0" lang="pt-BR" sz="1800" b="1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</a:t>
            </a:r>
            <a:r>
              <a:rPr kumimoji="0" lang="pt-BR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View</a:t>
            </a:r>
            <a:r>
              <a:rPr kumimoji="0" lang="pt-BR" sz="1800" b="1" i="0" u="none" strike="noStrike" kern="1200" cap="none" spc="0" normalizeH="0" baseline="0" noProof="0" dirty="0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lang="pt-BR" b="0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styles</a:t>
            </a:r>
            <a:r>
              <a:rPr lang="pt-B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1" dirty="0" err="1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container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pt-BR" sz="1800" b="1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endParaRPr kumimoji="0" lang="pt-BR" sz="1800" b="1" i="0" u="none" strike="noStrike" kern="1200" cap="none" spc="0" normalizeH="0" baseline="0" noProof="0" dirty="0">
              <a:ln>
                <a:noFill/>
              </a:ln>
              <a:solidFill>
                <a:srgbClr val="CCCCCC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pt-BR" sz="1800" b="1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pt-BR" sz="1800" b="1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</a:t>
            </a:r>
            <a:r>
              <a:rPr kumimoji="0" lang="pt-BR" sz="1800" b="1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&lt;/</a:t>
            </a:r>
            <a:r>
              <a:rPr kumimoji="0" lang="pt-BR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View</a:t>
            </a:r>
            <a:r>
              <a:rPr kumimoji="0" lang="pt-BR" sz="1800" b="1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endParaRPr kumimoji="0" lang="pt-BR" sz="1800" b="1" i="0" u="none" strike="noStrike" kern="1200" cap="none" spc="0" normalizeH="0" baseline="0" noProof="0" dirty="0">
              <a:ln>
                <a:noFill/>
              </a:ln>
              <a:solidFill>
                <a:srgbClr val="CCCCCC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1" i="0" u="none" strike="noStrike" kern="1200" cap="none" spc="0" normalizeH="0" baseline="0" noProof="0" dirty="0">
              <a:ln>
                <a:noFill/>
              </a:ln>
              <a:solidFill>
                <a:srgbClr val="CCCCCC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1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styles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StyleSheet</a:t>
            </a:r>
            <a:r>
              <a:rPr lang="pt-B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dirty="0" err="1">
                <a:solidFill>
                  <a:schemeClr val="accent4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container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1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flex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},</a:t>
            </a:r>
          </a:p>
          <a:p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pt-BR" sz="1800" b="1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pt-BR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export</a:t>
            </a:r>
            <a:r>
              <a:rPr kumimoji="0" lang="pt-BR" sz="1800" b="1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pt-BR" sz="1800" b="1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default</a:t>
            </a:r>
            <a:r>
              <a:rPr kumimoji="0" lang="pt-BR" sz="1800" b="1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pt-BR" sz="1800" b="1" i="0" u="none" strike="noStrike" kern="1200" cap="none" spc="0" normalizeH="0" baseline="0" noProof="0" dirty="0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app</a:t>
            </a:r>
            <a:r>
              <a:rPr kumimoji="0" lang="pt-BR" sz="1800" b="1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D568FF1-E6F5-48FB-89A4-B21759A4A8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8977" y="224512"/>
            <a:ext cx="3033023" cy="6408975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2397959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9899B7-DD7E-4ADC-9274-3973C45BB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333979" cy="819150"/>
          </a:xfrm>
        </p:spPr>
        <p:txBody>
          <a:bodyPr>
            <a:normAutofit/>
          </a:bodyPr>
          <a:lstStyle/>
          <a:p>
            <a:r>
              <a:rPr lang="pt-BR" sz="4000" dirty="0"/>
              <a:t>Colocando uma imagem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F37D9BE6-909A-4C7F-BBE0-DD254B394C50}"/>
              </a:ext>
            </a:extLst>
          </p:cNvPr>
          <p:cNvSpPr txBox="1"/>
          <p:nvPr/>
        </p:nvSpPr>
        <p:spPr>
          <a:xfrm>
            <a:off x="428625" y="819150"/>
            <a:ext cx="8439150" cy="600164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class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app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extends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Component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render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pt-BR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</a:p>
          <a:p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</a:t>
            </a:r>
            <a:r>
              <a:rPr kumimoji="0" lang="pt-BR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View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lang="pt-BR" sz="1600" b="0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600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styles</a:t>
            </a:r>
            <a:r>
              <a:rPr lang="pt-B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600" b="1" dirty="0" err="1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container</a:t>
            </a:r>
            <a:r>
              <a:rPr lang="pt-B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endParaRPr kumimoji="0" lang="pt-BR" sz="1600" b="1" i="0" u="none" strike="noStrike" kern="1200" cap="none" spc="0" normalizeH="0" baseline="0" noProof="0" dirty="0">
              <a:ln>
                <a:noFill/>
              </a:ln>
              <a:solidFill>
                <a:srgbClr val="CCCCCC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Image</a:t>
            </a:r>
            <a:endParaRPr lang="pt-B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pt-BR" sz="1600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source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600" b="0" dirty="0">
                <a:solidFill>
                  <a:schemeClr val="accent4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pt-BR" sz="1600" b="0" dirty="0">
                <a:effectLst/>
                <a:latin typeface="Consolas" panose="020B0609020204030204" pitchFamily="49" charset="0"/>
              </a:rPr>
              <a:t>(</a:t>
            </a:r>
            <a:r>
              <a:rPr lang="pt-B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'./</a:t>
            </a:r>
            <a:r>
              <a:rPr lang="pt-BR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assets</a:t>
            </a:r>
            <a:r>
              <a:rPr lang="pt-B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pt-BR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fortuneCookie</a:t>
            </a:r>
            <a:r>
              <a:rPr lang="pt-B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Closed.jpg'</a:t>
            </a:r>
            <a:r>
              <a:rPr lang="pt-BR" sz="1600" b="0" dirty="0">
                <a:effectLst/>
                <a:latin typeface="Consolas" panose="020B0609020204030204" pitchFamily="49" charset="0"/>
              </a:rPr>
              <a:t>)</a:t>
            </a:r>
            <a:r>
              <a:rPr lang="pt-B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endParaRPr lang="pt-B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pt-BR" sz="1600" b="0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600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styles</a:t>
            </a:r>
            <a:r>
              <a:rPr lang="pt-B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6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pt-B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endParaRPr lang="pt-B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pt-B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pt-B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&lt;/</a:t>
            </a:r>
            <a:r>
              <a:rPr kumimoji="0" lang="pt-BR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View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endParaRPr kumimoji="0" lang="pt-BR" sz="1600" b="1" i="0" u="none" strike="noStrike" kern="1200" cap="none" spc="0" normalizeH="0" baseline="0" noProof="0" dirty="0">
              <a:ln>
                <a:noFill/>
              </a:ln>
              <a:solidFill>
                <a:srgbClr val="CCCCCC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600" b="1" i="0" u="none" strike="noStrike" kern="1200" cap="none" spc="0" normalizeH="0" baseline="0" noProof="0" dirty="0">
              <a:ln>
                <a:noFill/>
              </a:ln>
              <a:solidFill>
                <a:srgbClr val="CCCCCC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r>
              <a:rPr lang="pt-BR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1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styles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StyleSheet</a:t>
            </a:r>
            <a:r>
              <a:rPr lang="pt-BR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600" b="0" dirty="0" err="1">
                <a:solidFill>
                  <a:schemeClr val="accent4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16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container</a:t>
            </a:r>
            <a:r>
              <a:rPr lang="pt-B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600" b="1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flex</a:t>
            </a:r>
            <a:r>
              <a:rPr lang="pt-B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},</a:t>
            </a:r>
          </a:p>
          <a:p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</a:rPr>
              <a:t>img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width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250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height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250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export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default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app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EE0DD6D-C4CE-410C-818B-B10E6F65D8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3736" y="258805"/>
            <a:ext cx="3048264" cy="6340389"/>
          </a:xfrm>
          <a:prstGeom prst="round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9B133C24-58F1-4C94-BACE-2B59ECE3D0D0}"/>
              </a:ext>
            </a:extLst>
          </p:cNvPr>
          <p:cNvSpPr txBox="1"/>
          <p:nvPr/>
        </p:nvSpPr>
        <p:spPr>
          <a:xfrm rot="20900680">
            <a:off x="5943696" y="1142910"/>
            <a:ext cx="2193945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dirty="0"/>
              <a:t>Novo componente “</a:t>
            </a:r>
            <a:r>
              <a:rPr lang="pt-BR" dirty="0" err="1">
                <a:solidFill>
                  <a:srgbClr val="C00000"/>
                </a:solidFill>
              </a:rPr>
              <a:t>image</a:t>
            </a:r>
            <a:r>
              <a:rPr lang="pt-BR" dirty="0"/>
              <a:t>”</a:t>
            </a:r>
            <a:endParaRPr lang="pt-BR" dirty="0">
              <a:solidFill>
                <a:srgbClr val="C00000"/>
              </a:solidFill>
            </a:endParaRP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EE3B5461-D477-4C44-B32A-4E6ECAFA004E}"/>
              </a:ext>
            </a:extLst>
          </p:cNvPr>
          <p:cNvSpPr/>
          <p:nvPr/>
        </p:nvSpPr>
        <p:spPr>
          <a:xfrm>
            <a:off x="1107167" y="2113001"/>
            <a:ext cx="6484258" cy="942975"/>
          </a:xfrm>
          <a:prstGeom prst="roundRect">
            <a:avLst/>
          </a:prstGeom>
          <a:noFill/>
          <a:ln w="28575" cap="flat" cmpd="sng" algn="ctr">
            <a:solidFill>
              <a:schemeClr val="accent2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7155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9899B7-DD7E-4ADC-9274-3973C45BB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333979" cy="819150"/>
          </a:xfrm>
        </p:spPr>
        <p:txBody>
          <a:bodyPr>
            <a:normAutofit/>
          </a:bodyPr>
          <a:lstStyle/>
          <a:p>
            <a:r>
              <a:rPr lang="pt-BR" sz="4000" dirty="0"/>
              <a:t>Vamos usar 2 imagens</a:t>
            </a:r>
          </a:p>
        </p:txBody>
      </p:sp>
      <p:pic>
        <p:nvPicPr>
          <p:cNvPr id="5" name="Imagem 4" descr="Pedaço de banana&#10;&#10;Descrição gerada automaticamente">
            <a:extLst>
              <a:ext uri="{FF2B5EF4-FFF2-40B4-BE49-F238E27FC236}">
                <a16:creationId xmlns:a16="http://schemas.microsoft.com/office/drawing/2014/main" id="{CC4545BF-20E3-4D73-8EC1-4E7B5FB8A1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76" y="1022555"/>
            <a:ext cx="4401776" cy="3996813"/>
          </a:xfrm>
          <a:prstGeom prst="rect">
            <a:avLst/>
          </a:prstGeom>
        </p:spPr>
      </p:pic>
      <p:pic>
        <p:nvPicPr>
          <p:cNvPr id="4" name="Imagem 3" descr="Pedaço de pão&#10;&#10;Descrição gerada automaticamente com confiança média">
            <a:extLst>
              <a:ext uri="{FF2B5EF4-FFF2-40B4-BE49-F238E27FC236}">
                <a16:creationId xmlns:a16="http://schemas.microsoft.com/office/drawing/2014/main" id="{CDE12986-810B-4463-AB01-D46EB82653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937" y="1145457"/>
            <a:ext cx="4031226" cy="4031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090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9899B7-DD7E-4ADC-9274-3973C45BB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333979" cy="819150"/>
          </a:xfrm>
        </p:spPr>
        <p:txBody>
          <a:bodyPr>
            <a:normAutofit/>
          </a:bodyPr>
          <a:lstStyle/>
          <a:p>
            <a:r>
              <a:rPr lang="pt-BR" sz="4000" dirty="0"/>
              <a:t>Colocando uma Frase abaixo da imagem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F37D9BE6-909A-4C7F-BBE0-DD254B394C50}"/>
              </a:ext>
            </a:extLst>
          </p:cNvPr>
          <p:cNvSpPr txBox="1"/>
          <p:nvPr/>
        </p:nvSpPr>
        <p:spPr>
          <a:xfrm>
            <a:off x="428625" y="819150"/>
            <a:ext cx="8439150" cy="674030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class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app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extends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Component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render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pt-BR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</a:p>
          <a:p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</a:t>
            </a:r>
            <a:r>
              <a:rPr kumimoji="0" lang="pt-BR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View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lang="pt-BR" sz="1600" b="0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600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styles</a:t>
            </a:r>
            <a:r>
              <a:rPr lang="pt-B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600" b="1" dirty="0" err="1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container</a:t>
            </a:r>
            <a:r>
              <a:rPr lang="pt-B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endParaRPr kumimoji="0" lang="pt-BR" sz="1600" b="1" i="0" u="none" strike="noStrike" kern="1200" cap="none" spc="0" normalizeH="0" baseline="0" noProof="0" dirty="0">
              <a:ln>
                <a:noFill/>
              </a:ln>
              <a:solidFill>
                <a:srgbClr val="CCCCCC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Image</a:t>
            </a:r>
            <a:endParaRPr lang="pt-B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pt-BR" sz="1600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source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600" b="0" dirty="0">
                <a:solidFill>
                  <a:schemeClr val="accent4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pt-BR" sz="1600" b="0" dirty="0">
                <a:effectLst/>
                <a:latin typeface="Consolas" panose="020B0609020204030204" pitchFamily="49" charset="0"/>
              </a:rPr>
              <a:t>(</a:t>
            </a:r>
            <a:r>
              <a:rPr lang="pt-B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'./</a:t>
            </a:r>
            <a:r>
              <a:rPr lang="pt-BR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assets</a:t>
            </a:r>
            <a:r>
              <a:rPr lang="pt-B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pt-BR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fortuneCookie</a:t>
            </a:r>
            <a:r>
              <a:rPr lang="pt-B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Closed.jpg'</a:t>
            </a:r>
            <a:r>
              <a:rPr lang="pt-BR" sz="1600" b="0" dirty="0">
                <a:effectLst/>
                <a:latin typeface="Consolas" panose="020B0609020204030204" pitchFamily="49" charset="0"/>
              </a:rPr>
              <a:t>)</a:t>
            </a:r>
            <a:r>
              <a:rPr lang="pt-B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endParaRPr lang="pt-B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pt-BR" sz="1600" b="0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600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styles</a:t>
            </a:r>
            <a:r>
              <a:rPr lang="pt-B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6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pt-B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endParaRPr lang="pt-B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pt-B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</a:p>
          <a:p>
            <a:endParaRPr lang="pt-BR" sz="1600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6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6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pt-BR" sz="16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1" dirty="0">
                <a:effectLst/>
                <a:latin typeface="Consolas" panose="020B0609020204030204" pitchFamily="49" charset="0"/>
              </a:rPr>
              <a:t>" Alguma Frase" </a:t>
            </a:r>
            <a:r>
              <a:rPr lang="pt-BR" sz="16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6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pt-BR" sz="16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&lt;/</a:t>
            </a:r>
            <a:r>
              <a:rPr kumimoji="0" lang="pt-BR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View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endParaRPr kumimoji="0" lang="pt-BR" sz="1600" b="1" i="0" u="none" strike="noStrike" kern="1200" cap="none" spc="0" normalizeH="0" baseline="0" noProof="0" dirty="0">
              <a:ln>
                <a:noFill/>
              </a:ln>
              <a:solidFill>
                <a:srgbClr val="CCCCCC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600" b="1" i="0" u="none" strike="noStrike" kern="1200" cap="none" spc="0" normalizeH="0" baseline="0" noProof="0" dirty="0">
              <a:ln>
                <a:noFill/>
              </a:ln>
              <a:solidFill>
                <a:srgbClr val="CCCCCC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r>
              <a:rPr lang="pt-BR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1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styles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StyleSheet</a:t>
            </a:r>
            <a:r>
              <a:rPr lang="pt-BR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600" b="0" dirty="0" err="1">
                <a:solidFill>
                  <a:schemeClr val="accent4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16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container</a:t>
            </a:r>
            <a:r>
              <a:rPr lang="pt-B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600" b="1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flex</a:t>
            </a:r>
            <a:r>
              <a:rPr lang="pt-B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},</a:t>
            </a:r>
          </a:p>
          <a:p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</a:rPr>
              <a:t>img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width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250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height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250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export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default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app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B133C24-58F1-4C94-BACE-2B59ECE3D0D0}"/>
              </a:ext>
            </a:extLst>
          </p:cNvPr>
          <p:cNvSpPr txBox="1"/>
          <p:nvPr/>
        </p:nvSpPr>
        <p:spPr>
          <a:xfrm rot="20900680">
            <a:off x="6138668" y="2304960"/>
            <a:ext cx="2193945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dirty="0"/>
              <a:t>Novo componente “</a:t>
            </a:r>
            <a:r>
              <a:rPr lang="pt-BR" dirty="0" err="1">
                <a:solidFill>
                  <a:srgbClr val="C00000"/>
                </a:solidFill>
              </a:rPr>
              <a:t>Text</a:t>
            </a:r>
            <a:r>
              <a:rPr lang="pt-BR" dirty="0"/>
              <a:t>”</a:t>
            </a:r>
            <a:endParaRPr lang="pt-BR" dirty="0">
              <a:solidFill>
                <a:srgbClr val="C00000"/>
              </a:solidFill>
            </a:endParaRP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EE3B5461-D477-4C44-B32A-4E6ECAFA004E}"/>
              </a:ext>
            </a:extLst>
          </p:cNvPr>
          <p:cNvSpPr/>
          <p:nvPr/>
        </p:nvSpPr>
        <p:spPr>
          <a:xfrm>
            <a:off x="1107167" y="3295650"/>
            <a:ext cx="6484258" cy="295275"/>
          </a:xfrm>
          <a:prstGeom prst="roundRect">
            <a:avLst/>
          </a:prstGeom>
          <a:noFill/>
          <a:ln w="28575" cap="flat" cmpd="sng" algn="ctr">
            <a:solidFill>
              <a:schemeClr val="accent2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04B1511-C22D-47DD-BC4E-0A8E9B80CE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8977" y="409575"/>
            <a:ext cx="3033023" cy="6378493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3790829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9899B7-DD7E-4ADC-9274-3973C45BB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333979" cy="819150"/>
          </a:xfrm>
        </p:spPr>
        <p:txBody>
          <a:bodyPr>
            <a:normAutofit/>
          </a:bodyPr>
          <a:lstStyle/>
          <a:p>
            <a:r>
              <a:rPr lang="pt-BR" sz="4000" dirty="0"/>
              <a:t>Colocando mais componentes...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F37D9BE6-909A-4C7F-BBE0-DD254B394C50}"/>
              </a:ext>
            </a:extLst>
          </p:cNvPr>
          <p:cNvSpPr txBox="1"/>
          <p:nvPr/>
        </p:nvSpPr>
        <p:spPr>
          <a:xfrm>
            <a:off x="428625" y="819150"/>
            <a:ext cx="8439150" cy="526297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pt-BR" sz="16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1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pt-BR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pt-BR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pt-BR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br>
              <a:rPr lang="pt-BR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1600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pt-BR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pt-BR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600" b="1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pt-BR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sz="16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6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pt-BR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pt-B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6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600" b="1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styles</a:t>
            </a:r>
            <a:r>
              <a:rPr lang="pt-BR" sz="16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6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container</a:t>
            </a:r>
            <a:r>
              <a:rPr lang="pt-BR" sz="16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6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6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6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Image</a:t>
            </a:r>
            <a:endParaRPr lang="pt-B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pt-BR" sz="1600" b="1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source</a:t>
            </a:r>
            <a:r>
              <a:rPr lang="pt-B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6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600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pt-B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'./</a:t>
            </a:r>
            <a:r>
              <a:rPr lang="pt-BR" sz="16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assets</a:t>
            </a:r>
            <a:r>
              <a:rPr lang="pt-BR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pt-BR" sz="16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fortuneCookie</a:t>
            </a:r>
            <a:r>
              <a:rPr lang="pt-BR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Closed.jpg'</a:t>
            </a:r>
            <a:r>
              <a:rPr lang="pt-B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pt-BR" sz="16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endParaRPr lang="pt-B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pt-BR" sz="1600" b="1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pt-B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6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600" b="1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styles</a:t>
            </a:r>
            <a:r>
              <a:rPr lang="pt-BR" sz="16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6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pt-BR" sz="16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endParaRPr lang="pt-B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6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pt-B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6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6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pt-BR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1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pt-B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6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6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styles</a:t>
            </a:r>
            <a:r>
              <a:rPr lang="pt-BR" sz="16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600" b="1" dirty="0" err="1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textoFrase</a:t>
            </a:r>
            <a:r>
              <a:rPr lang="pt-BR" sz="16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6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1" dirty="0">
                <a:effectLst/>
                <a:latin typeface="Consolas" panose="020B0609020204030204" pitchFamily="49" charset="0"/>
              </a:rPr>
              <a:t>" Alguma Frase " </a:t>
            </a:r>
            <a:r>
              <a:rPr lang="pt-BR" sz="16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6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pt-BR" sz="16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pt-BR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6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6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TouchableOpacity</a:t>
            </a:r>
            <a:r>
              <a:rPr lang="pt-BR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pt-B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6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6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styles</a:t>
            </a:r>
            <a:r>
              <a:rPr lang="pt-BR" sz="16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600" b="1" dirty="0" err="1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botao</a:t>
            </a:r>
            <a:r>
              <a:rPr lang="pt-BR" sz="16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6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pt-BR" sz="16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6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pt-BR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1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pt-B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6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600" b="1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styles</a:t>
            </a:r>
            <a:r>
              <a:rPr lang="pt-BR" sz="16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600" b="1" dirty="0" err="1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btnArea</a:t>
            </a:r>
            <a:r>
              <a:rPr lang="pt-BR" sz="16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6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sz="16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6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pt-BR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1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pt-B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6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600" b="1" dirty="0" err="1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styles</a:t>
            </a:r>
            <a:r>
              <a:rPr lang="pt-BR" sz="16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600" b="1" dirty="0" err="1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btnTexto</a:t>
            </a:r>
            <a:r>
              <a:rPr lang="pt-BR" sz="16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6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sz="1600" b="1" dirty="0">
                <a:effectLst/>
                <a:latin typeface="Consolas" panose="020B0609020204030204" pitchFamily="49" charset="0"/>
              </a:rPr>
              <a:t>Quebrar Biscoito</a:t>
            </a:r>
            <a:r>
              <a:rPr lang="pt-BR" sz="16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6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pt-BR" sz="16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pt-BR" sz="16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6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pt-BR" sz="16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6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6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TouchableOpacity</a:t>
            </a:r>
            <a:r>
              <a:rPr lang="pt-BR" sz="16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sz="16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6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pt-BR" sz="16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);</a:t>
            </a:r>
          </a:p>
          <a:p>
            <a:r>
              <a:rPr lang="pt-BR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pt-BR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export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default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app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B133C24-58F1-4C94-BACE-2B59ECE3D0D0}"/>
              </a:ext>
            </a:extLst>
          </p:cNvPr>
          <p:cNvSpPr txBox="1"/>
          <p:nvPr/>
        </p:nvSpPr>
        <p:spPr>
          <a:xfrm rot="20900680">
            <a:off x="6014546" y="861423"/>
            <a:ext cx="2468375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dirty="0"/>
              <a:t>Novo componente “</a:t>
            </a:r>
            <a:r>
              <a:rPr lang="pt-BR" sz="1800" b="0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TouchableOpacity</a:t>
            </a:r>
            <a:r>
              <a:rPr lang="pt-BR" dirty="0"/>
              <a:t>”</a:t>
            </a:r>
            <a:endParaRPr lang="pt-BR" dirty="0">
              <a:solidFill>
                <a:srgbClr val="C00000"/>
              </a:solidFill>
            </a:endParaRP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EE3B5461-D477-4C44-B32A-4E6ECAFA004E}"/>
              </a:ext>
            </a:extLst>
          </p:cNvPr>
          <p:cNvSpPr/>
          <p:nvPr/>
        </p:nvSpPr>
        <p:spPr>
          <a:xfrm>
            <a:off x="1325694" y="3558752"/>
            <a:ext cx="6484258" cy="1283356"/>
          </a:xfrm>
          <a:prstGeom prst="roundRect">
            <a:avLst/>
          </a:prstGeom>
          <a:noFill/>
          <a:ln w="28575" cap="flat" cmpd="sng" algn="ctr">
            <a:solidFill>
              <a:schemeClr val="accent2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057A710-EE76-461A-81CD-3751C8516A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4218" y="242609"/>
            <a:ext cx="3017782" cy="6401355"/>
          </a:xfrm>
          <a:prstGeom prst="roundRect">
            <a:avLst/>
          </a:prstGeom>
        </p:spPr>
      </p:pic>
      <p:sp>
        <p:nvSpPr>
          <p:cNvPr id="3" name="Seta: para a Direita 2">
            <a:extLst>
              <a:ext uri="{FF2B5EF4-FFF2-40B4-BE49-F238E27FC236}">
                <a16:creationId xmlns:a16="http://schemas.microsoft.com/office/drawing/2014/main" id="{CB4A63BF-712D-4991-9413-452741EAA20E}"/>
              </a:ext>
            </a:extLst>
          </p:cNvPr>
          <p:cNvSpPr/>
          <p:nvPr/>
        </p:nvSpPr>
        <p:spPr>
          <a:xfrm>
            <a:off x="8135681" y="4339897"/>
            <a:ext cx="1601128" cy="3524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697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9899B7-DD7E-4ADC-9274-3973C45BB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333979" cy="819150"/>
          </a:xfrm>
        </p:spPr>
        <p:txBody>
          <a:bodyPr>
            <a:normAutofit/>
          </a:bodyPr>
          <a:lstStyle/>
          <a:p>
            <a:r>
              <a:rPr lang="pt-BR" sz="4000"/>
              <a:t>Com estilos...</a:t>
            </a:r>
            <a:endParaRPr lang="pt-BR" sz="4000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F37D9BE6-909A-4C7F-BBE0-DD254B394C50}"/>
              </a:ext>
            </a:extLst>
          </p:cNvPr>
          <p:cNvSpPr txBox="1"/>
          <p:nvPr/>
        </p:nvSpPr>
        <p:spPr>
          <a:xfrm>
            <a:off x="3755393" y="0"/>
            <a:ext cx="4681214" cy="674030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pt-BR" sz="1200" b="0" dirty="0" err="1">
                <a:effectLst/>
                <a:latin typeface="Consolas" panose="020B0609020204030204" pitchFamily="49" charset="0"/>
              </a:rPr>
              <a:t>const</a:t>
            </a:r>
            <a:r>
              <a:rPr lang="pt-BR" sz="1200" b="0" dirty="0">
                <a:effectLst/>
                <a:latin typeface="Consolas" panose="020B0609020204030204" pitchFamily="49" charset="0"/>
              </a:rPr>
              <a:t> </a:t>
            </a:r>
            <a:r>
              <a:rPr lang="pt-BR" sz="1200" b="0" dirty="0" err="1">
                <a:effectLst/>
                <a:latin typeface="Consolas" panose="020B0609020204030204" pitchFamily="49" charset="0"/>
              </a:rPr>
              <a:t>styles</a:t>
            </a:r>
            <a:r>
              <a:rPr lang="pt-BR" sz="1200" b="0" dirty="0">
                <a:effectLst/>
                <a:latin typeface="Consolas" panose="020B0609020204030204" pitchFamily="49" charset="0"/>
              </a:rPr>
              <a:t> = </a:t>
            </a:r>
            <a:r>
              <a:rPr lang="pt-BR" sz="1200" b="0" dirty="0" err="1">
                <a:effectLst/>
                <a:latin typeface="Consolas" panose="020B0609020204030204" pitchFamily="49" charset="0"/>
              </a:rPr>
              <a:t>StyleSheet.create</a:t>
            </a:r>
            <a:r>
              <a:rPr lang="pt-BR" sz="1200" b="0" dirty="0"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pt-BR" sz="1200" b="0" dirty="0">
                <a:effectLst/>
                <a:latin typeface="Consolas" panose="020B0609020204030204" pitchFamily="49" charset="0"/>
              </a:rPr>
              <a:t>  container: {</a:t>
            </a:r>
          </a:p>
          <a:p>
            <a:r>
              <a:rPr lang="pt-BR" sz="1200" b="0" dirty="0">
                <a:effectLst/>
                <a:latin typeface="Consolas" panose="020B0609020204030204" pitchFamily="49" charset="0"/>
              </a:rPr>
              <a:t>    flex:1,</a:t>
            </a:r>
          </a:p>
          <a:p>
            <a:r>
              <a:rPr lang="pt-BR" sz="1200" b="0" dirty="0">
                <a:effectLst/>
                <a:latin typeface="Consolas" panose="020B0609020204030204" pitchFamily="49" charset="0"/>
              </a:rPr>
              <a:t>    </a:t>
            </a:r>
            <a:r>
              <a:rPr lang="pt-BR" sz="1200" b="0" dirty="0" err="1">
                <a:effectLst/>
                <a:latin typeface="Consolas" panose="020B0609020204030204" pitchFamily="49" charset="0"/>
              </a:rPr>
              <a:t>justifyContent</a:t>
            </a:r>
            <a:r>
              <a:rPr lang="pt-BR" sz="1200" b="0" dirty="0">
                <a:effectLst/>
                <a:latin typeface="Consolas" panose="020B0609020204030204" pitchFamily="49" charset="0"/>
              </a:rPr>
              <a:t>: 'center',</a:t>
            </a:r>
          </a:p>
          <a:p>
            <a:r>
              <a:rPr lang="pt-BR" sz="1200" b="0" dirty="0">
                <a:effectLst/>
                <a:latin typeface="Consolas" panose="020B0609020204030204" pitchFamily="49" charset="0"/>
              </a:rPr>
              <a:t>    </a:t>
            </a:r>
            <a:r>
              <a:rPr lang="pt-BR" sz="1200" b="0" dirty="0" err="1">
                <a:effectLst/>
                <a:latin typeface="Consolas" panose="020B0609020204030204" pitchFamily="49" charset="0"/>
              </a:rPr>
              <a:t>alignItems</a:t>
            </a:r>
            <a:r>
              <a:rPr lang="pt-BR" sz="1200" b="0" dirty="0">
                <a:effectLst/>
                <a:latin typeface="Consolas" panose="020B0609020204030204" pitchFamily="49" charset="0"/>
              </a:rPr>
              <a:t>: 'center'</a:t>
            </a:r>
          </a:p>
          <a:p>
            <a:r>
              <a:rPr lang="pt-BR" sz="1200" b="0" dirty="0">
                <a:effectLst/>
                <a:latin typeface="Consolas" panose="020B0609020204030204" pitchFamily="49" charset="0"/>
              </a:rPr>
              <a:t>  },</a:t>
            </a:r>
          </a:p>
          <a:p>
            <a:r>
              <a:rPr lang="pt-BR" sz="1200" b="0" dirty="0">
                <a:effectLst/>
                <a:latin typeface="Consolas" panose="020B0609020204030204" pitchFamily="49" charset="0"/>
              </a:rPr>
              <a:t>  </a:t>
            </a:r>
            <a:r>
              <a:rPr lang="pt-BR" sz="1200" b="0" dirty="0" err="1">
                <a:effectLst/>
                <a:latin typeface="Consolas" panose="020B0609020204030204" pitchFamily="49" charset="0"/>
              </a:rPr>
              <a:t>img</a:t>
            </a:r>
            <a:r>
              <a:rPr lang="pt-BR" sz="1200" b="0" dirty="0">
                <a:effectLst/>
                <a:latin typeface="Consolas" panose="020B0609020204030204" pitchFamily="49" charset="0"/>
              </a:rPr>
              <a:t>:{</a:t>
            </a:r>
          </a:p>
          <a:p>
            <a:r>
              <a:rPr lang="pt-BR" sz="1200" b="0" dirty="0">
                <a:effectLst/>
                <a:latin typeface="Consolas" panose="020B0609020204030204" pitchFamily="49" charset="0"/>
              </a:rPr>
              <a:t>    </a:t>
            </a:r>
            <a:r>
              <a:rPr lang="pt-BR" sz="1200" b="0" dirty="0" err="1">
                <a:effectLst/>
                <a:latin typeface="Consolas" panose="020B0609020204030204" pitchFamily="49" charset="0"/>
              </a:rPr>
              <a:t>width</a:t>
            </a:r>
            <a:r>
              <a:rPr lang="pt-BR" sz="1200" b="0" dirty="0">
                <a:effectLst/>
                <a:latin typeface="Consolas" panose="020B0609020204030204" pitchFamily="49" charset="0"/>
              </a:rPr>
              <a:t>: 250,</a:t>
            </a:r>
          </a:p>
          <a:p>
            <a:r>
              <a:rPr lang="pt-BR" sz="1200" b="0" dirty="0">
                <a:effectLst/>
                <a:latin typeface="Consolas" panose="020B0609020204030204" pitchFamily="49" charset="0"/>
              </a:rPr>
              <a:t>    </a:t>
            </a:r>
            <a:r>
              <a:rPr lang="pt-BR" sz="1200" b="0" dirty="0" err="1">
                <a:effectLst/>
                <a:latin typeface="Consolas" panose="020B0609020204030204" pitchFamily="49" charset="0"/>
              </a:rPr>
              <a:t>height</a:t>
            </a:r>
            <a:r>
              <a:rPr lang="pt-BR" sz="1200" b="0" dirty="0">
                <a:effectLst/>
                <a:latin typeface="Consolas" panose="020B0609020204030204" pitchFamily="49" charset="0"/>
              </a:rPr>
              <a:t>: 250,</a:t>
            </a:r>
          </a:p>
          <a:p>
            <a:r>
              <a:rPr lang="pt-BR" sz="1200" b="0" dirty="0">
                <a:effectLst/>
                <a:latin typeface="Consolas" panose="020B0609020204030204" pitchFamily="49" charset="0"/>
              </a:rPr>
              <a:t>  },</a:t>
            </a:r>
          </a:p>
          <a:p>
            <a:r>
              <a:rPr lang="pt-BR" sz="1200" b="0" dirty="0">
                <a:effectLst/>
                <a:latin typeface="Consolas" panose="020B0609020204030204" pitchFamily="49" charset="0"/>
              </a:rPr>
              <a:t>  </a:t>
            </a:r>
            <a:r>
              <a:rPr lang="pt-BR" sz="1200" b="0" dirty="0" err="1">
                <a:effectLst/>
                <a:latin typeface="Consolas" panose="020B0609020204030204" pitchFamily="49" charset="0"/>
              </a:rPr>
              <a:t>textoFrase</a:t>
            </a:r>
            <a:r>
              <a:rPr lang="pt-BR" sz="1200" b="0" dirty="0">
                <a:effectLst/>
                <a:latin typeface="Consolas" panose="020B0609020204030204" pitchFamily="49" charset="0"/>
              </a:rPr>
              <a:t>: {</a:t>
            </a:r>
          </a:p>
          <a:p>
            <a:r>
              <a:rPr lang="pt-BR" sz="1200" b="0" dirty="0">
                <a:effectLst/>
                <a:latin typeface="Consolas" panose="020B0609020204030204" pitchFamily="49" charset="0"/>
              </a:rPr>
              <a:t>    </a:t>
            </a:r>
            <a:r>
              <a:rPr lang="pt-BR" sz="1200" b="0" dirty="0" err="1">
                <a:effectLst/>
                <a:latin typeface="Consolas" panose="020B0609020204030204" pitchFamily="49" charset="0"/>
              </a:rPr>
              <a:t>fontSize</a:t>
            </a:r>
            <a:r>
              <a:rPr lang="pt-BR" sz="1200" b="0" dirty="0">
                <a:effectLst/>
                <a:latin typeface="Consolas" panose="020B0609020204030204" pitchFamily="49" charset="0"/>
              </a:rPr>
              <a:t>: 20,</a:t>
            </a:r>
          </a:p>
          <a:p>
            <a:r>
              <a:rPr lang="pt-BR" sz="1200" b="0" dirty="0">
                <a:effectLst/>
                <a:latin typeface="Consolas" panose="020B0609020204030204" pitchFamily="49" charset="0"/>
              </a:rPr>
              <a:t>    color: '#dd7d22',</a:t>
            </a:r>
          </a:p>
          <a:p>
            <a:r>
              <a:rPr lang="pt-BR" sz="1200" b="0" dirty="0">
                <a:effectLst/>
                <a:latin typeface="Consolas" panose="020B0609020204030204" pitchFamily="49" charset="0"/>
              </a:rPr>
              <a:t>    </a:t>
            </a:r>
            <a:r>
              <a:rPr lang="pt-BR" sz="1200" b="0" dirty="0" err="1">
                <a:effectLst/>
                <a:latin typeface="Consolas" panose="020B0609020204030204" pitchFamily="49" charset="0"/>
              </a:rPr>
              <a:t>margin</a:t>
            </a:r>
            <a:r>
              <a:rPr lang="pt-BR" sz="1200" b="0" dirty="0">
                <a:effectLst/>
                <a:latin typeface="Consolas" panose="020B0609020204030204" pitchFamily="49" charset="0"/>
              </a:rPr>
              <a:t>: 30,</a:t>
            </a:r>
          </a:p>
          <a:p>
            <a:r>
              <a:rPr lang="pt-BR" sz="1200" b="0" dirty="0">
                <a:effectLst/>
                <a:latin typeface="Consolas" panose="020B0609020204030204" pitchFamily="49" charset="0"/>
              </a:rPr>
              <a:t>    </a:t>
            </a:r>
            <a:r>
              <a:rPr lang="pt-BR" sz="1200" b="0" dirty="0" err="1">
                <a:effectLst/>
                <a:latin typeface="Consolas" panose="020B0609020204030204" pitchFamily="49" charset="0"/>
              </a:rPr>
              <a:t>fontStyle</a:t>
            </a:r>
            <a:r>
              <a:rPr lang="pt-BR" sz="1200" b="0" dirty="0">
                <a:effectLst/>
                <a:latin typeface="Consolas" panose="020B0609020204030204" pitchFamily="49" charset="0"/>
              </a:rPr>
              <a:t>: '</a:t>
            </a:r>
            <a:r>
              <a:rPr lang="pt-BR" sz="1200" b="0" dirty="0" err="1">
                <a:effectLst/>
                <a:latin typeface="Consolas" panose="020B0609020204030204" pitchFamily="49" charset="0"/>
              </a:rPr>
              <a:t>italic</a:t>
            </a:r>
            <a:r>
              <a:rPr lang="pt-BR" sz="1200" b="0" dirty="0">
                <a:effectLst/>
                <a:latin typeface="Consolas" panose="020B0609020204030204" pitchFamily="49" charset="0"/>
              </a:rPr>
              <a:t>',</a:t>
            </a:r>
          </a:p>
          <a:p>
            <a:r>
              <a:rPr lang="pt-BR" sz="1200" b="0" dirty="0">
                <a:effectLst/>
                <a:latin typeface="Consolas" panose="020B0609020204030204" pitchFamily="49" charset="0"/>
              </a:rPr>
              <a:t>    </a:t>
            </a:r>
            <a:r>
              <a:rPr lang="pt-BR" sz="1200" b="0" dirty="0" err="1">
                <a:effectLst/>
                <a:latin typeface="Consolas" panose="020B0609020204030204" pitchFamily="49" charset="0"/>
              </a:rPr>
              <a:t>textAlign</a:t>
            </a:r>
            <a:r>
              <a:rPr lang="pt-BR" sz="1200" b="0" dirty="0">
                <a:effectLst/>
                <a:latin typeface="Consolas" panose="020B0609020204030204" pitchFamily="49" charset="0"/>
              </a:rPr>
              <a:t>: 'center'</a:t>
            </a:r>
          </a:p>
          <a:p>
            <a:r>
              <a:rPr lang="pt-BR" sz="1200" b="0" dirty="0">
                <a:effectLst/>
                <a:latin typeface="Consolas" panose="020B0609020204030204" pitchFamily="49" charset="0"/>
              </a:rPr>
              <a:t>  },</a:t>
            </a:r>
          </a:p>
          <a:p>
            <a:r>
              <a:rPr lang="pt-BR" sz="1200" b="0" dirty="0">
                <a:effectLst/>
                <a:latin typeface="Consolas" panose="020B0609020204030204" pitchFamily="49" charset="0"/>
              </a:rPr>
              <a:t>  </a:t>
            </a:r>
            <a:r>
              <a:rPr lang="pt-BR" sz="1200" b="0" dirty="0" err="1">
                <a:effectLst/>
                <a:latin typeface="Consolas" panose="020B0609020204030204" pitchFamily="49" charset="0"/>
              </a:rPr>
              <a:t>botao</a:t>
            </a:r>
            <a:r>
              <a:rPr lang="pt-BR" sz="1200" b="0" dirty="0">
                <a:effectLst/>
                <a:latin typeface="Consolas" panose="020B0609020204030204" pitchFamily="49" charset="0"/>
              </a:rPr>
              <a:t>: {</a:t>
            </a:r>
          </a:p>
          <a:p>
            <a:r>
              <a:rPr lang="pt-BR" sz="1200" b="0" dirty="0">
                <a:effectLst/>
                <a:latin typeface="Consolas" panose="020B0609020204030204" pitchFamily="49" charset="0"/>
              </a:rPr>
              <a:t>    </a:t>
            </a:r>
            <a:r>
              <a:rPr lang="pt-BR" sz="1200" b="0" dirty="0" err="1">
                <a:effectLst/>
                <a:latin typeface="Consolas" panose="020B0609020204030204" pitchFamily="49" charset="0"/>
              </a:rPr>
              <a:t>width</a:t>
            </a:r>
            <a:r>
              <a:rPr lang="pt-BR" sz="1200" b="0" dirty="0">
                <a:effectLst/>
                <a:latin typeface="Consolas" panose="020B0609020204030204" pitchFamily="49" charset="0"/>
              </a:rPr>
              <a:t>: 230,</a:t>
            </a:r>
          </a:p>
          <a:p>
            <a:r>
              <a:rPr lang="pt-BR" sz="1200" b="0" dirty="0">
                <a:effectLst/>
                <a:latin typeface="Consolas" panose="020B0609020204030204" pitchFamily="49" charset="0"/>
              </a:rPr>
              <a:t>    </a:t>
            </a:r>
            <a:r>
              <a:rPr lang="pt-BR" sz="1200" b="0" dirty="0" err="1">
                <a:effectLst/>
                <a:latin typeface="Consolas" panose="020B0609020204030204" pitchFamily="49" charset="0"/>
              </a:rPr>
              <a:t>height</a:t>
            </a:r>
            <a:r>
              <a:rPr lang="pt-BR" sz="1200" b="0" dirty="0">
                <a:effectLst/>
                <a:latin typeface="Consolas" panose="020B0609020204030204" pitchFamily="49" charset="0"/>
              </a:rPr>
              <a:t>: 50,</a:t>
            </a:r>
          </a:p>
          <a:p>
            <a:r>
              <a:rPr lang="pt-BR" sz="1200" b="0" dirty="0">
                <a:effectLst/>
                <a:latin typeface="Consolas" panose="020B0609020204030204" pitchFamily="49" charset="0"/>
              </a:rPr>
              <a:t>    </a:t>
            </a:r>
            <a:r>
              <a:rPr lang="pt-BR" sz="1200" b="0" dirty="0" err="1">
                <a:effectLst/>
                <a:latin typeface="Consolas" panose="020B0609020204030204" pitchFamily="49" charset="0"/>
              </a:rPr>
              <a:t>borderWidth</a:t>
            </a:r>
            <a:r>
              <a:rPr lang="pt-BR" sz="1200" b="0" dirty="0">
                <a:effectLst/>
                <a:latin typeface="Consolas" panose="020B0609020204030204" pitchFamily="49" charset="0"/>
              </a:rPr>
              <a:t>: 2,</a:t>
            </a:r>
          </a:p>
          <a:p>
            <a:r>
              <a:rPr lang="pt-BR" sz="1200" b="0" dirty="0">
                <a:effectLst/>
                <a:latin typeface="Consolas" panose="020B0609020204030204" pitchFamily="49" charset="0"/>
              </a:rPr>
              <a:t>    </a:t>
            </a:r>
            <a:r>
              <a:rPr lang="pt-BR" sz="1200" b="0" dirty="0" err="1">
                <a:effectLst/>
                <a:latin typeface="Consolas" panose="020B0609020204030204" pitchFamily="49" charset="0"/>
              </a:rPr>
              <a:t>borderColor</a:t>
            </a:r>
            <a:r>
              <a:rPr lang="pt-BR" sz="1200" b="0" dirty="0">
                <a:effectLst/>
                <a:latin typeface="Consolas" panose="020B0609020204030204" pitchFamily="49" charset="0"/>
              </a:rPr>
              <a:t>:'#dd7d22',</a:t>
            </a:r>
          </a:p>
          <a:p>
            <a:r>
              <a:rPr lang="pt-BR" sz="1200" b="0" dirty="0">
                <a:effectLst/>
                <a:latin typeface="Consolas" panose="020B0609020204030204" pitchFamily="49" charset="0"/>
              </a:rPr>
              <a:t>    </a:t>
            </a:r>
            <a:r>
              <a:rPr lang="pt-BR" sz="1200" b="0" dirty="0" err="1">
                <a:effectLst/>
                <a:latin typeface="Consolas" panose="020B0609020204030204" pitchFamily="49" charset="0"/>
              </a:rPr>
              <a:t>borderRadius</a:t>
            </a:r>
            <a:r>
              <a:rPr lang="pt-BR" sz="1200" b="0" dirty="0">
                <a:effectLst/>
                <a:latin typeface="Consolas" panose="020B0609020204030204" pitchFamily="49" charset="0"/>
              </a:rPr>
              <a:t>: 25</a:t>
            </a:r>
          </a:p>
          <a:p>
            <a:r>
              <a:rPr lang="pt-BR" sz="1200" b="0" dirty="0">
                <a:effectLst/>
                <a:latin typeface="Consolas" panose="020B0609020204030204" pitchFamily="49" charset="0"/>
              </a:rPr>
              <a:t>  },</a:t>
            </a:r>
          </a:p>
          <a:p>
            <a:r>
              <a:rPr lang="pt-BR" sz="1200" b="0" dirty="0">
                <a:effectLst/>
                <a:latin typeface="Consolas" panose="020B0609020204030204" pitchFamily="49" charset="0"/>
              </a:rPr>
              <a:t>  </a:t>
            </a:r>
            <a:r>
              <a:rPr lang="pt-BR" sz="1200" b="0" dirty="0" err="1">
                <a:effectLst/>
                <a:latin typeface="Consolas" panose="020B0609020204030204" pitchFamily="49" charset="0"/>
              </a:rPr>
              <a:t>btnArea</a:t>
            </a:r>
            <a:r>
              <a:rPr lang="pt-BR" sz="1200" b="0" dirty="0">
                <a:effectLst/>
                <a:latin typeface="Consolas" panose="020B0609020204030204" pitchFamily="49" charset="0"/>
              </a:rPr>
              <a:t>: {</a:t>
            </a:r>
          </a:p>
          <a:p>
            <a:r>
              <a:rPr lang="pt-BR" sz="1200" b="0" dirty="0">
                <a:effectLst/>
                <a:latin typeface="Consolas" panose="020B0609020204030204" pitchFamily="49" charset="0"/>
              </a:rPr>
              <a:t>    flex:1,</a:t>
            </a:r>
          </a:p>
          <a:p>
            <a:r>
              <a:rPr lang="pt-BR" sz="1200" b="0" dirty="0">
                <a:effectLst/>
                <a:latin typeface="Consolas" panose="020B0609020204030204" pitchFamily="49" charset="0"/>
              </a:rPr>
              <a:t>    </a:t>
            </a:r>
            <a:r>
              <a:rPr lang="pt-BR" sz="1200" b="0" dirty="0" err="1">
                <a:effectLst/>
                <a:latin typeface="Consolas" panose="020B0609020204030204" pitchFamily="49" charset="0"/>
              </a:rPr>
              <a:t>flexDirection</a:t>
            </a:r>
            <a:r>
              <a:rPr lang="pt-BR" sz="1200" b="0" dirty="0">
                <a:effectLst/>
                <a:latin typeface="Consolas" panose="020B0609020204030204" pitchFamily="49" charset="0"/>
              </a:rPr>
              <a:t>: '</a:t>
            </a:r>
            <a:r>
              <a:rPr lang="pt-BR" sz="1200" b="0" dirty="0" err="1">
                <a:effectLst/>
                <a:latin typeface="Consolas" panose="020B0609020204030204" pitchFamily="49" charset="0"/>
              </a:rPr>
              <a:t>row</a:t>
            </a:r>
            <a:r>
              <a:rPr lang="pt-BR" sz="1200" b="0" dirty="0">
                <a:effectLst/>
                <a:latin typeface="Consolas" panose="020B0609020204030204" pitchFamily="49" charset="0"/>
              </a:rPr>
              <a:t>',</a:t>
            </a:r>
          </a:p>
          <a:p>
            <a:r>
              <a:rPr lang="pt-BR" sz="1200" b="0" dirty="0">
                <a:effectLst/>
                <a:latin typeface="Consolas" panose="020B0609020204030204" pitchFamily="49" charset="0"/>
              </a:rPr>
              <a:t>    </a:t>
            </a:r>
            <a:r>
              <a:rPr lang="pt-BR" sz="1200" b="0" dirty="0" err="1">
                <a:effectLst/>
                <a:latin typeface="Consolas" panose="020B0609020204030204" pitchFamily="49" charset="0"/>
              </a:rPr>
              <a:t>justifyContent</a:t>
            </a:r>
            <a:r>
              <a:rPr lang="pt-BR" sz="1200" b="0" dirty="0">
                <a:effectLst/>
                <a:latin typeface="Consolas" panose="020B0609020204030204" pitchFamily="49" charset="0"/>
              </a:rPr>
              <a:t>: 'center',</a:t>
            </a:r>
          </a:p>
          <a:p>
            <a:r>
              <a:rPr lang="pt-BR" sz="1200" b="0" dirty="0">
                <a:effectLst/>
                <a:latin typeface="Consolas" panose="020B0609020204030204" pitchFamily="49" charset="0"/>
              </a:rPr>
              <a:t>   </a:t>
            </a:r>
            <a:r>
              <a:rPr lang="pt-BR" sz="1200" dirty="0">
                <a:latin typeface="Consolas" panose="020B0609020204030204" pitchFamily="49" charset="0"/>
              </a:rPr>
              <a:t> </a:t>
            </a:r>
            <a:r>
              <a:rPr lang="pt-BR" sz="1200" dirty="0" err="1">
                <a:latin typeface="Consolas" panose="020B0609020204030204" pitchFamily="49" charset="0"/>
              </a:rPr>
              <a:t>alignItems</a:t>
            </a:r>
            <a:r>
              <a:rPr lang="pt-BR" sz="1200" dirty="0">
                <a:latin typeface="Consolas" panose="020B0609020204030204" pitchFamily="49" charset="0"/>
              </a:rPr>
              <a:t>: </a:t>
            </a:r>
            <a:r>
              <a:rPr lang="pt-BR" sz="1200" b="0" dirty="0">
                <a:effectLst/>
                <a:latin typeface="Consolas" panose="020B0609020204030204" pitchFamily="49" charset="0"/>
              </a:rPr>
              <a:t>'center'</a:t>
            </a:r>
          </a:p>
          <a:p>
            <a:r>
              <a:rPr lang="pt-BR" sz="1200" b="0" dirty="0">
                <a:effectLst/>
                <a:latin typeface="Consolas" panose="020B0609020204030204" pitchFamily="49" charset="0"/>
              </a:rPr>
              <a:t>  },</a:t>
            </a:r>
          </a:p>
          <a:p>
            <a:r>
              <a:rPr lang="pt-BR" sz="1200" b="0" dirty="0">
                <a:effectLst/>
                <a:latin typeface="Consolas" panose="020B0609020204030204" pitchFamily="49" charset="0"/>
              </a:rPr>
              <a:t>  </a:t>
            </a:r>
            <a:r>
              <a:rPr lang="pt-BR" sz="1200" b="0" dirty="0" err="1">
                <a:effectLst/>
                <a:latin typeface="Consolas" panose="020B0609020204030204" pitchFamily="49" charset="0"/>
              </a:rPr>
              <a:t>btnTexto</a:t>
            </a:r>
            <a:r>
              <a:rPr lang="pt-BR" sz="1200" b="0" dirty="0">
                <a:effectLst/>
                <a:latin typeface="Consolas" panose="020B0609020204030204" pitchFamily="49" charset="0"/>
              </a:rPr>
              <a:t>: {</a:t>
            </a:r>
          </a:p>
          <a:p>
            <a:r>
              <a:rPr lang="pt-BR" sz="1200" b="0" dirty="0">
                <a:effectLst/>
                <a:latin typeface="Consolas" panose="020B0609020204030204" pitchFamily="49" charset="0"/>
              </a:rPr>
              <a:t>    </a:t>
            </a:r>
            <a:r>
              <a:rPr lang="pt-BR" sz="1200" b="0" dirty="0" err="1">
                <a:effectLst/>
                <a:latin typeface="Consolas" panose="020B0609020204030204" pitchFamily="49" charset="0"/>
              </a:rPr>
              <a:t>fontSize</a:t>
            </a:r>
            <a:r>
              <a:rPr lang="pt-BR" sz="1200" b="0" dirty="0">
                <a:effectLst/>
                <a:latin typeface="Consolas" panose="020B0609020204030204" pitchFamily="49" charset="0"/>
              </a:rPr>
              <a:t>: 18,</a:t>
            </a:r>
          </a:p>
          <a:p>
            <a:r>
              <a:rPr lang="pt-BR" sz="1200" b="0" dirty="0">
                <a:effectLst/>
                <a:latin typeface="Consolas" panose="020B0609020204030204" pitchFamily="49" charset="0"/>
              </a:rPr>
              <a:t>    </a:t>
            </a:r>
            <a:r>
              <a:rPr lang="pt-BR" sz="1200" b="0" dirty="0" err="1">
                <a:effectLst/>
                <a:latin typeface="Consolas" panose="020B0609020204030204" pitchFamily="49" charset="0"/>
              </a:rPr>
              <a:t>fontWeight</a:t>
            </a:r>
            <a:r>
              <a:rPr lang="pt-BR" sz="1200" b="0" dirty="0">
                <a:effectLst/>
                <a:latin typeface="Consolas" panose="020B0609020204030204" pitchFamily="49" charset="0"/>
              </a:rPr>
              <a:t>: '</a:t>
            </a:r>
            <a:r>
              <a:rPr lang="pt-BR" sz="1200" b="0" dirty="0" err="1">
                <a:effectLst/>
                <a:latin typeface="Consolas" panose="020B0609020204030204" pitchFamily="49" charset="0"/>
              </a:rPr>
              <a:t>bold</a:t>
            </a:r>
            <a:r>
              <a:rPr lang="pt-BR" sz="1200" b="0" dirty="0">
                <a:effectLst/>
                <a:latin typeface="Consolas" panose="020B0609020204030204" pitchFamily="49" charset="0"/>
              </a:rPr>
              <a:t>',</a:t>
            </a:r>
          </a:p>
          <a:p>
            <a:r>
              <a:rPr lang="pt-BR" sz="1200" b="0" dirty="0">
                <a:effectLst/>
                <a:latin typeface="Consolas" panose="020B0609020204030204" pitchFamily="49" charset="0"/>
              </a:rPr>
              <a:t>    color: 'dd7d22'</a:t>
            </a:r>
          </a:p>
          <a:p>
            <a:r>
              <a:rPr lang="pt-BR" sz="1200" b="0" dirty="0"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pt-BR" sz="1200" b="0" dirty="0">
                <a:effectLst/>
                <a:latin typeface="Consolas" panose="020B0609020204030204" pitchFamily="49" charset="0"/>
              </a:rPr>
              <a:t>})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057A710-EE76-461A-81CD-3751C8516A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4218" y="242609"/>
            <a:ext cx="3017782" cy="6401355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47572798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3768</TotalTime>
  <Words>2412</Words>
  <Application>Microsoft Office PowerPoint</Application>
  <PresentationFormat>Widescreen</PresentationFormat>
  <Paragraphs>272</Paragraphs>
  <Slides>16</Slides>
  <Notes>0</Notes>
  <HiddenSlides>0</HiddenSlides>
  <MMClips>2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Consolas</vt:lpstr>
      <vt:lpstr>Tema do Office</vt:lpstr>
      <vt:lpstr>App Biscoito da Sorte</vt:lpstr>
      <vt:lpstr>App Biscoito da Sorte</vt:lpstr>
      <vt:lpstr>App Biscoito da Sorte</vt:lpstr>
      <vt:lpstr>Começando com uma view vazia...</vt:lpstr>
      <vt:lpstr>Colocando uma imagem</vt:lpstr>
      <vt:lpstr>Vamos usar 2 imagens</vt:lpstr>
      <vt:lpstr>Colocando uma Frase abaixo da imagem</vt:lpstr>
      <vt:lpstr>Colocando mais componentes...</vt:lpstr>
      <vt:lpstr>Com estilos...</vt:lpstr>
      <vt:lpstr>Carregando frases (constructor)...</vt:lpstr>
      <vt:lpstr>Carregando frases (render)...</vt:lpstr>
      <vt:lpstr>Carregando imagens...</vt:lpstr>
      <vt:lpstr>Criando a funcionalidade da app (render)</vt:lpstr>
      <vt:lpstr>Alterando as frases ao clicar o botão</vt:lpstr>
      <vt:lpstr>Por fim, alterando a imagem</vt:lpstr>
      <vt:lpstr>App Biscoito da Sorte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Estrutura Básica</dc:title>
  <dc:creator>Roberto Harkovsky da Cunha</dc:creator>
  <cp:lastModifiedBy>ROBERTO HARKOVSKY DA CUNHA</cp:lastModifiedBy>
  <cp:revision>2</cp:revision>
  <dcterms:created xsi:type="dcterms:W3CDTF">2024-09-13T19:40:27Z</dcterms:created>
  <dcterms:modified xsi:type="dcterms:W3CDTF">2025-05-09T23:10:20Z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2deaceb-9851-4663-bccf-596767454be3_Enabled">
    <vt:lpwstr>true</vt:lpwstr>
  </property>
  <property fmtid="{D5CDD505-2E9C-101B-9397-08002B2CF9AE}" pid="3" name="MSIP_Label_22deaceb-9851-4663-bccf-596767454be3_SetDate">
    <vt:lpwstr>2024-09-13T20:02:23Z</vt:lpwstr>
  </property>
  <property fmtid="{D5CDD505-2E9C-101B-9397-08002B2CF9AE}" pid="4" name="MSIP_Label_22deaceb-9851-4663-bccf-596767454be3_Method">
    <vt:lpwstr>Standard</vt:lpwstr>
  </property>
  <property fmtid="{D5CDD505-2E9C-101B-9397-08002B2CF9AE}" pid="5" name="MSIP_Label_22deaceb-9851-4663-bccf-596767454be3_Name">
    <vt:lpwstr>22deaceb-9851-4663-bccf-596767454be3</vt:lpwstr>
  </property>
  <property fmtid="{D5CDD505-2E9C-101B-9397-08002B2CF9AE}" pid="6" name="MSIP_Label_22deaceb-9851-4663-bccf-596767454be3_SiteId">
    <vt:lpwstr>809f94a6-0477-4390-b86e-eab14c5493a7</vt:lpwstr>
  </property>
  <property fmtid="{D5CDD505-2E9C-101B-9397-08002B2CF9AE}" pid="7" name="MSIP_Label_22deaceb-9851-4663-bccf-596767454be3_ActionId">
    <vt:lpwstr>d8683a05-ba10-4ee7-8ada-f2bc05d46085</vt:lpwstr>
  </property>
  <property fmtid="{D5CDD505-2E9C-101B-9397-08002B2CF9AE}" pid="8" name="MSIP_Label_22deaceb-9851-4663-bccf-596767454be3_ContentBits">
    <vt:lpwstr>2</vt:lpwstr>
  </property>
</Properties>
</file>