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sldIdLst>
    <p:sldId id="256" r:id="rId2"/>
    <p:sldId id="258" r:id="rId3"/>
    <p:sldId id="257" r:id="rId4"/>
    <p:sldId id="259" r:id="rId5"/>
    <p:sldId id="271" r:id="rId6"/>
    <p:sldId id="272" r:id="rId7"/>
    <p:sldId id="273" r:id="rId8"/>
    <p:sldId id="262" r:id="rId9"/>
    <p:sldId id="270" r:id="rId10"/>
    <p:sldId id="269" r:id="rId11"/>
    <p:sldId id="274" r:id="rId12"/>
    <p:sldId id="268"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B109DE-FBAB-44BF-BC7E-E56B5C3F536A}">
          <p14:sldIdLst>
            <p14:sldId id="256"/>
            <p14:sldId id="258"/>
            <p14:sldId id="257"/>
            <p14:sldId id="259"/>
            <p14:sldId id="271"/>
            <p14:sldId id="272"/>
            <p14:sldId id="273"/>
            <p14:sldId id="262"/>
            <p14:sldId id="270"/>
            <p14:sldId id="269"/>
            <p14:sldId id="274"/>
            <p14:sldId id="268"/>
            <p14:sldId id="264"/>
          </p14:sldIdLst>
        </p14:section>
      </p14:sectionLst>
    </p:ex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6405" autoAdjust="0"/>
  </p:normalViewPr>
  <p:slideViewPr>
    <p:cSldViewPr snapToGrid="0" showGuides="1">
      <p:cViewPr varScale="1">
        <p:scale>
          <a:sx n="93" d="100"/>
          <a:sy n="93" d="100"/>
        </p:scale>
        <p:origin x="114" y="44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26.02.2019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4</a:t>
            </a:fld>
            <a:endParaRPr lang="ru-RU" dirty="0"/>
          </a:p>
        </p:txBody>
      </p:sp>
    </p:spTree>
    <p:extLst>
      <p:ext uri="{BB962C8B-B14F-4D97-AF65-F5344CB8AC3E}">
        <p14:creationId xmlns:p14="http://schemas.microsoft.com/office/powerpoint/2010/main" val="192589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5</a:t>
            </a:fld>
            <a:endParaRPr lang="ru-RU" dirty="0"/>
          </a:p>
        </p:txBody>
      </p:sp>
    </p:spTree>
    <p:extLst>
      <p:ext uri="{BB962C8B-B14F-4D97-AF65-F5344CB8AC3E}">
        <p14:creationId xmlns:p14="http://schemas.microsoft.com/office/powerpoint/2010/main" val="28528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6</a:t>
            </a:fld>
            <a:endParaRPr lang="ru-RU" dirty="0"/>
          </a:p>
        </p:txBody>
      </p:sp>
    </p:spTree>
    <p:extLst>
      <p:ext uri="{BB962C8B-B14F-4D97-AF65-F5344CB8AC3E}">
        <p14:creationId xmlns:p14="http://schemas.microsoft.com/office/powerpoint/2010/main" val="119135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7</a:t>
            </a:fld>
            <a:endParaRPr lang="ru-RU" dirty="0"/>
          </a:p>
        </p:txBody>
      </p:sp>
    </p:spTree>
    <p:extLst>
      <p:ext uri="{BB962C8B-B14F-4D97-AF65-F5344CB8AC3E}">
        <p14:creationId xmlns:p14="http://schemas.microsoft.com/office/powerpoint/2010/main" val="378028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ru-RU"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dirty="0"/>
              <a:t>CLICK TO EDIT MASTER TITLE STYLE</a:t>
            </a:r>
            <a:endParaRPr lang="ru-RU" dirty="0"/>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a:t>Click icon to add media</a:t>
            </a:r>
            <a:endParaRPr lang="ru-RU"/>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Works Cited</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dirty="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Timeline</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dirty="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ru-RU"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MARTENSSON@GMAIL.COM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ru-RU"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dirty="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2" name="Rectangle 11">
            <a:extLst>
              <a:ext uri="{FF2B5EF4-FFF2-40B4-BE49-F238E27FC236}">
                <a16:creationId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ru-RU" dirty="0"/>
          </a:p>
        </p:txBody>
      </p:sp>
      <p:sp>
        <p:nvSpPr>
          <p:cNvPr id="13" name="Rectangle 12">
            <a:extLst>
              <a:ext uri="{FF2B5EF4-FFF2-40B4-BE49-F238E27FC236}">
                <a16:creationId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11" name="Text Placeholder 2">
            <a:extLst>
              <a:ext uri="{FF2B5EF4-FFF2-40B4-BE49-F238E27FC236}">
                <a16:creationId xmlns:a16="http://schemas.microsoft.com/office/drawing/2014/main" id="{214241DF-0B07-491C-8CA2-1BD10F84525C}"/>
              </a:ext>
            </a:extLst>
          </p:cNvPr>
          <p:cNvSpPr>
            <a:spLocks noGrp="1"/>
          </p:cNvSpPr>
          <p:nvPr>
            <p:ph type="body" idx="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A82F029-D8CC-4FE7-9C30-98E576ED41F1}"/>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0F891442-6C1A-4969-A4A2-EFCF20E7917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id="{50CCCB36-FE7F-43C1-810B-49BBAB494861}"/>
              </a:ext>
            </a:extLst>
          </p:cNvPr>
          <p:cNvSpPr>
            <a:spLocks noGrp="1"/>
          </p:cNvSpPr>
          <p:nvPr>
            <p:ph idx="1"/>
          </p:nvPr>
        </p:nvSpPr>
        <p:spPr>
          <a:xfrm>
            <a:off x="838200" y="1825625"/>
            <a:ext cx="10515600" cy="4124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609-6A41-45F4-9B8B-9A6DEABB9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FD4558-495E-4FE3-B256-7B6A8637C69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65C0E450-E490-45F1-909F-5831583C56B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id="{62C48FC5-1EDF-4F7E-9E82-D342C4D45907}"/>
              </a:ext>
            </a:extLst>
          </p:cNvPr>
          <p:cNvSpPr>
            <a:spLocks noGrp="1"/>
          </p:cNvSpPr>
          <p:nvPr>
            <p:ph sz="half" idx="1"/>
          </p:nvPr>
        </p:nvSpPr>
        <p:spPr>
          <a:xfrm>
            <a:off x="838200" y="1825625"/>
            <a:ext cx="5181600" cy="4124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7245FF27-1D81-4487-86EE-A8826AB33310}"/>
              </a:ext>
            </a:extLst>
          </p:cNvPr>
          <p:cNvSpPr>
            <a:spLocks noGrp="1"/>
          </p:cNvSpPr>
          <p:nvPr>
            <p:ph sz="half" idx="2"/>
          </p:nvPr>
        </p:nvSpPr>
        <p:spPr>
          <a:xfrm>
            <a:off x="6172200" y="1825625"/>
            <a:ext cx="5181600" cy="4124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B3E-9C3B-48E3-BA88-7B18BAC8BC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55B65-81AB-463F-B78F-208BABF731FC}"/>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37814494-7E7B-41F9-984C-51671FC7B60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Text Placeholder 2">
            <a:extLst>
              <a:ext uri="{FF2B5EF4-FFF2-40B4-BE49-F238E27FC236}">
                <a16:creationId xmlns:a16="http://schemas.microsoft.com/office/drawing/2014/main" id="{E0E064FB-456B-4012-A632-907E0F6363EF}"/>
              </a:ext>
            </a:extLst>
          </p:cNvPr>
          <p:cNvSpPr>
            <a:spLocks noGrp="1"/>
          </p:cNvSpPr>
          <p:nvPr>
            <p:ph type="body" idx="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3">
            <a:extLst>
              <a:ext uri="{FF2B5EF4-FFF2-40B4-BE49-F238E27FC236}">
                <a16:creationId xmlns:a16="http://schemas.microsoft.com/office/drawing/2014/main" id="{D7224228-301B-4143-AE44-555A65ECB365}"/>
              </a:ext>
            </a:extLst>
          </p:cNvPr>
          <p:cNvSpPr>
            <a:spLocks noGrp="1"/>
          </p:cNvSpPr>
          <p:nvPr>
            <p:ph sz="half" idx="2"/>
          </p:nvPr>
        </p:nvSpPr>
        <p:spPr>
          <a:xfrm>
            <a:off x="839788" y="2488937"/>
            <a:ext cx="5157787" cy="34610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a:extLst>
              <a:ext uri="{FF2B5EF4-FFF2-40B4-BE49-F238E27FC236}">
                <a16:creationId xmlns:a16="http://schemas.microsoft.com/office/drawing/2014/main" id="{421B5496-F2D7-450B-A1AF-12FC29E4548C}"/>
              </a:ext>
            </a:extLst>
          </p:cNvPr>
          <p:cNvSpPr>
            <a:spLocks noGrp="1"/>
          </p:cNvSpPr>
          <p:nvPr>
            <p:ph type="body" sz="quarter" idx="3"/>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5">
            <a:extLst>
              <a:ext uri="{FF2B5EF4-FFF2-40B4-BE49-F238E27FC236}">
                <a16:creationId xmlns:a16="http://schemas.microsoft.com/office/drawing/2014/main" id="{D087222D-3611-4518-AD76-AC2E042CD5A8}"/>
              </a:ext>
            </a:extLst>
          </p:cNvPr>
          <p:cNvSpPr>
            <a:spLocks noGrp="1"/>
          </p:cNvSpPr>
          <p:nvPr>
            <p:ph sz="quarter" idx="4"/>
          </p:nvPr>
        </p:nvSpPr>
        <p:spPr>
          <a:xfrm>
            <a:off x="6172200" y="2488937"/>
            <a:ext cx="5183188" cy="34610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9BB017D3-0E4A-43F4-BC02-DB826A7FDC3D}"/>
              </a:ext>
            </a:extLst>
          </p:cNvPr>
          <p:cNvSpPr>
            <a:spLocks noGrp="1"/>
          </p:cNvSpPr>
          <p:nvPr>
            <p:ph idx="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36D-E3BE-45DB-B625-753732F9F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2EC4E-2A4D-4B8B-8C10-D8F4A649E56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A7027D07-F714-4E3C-97FC-7AB8C42FA92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7916-404D-41BC-B080-9B6CBA9F9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20C85E-02E3-4F3E-8E6F-4467C61270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952F5317-A8A3-406A-96EA-4BB58C35AFB2}"/>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1</a:t>
            </a:r>
            <a:endParaRPr lang="ru-RU" dirty="0"/>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3</a:t>
            </a:r>
            <a:endParaRPr lang="ru-RU" dirty="0"/>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a:t>Click icon to add picture</a:t>
            </a:r>
            <a:endParaRPr lang="ru-RU"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a:t>Click icon to add picture</a:t>
            </a:r>
            <a:endParaRPr lang="ru-RU"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a:t>Click icon to add picture</a:t>
            </a:r>
            <a:endParaRPr lang="ru-RU"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a:t>Click icon to add picture</a:t>
            </a:r>
            <a:endParaRPr lang="ru-RU"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dirty="0"/>
              <a:t>How to use this template</a:t>
            </a:r>
            <a:endParaRPr lang="ru-RU" dirty="0"/>
          </a:p>
        </p:txBody>
      </p:sp>
      <p:pic>
        <p:nvPicPr>
          <p:cNvPr id="21" name="Graphic 20">
            <a:extLst>
              <a:ext uri="{FF2B5EF4-FFF2-40B4-BE49-F238E27FC236}">
                <a16:creationId xmlns:a16="http://schemas.microsoft.com/office/drawing/2014/main" id="{08EB3F0B-0F1D-42D2-B6C2-D4D6D82571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dirty="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dirty="0"/>
              <a:t>Text Layout 1</a:t>
            </a:r>
            <a:endParaRPr lang="ru-RU" dirty="0"/>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dirty="0"/>
              <a:t>ADD A FOOTER</a:t>
            </a:r>
            <a:endParaRPr lang="ru-RU" dirty="0"/>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dirty="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dirty="0"/>
              <a:t>Text Layout 2</a:t>
            </a:r>
            <a:endParaRPr lang="ru-RU" dirty="0"/>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dirty="0"/>
              <a:t>ADD A FOOTER</a:t>
            </a:r>
            <a:endParaRPr lang="ru-RU" dirty="0"/>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a:t>Click icon to add picture</a:t>
            </a:r>
            <a:endParaRPr lang="ru-RU"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dirty="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dirty="0"/>
              <a:t>ADD A FOOTER</a:t>
            </a:r>
            <a:endParaRPr lang="ru-RU" dirty="0"/>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dirty="0"/>
              <a:t>Comparison</a:t>
            </a:r>
            <a:endParaRPr lang="ru-RU" dirty="0"/>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dirty="0"/>
              <a:t>ADD A FOOTER</a:t>
            </a:r>
            <a:endParaRPr lang="ru-RU" dirty="0"/>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dirty="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dirty="0"/>
              <a:t>Chart Slide</a:t>
            </a:r>
            <a:endParaRPr lang="ru-RU" dirty="0"/>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dirty="0"/>
              <a:t>ADD A FOOTER</a:t>
            </a:r>
            <a:endParaRPr lang="ru-RU" dirty="0"/>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dirty="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dirty="0"/>
              <a:t>Table Slide</a:t>
            </a:r>
            <a:endParaRPr lang="ru-RU" dirty="0"/>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dirty="0"/>
              <a:t>Big Image Slide</a:t>
            </a:r>
            <a:endParaRPr lang="ru-RU"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9" name="Oval 8">
            <a:extLst>
              <a:ext uri="{FF2B5EF4-FFF2-40B4-BE49-F238E27FC236}">
                <a16:creationId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8" name="Rectangle 7">
            <a:extLst>
              <a:ext uri="{FF2B5EF4-FFF2-40B4-BE49-F238E27FC236}">
                <a16:creationId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bg2"/>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672-E2C9-49A3-B8D1-665F05ADB8BC}"/>
              </a:ext>
            </a:extLst>
          </p:cNvPr>
          <p:cNvSpPr>
            <a:spLocks noGrp="1"/>
          </p:cNvSpPr>
          <p:nvPr>
            <p:ph type="title"/>
          </p:nvPr>
        </p:nvSpPr>
        <p:spPr bwMode="grayWhite">
          <a:xfrm>
            <a:off x="2071460" y="730035"/>
            <a:ext cx="8049079" cy="1517356"/>
          </a:xfrm>
        </p:spPr>
        <p:txBody>
          <a:bodyPr/>
          <a:lstStyle/>
          <a:p>
            <a:r>
              <a:rPr lang="en-US" dirty="0"/>
              <a:t>Rich Tastes </a:t>
            </a:r>
            <a:endParaRPr lang="ru-RU" dirty="0"/>
          </a:p>
        </p:txBody>
      </p:sp>
      <p:sp>
        <p:nvSpPr>
          <p:cNvPr id="4" name="Text Placeholder 3">
            <a:extLst>
              <a:ext uri="{FF2B5EF4-FFF2-40B4-BE49-F238E27FC236}">
                <a16:creationId xmlns:a16="http://schemas.microsoft.com/office/drawing/2014/main" id="{8565D450-CF0E-4B12-945F-D0057946DD7C}"/>
              </a:ext>
            </a:extLst>
          </p:cNvPr>
          <p:cNvSpPr>
            <a:spLocks noGrp="1"/>
          </p:cNvSpPr>
          <p:nvPr>
            <p:ph type="body" sz="quarter" idx="13"/>
          </p:nvPr>
        </p:nvSpPr>
        <p:spPr bwMode="grayWhite">
          <a:xfrm>
            <a:off x="2192990" y="2175334"/>
            <a:ext cx="8049080" cy="633165"/>
          </a:xfrm>
        </p:spPr>
        <p:txBody>
          <a:bodyPr/>
          <a:lstStyle/>
          <a:p>
            <a:r>
              <a:rPr lang="en-US" dirty="0"/>
              <a:t>Silver Anniversary Brew Fest</a:t>
            </a:r>
          </a:p>
          <a:p>
            <a:endParaRPr lang="en-US" sz="1600" dirty="0"/>
          </a:p>
        </p:txBody>
      </p:sp>
      <p:sp>
        <p:nvSpPr>
          <p:cNvPr id="7" name="Text Placeholder 6">
            <a:extLst>
              <a:ext uri="{FF2B5EF4-FFF2-40B4-BE49-F238E27FC236}">
                <a16:creationId xmlns:a16="http://schemas.microsoft.com/office/drawing/2014/main" id="{148799AE-6C70-4A22-B90A-3F8F7CFDAD67}"/>
              </a:ext>
            </a:extLst>
          </p:cNvPr>
          <p:cNvSpPr>
            <a:spLocks noGrp="1"/>
          </p:cNvSpPr>
          <p:nvPr>
            <p:ph type="body" sz="quarter" idx="20"/>
          </p:nvPr>
        </p:nvSpPr>
        <p:spPr bwMode="grayWhite">
          <a:xfrm>
            <a:off x="4129895" y="4502674"/>
            <a:ext cx="3932210" cy="479080"/>
          </a:xfrm>
        </p:spPr>
        <p:txBody>
          <a:bodyPr/>
          <a:lstStyle/>
          <a:p>
            <a:r>
              <a:rPr lang="en-US" dirty="0"/>
              <a:t>February 26, 2019</a:t>
            </a:r>
          </a:p>
        </p:txBody>
      </p:sp>
      <p:sp>
        <p:nvSpPr>
          <p:cNvPr id="5" name="TextBox 4">
            <a:extLst>
              <a:ext uri="{FF2B5EF4-FFF2-40B4-BE49-F238E27FC236}">
                <a16:creationId xmlns:a16="http://schemas.microsoft.com/office/drawing/2014/main" id="{DA766842-9113-4852-8D72-40CB1556D71B}"/>
              </a:ext>
            </a:extLst>
          </p:cNvPr>
          <p:cNvSpPr txBox="1"/>
          <p:nvPr/>
        </p:nvSpPr>
        <p:spPr>
          <a:xfrm>
            <a:off x="3733410" y="3981740"/>
            <a:ext cx="4968241" cy="286682"/>
          </a:xfrm>
          <a:prstGeom prst="rect">
            <a:avLst/>
          </a:prstGeom>
          <a:noFill/>
        </p:spPr>
        <p:txBody>
          <a:bodyPr wrap="square" rtlCol="0">
            <a:spAutoFit/>
          </a:bodyPr>
          <a:lstStyle/>
          <a:p>
            <a:pPr lvl="0" algn="ctr">
              <a:lnSpc>
                <a:spcPct val="90000"/>
              </a:lnSpc>
              <a:spcBef>
                <a:spcPts val="1000"/>
              </a:spcBef>
            </a:pPr>
            <a:r>
              <a:rPr lang="en-US" sz="1400" dirty="0">
                <a:solidFill>
                  <a:srgbClr val="D8B97A"/>
                </a:solidFill>
              </a:rPr>
              <a:t>Presented By: Richard Hart, Ross Fu, and Jeremy Simpson</a:t>
            </a:r>
          </a:p>
        </p:txBody>
      </p:sp>
    </p:spTree>
    <p:extLst>
      <p:ext uri="{BB962C8B-B14F-4D97-AF65-F5344CB8AC3E}">
        <p14:creationId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F481-A10E-4ECD-97FD-DBBF2BD80BBA}"/>
              </a:ext>
            </a:extLst>
          </p:cNvPr>
          <p:cNvSpPr>
            <a:spLocks noGrp="1"/>
          </p:cNvSpPr>
          <p:nvPr>
            <p:ph type="title"/>
          </p:nvPr>
        </p:nvSpPr>
        <p:spPr/>
        <p:txBody>
          <a:bodyPr>
            <a:normAutofit fontScale="90000"/>
          </a:bodyPr>
          <a:lstStyle/>
          <a:p>
            <a:r>
              <a:rPr lang="en-US" dirty="0"/>
              <a:t>Alcohol By Volume (ABV)</a:t>
            </a:r>
            <a:endParaRPr lang="ru-RU" dirty="0"/>
          </a:p>
        </p:txBody>
      </p:sp>
      <p:sp>
        <p:nvSpPr>
          <p:cNvPr id="5" name="Text Placeholder 4">
            <a:extLst>
              <a:ext uri="{FF2B5EF4-FFF2-40B4-BE49-F238E27FC236}">
                <a16:creationId xmlns:a16="http://schemas.microsoft.com/office/drawing/2014/main" id="{7426876A-9F78-4ABC-8F50-9B84738A1BD2}"/>
              </a:ext>
            </a:extLst>
          </p:cNvPr>
          <p:cNvSpPr>
            <a:spLocks noGrp="1"/>
          </p:cNvSpPr>
          <p:nvPr>
            <p:ph type="body" sz="quarter" idx="13"/>
          </p:nvPr>
        </p:nvSpPr>
        <p:spPr>
          <a:xfrm>
            <a:off x="838200" y="1874838"/>
            <a:ext cx="10515600" cy="904875"/>
          </a:xfrm>
        </p:spPr>
        <p:txBody>
          <a:bodyPr>
            <a:normAutofit/>
          </a:bodyPr>
          <a:lstStyle/>
          <a:p>
            <a:r>
              <a:rPr lang="en-US" dirty="0"/>
              <a:t> </a:t>
            </a:r>
          </a:p>
          <a:p>
            <a:r>
              <a:rPr lang="en-US" dirty="0"/>
              <a:t>Summary of Statistics of the Beer Alcohol by Volume</a:t>
            </a:r>
          </a:p>
        </p:txBody>
      </p:sp>
      <p:sp>
        <p:nvSpPr>
          <p:cNvPr id="6" name="Text Placeholder 5">
            <a:extLst>
              <a:ext uri="{FF2B5EF4-FFF2-40B4-BE49-F238E27FC236}">
                <a16:creationId xmlns:a16="http://schemas.microsoft.com/office/drawing/2014/main" id="{D9CADDD6-E3F8-4675-ABE5-F4459586204C}"/>
              </a:ext>
            </a:extLst>
          </p:cNvPr>
          <p:cNvSpPr>
            <a:spLocks noGrp="1"/>
          </p:cNvSpPr>
          <p:nvPr>
            <p:ph type="body" sz="quarter" idx="14"/>
          </p:nvPr>
        </p:nvSpPr>
        <p:spPr>
          <a:xfrm>
            <a:off x="2989241" y="3005296"/>
            <a:ext cx="1425664" cy="484441"/>
          </a:xfrm>
        </p:spPr>
        <p:txBody>
          <a:bodyPr/>
          <a:lstStyle/>
          <a:p>
            <a:r>
              <a:rPr lang="en-US" sz="1800" dirty="0">
                <a:latin typeface="+mn-lt"/>
              </a:rPr>
              <a:t>1</a:t>
            </a:r>
            <a:r>
              <a:rPr lang="en-US" sz="1800" baseline="30000" dirty="0">
                <a:latin typeface="+mn-lt"/>
              </a:rPr>
              <a:t>st</a:t>
            </a:r>
            <a:r>
              <a:rPr lang="en-US" sz="1800" dirty="0">
                <a:latin typeface="+mn-lt"/>
              </a:rPr>
              <a:t> Quantile</a:t>
            </a:r>
            <a:endParaRPr lang="ru-RU" sz="1800" dirty="0">
              <a:latin typeface="+mn-lt"/>
            </a:endParaRPr>
          </a:p>
        </p:txBody>
      </p:sp>
      <p:sp>
        <p:nvSpPr>
          <p:cNvPr id="7" name="Text Placeholder 6">
            <a:extLst>
              <a:ext uri="{FF2B5EF4-FFF2-40B4-BE49-F238E27FC236}">
                <a16:creationId xmlns:a16="http://schemas.microsoft.com/office/drawing/2014/main" id="{883AD4CB-DF51-46D0-9731-A3ACC5BB6566}"/>
              </a:ext>
            </a:extLst>
          </p:cNvPr>
          <p:cNvSpPr>
            <a:spLocks noGrp="1"/>
          </p:cNvSpPr>
          <p:nvPr>
            <p:ph type="body" sz="quarter" idx="15"/>
          </p:nvPr>
        </p:nvSpPr>
        <p:spPr/>
        <p:txBody>
          <a:bodyPr/>
          <a:lstStyle/>
          <a:p>
            <a:pPr algn="ctr"/>
            <a:r>
              <a:rPr lang="en-US" dirty="0"/>
              <a:t>0.00100</a:t>
            </a:r>
            <a:endParaRPr lang="ru-RU" dirty="0"/>
          </a:p>
        </p:txBody>
      </p:sp>
      <p:sp>
        <p:nvSpPr>
          <p:cNvPr id="9" name="Text Placeholder 8">
            <a:extLst>
              <a:ext uri="{FF2B5EF4-FFF2-40B4-BE49-F238E27FC236}">
                <a16:creationId xmlns:a16="http://schemas.microsoft.com/office/drawing/2014/main" id="{E058AEE6-3690-49EB-B71A-70B51140CC21}"/>
              </a:ext>
            </a:extLst>
          </p:cNvPr>
          <p:cNvSpPr>
            <a:spLocks noGrp="1"/>
          </p:cNvSpPr>
          <p:nvPr>
            <p:ph type="body" sz="quarter" idx="17"/>
          </p:nvPr>
        </p:nvSpPr>
        <p:spPr/>
        <p:txBody>
          <a:bodyPr/>
          <a:lstStyle/>
          <a:p>
            <a:pPr algn="ctr"/>
            <a:r>
              <a:rPr lang="en-US" dirty="0"/>
              <a:t>0.05000</a:t>
            </a:r>
            <a:endParaRPr lang="ru-RU" dirty="0"/>
          </a:p>
        </p:txBody>
      </p:sp>
      <p:sp>
        <p:nvSpPr>
          <p:cNvPr id="11" name="Text Placeholder 10">
            <a:extLst>
              <a:ext uri="{FF2B5EF4-FFF2-40B4-BE49-F238E27FC236}">
                <a16:creationId xmlns:a16="http://schemas.microsoft.com/office/drawing/2014/main" id="{B7D646BF-C83E-4E59-8511-4C7F9CDEA6B0}"/>
              </a:ext>
            </a:extLst>
          </p:cNvPr>
          <p:cNvSpPr>
            <a:spLocks noGrp="1"/>
          </p:cNvSpPr>
          <p:nvPr>
            <p:ph type="body" sz="quarter" idx="19"/>
          </p:nvPr>
        </p:nvSpPr>
        <p:spPr/>
        <p:txBody>
          <a:bodyPr/>
          <a:lstStyle/>
          <a:p>
            <a:pPr algn="ctr"/>
            <a:r>
              <a:rPr lang="en-US" dirty="0"/>
              <a:t>0.05600</a:t>
            </a:r>
            <a:endParaRPr lang="ru-RU" dirty="0"/>
          </a:p>
        </p:txBody>
      </p:sp>
      <p:sp>
        <p:nvSpPr>
          <p:cNvPr id="13" name="Text Placeholder 12">
            <a:extLst>
              <a:ext uri="{FF2B5EF4-FFF2-40B4-BE49-F238E27FC236}">
                <a16:creationId xmlns:a16="http://schemas.microsoft.com/office/drawing/2014/main" id="{7F7DEF63-2531-4656-BC0F-1BC5E487B3FA}"/>
              </a:ext>
            </a:extLst>
          </p:cNvPr>
          <p:cNvSpPr>
            <a:spLocks noGrp="1"/>
          </p:cNvSpPr>
          <p:nvPr>
            <p:ph type="body" sz="quarter" idx="21"/>
          </p:nvPr>
        </p:nvSpPr>
        <p:spPr/>
        <p:txBody>
          <a:bodyPr/>
          <a:lstStyle/>
          <a:p>
            <a:pPr algn="ctr"/>
            <a:r>
              <a:rPr lang="en-US" dirty="0"/>
              <a:t>0.05977</a:t>
            </a:r>
            <a:endParaRPr lang="ru-RU" dirty="0"/>
          </a:p>
        </p:txBody>
      </p:sp>
      <p:sp>
        <p:nvSpPr>
          <p:cNvPr id="15" name="Text Placeholder 14">
            <a:extLst>
              <a:ext uri="{FF2B5EF4-FFF2-40B4-BE49-F238E27FC236}">
                <a16:creationId xmlns:a16="http://schemas.microsoft.com/office/drawing/2014/main" id="{D1638644-3E31-4749-97C8-650F1D64ADCA}"/>
              </a:ext>
            </a:extLst>
          </p:cNvPr>
          <p:cNvSpPr>
            <a:spLocks noGrp="1"/>
          </p:cNvSpPr>
          <p:nvPr>
            <p:ph type="body" sz="quarter" idx="23"/>
          </p:nvPr>
        </p:nvSpPr>
        <p:spPr/>
        <p:txBody>
          <a:bodyPr/>
          <a:lstStyle/>
          <a:p>
            <a:pPr algn="ctr"/>
            <a:r>
              <a:rPr lang="en-US" dirty="0"/>
              <a:t>0.06700</a:t>
            </a:r>
            <a:endParaRPr lang="ru-RU" dirty="0"/>
          </a:p>
        </p:txBody>
      </p:sp>
      <p:sp>
        <p:nvSpPr>
          <p:cNvPr id="17" name="Text Placeholder 16">
            <a:extLst>
              <a:ext uri="{FF2B5EF4-FFF2-40B4-BE49-F238E27FC236}">
                <a16:creationId xmlns:a16="http://schemas.microsoft.com/office/drawing/2014/main" id="{69FC5196-CB1C-46D1-B8FF-C5F7E7AC403D}"/>
              </a:ext>
            </a:extLst>
          </p:cNvPr>
          <p:cNvSpPr>
            <a:spLocks noGrp="1"/>
          </p:cNvSpPr>
          <p:nvPr>
            <p:ph type="body" sz="quarter" idx="25"/>
          </p:nvPr>
        </p:nvSpPr>
        <p:spPr/>
        <p:txBody>
          <a:bodyPr/>
          <a:lstStyle/>
          <a:p>
            <a:pPr algn="ctr"/>
            <a:r>
              <a:rPr lang="en-US" dirty="0"/>
              <a:t>0.12800</a:t>
            </a:r>
            <a:endParaRPr lang="ru-RU" dirty="0"/>
          </a:p>
        </p:txBody>
      </p:sp>
      <p:sp>
        <p:nvSpPr>
          <p:cNvPr id="3" name="Footer Placeholder 2">
            <a:extLst>
              <a:ext uri="{FF2B5EF4-FFF2-40B4-BE49-F238E27FC236}">
                <a16:creationId xmlns:a16="http://schemas.microsoft.com/office/drawing/2014/main" id="{CA2DBCEF-C0E6-4A30-97A3-D5FE6397A6D3}"/>
              </a:ext>
            </a:extLst>
          </p:cNvPr>
          <p:cNvSpPr>
            <a:spLocks noGrp="1"/>
          </p:cNvSpPr>
          <p:nvPr>
            <p:ph type="ftr" sz="quarter" idx="11"/>
          </p:nvPr>
        </p:nvSpPr>
        <p:spPr>
          <a:xfrm>
            <a:off x="9052560" y="6016890"/>
            <a:ext cx="2549437" cy="365125"/>
          </a:xfrm>
        </p:spPr>
        <p:txBody>
          <a:bodyPr/>
          <a:lstStyle/>
          <a:p>
            <a:r>
              <a:rPr lang="en-US" dirty="0">
                <a:solidFill>
                  <a:schemeClr val="tx2"/>
                </a:solidFill>
              </a:rPr>
              <a:t>Rich Tastes Silver Jubilee Beer Fest</a:t>
            </a:r>
            <a:endParaRPr lang="ru-RU" dirty="0">
              <a:solidFill>
                <a:schemeClr val="tx2"/>
              </a:solidFill>
            </a:endParaRPr>
          </a:p>
        </p:txBody>
      </p:sp>
      <p:sp>
        <p:nvSpPr>
          <p:cNvPr id="4" name="Slide Number Placeholder 3">
            <a:extLst>
              <a:ext uri="{FF2B5EF4-FFF2-40B4-BE49-F238E27FC236}">
                <a16:creationId xmlns:a16="http://schemas.microsoft.com/office/drawing/2014/main" id="{470AD8A0-6D20-4DE2-8BBF-96C7D9411C8D}"/>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
        <p:nvSpPr>
          <p:cNvPr id="30" name="Text Placeholder 5">
            <a:extLst>
              <a:ext uri="{FF2B5EF4-FFF2-40B4-BE49-F238E27FC236}">
                <a16:creationId xmlns:a16="http://schemas.microsoft.com/office/drawing/2014/main" id="{5F2694C9-CE03-C74C-A495-97644E78C019}"/>
              </a:ext>
            </a:extLst>
          </p:cNvPr>
          <p:cNvSpPr txBox="1">
            <a:spLocks/>
          </p:cNvSpPr>
          <p:nvPr/>
        </p:nvSpPr>
        <p:spPr>
          <a:xfrm>
            <a:off x="4670122" y="3005297"/>
            <a:ext cx="1425664" cy="4844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rPr>
              <a:t>Median</a:t>
            </a:r>
            <a:endParaRPr lang="ru-RU" sz="1800" dirty="0">
              <a:latin typeface="+mn-lt"/>
            </a:endParaRPr>
          </a:p>
        </p:txBody>
      </p:sp>
      <p:sp>
        <p:nvSpPr>
          <p:cNvPr id="31" name="Text Placeholder 5">
            <a:extLst>
              <a:ext uri="{FF2B5EF4-FFF2-40B4-BE49-F238E27FC236}">
                <a16:creationId xmlns:a16="http://schemas.microsoft.com/office/drawing/2014/main" id="{0A591154-80CB-9D4A-A6F4-2E2CC9CC8679}"/>
              </a:ext>
            </a:extLst>
          </p:cNvPr>
          <p:cNvSpPr txBox="1">
            <a:spLocks/>
          </p:cNvSpPr>
          <p:nvPr/>
        </p:nvSpPr>
        <p:spPr>
          <a:xfrm>
            <a:off x="6259420" y="3005298"/>
            <a:ext cx="1425664" cy="4844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rPr>
              <a:t>Mean</a:t>
            </a:r>
            <a:endParaRPr lang="ru-RU" sz="1800" dirty="0">
              <a:latin typeface="+mn-lt"/>
            </a:endParaRPr>
          </a:p>
        </p:txBody>
      </p:sp>
      <p:sp>
        <p:nvSpPr>
          <p:cNvPr id="32" name="Text Placeholder 5">
            <a:extLst>
              <a:ext uri="{FF2B5EF4-FFF2-40B4-BE49-F238E27FC236}">
                <a16:creationId xmlns:a16="http://schemas.microsoft.com/office/drawing/2014/main" id="{14E68846-D0E4-6A45-ACBF-5E3DAA26DE90}"/>
              </a:ext>
            </a:extLst>
          </p:cNvPr>
          <p:cNvSpPr txBox="1">
            <a:spLocks/>
          </p:cNvSpPr>
          <p:nvPr/>
        </p:nvSpPr>
        <p:spPr>
          <a:xfrm>
            <a:off x="7857577" y="3005299"/>
            <a:ext cx="1425664" cy="4844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rPr>
              <a:t>3</a:t>
            </a:r>
            <a:r>
              <a:rPr lang="en-US" sz="1800" baseline="30000" dirty="0">
                <a:latin typeface="+mn-lt"/>
              </a:rPr>
              <a:t>rd</a:t>
            </a:r>
            <a:r>
              <a:rPr lang="en-US" sz="1800" dirty="0">
                <a:latin typeface="+mn-lt"/>
              </a:rPr>
              <a:t> Quantile</a:t>
            </a:r>
            <a:endParaRPr lang="ru-RU" sz="1800" dirty="0">
              <a:latin typeface="+mn-lt"/>
            </a:endParaRPr>
          </a:p>
        </p:txBody>
      </p:sp>
      <p:sp>
        <p:nvSpPr>
          <p:cNvPr id="33" name="Text Placeholder 5">
            <a:extLst>
              <a:ext uri="{FF2B5EF4-FFF2-40B4-BE49-F238E27FC236}">
                <a16:creationId xmlns:a16="http://schemas.microsoft.com/office/drawing/2014/main" id="{F7803C72-22CD-5D4D-98E9-A6D6D7D14411}"/>
              </a:ext>
            </a:extLst>
          </p:cNvPr>
          <p:cNvSpPr txBox="1">
            <a:spLocks/>
          </p:cNvSpPr>
          <p:nvPr/>
        </p:nvSpPr>
        <p:spPr>
          <a:xfrm>
            <a:off x="9588041" y="3006869"/>
            <a:ext cx="1425664" cy="4844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rPr>
              <a:t>Maximum</a:t>
            </a:r>
            <a:endParaRPr lang="ru-RU" sz="1800" dirty="0">
              <a:latin typeface="+mn-lt"/>
            </a:endParaRPr>
          </a:p>
        </p:txBody>
      </p:sp>
      <p:sp>
        <p:nvSpPr>
          <p:cNvPr id="34" name="Text Placeholder 5">
            <a:extLst>
              <a:ext uri="{FF2B5EF4-FFF2-40B4-BE49-F238E27FC236}">
                <a16:creationId xmlns:a16="http://schemas.microsoft.com/office/drawing/2014/main" id="{A8A6A66A-2769-D443-A2F8-BE1A880CDB15}"/>
              </a:ext>
            </a:extLst>
          </p:cNvPr>
          <p:cNvSpPr txBox="1">
            <a:spLocks/>
          </p:cNvSpPr>
          <p:nvPr/>
        </p:nvSpPr>
        <p:spPr>
          <a:xfrm>
            <a:off x="1291455" y="3005295"/>
            <a:ext cx="1425664" cy="4844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rPr>
              <a:t>Minimum</a:t>
            </a:r>
            <a:endParaRPr lang="ru-RU" sz="1800" dirty="0">
              <a:latin typeface="+mn-lt"/>
            </a:endParaRPr>
          </a:p>
        </p:txBody>
      </p:sp>
    </p:spTree>
    <p:extLst>
      <p:ext uri="{BB962C8B-B14F-4D97-AF65-F5344CB8AC3E}">
        <p14:creationId xmlns:p14="http://schemas.microsoft.com/office/powerpoint/2010/main" val="83456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fontScale="90000"/>
          </a:bodyPr>
          <a:lstStyle/>
          <a:p>
            <a:r>
              <a:rPr lang="en-US" dirty="0"/>
              <a:t>ABV and IBU</a:t>
            </a:r>
            <a:endParaRPr lang="ru-RU" dirty="0"/>
          </a:p>
        </p:txBody>
      </p:sp>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a:bodyPr>
          <a:lstStyle/>
          <a:p>
            <a:r>
              <a:rPr lang="en-US" sz="2000" dirty="0"/>
              <a:t>Relationship between Alcohol by Volume and International Bitterness Units</a:t>
            </a:r>
            <a:endParaRPr lang="ru-RU" sz="2000" dirty="0"/>
          </a:p>
        </p:txBody>
      </p:sp>
      <p:sp>
        <p:nvSpPr>
          <p:cNvPr id="2" name="Footer Placeholder 1">
            <a:extLst>
              <a:ext uri="{FF2B5EF4-FFF2-40B4-BE49-F238E27FC236}">
                <a16:creationId xmlns:a16="http://schemas.microsoft.com/office/drawing/2014/main" id="{13994364-7633-47F4-80EE-E7B090E9FA7D}"/>
              </a:ext>
            </a:extLst>
          </p:cNvPr>
          <p:cNvSpPr>
            <a:spLocks noGrp="1"/>
          </p:cNvSpPr>
          <p:nvPr>
            <p:ph type="ftr" sz="quarter" idx="11"/>
          </p:nvPr>
        </p:nvSpPr>
        <p:spPr>
          <a:xfrm>
            <a:off x="9060873" y="6016890"/>
            <a:ext cx="2541124" cy="365125"/>
          </a:xfrm>
        </p:spPr>
        <p:txBody>
          <a:bodyPr/>
          <a:lstStyle/>
          <a:p>
            <a:r>
              <a:rPr lang="en-US" dirty="0">
                <a:solidFill>
                  <a:schemeClr val="tx2"/>
                </a:solidFill>
              </a:rPr>
              <a:t>Rich Tastes Silver Jubilee Beer Fest</a:t>
            </a:r>
            <a:endParaRPr lang="ru-RU" dirty="0">
              <a:solidFill>
                <a:schemeClr val="tx2"/>
              </a:solidFill>
            </a:endParaRP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11</a:t>
            </a:fld>
            <a:endParaRPr lang="ru-RU" dirty="0"/>
          </a:p>
        </p:txBody>
      </p:sp>
      <p:pic>
        <p:nvPicPr>
          <p:cNvPr id="6" name="Picture 5">
            <a:extLst>
              <a:ext uri="{FF2B5EF4-FFF2-40B4-BE49-F238E27FC236}">
                <a16:creationId xmlns:a16="http://schemas.microsoft.com/office/drawing/2014/main" id="{0836D851-40BB-41BB-BC95-22FABCB93DD5}"/>
              </a:ext>
            </a:extLst>
          </p:cNvPr>
          <p:cNvPicPr>
            <a:picLocks noChangeAspect="1"/>
          </p:cNvPicPr>
          <p:nvPr/>
        </p:nvPicPr>
        <p:blipFill>
          <a:blip r:embed="rId2"/>
          <a:stretch>
            <a:fillRect/>
          </a:stretch>
        </p:blipFill>
        <p:spPr>
          <a:xfrm>
            <a:off x="1075359" y="1256301"/>
            <a:ext cx="6400000" cy="4571429"/>
          </a:xfrm>
          <a:prstGeom prst="rect">
            <a:avLst/>
          </a:prstGeom>
        </p:spPr>
      </p:pic>
    </p:spTree>
    <p:extLst>
      <p:ext uri="{BB962C8B-B14F-4D97-AF65-F5344CB8AC3E}">
        <p14:creationId xmlns:p14="http://schemas.microsoft.com/office/powerpoint/2010/main" val="244388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fontScale="90000"/>
          </a:bodyPr>
          <a:lstStyle/>
          <a:p>
            <a:r>
              <a:rPr lang="en-US" dirty="0"/>
              <a:t>Conclusion</a:t>
            </a:r>
            <a:endParaRPr lang="ru-RU" dirty="0"/>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p:txBody>
          <a:bodyPr>
            <a:normAutofit/>
          </a:bodyPr>
          <a:lstStyle/>
          <a:p>
            <a:r>
              <a:rPr lang="en-US" dirty="0"/>
              <a:t>Data Analytics is a very powerful tool.  Using such tools and techniques adds value to our company. Our business strategy is to provide the best tasting best quality beer to our customer base.</a:t>
            </a:r>
          </a:p>
          <a:p>
            <a:r>
              <a:rPr lang="en-US" dirty="0"/>
              <a:t>Choosing a quality beer may seem like a very simple task.  This becomes complicated when you have so many beers at breweries spread out across several different geographical regions, with vastly different qualities.</a:t>
            </a:r>
          </a:p>
          <a:p>
            <a:r>
              <a:rPr lang="en-US" dirty="0"/>
              <a:t>The data was presented in a way that allowed our decision makers to make quick and informed decisions.</a:t>
            </a:r>
          </a:p>
          <a:p>
            <a:r>
              <a:rPr lang="en-US" dirty="0"/>
              <a:t>Analytics allows us to narrow our search and still factor in the qualities that are most important to us.</a:t>
            </a:r>
          </a:p>
          <a:p>
            <a:r>
              <a:rPr lang="en-US" dirty="0"/>
              <a:t>Analysis allowed us to discover the regions with the most potential for growth.  We found the regions that suffer from a scarcity of quality breweries.  No one should be deprived of quality beer.</a:t>
            </a:r>
          </a:p>
          <a:p>
            <a:r>
              <a:rPr lang="en-US" dirty="0"/>
              <a:t>Through the analysis of the data we discovered the states densely populated with breweries that feature a great selection of quality craft beers prompting us to forge ties with them.</a:t>
            </a:r>
          </a:p>
          <a:p>
            <a:r>
              <a:rPr lang="en-US" dirty="0"/>
              <a:t>Our long standing company motto is "Winning Hearts with Rich Tastes". Employing innovative strategies like Data Analytics will aid the company long into the future in providing our customers with the highest quality best tasting beers.</a:t>
            </a:r>
          </a:p>
          <a:p>
            <a:endParaRPr lang="ru-RU" dirty="0"/>
          </a:p>
        </p:txBody>
      </p:sp>
      <p:sp>
        <p:nvSpPr>
          <p:cNvPr id="3" name="Footer Placeholder 2">
            <a:extLst>
              <a:ext uri="{FF2B5EF4-FFF2-40B4-BE49-F238E27FC236}">
                <a16:creationId xmlns:a16="http://schemas.microsoft.com/office/drawing/2014/main" id="{C0369258-37D4-4ECA-AFFD-EC64809E91CC}"/>
              </a:ext>
            </a:extLst>
          </p:cNvPr>
          <p:cNvSpPr>
            <a:spLocks noGrp="1"/>
          </p:cNvSpPr>
          <p:nvPr>
            <p:ph type="ftr" sz="quarter" idx="11"/>
          </p:nvPr>
        </p:nvSpPr>
        <p:spPr>
          <a:xfrm>
            <a:off x="9060873" y="6016890"/>
            <a:ext cx="2541124" cy="365125"/>
          </a:xfrm>
        </p:spPr>
        <p:txBody>
          <a:bodyPr/>
          <a:lstStyle/>
          <a:p>
            <a:r>
              <a:rPr lang="en-US" dirty="0">
                <a:solidFill>
                  <a:schemeClr val="tx2"/>
                </a:solidFill>
              </a:rPr>
              <a:t>Rich Tastes Silver Jubilee Beer Fest</a:t>
            </a:r>
            <a:endParaRPr lang="ru-RU" dirty="0">
              <a:solidFill>
                <a:schemeClr val="tx2"/>
              </a:solidFill>
            </a:endParaRPr>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419502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C8C93-8D1C-4B92-87D4-43C5CF877594}"/>
              </a:ext>
            </a:extLst>
          </p:cNvPr>
          <p:cNvSpPr>
            <a:spLocks noGrp="1"/>
          </p:cNvSpPr>
          <p:nvPr>
            <p:ph type="ftr" sz="quarter" idx="11"/>
          </p:nvPr>
        </p:nvSpPr>
        <p:spPr/>
        <p:txBody>
          <a:bodyPr/>
          <a:lstStyle/>
          <a:p>
            <a:r>
              <a:rPr lang="en-US" dirty="0">
                <a:solidFill>
                  <a:schemeClr val="tx2"/>
                </a:solidFill>
              </a:rPr>
              <a:t>Rich Tastes Silver Jubilee Beer Fest</a:t>
            </a:r>
            <a:endParaRPr lang="ru-RU" dirty="0">
              <a:solidFill>
                <a:schemeClr val="tx2"/>
              </a:solidFill>
            </a:endParaRPr>
          </a:p>
        </p:txBody>
      </p:sp>
      <p:sp>
        <p:nvSpPr>
          <p:cNvPr id="3" name="Slide Number Placeholder 2">
            <a:extLst>
              <a:ext uri="{FF2B5EF4-FFF2-40B4-BE49-F238E27FC236}">
                <a16:creationId xmlns:a16="http://schemas.microsoft.com/office/drawing/2014/main" id="{08C1B33C-CD10-46DE-98D6-94BCA8759EB7}"/>
              </a:ext>
            </a:extLst>
          </p:cNvPr>
          <p:cNvSpPr>
            <a:spLocks noGrp="1"/>
          </p:cNvSpPr>
          <p:nvPr>
            <p:ph type="sldNum" sz="quarter" idx="12"/>
          </p:nvPr>
        </p:nvSpPr>
        <p:spPr/>
        <p:txBody>
          <a:bodyPr/>
          <a:lstStyle/>
          <a:p>
            <a:fld id="{D495E168-DA5E-4888-8D8A-92B118324C14}" type="slidenum">
              <a:rPr lang="ru-RU" smtClean="0"/>
              <a:pPr/>
              <a:t>13</a:t>
            </a:fld>
            <a:endParaRPr lang="ru-RU" dirty="0"/>
          </a:p>
        </p:txBody>
      </p:sp>
      <p:sp>
        <p:nvSpPr>
          <p:cNvPr id="12" name="Text Placeholder 4">
            <a:extLst>
              <a:ext uri="{FF2B5EF4-FFF2-40B4-BE49-F238E27FC236}">
                <a16:creationId xmlns:a16="http://schemas.microsoft.com/office/drawing/2014/main" id="{A0649098-CA8E-46FF-B9ED-5A6290E6C380}"/>
              </a:ext>
            </a:extLst>
          </p:cNvPr>
          <p:cNvSpPr txBox="1">
            <a:spLocks/>
          </p:cNvSpPr>
          <p:nvPr/>
        </p:nvSpPr>
        <p:spPr>
          <a:xfrm>
            <a:off x="838200" y="1998128"/>
            <a:ext cx="10515600" cy="18238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We look forward to a successful Beer Fest.  </a:t>
            </a:r>
          </a:p>
          <a:p>
            <a:pPr marL="0" indent="0" algn="ctr">
              <a:buNone/>
            </a:pPr>
            <a:r>
              <a:rPr lang="en-US" dirty="0"/>
              <a:t>Cheers to the next 25 years of success here at Rich Tastes.</a:t>
            </a:r>
          </a:p>
          <a:p>
            <a:pPr marL="0" indent="0" algn="ctr">
              <a:buNone/>
            </a:pPr>
            <a:r>
              <a:rPr lang="en-US" dirty="0"/>
              <a:t>Thanks to Innovative Strategies in Data Analytics!</a:t>
            </a:r>
          </a:p>
          <a:p>
            <a:endParaRPr lang="ru-RU" dirty="0"/>
          </a:p>
        </p:txBody>
      </p:sp>
    </p:spTree>
    <p:extLst>
      <p:ext uri="{BB962C8B-B14F-4D97-AF65-F5344CB8AC3E}">
        <p14:creationId xmlns:p14="http://schemas.microsoft.com/office/powerpoint/2010/main" val="276400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BD5BBC-8809-4F8D-9C56-281FCD2225BD}"/>
              </a:ext>
            </a:extLst>
          </p:cNvPr>
          <p:cNvSpPr>
            <a:spLocks noGrp="1"/>
          </p:cNvSpPr>
          <p:nvPr>
            <p:ph type="ftr" sz="quarter" idx="11"/>
          </p:nvPr>
        </p:nvSpPr>
        <p:spPr/>
        <p:txBody>
          <a:bodyPr/>
          <a:lstStyle/>
          <a:p>
            <a:r>
              <a:rPr lang="en-US" dirty="0">
                <a:solidFill>
                  <a:schemeClr val="tx2"/>
                </a:solidFill>
              </a:rPr>
              <a:t>Rich Tastes Silver Jubilee Beer Fest</a:t>
            </a:r>
            <a:endParaRPr lang="ru-RU" dirty="0">
              <a:solidFill>
                <a:schemeClr val="tx2"/>
              </a:solidFill>
            </a:endParaRPr>
          </a:p>
        </p:txBody>
      </p:sp>
      <p:sp>
        <p:nvSpPr>
          <p:cNvPr id="4" name="Slide Number Placeholder 3">
            <a:extLst>
              <a:ext uri="{FF2B5EF4-FFF2-40B4-BE49-F238E27FC236}">
                <a16:creationId xmlns:a16="http://schemas.microsoft.com/office/drawing/2014/main" id="{EA42F411-36F6-4988-8DA8-BA993F63BA8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2" name="Title 1">
            <a:extLst>
              <a:ext uri="{FF2B5EF4-FFF2-40B4-BE49-F238E27FC236}">
                <a16:creationId xmlns:a16="http://schemas.microsoft.com/office/drawing/2014/main" id="{007EA499-D02B-466B-8A94-12FBC4B86F25}"/>
              </a:ext>
            </a:extLst>
          </p:cNvPr>
          <p:cNvSpPr>
            <a:spLocks noGrp="1"/>
          </p:cNvSpPr>
          <p:nvPr>
            <p:ph type="title"/>
          </p:nvPr>
        </p:nvSpPr>
        <p:spPr>
          <a:xfrm>
            <a:off x="3308668" y="628188"/>
            <a:ext cx="3932237" cy="554990"/>
          </a:xfrm>
        </p:spPr>
        <p:txBody>
          <a:bodyPr>
            <a:normAutofit/>
          </a:bodyPr>
          <a:lstStyle/>
          <a:p>
            <a:r>
              <a:rPr lang="en-US" dirty="0"/>
              <a:t>Introduction</a:t>
            </a:r>
            <a:endParaRPr lang="ru-RU" dirty="0"/>
          </a:p>
        </p:txBody>
      </p:sp>
      <p:sp>
        <p:nvSpPr>
          <p:cNvPr id="6" name="Text Placeholder 5">
            <a:extLst>
              <a:ext uri="{FF2B5EF4-FFF2-40B4-BE49-F238E27FC236}">
                <a16:creationId xmlns:a16="http://schemas.microsoft.com/office/drawing/2014/main" id="{BE4DED09-2D42-4E84-BF9E-C79453D4148B}"/>
              </a:ext>
            </a:extLst>
          </p:cNvPr>
          <p:cNvSpPr>
            <a:spLocks noGrp="1"/>
          </p:cNvSpPr>
          <p:nvPr>
            <p:ph type="body" sz="half" idx="2"/>
          </p:nvPr>
        </p:nvSpPr>
        <p:spPr>
          <a:xfrm>
            <a:off x="556954" y="1183178"/>
            <a:ext cx="4779817" cy="4569432"/>
          </a:xfrm>
        </p:spPr>
        <p:txBody>
          <a:bodyPr>
            <a:normAutofit fontScale="55000" lnSpcReduction="20000"/>
          </a:bodyPr>
          <a:lstStyle/>
          <a:p>
            <a:r>
              <a:rPr lang="en-US" sz="2500" dirty="0"/>
              <a:t>2019 marks the 25 year anniversary that Rich Tastes has been winning hearts by providing the highest quality and best tasting beer from the top breweries in the country to the state of Texas.  The past five years we have enjoyed our most successful run in company history.  We are now the top distributor for the entire state of Texas, and in 2014 and 2017 we expanded our territories to include the states of Louisiana and Oklahoma. Additionally we added several new breweries and many new beers to our distinctive distribution collection.</a:t>
            </a:r>
          </a:p>
          <a:p>
            <a:r>
              <a:rPr lang="en-US" sz="2500" dirty="0"/>
              <a:t>Our marketing team is planning the </a:t>
            </a:r>
            <a:r>
              <a:rPr lang="en-US" sz="2500" b="1" dirty="0"/>
              <a:t>'Rich Tastes Silver Jubilee Beer Fest</a:t>
            </a:r>
            <a:r>
              <a:rPr lang="en-US" sz="2500" dirty="0"/>
              <a:t>’, to celebrate this monumental event in our company’s history. It is at this time that we will announce the our expansion to cover the territories of Alabama, Arkansas, and Mississippi.  We are also featuring new beers from breweries in Oregon and Colorado which will be featured at the beer fest.  </a:t>
            </a:r>
          </a:p>
          <a:p>
            <a:r>
              <a:rPr lang="en-US" sz="2500" dirty="0"/>
              <a:t>The Data Analytics team of Ross, Richard and I were given a data set of beers and breweries spanning the entire country. Today we will present to you how we used statistical analysis tools to break down the data to help make critical business decisions. </a:t>
            </a:r>
            <a:endParaRPr lang="ru-RU" dirty="0"/>
          </a:p>
        </p:txBody>
      </p:sp>
      <p:pic>
        <p:nvPicPr>
          <p:cNvPr id="8" name="Picture Placeholder 7">
            <a:extLst>
              <a:ext uri="{FF2B5EF4-FFF2-40B4-BE49-F238E27FC236}">
                <a16:creationId xmlns:a16="http://schemas.microsoft.com/office/drawing/2014/main" id="{67A7E6CF-7813-4CFB-972B-ECF713EB181A}"/>
              </a:ext>
            </a:extLst>
          </p:cNvPr>
          <p:cNvPicPr>
            <a:picLocks noGrp="1" noChangeAspect="1"/>
          </p:cNvPicPr>
          <p:nvPr>
            <p:ph idx="1"/>
          </p:nvPr>
        </p:nvPicPr>
        <p:blipFill>
          <a:blip r:embed="rId2"/>
          <a:stretch>
            <a:fillRect/>
          </a:stretch>
        </p:blipFill>
        <p:spPr>
          <a:xfrm>
            <a:off x="5821279" y="1280160"/>
            <a:ext cx="5530934" cy="4182541"/>
          </a:xfrm>
        </p:spPr>
      </p:pic>
    </p:spTree>
    <p:extLst>
      <p:ext uri="{BB962C8B-B14F-4D97-AF65-F5344CB8AC3E}">
        <p14:creationId xmlns:p14="http://schemas.microsoft.com/office/powerpoint/2010/main" val="17636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E6DE-5C41-4023-A6ED-24BA66E6767E}"/>
              </a:ext>
            </a:extLst>
          </p:cNvPr>
          <p:cNvSpPr>
            <a:spLocks noGrp="1"/>
          </p:cNvSpPr>
          <p:nvPr>
            <p:ph type="title"/>
          </p:nvPr>
        </p:nvSpPr>
        <p:spPr/>
        <p:txBody>
          <a:bodyPr>
            <a:normAutofit fontScale="90000"/>
          </a:bodyPr>
          <a:lstStyle/>
          <a:p>
            <a:r>
              <a:rPr lang="en-US"/>
              <a:t>Rich Tastes</a:t>
            </a:r>
            <a:endParaRPr lang="ru-RU" dirty="0"/>
          </a:p>
        </p:txBody>
      </p:sp>
      <p:sp>
        <p:nvSpPr>
          <p:cNvPr id="5" name="Text Placeholder 4">
            <a:extLst>
              <a:ext uri="{FF2B5EF4-FFF2-40B4-BE49-F238E27FC236}">
                <a16:creationId xmlns:a16="http://schemas.microsoft.com/office/drawing/2014/main" id="{E666CF4B-E5FA-473E-9C10-20707B1D9669}"/>
              </a:ext>
            </a:extLst>
          </p:cNvPr>
          <p:cNvSpPr>
            <a:spLocks noGrp="1"/>
          </p:cNvSpPr>
          <p:nvPr>
            <p:ph type="body" sz="quarter" idx="13"/>
          </p:nvPr>
        </p:nvSpPr>
        <p:spPr/>
        <p:txBody>
          <a:bodyPr/>
          <a:lstStyle/>
          <a:p>
            <a:r>
              <a:rPr lang="en-US"/>
              <a:t>25 Years of Winning Hearts with Rich Tastes</a:t>
            </a:r>
            <a:endParaRPr lang="ru-RU" dirty="0"/>
          </a:p>
        </p:txBody>
      </p:sp>
      <p:pic>
        <p:nvPicPr>
          <p:cNvPr id="8" name="Picture Placeholder 7">
            <a:extLst>
              <a:ext uri="{FF2B5EF4-FFF2-40B4-BE49-F238E27FC236}">
                <a16:creationId xmlns:a16="http://schemas.microsoft.com/office/drawing/2014/main" id="{388E01DB-C311-4183-AC6E-9A4AB1E6DAAE}"/>
              </a:ext>
            </a:extLst>
          </p:cNvPr>
          <p:cNvPicPr>
            <a:picLocks noGrp="1" noChangeAspect="1"/>
          </p:cNvPicPr>
          <p:nvPr>
            <p:ph type="pic" sz="quarter" idx="14"/>
          </p:nvPr>
        </p:nvPicPr>
        <p:blipFill>
          <a:blip r:embed="rId2"/>
          <a:stretch>
            <a:fillRect/>
          </a:stretch>
        </p:blipFill>
        <p:spPr>
          <a:xfrm>
            <a:off x="2931091" y="2483223"/>
            <a:ext cx="6224518" cy="3465576"/>
          </a:xfrm>
        </p:spPr>
      </p:pic>
      <p:sp>
        <p:nvSpPr>
          <p:cNvPr id="3" name="Footer Placeholder 2">
            <a:extLst>
              <a:ext uri="{FF2B5EF4-FFF2-40B4-BE49-F238E27FC236}">
                <a16:creationId xmlns:a16="http://schemas.microsoft.com/office/drawing/2014/main" id="{5CF7DCA2-0E6F-4F70-A324-B0A3FAA2BE66}"/>
              </a:ext>
            </a:extLst>
          </p:cNvPr>
          <p:cNvSpPr>
            <a:spLocks noGrp="1"/>
          </p:cNvSpPr>
          <p:nvPr>
            <p:ph type="ftr" sz="quarter" idx="11"/>
          </p:nvPr>
        </p:nvSpPr>
        <p:spPr/>
        <p:txBody>
          <a:bodyPr/>
          <a:lstStyle/>
          <a:p>
            <a:r>
              <a:rPr lang="en-US">
                <a:solidFill>
                  <a:schemeClr val="tx2"/>
                </a:solidFill>
              </a:rPr>
              <a:t>Rich Tastes Silver Jubilee Beer Fest</a:t>
            </a:r>
            <a:endParaRPr lang="ru-RU" dirty="0">
              <a:solidFill>
                <a:schemeClr val="tx2"/>
              </a:solidFill>
            </a:endParaRPr>
          </a:p>
        </p:txBody>
      </p:sp>
      <p:sp>
        <p:nvSpPr>
          <p:cNvPr id="4" name="Slide Number Placeholder 3">
            <a:extLst>
              <a:ext uri="{FF2B5EF4-FFF2-40B4-BE49-F238E27FC236}">
                <a16:creationId xmlns:a16="http://schemas.microsoft.com/office/drawing/2014/main" id="{5A7398AB-B4FB-44C4-A9EC-94DA908E8A9A}"/>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51351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Breweries by State</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ext uri="{D42A27DB-BD31-4B8C-83A1-F6EECF244321}">
                <p14:modId xmlns:p14="http://schemas.microsoft.com/office/powerpoint/2010/main" val="708695040"/>
              </p:ext>
            </p:extLst>
          </p:nvPr>
        </p:nvGraphicFramePr>
        <p:xfrm>
          <a:off x="1831731" y="2189973"/>
          <a:ext cx="2952000" cy="4083685"/>
        </p:xfrm>
        <a:graphic>
          <a:graphicData uri="http://schemas.openxmlformats.org/drawingml/2006/table">
            <a:tbl>
              <a:tblPr firstRow="1" bandRow="1">
                <a:tableStyleId>{3B4B98B0-60AC-42C2-AFA5-B58CD77FA1E5}</a:tableStyleId>
              </a:tblPr>
              <a:tblGrid>
                <a:gridCol w="1476000">
                  <a:extLst>
                    <a:ext uri="{9D8B030D-6E8A-4147-A177-3AD203B41FA5}">
                      <a16:colId xmlns:a16="http://schemas.microsoft.com/office/drawing/2014/main" val="2606554801"/>
                    </a:ext>
                  </a:extLst>
                </a:gridCol>
                <a:gridCol w="1476000">
                  <a:extLst>
                    <a:ext uri="{9D8B030D-6E8A-4147-A177-3AD203B41FA5}">
                      <a16:colId xmlns:a16="http://schemas.microsoft.com/office/drawing/2014/main" val="3344664039"/>
                    </a:ext>
                  </a:extLst>
                </a:gridCol>
              </a:tblGrid>
              <a:tr h="370840">
                <a:tc>
                  <a:txBody>
                    <a:bodyPr/>
                    <a:lstStyle/>
                    <a:p>
                      <a:pPr algn="ctr" fontAlgn="b"/>
                      <a:r>
                        <a:rPr lang="en-US" sz="2400" u="none" strike="noStrike" dirty="0">
                          <a:effectLst/>
                        </a:rPr>
                        <a:t>State</a:t>
                      </a:r>
                      <a:endParaRPr lang="en-US" sz="2400" b="0" i="0" u="none" strike="noStrike" dirty="0">
                        <a:solidFill>
                          <a:schemeClr val="bg1"/>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u="none" strike="noStrike" dirty="0">
                          <a:effectLst/>
                        </a:rPr>
                        <a:t>Breweries</a:t>
                      </a:r>
                      <a:endParaRPr lang="en-US" sz="2400" b="0" i="0" u="none" strike="noStrike" dirty="0">
                        <a:solidFill>
                          <a:schemeClr val="bg1"/>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CO</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47</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CA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39</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MI</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OR</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29</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TX</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28</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PA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25</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r h="370840">
                <a:tc>
                  <a:txBody>
                    <a:bodyPr/>
                    <a:lstStyle/>
                    <a:p>
                      <a:pPr algn="ctr" fontAlgn="b"/>
                      <a:r>
                        <a:rPr lang="en-US" sz="2000" b="0" i="0" u="none" strike="noStrike">
                          <a:solidFill>
                            <a:srgbClr val="000000"/>
                          </a:solidFill>
                          <a:effectLst/>
                          <a:latin typeface="Book Antiqua" panose="02040602050305030304" pitchFamily="18" charset="0"/>
                        </a:rPr>
                        <a:t> MA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846780"/>
                  </a:ext>
                </a:extLst>
              </a:tr>
              <a:tr h="370840">
                <a:tc>
                  <a:txBody>
                    <a:bodyPr/>
                    <a:lstStyle/>
                    <a:p>
                      <a:pPr algn="ctr" fontAlgn="b"/>
                      <a:r>
                        <a:rPr lang="en-US" sz="2000" b="0" i="0" u="none" strike="noStrike">
                          <a:solidFill>
                            <a:srgbClr val="000000"/>
                          </a:solidFill>
                          <a:effectLst/>
                          <a:latin typeface="Book Antiqua" panose="02040602050305030304" pitchFamily="18" charset="0"/>
                        </a:rPr>
                        <a:t> WA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0453437"/>
                  </a:ext>
                </a:extLst>
              </a:tr>
              <a:tr h="370840">
                <a:tc>
                  <a:txBody>
                    <a:bodyPr/>
                    <a:lstStyle/>
                    <a:p>
                      <a:pPr algn="ctr" fontAlgn="b"/>
                      <a:r>
                        <a:rPr lang="en-US" sz="2000" b="0" i="0" u="none" strike="noStrike">
                          <a:solidFill>
                            <a:srgbClr val="000000"/>
                          </a:solidFill>
                          <a:effectLst/>
                          <a:latin typeface="Book Antiqua" panose="02040602050305030304" pitchFamily="18" charset="0"/>
                        </a:rPr>
                        <a:t> IN</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3115248"/>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WI</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Book Antiqua" panose="02040602050305030304" pitchFamily="18" charset="0"/>
                        </a:rPr>
                        <a:t>20</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427499"/>
                  </a:ext>
                </a:extLst>
              </a:tr>
            </a:tbl>
          </a:graphicData>
        </a:graphic>
      </p:graphicFrame>
      <p:graphicFrame>
        <p:nvGraphicFramePr>
          <p:cNvPr id="19" name="Table Placeholder 6">
            <a:extLst>
              <a:ext uri="{FF2B5EF4-FFF2-40B4-BE49-F238E27FC236}">
                <a16:creationId xmlns:a16="http://schemas.microsoft.com/office/drawing/2014/main" id="{9493E5F0-C7BB-43AE-A4F3-BB0953D1C72E}"/>
              </a:ext>
            </a:extLst>
          </p:cNvPr>
          <p:cNvGraphicFramePr>
            <a:graphicFrameLocks/>
          </p:cNvGraphicFramePr>
          <p:nvPr>
            <p:extLst>
              <p:ext uri="{D42A27DB-BD31-4B8C-83A1-F6EECF244321}">
                <p14:modId xmlns:p14="http://schemas.microsoft.com/office/powerpoint/2010/main" val="3573899461"/>
              </p:ext>
            </p:extLst>
          </p:nvPr>
        </p:nvGraphicFramePr>
        <p:xfrm>
          <a:off x="6719952" y="2191550"/>
          <a:ext cx="2952000" cy="4083685"/>
        </p:xfrm>
        <a:graphic>
          <a:graphicData uri="http://schemas.openxmlformats.org/drawingml/2006/table">
            <a:tbl>
              <a:tblPr firstRow="1" bandRow="1">
                <a:tableStyleId>{3B4B98B0-60AC-42C2-AFA5-B58CD77FA1E5}</a:tableStyleId>
              </a:tblPr>
              <a:tblGrid>
                <a:gridCol w="1476000">
                  <a:extLst>
                    <a:ext uri="{9D8B030D-6E8A-4147-A177-3AD203B41FA5}">
                      <a16:colId xmlns:a16="http://schemas.microsoft.com/office/drawing/2014/main" val="2606554801"/>
                    </a:ext>
                  </a:extLst>
                </a:gridCol>
                <a:gridCol w="1476000">
                  <a:extLst>
                    <a:ext uri="{9D8B030D-6E8A-4147-A177-3AD203B41FA5}">
                      <a16:colId xmlns:a16="http://schemas.microsoft.com/office/drawing/2014/main" val="3344664039"/>
                    </a:ext>
                  </a:extLst>
                </a:gridCol>
              </a:tblGrid>
              <a:tr h="0">
                <a:tc>
                  <a:txBody>
                    <a:bodyPr/>
                    <a:lstStyle/>
                    <a:p>
                      <a:pPr algn="ctr" fontAlgn="b"/>
                      <a:r>
                        <a:rPr lang="en-US" sz="2400" u="none" strike="noStrike" dirty="0">
                          <a:effectLst/>
                        </a:rPr>
                        <a:t>State</a:t>
                      </a:r>
                      <a:endParaRPr lang="en-US" sz="2400" b="0" i="0" u="none" strike="noStrike" dirty="0">
                        <a:solidFill>
                          <a:schemeClr val="bg1"/>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u="none" strike="noStrike" dirty="0">
                          <a:effectLst/>
                        </a:rPr>
                        <a:t>Breweries</a:t>
                      </a:r>
                      <a:endParaRPr lang="en-US" sz="2400" b="0" i="0" u="none" strike="noStrike" dirty="0">
                        <a:solidFill>
                          <a:schemeClr val="bg1"/>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70840">
                <a:tc>
                  <a:txBody>
                    <a:bodyPr/>
                    <a:lstStyle/>
                    <a:p>
                      <a:pPr algn="ctr" fontAlgn="b"/>
                      <a:r>
                        <a:rPr lang="en-US" sz="2000" b="0" i="0" u="none" strike="noStrike">
                          <a:solidFill>
                            <a:srgbClr val="000000"/>
                          </a:solidFill>
                          <a:effectLst/>
                          <a:latin typeface="Book Antiqua" panose="02040602050305030304" pitchFamily="18" charset="0"/>
                        </a:rPr>
                        <a:t> DC</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70840">
                <a:tc>
                  <a:txBody>
                    <a:bodyPr/>
                    <a:lstStyle/>
                    <a:p>
                      <a:pPr algn="ctr" fontAlgn="b"/>
                      <a:r>
                        <a:rPr lang="en-US" sz="2000" b="0" i="0" u="none" strike="noStrike">
                          <a:solidFill>
                            <a:srgbClr val="000000"/>
                          </a:solidFill>
                          <a:effectLst/>
                          <a:latin typeface="Book Antiqua" panose="02040602050305030304" pitchFamily="18" charset="0"/>
                        </a:rPr>
                        <a:t> ND</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70840">
                <a:tc>
                  <a:txBody>
                    <a:bodyPr/>
                    <a:lstStyle/>
                    <a:p>
                      <a:pPr algn="ctr" fontAlgn="b"/>
                      <a:r>
                        <a:rPr lang="en-US" sz="2000" b="0" i="0" u="none" strike="noStrike">
                          <a:solidFill>
                            <a:srgbClr val="000000"/>
                          </a:solidFill>
                          <a:effectLst/>
                          <a:latin typeface="Book Antiqua" panose="02040602050305030304" pitchFamily="18" charset="0"/>
                        </a:rPr>
                        <a:t> SD</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70840">
                <a:tc>
                  <a:txBody>
                    <a:bodyPr/>
                    <a:lstStyle/>
                    <a:p>
                      <a:pPr algn="ctr" fontAlgn="b"/>
                      <a:r>
                        <a:rPr lang="en-US" sz="2000" b="0" i="0" u="none" strike="noStrike">
                          <a:solidFill>
                            <a:srgbClr val="000000"/>
                          </a:solidFill>
                          <a:effectLst/>
                          <a:latin typeface="Book Antiqua" panose="02040602050305030304" pitchFamily="18" charset="0"/>
                        </a:rPr>
                        <a:t> WV</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70840">
                <a:tc>
                  <a:txBody>
                    <a:bodyPr/>
                    <a:lstStyle/>
                    <a:p>
                      <a:pPr algn="ctr" fontAlgn="b"/>
                      <a:r>
                        <a:rPr lang="en-US" sz="2000" b="0" i="0" u="none" strike="noStrike">
                          <a:solidFill>
                            <a:srgbClr val="000000"/>
                          </a:solidFill>
                          <a:effectLst/>
                          <a:latin typeface="Book Antiqua" panose="02040602050305030304" pitchFamily="18" charset="0"/>
                        </a:rPr>
                        <a:t> AR</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370840">
                <a:tc>
                  <a:txBody>
                    <a:bodyPr/>
                    <a:lstStyle/>
                    <a:p>
                      <a:pPr algn="ctr" fontAlgn="b"/>
                      <a:r>
                        <a:rPr lang="en-US" sz="2000" b="0" i="0" u="none" strike="noStrike">
                          <a:solidFill>
                            <a:srgbClr val="000000"/>
                          </a:solidFill>
                          <a:effectLst/>
                          <a:latin typeface="Book Antiqua" panose="02040602050305030304" pitchFamily="18" charset="0"/>
                        </a:rPr>
                        <a:t> DE</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r h="370840">
                <a:tc>
                  <a:txBody>
                    <a:bodyPr/>
                    <a:lstStyle/>
                    <a:p>
                      <a:pPr algn="ctr" fontAlgn="b"/>
                      <a:r>
                        <a:rPr lang="en-US" sz="2000" b="0" i="0" u="none" strike="noStrike">
                          <a:solidFill>
                            <a:srgbClr val="000000"/>
                          </a:solidFill>
                          <a:effectLst/>
                          <a:latin typeface="Book Antiqua" panose="02040602050305030304" pitchFamily="18" charset="0"/>
                        </a:rPr>
                        <a:t> MS</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846780"/>
                  </a:ext>
                </a:extLst>
              </a:tr>
              <a:tr h="370840">
                <a:tc>
                  <a:txBody>
                    <a:bodyPr/>
                    <a:lstStyle/>
                    <a:p>
                      <a:pPr algn="ctr" fontAlgn="b"/>
                      <a:r>
                        <a:rPr lang="en-US" sz="2000" b="0" i="0" u="none" strike="noStrike">
                          <a:solidFill>
                            <a:srgbClr val="000000"/>
                          </a:solidFill>
                          <a:effectLst/>
                          <a:latin typeface="Book Antiqua" panose="02040602050305030304" pitchFamily="18" charset="0"/>
                        </a:rPr>
                        <a:t> NV</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0453437"/>
                  </a:ext>
                </a:extLst>
              </a:tr>
              <a:tr h="370840">
                <a:tc>
                  <a:txBody>
                    <a:bodyPr/>
                    <a:lstStyle/>
                    <a:p>
                      <a:pPr algn="ctr" fontAlgn="b"/>
                      <a:r>
                        <a:rPr lang="en-US" sz="2000" b="0" i="0" u="none" strike="noStrike">
                          <a:solidFill>
                            <a:srgbClr val="000000"/>
                          </a:solidFill>
                          <a:effectLst/>
                          <a:latin typeface="Book Antiqua" panose="02040602050305030304" pitchFamily="18" charset="0"/>
                        </a:rPr>
                        <a:t> AL</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3115248"/>
                  </a:ext>
                </a:extLst>
              </a:tr>
              <a:tr h="370840">
                <a:tc>
                  <a:txBody>
                    <a:bodyPr/>
                    <a:lstStyle/>
                    <a:p>
                      <a:pPr algn="ctr" fontAlgn="b"/>
                      <a:r>
                        <a:rPr lang="en-US" sz="2000" b="0" i="0" u="none" strike="noStrike">
                          <a:solidFill>
                            <a:srgbClr val="000000"/>
                          </a:solidFill>
                          <a:effectLst/>
                          <a:latin typeface="Book Antiqua" panose="02040602050305030304" pitchFamily="18" charset="0"/>
                        </a:rPr>
                        <a:t> KS</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Book Antiqua" panose="02040602050305030304" pitchFamily="18" charset="0"/>
                        </a:rPr>
                        <a:t>3</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427499"/>
                  </a:ext>
                </a:extLst>
              </a:tr>
            </a:tbl>
          </a:graphicData>
        </a:graphic>
      </p:graphicFrame>
      <p:sp>
        <p:nvSpPr>
          <p:cNvPr id="20" name="TextBox 19">
            <a:extLst>
              <a:ext uri="{FF2B5EF4-FFF2-40B4-BE49-F238E27FC236}">
                <a16:creationId xmlns:a16="http://schemas.microsoft.com/office/drawing/2014/main" id="{69FAD741-FA0B-4C53-BBB2-EBC6CF9EB3F8}"/>
              </a:ext>
            </a:extLst>
          </p:cNvPr>
          <p:cNvSpPr txBox="1"/>
          <p:nvPr/>
        </p:nvSpPr>
        <p:spPr>
          <a:xfrm>
            <a:off x="1780966" y="1789863"/>
            <a:ext cx="3113353" cy="400110"/>
          </a:xfrm>
          <a:prstGeom prst="rect">
            <a:avLst/>
          </a:prstGeom>
          <a:noFill/>
        </p:spPr>
        <p:txBody>
          <a:bodyPr wrap="none" rtlCol="0">
            <a:spAutoFit/>
          </a:bodyPr>
          <a:lstStyle/>
          <a:p>
            <a:r>
              <a:rPr lang="en-US" sz="2000" dirty="0"/>
              <a:t>Top 10 Breweries by State</a:t>
            </a:r>
          </a:p>
        </p:txBody>
      </p:sp>
      <p:sp>
        <p:nvSpPr>
          <p:cNvPr id="21" name="TextBox 20">
            <a:extLst>
              <a:ext uri="{FF2B5EF4-FFF2-40B4-BE49-F238E27FC236}">
                <a16:creationId xmlns:a16="http://schemas.microsoft.com/office/drawing/2014/main" id="{7B7D6B67-13F3-4E27-A952-88D59F17FEA6}"/>
              </a:ext>
            </a:extLst>
          </p:cNvPr>
          <p:cNvSpPr txBox="1"/>
          <p:nvPr/>
        </p:nvSpPr>
        <p:spPr>
          <a:xfrm>
            <a:off x="6450121" y="1789864"/>
            <a:ext cx="3491661" cy="400110"/>
          </a:xfrm>
          <a:prstGeom prst="rect">
            <a:avLst/>
          </a:prstGeom>
          <a:noFill/>
        </p:spPr>
        <p:txBody>
          <a:bodyPr wrap="none" rtlCol="0">
            <a:spAutoFit/>
          </a:bodyPr>
          <a:lstStyle/>
          <a:p>
            <a:r>
              <a:rPr lang="en-US" sz="2000" dirty="0"/>
              <a:t>Bottom 10 Breweries by State</a:t>
            </a:r>
          </a:p>
        </p:txBody>
      </p:sp>
    </p:spTree>
    <p:extLst>
      <p:ext uri="{BB962C8B-B14F-4D97-AF65-F5344CB8AC3E}">
        <p14:creationId xmlns:p14="http://schemas.microsoft.com/office/powerpoint/2010/main" val="92902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3" name="Footer Placeholder 2">
            <a:extLst>
              <a:ext uri="{FF2B5EF4-FFF2-40B4-BE49-F238E27FC236}">
                <a16:creationId xmlns:a16="http://schemas.microsoft.com/office/drawing/2014/main" id="{EA58B5AD-96B4-45C8-873B-9A28EFD5EE89}"/>
              </a:ext>
            </a:extLst>
          </p:cNvPr>
          <p:cNvSpPr>
            <a:spLocks noGrp="1"/>
          </p:cNvSpPr>
          <p:nvPr>
            <p:ph type="ftr" sz="quarter" idx="11"/>
          </p:nvPr>
        </p:nvSpPr>
        <p:spPr/>
        <p:txBody>
          <a:bodyPr/>
          <a:lstStyle/>
          <a:p>
            <a:r>
              <a:rPr lang="en-US" dirty="0">
                <a:solidFill>
                  <a:schemeClr val="tx2"/>
                </a:solidFill>
              </a:rPr>
              <a:t>Rich Tastes Silver Jubilee Beer Fest</a:t>
            </a:r>
            <a:endParaRPr lang="ru-RU" dirty="0">
              <a:solidFill>
                <a:schemeClr val="tx2"/>
              </a:solidFill>
            </a:endParaRPr>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Beers and Breweries</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ext uri="{D42A27DB-BD31-4B8C-83A1-F6EECF244321}">
                <p14:modId xmlns:p14="http://schemas.microsoft.com/office/powerpoint/2010/main" val="885642411"/>
              </p:ext>
            </p:extLst>
          </p:nvPr>
        </p:nvGraphicFramePr>
        <p:xfrm>
          <a:off x="945485" y="2657077"/>
          <a:ext cx="10301030" cy="2830166"/>
        </p:xfrm>
        <a:graphic>
          <a:graphicData uri="http://schemas.openxmlformats.org/drawingml/2006/table">
            <a:tbl>
              <a:tblPr firstRow="1" bandRow="1">
                <a:tableStyleId>{3B4B98B0-60AC-42C2-AFA5-B58CD77FA1E5}</a:tableStyleId>
              </a:tblPr>
              <a:tblGrid>
                <a:gridCol w="1030103">
                  <a:extLst>
                    <a:ext uri="{9D8B030D-6E8A-4147-A177-3AD203B41FA5}">
                      <a16:colId xmlns:a16="http://schemas.microsoft.com/office/drawing/2014/main" val="2606554801"/>
                    </a:ext>
                  </a:extLst>
                </a:gridCol>
                <a:gridCol w="1030103">
                  <a:extLst>
                    <a:ext uri="{9D8B030D-6E8A-4147-A177-3AD203B41FA5}">
                      <a16:colId xmlns:a16="http://schemas.microsoft.com/office/drawing/2014/main" val="3344664039"/>
                    </a:ext>
                  </a:extLst>
                </a:gridCol>
                <a:gridCol w="1030103">
                  <a:extLst>
                    <a:ext uri="{9D8B030D-6E8A-4147-A177-3AD203B41FA5}">
                      <a16:colId xmlns:a16="http://schemas.microsoft.com/office/drawing/2014/main" val="833022052"/>
                    </a:ext>
                  </a:extLst>
                </a:gridCol>
                <a:gridCol w="1030103">
                  <a:extLst>
                    <a:ext uri="{9D8B030D-6E8A-4147-A177-3AD203B41FA5}">
                      <a16:colId xmlns:a16="http://schemas.microsoft.com/office/drawing/2014/main" val="4148610737"/>
                    </a:ext>
                  </a:extLst>
                </a:gridCol>
                <a:gridCol w="1030103">
                  <a:extLst>
                    <a:ext uri="{9D8B030D-6E8A-4147-A177-3AD203B41FA5}">
                      <a16:colId xmlns:a16="http://schemas.microsoft.com/office/drawing/2014/main" val="933400869"/>
                    </a:ext>
                  </a:extLst>
                </a:gridCol>
                <a:gridCol w="1030103">
                  <a:extLst>
                    <a:ext uri="{9D8B030D-6E8A-4147-A177-3AD203B41FA5}">
                      <a16:colId xmlns:a16="http://schemas.microsoft.com/office/drawing/2014/main" val="2916366197"/>
                    </a:ext>
                  </a:extLst>
                </a:gridCol>
                <a:gridCol w="1030103">
                  <a:extLst>
                    <a:ext uri="{9D8B030D-6E8A-4147-A177-3AD203B41FA5}">
                      <a16:colId xmlns:a16="http://schemas.microsoft.com/office/drawing/2014/main" val="2188881150"/>
                    </a:ext>
                  </a:extLst>
                </a:gridCol>
                <a:gridCol w="1030103">
                  <a:extLst>
                    <a:ext uri="{9D8B030D-6E8A-4147-A177-3AD203B41FA5}">
                      <a16:colId xmlns:a16="http://schemas.microsoft.com/office/drawing/2014/main" val="3437800562"/>
                    </a:ext>
                  </a:extLst>
                </a:gridCol>
                <a:gridCol w="1030103">
                  <a:extLst>
                    <a:ext uri="{9D8B030D-6E8A-4147-A177-3AD203B41FA5}">
                      <a16:colId xmlns:a16="http://schemas.microsoft.com/office/drawing/2014/main" val="3293762158"/>
                    </a:ext>
                  </a:extLst>
                </a:gridCol>
                <a:gridCol w="1030103">
                  <a:extLst>
                    <a:ext uri="{9D8B030D-6E8A-4147-A177-3AD203B41FA5}">
                      <a16:colId xmlns:a16="http://schemas.microsoft.com/office/drawing/2014/main" val="1703309914"/>
                    </a:ext>
                  </a:extLst>
                </a:gridCol>
              </a:tblGrid>
              <a:tr h="267303">
                <a:tc>
                  <a:txBody>
                    <a:bodyPr/>
                    <a:lstStyle/>
                    <a:p>
                      <a:pPr algn="ctr" fontAlgn="b"/>
                      <a:r>
                        <a:rPr lang="en-US" sz="1200" b="1" i="0" u="none" strike="noStrike" dirty="0">
                          <a:solidFill>
                            <a:srgbClr val="000000"/>
                          </a:solidFill>
                          <a:effectLst/>
                          <a:latin typeface="Book Antiqua" panose="02040602050305030304" pitchFamily="18" charset="0"/>
                        </a:rPr>
                        <a:t>Brewery ID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 ID</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ABV</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IBU</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Style</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Ounces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Brewery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City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State</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33192">
                <a:tc>
                  <a:txBody>
                    <a:bodyPr/>
                    <a:lstStyle/>
                    <a:p>
                      <a:pPr algn="r" fontAlgn="b"/>
                      <a:r>
                        <a:rPr lang="en-US" sz="1200" b="0" i="0" u="none" strike="noStrike" dirty="0">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Get Together</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2692</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0.045</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50</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American IPA</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99082">
                <a:tc>
                  <a:txBody>
                    <a:bodyPr/>
                    <a:lstStyle/>
                    <a:p>
                      <a:pPr algn="r" fontAlgn="b"/>
                      <a:r>
                        <a:rPr lang="en-US" sz="1200" b="0" i="0" u="none" strike="noStrike" dirty="0">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Maggie's Leap</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2691</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Milk / Sweet Stout</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Wall's End</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2690</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English Brown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Pumpion</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2689</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0.06</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38</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Pumpkin Ale</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Stronghold</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2688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0.06</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25</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American Porter</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662641">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Parapet ESB</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2687</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0.056</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47</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Extra Special / Strong Bitter (ESB)</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dirty="0" err="1">
                          <a:solidFill>
                            <a:srgbClr val="000000"/>
                          </a:solidFill>
                          <a:effectLst/>
                          <a:latin typeface="Book Antiqua" panose="02040602050305030304" pitchFamily="18" charset="0"/>
                        </a:rPr>
                        <a:t>NorthGate</a:t>
                      </a:r>
                      <a:r>
                        <a:rPr lang="en-US" sz="1200" b="0" i="0" u="none" strike="noStrike" dirty="0">
                          <a:solidFill>
                            <a:srgbClr val="000000"/>
                          </a:solidFill>
                          <a:effectLst/>
                          <a:latin typeface="Book Antiqua" panose="02040602050305030304" pitchFamily="18" charset="0"/>
                        </a:rPr>
                        <a:t> Brewing </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bl>
          </a:graphicData>
        </a:graphic>
      </p:graphicFrame>
      <p:sp>
        <p:nvSpPr>
          <p:cNvPr id="9" name="Title 1">
            <a:extLst>
              <a:ext uri="{FF2B5EF4-FFF2-40B4-BE49-F238E27FC236}">
                <a16:creationId xmlns:a16="http://schemas.microsoft.com/office/drawing/2014/main" id="{1E36AEAF-D1D6-45DA-9A22-7EE2490C8333}"/>
              </a:ext>
            </a:extLst>
          </p:cNvPr>
          <p:cNvSpPr txBox="1">
            <a:spLocks/>
          </p:cNvSpPr>
          <p:nvPr/>
        </p:nvSpPr>
        <p:spPr>
          <a:xfrm>
            <a:off x="730915" y="1723042"/>
            <a:ext cx="10515600" cy="904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0" kern="1200">
                <a:solidFill>
                  <a:schemeClr val="tx2"/>
                </a:solidFill>
                <a:latin typeface="+mj-lt"/>
                <a:ea typeface="+mj-ea"/>
                <a:cs typeface="+mj-cs"/>
              </a:defRPr>
            </a:lvl1pPr>
          </a:lstStyle>
          <a:p>
            <a:r>
              <a:rPr lang="en-US" dirty="0"/>
              <a:t>Top 6 Beers and Breweries</a:t>
            </a:r>
            <a:endParaRPr lang="ru-RU" dirty="0"/>
          </a:p>
        </p:txBody>
      </p:sp>
    </p:spTree>
    <p:extLst>
      <p:ext uri="{BB962C8B-B14F-4D97-AF65-F5344CB8AC3E}">
        <p14:creationId xmlns:p14="http://schemas.microsoft.com/office/powerpoint/2010/main" val="6648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3" name="Footer Placeholder 2">
            <a:extLst>
              <a:ext uri="{FF2B5EF4-FFF2-40B4-BE49-F238E27FC236}">
                <a16:creationId xmlns:a16="http://schemas.microsoft.com/office/drawing/2014/main" id="{EA58B5AD-96B4-45C8-873B-9A28EFD5EE89}"/>
              </a:ext>
            </a:extLst>
          </p:cNvPr>
          <p:cNvSpPr>
            <a:spLocks noGrp="1"/>
          </p:cNvSpPr>
          <p:nvPr>
            <p:ph type="ftr" sz="quarter" idx="11"/>
          </p:nvPr>
        </p:nvSpPr>
        <p:spPr/>
        <p:txBody>
          <a:bodyPr/>
          <a:lstStyle/>
          <a:p>
            <a:r>
              <a:rPr lang="en-US" dirty="0">
                <a:solidFill>
                  <a:schemeClr val="tx2"/>
                </a:solidFill>
              </a:rPr>
              <a:t>Rich Tastes Silver Jubilee Beer Fest</a:t>
            </a:r>
            <a:endParaRPr lang="ru-RU" dirty="0">
              <a:solidFill>
                <a:schemeClr val="tx2"/>
              </a:solidFill>
            </a:endParaRPr>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Beers and Breweries</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ext uri="{D42A27DB-BD31-4B8C-83A1-F6EECF244321}">
                <p14:modId xmlns:p14="http://schemas.microsoft.com/office/powerpoint/2010/main" val="1567800203"/>
              </p:ext>
            </p:extLst>
          </p:nvPr>
        </p:nvGraphicFramePr>
        <p:xfrm>
          <a:off x="945485" y="2657077"/>
          <a:ext cx="10301030" cy="3013046"/>
        </p:xfrm>
        <a:graphic>
          <a:graphicData uri="http://schemas.openxmlformats.org/drawingml/2006/table">
            <a:tbl>
              <a:tblPr firstRow="1" bandRow="1">
                <a:tableStyleId>{3B4B98B0-60AC-42C2-AFA5-B58CD77FA1E5}</a:tableStyleId>
              </a:tblPr>
              <a:tblGrid>
                <a:gridCol w="1030103">
                  <a:extLst>
                    <a:ext uri="{9D8B030D-6E8A-4147-A177-3AD203B41FA5}">
                      <a16:colId xmlns:a16="http://schemas.microsoft.com/office/drawing/2014/main" val="2606554801"/>
                    </a:ext>
                  </a:extLst>
                </a:gridCol>
                <a:gridCol w="1030103">
                  <a:extLst>
                    <a:ext uri="{9D8B030D-6E8A-4147-A177-3AD203B41FA5}">
                      <a16:colId xmlns:a16="http://schemas.microsoft.com/office/drawing/2014/main" val="3344664039"/>
                    </a:ext>
                  </a:extLst>
                </a:gridCol>
                <a:gridCol w="1030103">
                  <a:extLst>
                    <a:ext uri="{9D8B030D-6E8A-4147-A177-3AD203B41FA5}">
                      <a16:colId xmlns:a16="http://schemas.microsoft.com/office/drawing/2014/main" val="833022052"/>
                    </a:ext>
                  </a:extLst>
                </a:gridCol>
                <a:gridCol w="1030103">
                  <a:extLst>
                    <a:ext uri="{9D8B030D-6E8A-4147-A177-3AD203B41FA5}">
                      <a16:colId xmlns:a16="http://schemas.microsoft.com/office/drawing/2014/main" val="4148610737"/>
                    </a:ext>
                  </a:extLst>
                </a:gridCol>
                <a:gridCol w="1030103">
                  <a:extLst>
                    <a:ext uri="{9D8B030D-6E8A-4147-A177-3AD203B41FA5}">
                      <a16:colId xmlns:a16="http://schemas.microsoft.com/office/drawing/2014/main" val="933400869"/>
                    </a:ext>
                  </a:extLst>
                </a:gridCol>
                <a:gridCol w="1030103">
                  <a:extLst>
                    <a:ext uri="{9D8B030D-6E8A-4147-A177-3AD203B41FA5}">
                      <a16:colId xmlns:a16="http://schemas.microsoft.com/office/drawing/2014/main" val="2916366197"/>
                    </a:ext>
                  </a:extLst>
                </a:gridCol>
                <a:gridCol w="1030103">
                  <a:extLst>
                    <a:ext uri="{9D8B030D-6E8A-4147-A177-3AD203B41FA5}">
                      <a16:colId xmlns:a16="http://schemas.microsoft.com/office/drawing/2014/main" val="2188881150"/>
                    </a:ext>
                  </a:extLst>
                </a:gridCol>
                <a:gridCol w="1030103">
                  <a:extLst>
                    <a:ext uri="{9D8B030D-6E8A-4147-A177-3AD203B41FA5}">
                      <a16:colId xmlns:a16="http://schemas.microsoft.com/office/drawing/2014/main" val="3437800562"/>
                    </a:ext>
                  </a:extLst>
                </a:gridCol>
                <a:gridCol w="1030103">
                  <a:extLst>
                    <a:ext uri="{9D8B030D-6E8A-4147-A177-3AD203B41FA5}">
                      <a16:colId xmlns:a16="http://schemas.microsoft.com/office/drawing/2014/main" val="3293762158"/>
                    </a:ext>
                  </a:extLst>
                </a:gridCol>
                <a:gridCol w="1030103">
                  <a:extLst>
                    <a:ext uri="{9D8B030D-6E8A-4147-A177-3AD203B41FA5}">
                      <a16:colId xmlns:a16="http://schemas.microsoft.com/office/drawing/2014/main" val="1703309914"/>
                    </a:ext>
                  </a:extLst>
                </a:gridCol>
              </a:tblGrid>
              <a:tr h="267303">
                <a:tc>
                  <a:txBody>
                    <a:bodyPr/>
                    <a:lstStyle/>
                    <a:p>
                      <a:pPr algn="ctr" fontAlgn="b"/>
                      <a:r>
                        <a:rPr lang="en-US" sz="1200" b="1" i="0" u="none" strike="noStrike" dirty="0">
                          <a:solidFill>
                            <a:srgbClr val="000000"/>
                          </a:solidFill>
                          <a:effectLst/>
                          <a:latin typeface="Book Antiqua" panose="02040602050305030304" pitchFamily="18" charset="0"/>
                        </a:rPr>
                        <a:t>Brewery ID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 ID</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ABV</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IBU</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Style</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Ounces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Brewery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City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State</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33192">
                <a:tc>
                  <a:txBody>
                    <a:bodyPr/>
                    <a:lstStyle/>
                    <a:p>
                      <a:pPr algn="r" fontAlgn="b"/>
                      <a:r>
                        <a:rPr lang="en-US" sz="1200" b="0" i="0" u="none" strike="noStrike" dirty="0">
                          <a:solidFill>
                            <a:srgbClr val="000000"/>
                          </a:solidFill>
                          <a:effectLst/>
                          <a:latin typeface="Book Antiqua" panose="02040602050305030304" pitchFamily="18" charset="0"/>
                        </a:rPr>
                        <a:t>556</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Pilsner Ukiah</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98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0.055</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German Pilsener</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Ukiah Brewing Company</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Ukiah</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CA</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99082">
                <a:tc>
                  <a:txBody>
                    <a:bodyPr/>
                    <a:lstStyle/>
                    <a:p>
                      <a:pPr algn="r" fontAlgn="b"/>
                      <a:r>
                        <a:rPr lang="en-US" sz="1200" b="0" i="0" u="none" strike="noStrike" dirty="0">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err="1">
                          <a:solidFill>
                            <a:srgbClr val="000000"/>
                          </a:solidFill>
                          <a:effectLst/>
                          <a:latin typeface="Book Antiqua" panose="02040602050305030304" pitchFamily="18" charset="0"/>
                        </a:rPr>
                        <a:t>Heinnieweisse</a:t>
                      </a:r>
                      <a:r>
                        <a:rPr lang="en-US" sz="1200" b="0" i="0" u="none" strike="noStrike" dirty="0">
                          <a:solidFill>
                            <a:srgbClr val="000000"/>
                          </a:solidFill>
                          <a:effectLst/>
                          <a:latin typeface="Book Antiqua" panose="02040602050305030304" pitchFamily="18" charset="0"/>
                        </a:rPr>
                        <a:t> </a:t>
                      </a:r>
                      <a:r>
                        <a:rPr lang="en-US" sz="1200" b="0" i="0" u="none" strike="noStrike" dirty="0" err="1">
                          <a:solidFill>
                            <a:srgbClr val="000000"/>
                          </a:solidFill>
                          <a:effectLst/>
                          <a:latin typeface="Book Antiqua" panose="02040602050305030304" pitchFamily="18" charset="0"/>
                        </a:rPr>
                        <a:t>Weissebier</a:t>
                      </a:r>
                      <a:endParaRPr lang="en-US" sz="1200" b="0" i="0" u="none" strike="noStrike" dirty="0">
                        <a:solidFill>
                          <a:srgbClr val="000000"/>
                        </a:solidFill>
                        <a:effectLst/>
                        <a:latin typeface="Book Antiqua" panose="02040602050305030304" pitchFamily="18" charset="0"/>
                      </a:endParaRP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52</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Hefeweizen</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Snapperhead IPA</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51</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0.068</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American IPA</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Moo Thunder Stout</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50</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Milk / Sweet Stout</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Porkslap Pale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49</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0.043</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American Pale Ale (APA)</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662641">
                <a:tc>
                  <a:txBody>
                    <a:bodyPr/>
                    <a:lstStyle/>
                    <a:p>
                      <a:pPr algn="r" fontAlgn="b"/>
                      <a:r>
                        <a:rPr lang="en-US" sz="1200" b="0" i="0" u="none" strike="noStrike">
                          <a:solidFill>
                            <a:srgbClr val="000000"/>
                          </a:solidFill>
                          <a:effectLst/>
                          <a:latin typeface="Book Antiqua" panose="02040602050305030304" pitchFamily="18" charset="0"/>
                        </a:rPr>
                        <a:t>558</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Urban Wilderness Pale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30</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English Pale Ale</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Sleeping Lady Brewing Company</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Anchorage</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 AK</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bl>
          </a:graphicData>
        </a:graphic>
      </p:graphicFrame>
      <p:sp>
        <p:nvSpPr>
          <p:cNvPr id="9" name="Title 1">
            <a:extLst>
              <a:ext uri="{FF2B5EF4-FFF2-40B4-BE49-F238E27FC236}">
                <a16:creationId xmlns:a16="http://schemas.microsoft.com/office/drawing/2014/main" id="{1E36AEAF-D1D6-45DA-9A22-7EE2490C8333}"/>
              </a:ext>
            </a:extLst>
          </p:cNvPr>
          <p:cNvSpPr txBox="1">
            <a:spLocks/>
          </p:cNvSpPr>
          <p:nvPr/>
        </p:nvSpPr>
        <p:spPr>
          <a:xfrm>
            <a:off x="730915" y="1723042"/>
            <a:ext cx="10515600" cy="904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0" kern="1200">
                <a:solidFill>
                  <a:schemeClr val="tx2"/>
                </a:solidFill>
                <a:latin typeface="+mj-lt"/>
                <a:ea typeface="+mj-ea"/>
                <a:cs typeface="+mj-cs"/>
              </a:defRPr>
            </a:lvl1pPr>
          </a:lstStyle>
          <a:p>
            <a:r>
              <a:rPr lang="en-US" dirty="0"/>
              <a:t>Bottom 6 Beers and Breweries</a:t>
            </a:r>
            <a:endParaRPr lang="ru-RU" dirty="0"/>
          </a:p>
        </p:txBody>
      </p:sp>
    </p:spTree>
    <p:extLst>
      <p:ext uri="{BB962C8B-B14F-4D97-AF65-F5344CB8AC3E}">
        <p14:creationId xmlns:p14="http://schemas.microsoft.com/office/powerpoint/2010/main" val="33238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3" name="Footer Placeholder 2">
            <a:extLst>
              <a:ext uri="{FF2B5EF4-FFF2-40B4-BE49-F238E27FC236}">
                <a16:creationId xmlns:a16="http://schemas.microsoft.com/office/drawing/2014/main" id="{EA58B5AD-96B4-45C8-873B-9A28EFD5EE89}"/>
              </a:ext>
            </a:extLst>
          </p:cNvPr>
          <p:cNvSpPr>
            <a:spLocks noGrp="1"/>
          </p:cNvSpPr>
          <p:nvPr>
            <p:ph type="ftr" sz="quarter" idx="11"/>
          </p:nvPr>
        </p:nvSpPr>
        <p:spPr/>
        <p:txBody>
          <a:bodyPr/>
          <a:lstStyle/>
          <a:p>
            <a:r>
              <a:rPr lang="en-US" dirty="0">
                <a:solidFill>
                  <a:schemeClr val="tx2"/>
                </a:solidFill>
              </a:rPr>
              <a:t>Rich Tastes Silver Jubilee Beer Fest</a:t>
            </a:r>
            <a:endParaRPr lang="ru-RU" dirty="0">
              <a:solidFill>
                <a:schemeClr val="tx2"/>
              </a:solidFill>
            </a:endParaRPr>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NAs</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ext uri="{D42A27DB-BD31-4B8C-83A1-F6EECF244321}">
                <p14:modId xmlns:p14="http://schemas.microsoft.com/office/powerpoint/2010/main" val="1821979770"/>
              </p:ext>
            </p:extLst>
          </p:nvPr>
        </p:nvGraphicFramePr>
        <p:xfrm>
          <a:off x="945485" y="3015158"/>
          <a:ext cx="10301030" cy="600495"/>
        </p:xfrm>
        <a:graphic>
          <a:graphicData uri="http://schemas.openxmlformats.org/drawingml/2006/table">
            <a:tbl>
              <a:tblPr firstRow="1" bandRow="1">
                <a:tableStyleId>{3B4B98B0-60AC-42C2-AFA5-B58CD77FA1E5}</a:tableStyleId>
              </a:tblPr>
              <a:tblGrid>
                <a:gridCol w="1030103">
                  <a:extLst>
                    <a:ext uri="{9D8B030D-6E8A-4147-A177-3AD203B41FA5}">
                      <a16:colId xmlns:a16="http://schemas.microsoft.com/office/drawing/2014/main" val="2606554801"/>
                    </a:ext>
                  </a:extLst>
                </a:gridCol>
                <a:gridCol w="1030103">
                  <a:extLst>
                    <a:ext uri="{9D8B030D-6E8A-4147-A177-3AD203B41FA5}">
                      <a16:colId xmlns:a16="http://schemas.microsoft.com/office/drawing/2014/main" val="3344664039"/>
                    </a:ext>
                  </a:extLst>
                </a:gridCol>
                <a:gridCol w="1030103">
                  <a:extLst>
                    <a:ext uri="{9D8B030D-6E8A-4147-A177-3AD203B41FA5}">
                      <a16:colId xmlns:a16="http://schemas.microsoft.com/office/drawing/2014/main" val="833022052"/>
                    </a:ext>
                  </a:extLst>
                </a:gridCol>
                <a:gridCol w="1030103">
                  <a:extLst>
                    <a:ext uri="{9D8B030D-6E8A-4147-A177-3AD203B41FA5}">
                      <a16:colId xmlns:a16="http://schemas.microsoft.com/office/drawing/2014/main" val="4148610737"/>
                    </a:ext>
                  </a:extLst>
                </a:gridCol>
                <a:gridCol w="1030103">
                  <a:extLst>
                    <a:ext uri="{9D8B030D-6E8A-4147-A177-3AD203B41FA5}">
                      <a16:colId xmlns:a16="http://schemas.microsoft.com/office/drawing/2014/main" val="933400869"/>
                    </a:ext>
                  </a:extLst>
                </a:gridCol>
                <a:gridCol w="1030103">
                  <a:extLst>
                    <a:ext uri="{9D8B030D-6E8A-4147-A177-3AD203B41FA5}">
                      <a16:colId xmlns:a16="http://schemas.microsoft.com/office/drawing/2014/main" val="2916366197"/>
                    </a:ext>
                  </a:extLst>
                </a:gridCol>
                <a:gridCol w="1030103">
                  <a:extLst>
                    <a:ext uri="{9D8B030D-6E8A-4147-A177-3AD203B41FA5}">
                      <a16:colId xmlns:a16="http://schemas.microsoft.com/office/drawing/2014/main" val="2188881150"/>
                    </a:ext>
                  </a:extLst>
                </a:gridCol>
                <a:gridCol w="1030103">
                  <a:extLst>
                    <a:ext uri="{9D8B030D-6E8A-4147-A177-3AD203B41FA5}">
                      <a16:colId xmlns:a16="http://schemas.microsoft.com/office/drawing/2014/main" val="3437800562"/>
                    </a:ext>
                  </a:extLst>
                </a:gridCol>
                <a:gridCol w="1030103">
                  <a:extLst>
                    <a:ext uri="{9D8B030D-6E8A-4147-A177-3AD203B41FA5}">
                      <a16:colId xmlns:a16="http://schemas.microsoft.com/office/drawing/2014/main" val="3293762158"/>
                    </a:ext>
                  </a:extLst>
                </a:gridCol>
                <a:gridCol w="1030103">
                  <a:extLst>
                    <a:ext uri="{9D8B030D-6E8A-4147-A177-3AD203B41FA5}">
                      <a16:colId xmlns:a16="http://schemas.microsoft.com/office/drawing/2014/main" val="1703309914"/>
                    </a:ext>
                  </a:extLst>
                </a:gridCol>
              </a:tblGrid>
              <a:tr h="267303">
                <a:tc>
                  <a:txBody>
                    <a:bodyPr/>
                    <a:lstStyle/>
                    <a:p>
                      <a:pPr algn="ctr" fontAlgn="b"/>
                      <a:r>
                        <a:rPr lang="en-US" sz="1200" b="1" i="0" u="none" strike="noStrike" dirty="0">
                          <a:solidFill>
                            <a:srgbClr val="000000"/>
                          </a:solidFill>
                          <a:effectLst/>
                          <a:latin typeface="Book Antiqua" panose="02040602050305030304" pitchFamily="18" charset="0"/>
                        </a:rPr>
                        <a:t>Brewery ID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 ID</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ABV</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IBU</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Style</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Ounces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Brewery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City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State</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33192">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62</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1005</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tc>
                <a:tc>
                  <a:txBody>
                    <a:bodyPr/>
                    <a:lstStyle/>
                    <a:p>
                      <a:pPr algn="ctr" fontAlgn="b"/>
                      <a:r>
                        <a:rPr lang="en-US" sz="1800" b="0" i="0" u="none" strike="noStrike" dirty="0">
                          <a:solidFill>
                            <a:srgbClr val="000000"/>
                          </a:solidFill>
                          <a:effectLst/>
                          <a:latin typeface="Book Antiqua" panose="02040602050305030304" pitchFamily="18" charset="0"/>
                        </a:rPr>
                        <a:t>0</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bl>
          </a:graphicData>
        </a:graphic>
      </p:graphicFrame>
      <p:sp>
        <p:nvSpPr>
          <p:cNvPr id="10" name="TextBox 9">
            <a:extLst>
              <a:ext uri="{FF2B5EF4-FFF2-40B4-BE49-F238E27FC236}">
                <a16:creationId xmlns:a16="http://schemas.microsoft.com/office/drawing/2014/main" id="{0121EA77-1EBA-494C-9C44-32B2A3CB3E59}"/>
              </a:ext>
            </a:extLst>
          </p:cNvPr>
          <p:cNvSpPr txBox="1"/>
          <p:nvPr/>
        </p:nvSpPr>
        <p:spPr>
          <a:xfrm>
            <a:off x="1727365" y="2029069"/>
            <a:ext cx="5583580" cy="646331"/>
          </a:xfrm>
          <a:prstGeom prst="rect">
            <a:avLst/>
          </a:prstGeom>
          <a:noFill/>
        </p:spPr>
        <p:txBody>
          <a:bodyPr wrap="none" rtlCol="0">
            <a:spAutoFit/>
          </a:bodyPr>
          <a:lstStyle/>
          <a:p>
            <a:pPr marL="342900" indent="-342900">
              <a:buFont typeface="Arial" panose="020B0604020202020204" pitchFamily="34" charset="0"/>
              <a:buChar char="•"/>
            </a:pPr>
            <a:r>
              <a:rPr lang="en-US" sz="2000" dirty="0"/>
              <a:t>Number of NA’s per Column in the Data Set</a:t>
            </a:r>
          </a:p>
          <a:p>
            <a:pPr marL="800100" lvl="1" indent="-342900">
              <a:buFont typeface="Arial" panose="020B0604020202020204" pitchFamily="34" charset="0"/>
              <a:buChar char="•"/>
            </a:pPr>
            <a:r>
              <a:rPr lang="en-US" sz="1600" dirty="0"/>
              <a:t>Number of cells with no values</a:t>
            </a:r>
            <a:endParaRPr lang="en-US" sz="2000" dirty="0"/>
          </a:p>
        </p:txBody>
      </p:sp>
    </p:spTree>
    <p:extLst>
      <p:ext uri="{BB962C8B-B14F-4D97-AF65-F5344CB8AC3E}">
        <p14:creationId xmlns:p14="http://schemas.microsoft.com/office/powerpoint/2010/main" val="408156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fontScale="90000"/>
          </a:bodyPr>
          <a:lstStyle/>
          <a:p>
            <a:r>
              <a:rPr lang="en-US" dirty="0"/>
              <a:t>ABV and IBU</a:t>
            </a:r>
            <a:endParaRPr lang="ru-RU" dirty="0"/>
          </a:p>
        </p:txBody>
      </p:sp>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lnSpcReduction="10000"/>
          </a:bodyPr>
          <a:lstStyle/>
          <a:p>
            <a:r>
              <a:rPr lang="en-US" dirty="0"/>
              <a:t>Part of out detailed analysis of the select beers we’re choosing to be part of Rich Tastes, we needed to outline the Median Alcohol by Volume and Median International Bitterness Units for each State.</a:t>
            </a:r>
            <a:endParaRPr lang="ru-RU" dirty="0"/>
          </a:p>
        </p:txBody>
      </p:sp>
      <p:sp>
        <p:nvSpPr>
          <p:cNvPr id="2" name="Footer Placeholder 1">
            <a:extLst>
              <a:ext uri="{FF2B5EF4-FFF2-40B4-BE49-F238E27FC236}">
                <a16:creationId xmlns:a16="http://schemas.microsoft.com/office/drawing/2014/main" id="{13994364-7633-47F4-80EE-E7B090E9FA7D}"/>
              </a:ext>
            </a:extLst>
          </p:cNvPr>
          <p:cNvSpPr>
            <a:spLocks noGrp="1"/>
          </p:cNvSpPr>
          <p:nvPr>
            <p:ph type="ftr" sz="quarter" idx="11"/>
          </p:nvPr>
        </p:nvSpPr>
        <p:spPr>
          <a:xfrm>
            <a:off x="9060873" y="6016890"/>
            <a:ext cx="2541124" cy="365125"/>
          </a:xfrm>
        </p:spPr>
        <p:txBody>
          <a:bodyPr/>
          <a:lstStyle/>
          <a:p>
            <a:r>
              <a:rPr lang="en-US" dirty="0">
                <a:solidFill>
                  <a:schemeClr val="tx2"/>
                </a:solidFill>
              </a:rPr>
              <a:t>Rich Tastes Silver Jubilee Beer Fest</a:t>
            </a:r>
            <a:endParaRPr lang="ru-RU" dirty="0">
              <a:solidFill>
                <a:schemeClr val="tx2"/>
              </a:solidFill>
            </a:endParaRP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8</a:t>
            </a:fld>
            <a:endParaRPr lang="ru-RU" dirty="0"/>
          </a:p>
        </p:txBody>
      </p:sp>
      <p:pic>
        <p:nvPicPr>
          <p:cNvPr id="9" name="Picture 8">
            <a:extLst>
              <a:ext uri="{FF2B5EF4-FFF2-40B4-BE49-F238E27FC236}">
                <a16:creationId xmlns:a16="http://schemas.microsoft.com/office/drawing/2014/main" id="{A33632A9-F91A-41C1-8F8E-180A62139A55}"/>
              </a:ext>
            </a:extLst>
          </p:cNvPr>
          <p:cNvPicPr>
            <a:picLocks noChangeAspect="1"/>
          </p:cNvPicPr>
          <p:nvPr/>
        </p:nvPicPr>
        <p:blipFill>
          <a:blip r:embed="rId2"/>
          <a:stretch>
            <a:fillRect/>
          </a:stretch>
        </p:blipFill>
        <p:spPr>
          <a:xfrm>
            <a:off x="736312" y="974903"/>
            <a:ext cx="6871470" cy="4908193"/>
          </a:xfrm>
          <a:prstGeom prst="rect">
            <a:avLst/>
          </a:prstGeom>
        </p:spPr>
      </p:pic>
    </p:spTree>
    <p:extLst>
      <p:ext uri="{BB962C8B-B14F-4D97-AF65-F5344CB8AC3E}">
        <p14:creationId xmlns:p14="http://schemas.microsoft.com/office/powerpoint/2010/main" val="30126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fontScale="90000"/>
          </a:bodyPr>
          <a:lstStyle/>
          <a:p>
            <a:r>
              <a:rPr lang="en-US" dirty="0"/>
              <a:t>ABV and IBU</a:t>
            </a:r>
            <a:endParaRPr lang="ru-RU" dirty="0"/>
          </a:p>
        </p:txBody>
      </p:sp>
      <p:sp>
        <p:nvSpPr>
          <p:cNvPr id="4" name="Text Placeholder 3">
            <a:extLst>
              <a:ext uri="{FF2B5EF4-FFF2-40B4-BE49-F238E27FC236}">
                <a16:creationId xmlns:a16="http://schemas.microsoft.com/office/drawing/2014/main" id="{9A8795DF-0E81-4ADB-9E73-55169F9DFEB6}"/>
              </a:ext>
            </a:extLst>
          </p:cNvPr>
          <p:cNvSpPr>
            <a:spLocks noGrp="1"/>
          </p:cNvSpPr>
          <p:nvPr>
            <p:ph type="body" sz="quarter" idx="13"/>
          </p:nvPr>
        </p:nvSpPr>
        <p:spPr/>
        <p:txBody>
          <a:bodyPr>
            <a:normAutofit fontScale="85000" lnSpcReduction="10000"/>
          </a:bodyPr>
          <a:lstStyle/>
          <a:p>
            <a:r>
              <a:rPr lang="en-US" dirty="0"/>
              <a:t>Part of out detailed analysis of the select beers we’re choosing to be part of Rich Tastes, we needed to outline the Median Alcohol by Volume and Median International Bitterness Units for each State. On the left is the state with the highest median ABV and the state with highest median IBU.</a:t>
            </a:r>
            <a:endParaRPr lang="ru-RU" dirty="0"/>
          </a:p>
        </p:txBody>
      </p:sp>
      <p:sp>
        <p:nvSpPr>
          <p:cNvPr id="2" name="Footer Placeholder 1">
            <a:extLst>
              <a:ext uri="{FF2B5EF4-FFF2-40B4-BE49-F238E27FC236}">
                <a16:creationId xmlns:a16="http://schemas.microsoft.com/office/drawing/2014/main" id="{13994364-7633-47F4-80EE-E7B090E9FA7D}"/>
              </a:ext>
            </a:extLst>
          </p:cNvPr>
          <p:cNvSpPr>
            <a:spLocks noGrp="1"/>
          </p:cNvSpPr>
          <p:nvPr>
            <p:ph type="ftr" sz="quarter" idx="11"/>
          </p:nvPr>
        </p:nvSpPr>
        <p:spPr>
          <a:xfrm>
            <a:off x="9027622" y="6016890"/>
            <a:ext cx="2574375" cy="365125"/>
          </a:xfrm>
        </p:spPr>
        <p:txBody>
          <a:bodyPr/>
          <a:lstStyle/>
          <a:p>
            <a:r>
              <a:rPr lang="en-US" dirty="0">
                <a:solidFill>
                  <a:schemeClr val="tx2"/>
                </a:solidFill>
              </a:rPr>
              <a:t>Rich Tastes Silver Jubilee Beer Fest</a:t>
            </a:r>
            <a:endParaRPr lang="ru-RU" dirty="0">
              <a:solidFill>
                <a:schemeClr val="tx2"/>
              </a:solidFill>
            </a:endParaRPr>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
        <p:nvSpPr>
          <p:cNvPr id="11" name="Text Placeholder 3">
            <a:extLst>
              <a:ext uri="{FF2B5EF4-FFF2-40B4-BE49-F238E27FC236}">
                <a16:creationId xmlns:a16="http://schemas.microsoft.com/office/drawing/2014/main" id="{AD64D326-B240-4A4C-BDCA-045B9703F71A}"/>
              </a:ext>
            </a:extLst>
          </p:cNvPr>
          <p:cNvSpPr txBox="1">
            <a:spLocks/>
          </p:cNvSpPr>
          <p:nvPr/>
        </p:nvSpPr>
        <p:spPr>
          <a:xfrm>
            <a:off x="1075359" y="2139034"/>
            <a:ext cx="6794317" cy="33473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800" dirty="0"/>
              <a:t>State with Highest ABV</a:t>
            </a:r>
          </a:p>
          <a:p>
            <a:pPr algn="l"/>
            <a:r>
              <a:rPr lang="en-US" sz="2800" dirty="0"/>
              <a:t>	</a:t>
            </a:r>
            <a:r>
              <a:rPr lang="en-US" sz="2400" dirty="0"/>
              <a:t>Colorado – 12.8%</a:t>
            </a:r>
            <a:endParaRPr lang="en-US" sz="2000" dirty="0"/>
          </a:p>
          <a:p>
            <a:pPr algn="l"/>
            <a:r>
              <a:rPr lang="en-US" sz="2800" dirty="0"/>
              <a:t>State with Highest IBU</a:t>
            </a:r>
          </a:p>
          <a:p>
            <a:pPr algn="l"/>
            <a:r>
              <a:rPr lang="en-US" sz="2800" dirty="0"/>
              <a:t>	</a:t>
            </a:r>
            <a:r>
              <a:rPr lang="en-US" sz="2400" dirty="0"/>
              <a:t>Oregon – 138 </a:t>
            </a:r>
            <a:r>
              <a:rPr lang="en-US" sz="2000" dirty="0"/>
              <a:t>IBU</a:t>
            </a:r>
            <a:endParaRPr lang="ru-RU" sz="2800" dirty="0"/>
          </a:p>
        </p:txBody>
      </p:sp>
    </p:spTree>
    <p:extLst>
      <p:ext uri="{BB962C8B-B14F-4D97-AF65-F5344CB8AC3E}">
        <p14:creationId xmlns:p14="http://schemas.microsoft.com/office/powerpoint/2010/main" val="499602632"/>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History_MO - v7.potx" id="{1903B1E3-D70B-47A9-BF8F-ADC1FCF7FD3C}" vid="{D3B59EB7-849F-459E-A7B7-6086F91398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Vintage presentation</Template>
  <TotalTime>0</TotalTime>
  <Words>1096</Words>
  <Application>Microsoft Office PowerPoint</Application>
  <PresentationFormat>Widescreen</PresentationFormat>
  <Paragraphs>291</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Edwardian Script ITC</vt:lpstr>
      <vt:lpstr>Office Theme</vt:lpstr>
      <vt:lpstr>Rich Tastes </vt:lpstr>
      <vt:lpstr>Introduction</vt:lpstr>
      <vt:lpstr>Rich Tastes</vt:lpstr>
      <vt:lpstr>Breweries by State</vt:lpstr>
      <vt:lpstr>Beers and Breweries</vt:lpstr>
      <vt:lpstr>Beers and Breweries</vt:lpstr>
      <vt:lpstr>NAs</vt:lpstr>
      <vt:lpstr>ABV and IBU</vt:lpstr>
      <vt:lpstr>ABV and IBU</vt:lpstr>
      <vt:lpstr>Alcohol By Volume (ABV)</vt:lpstr>
      <vt:lpstr>ABV and IBU</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2019-02-21T12:21:20Z</dcterms:created>
  <dcterms:modified xsi:type="dcterms:W3CDTF">2019-02-26T22:41:18Z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2018-08-01T18:49:12.3702636Z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