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A03300-F53F-46EC-84C4-BBEC5AD61CB4}">
  <a:tblStyle styleId="{4CA03300-F53F-46EC-84C4-BBEC5AD61CB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1d19ad838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1d19ad838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1d19ad838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1d19ad838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1d19ad838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1d19ad838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1d19ad838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1d19ad838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1d19ad838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1d19ad838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1d19ad838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1d19ad838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1d19ad838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1d19ad838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1d19ad838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1d19ad838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1d19ad838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1d19ad838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1d19ad838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1d19ad838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1d19ad83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1d19ad83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1d19ad838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1d19ad838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1d19ad838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1d19ad838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1d19ad838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1d19ad838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1d19ad838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1d19ad838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1d19ad838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1d19ad838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1d19ad838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1d19ad838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1d19ad838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1d19ad838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1d19ad838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1d19ad838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1d19ad838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1d19ad838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1d19ad838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1d19ad838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1d19ad838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1d19ad838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comopt.ifi.uni-heidelberg.de/software/TSPLIB9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Vehicle Routing Problem</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CSE 424 Project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Neighborhood Search - Neighborhood Structure</a:t>
            </a:r>
            <a:endParaRPr/>
          </a:p>
        </p:txBody>
      </p:sp>
      <p:sp>
        <p:nvSpPr>
          <p:cNvPr id="118" name="Google Shape;118;p22"/>
          <p:cNvSpPr txBox="1"/>
          <p:nvPr>
            <p:ph idx="1" type="body"/>
          </p:nvPr>
        </p:nvSpPr>
        <p:spPr>
          <a:xfrm>
            <a:off x="311700" y="1339375"/>
            <a:ext cx="8520600" cy="322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talked about the encoded solution format before. Swapping two elements except the first element on this format is a neighborhood.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Neighborhood Search Design - Stochastic Part</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part, the process called "shaking" takes place. This action randomly swaps items up to the current level. The important point here is that the solution is coded in a customized format (This format refers to cars with -1 2 3 -1 4 5, the first car will go to the 2nd and 3rd city, the 2nd car will go to the 2nd city. . city) and trades are made through this list. The freshly shaken solution is then dissolved.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level increases with each iteration.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Neighborhood Search Design - Deterministic Part</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t>
            </a:r>
            <a:r>
              <a:rPr lang="en"/>
              <a:t>ocal search application is applied in this section. The solution is encrypted to the bitstring and neighbors are found because each element is swapped once with each element. It finds the best one among the neighbors and this process is repeated. If this process is at a point where it cannot be improved, the local optima points are reached and the current solution is solved and returned.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Generation Size Effect (GA) - Cost</a:t>
            </a:r>
            <a:endParaRPr/>
          </a:p>
        </p:txBody>
      </p:sp>
      <p:pic>
        <p:nvPicPr>
          <p:cNvPr id="136" name="Google Shape;136;p25"/>
          <p:cNvPicPr preferRelativeResize="0"/>
          <p:nvPr/>
        </p:nvPicPr>
        <p:blipFill>
          <a:blip r:embed="rId3">
            <a:alphaModFix/>
          </a:blip>
          <a:stretch>
            <a:fillRect/>
          </a:stretch>
        </p:blipFill>
        <p:spPr>
          <a:xfrm>
            <a:off x="1600200" y="1146350"/>
            <a:ext cx="5943600" cy="35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Generation Size Effect (GA) - Time</a:t>
            </a:r>
            <a:endParaRPr/>
          </a:p>
        </p:txBody>
      </p:sp>
      <p:pic>
        <p:nvPicPr>
          <p:cNvPr id="142" name="Google Shape;142;p26"/>
          <p:cNvPicPr preferRelativeResize="0"/>
          <p:nvPr/>
        </p:nvPicPr>
        <p:blipFill>
          <a:blip r:embed="rId3">
            <a:alphaModFix/>
          </a:blip>
          <a:stretch>
            <a:fillRect/>
          </a:stretch>
        </p:blipFill>
        <p:spPr>
          <a:xfrm>
            <a:off x="1600200" y="1185975"/>
            <a:ext cx="5943600" cy="33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Size Effect (GA) - Cost</a:t>
            </a:r>
            <a:endParaRPr/>
          </a:p>
        </p:txBody>
      </p:sp>
      <p:pic>
        <p:nvPicPr>
          <p:cNvPr id="148" name="Google Shape;148;p27"/>
          <p:cNvPicPr preferRelativeResize="0"/>
          <p:nvPr/>
        </p:nvPicPr>
        <p:blipFill>
          <a:blip r:embed="rId3">
            <a:alphaModFix/>
          </a:blip>
          <a:stretch>
            <a:fillRect/>
          </a:stretch>
        </p:blipFill>
        <p:spPr>
          <a:xfrm>
            <a:off x="1600200" y="1241450"/>
            <a:ext cx="5943600" cy="32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Size Effect (GA) - Time</a:t>
            </a:r>
            <a:endParaRPr/>
          </a:p>
        </p:txBody>
      </p:sp>
      <p:pic>
        <p:nvPicPr>
          <p:cNvPr id="154" name="Google Shape;154;p28"/>
          <p:cNvPicPr preferRelativeResize="0"/>
          <p:nvPr/>
        </p:nvPicPr>
        <p:blipFill>
          <a:blip r:embed="rId3">
            <a:alphaModFix/>
          </a:blip>
          <a:stretch>
            <a:fillRect/>
          </a:stretch>
        </p:blipFill>
        <p:spPr>
          <a:xfrm>
            <a:off x="1600200" y="1154275"/>
            <a:ext cx="59436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Mutation Rate E</a:t>
            </a:r>
            <a:r>
              <a:rPr lang="en"/>
              <a:t>ffect (GA)</a:t>
            </a:r>
            <a:r>
              <a:rPr lang="en"/>
              <a:t> - Cost</a:t>
            </a:r>
            <a:endParaRPr/>
          </a:p>
        </p:txBody>
      </p:sp>
      <p:pic>
        <p:nvPicPr>
          <p:cNvPr id="160" name="Google Shape;160;p29"/>
          <p:cNvPicPr preferRelativeResize="0"/>
          <p:nvPr/>
        </p:nvPicPr>
        <p:blipFill>
          <a:blip r:embed="rId3">
            <a:alphaModFix/>
          </a:blip>
          <a:stretch>
            <a:fillRect/>
          </a:stretch>
        </p:blipFill>
        <p:spPr>
          <a:xfrm>
            <a:off x="1319213" y="1154275"/>
            <a:ext cx="6505575" cy="358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Size (VNS) - Cost</a:t>
            </a:r>
            <a:endParaRPr/>
          </a:p>
        </p:txBody>
      </p:sp>
      <p:pic>
        <p:nvPicPr>
          <p:cNvPr id="166" name="Google Shape;166;p30"/>
          <p:cNvPicPr preferRelativeResize="0"/>
          <p:nvPr/>
        </p:nvPicPr>
        <p:blipFill>
          <a:blip r:embed="rId3">
            <a:alphaModFix/>
          </a:blip>
          <a:stretch>
            <a:fillRect/>
          </a:stretch>
        </p:blipFill>
        <p:spPr>
          <a:xfrm>
            <a:off x="2024688" y="1075025"/>
            <a:ext cx="5094634"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a:t>
            </a:r>
            <a:r>
              <a:rPr lang="en"/>
              <a:t>Comparison</a:t>
            </a:r>
            <a:r>
              <a:rPr lang="en"/>
              <a:t> - GA vs VNS</a:t>
            </a:r>
            <a:endParaRPr/>
          </a:p>
        </p:txBody>
      </p:sp>
      <p:pic>
        <p:nvPicPr>
          <p:cNvPr id="172" name="Google Shape;172;p31"/>
          <p:cNvPicPr preferRelativeResize="0"/>
          <p:nvPr/>
        </p:nvPicPr>
        <p:blipFill>
          <a:blip r:embed="rId3">
            <a:alphaModFix/>
          </a:blip>
          <a:stretch>
            <a:fillRect/>
          </a:stretch>
        </p:blipFill>
        <p:spPr>
          <a:xfrm>
            <a:off x="185925" y="1167063"/>
            <a:ext cx="5111476" cy="2809375"/>
          </a:xfrm>
          <a:prstGeom prst="rect">
            <a:avLst/>
          </a:prstGeom>
          <a:noFill/>
          <a:ln>
            <a:noFill/>
          </a:ln>
        </p:spPr>
      </p:pic>
      <p:pic>
        <p:nvPicPr>
          <p:cNvPr id="173" name="Google Shape;173;p31"/>
          <p:cNvPicPr preferRelativeResize="0"/>
          <p:nvPr/>
        </p:nvPicPr>
        <p:blipFill>
          <a:blip r:embed="rId4">
            <a:alphaModFix/>
          </a:blip>
          <a:stretch>
            <a:fillRect/>
          </a:stretch>
        </p:blipFill>
        <p:spPr>
          <a:xfrm>
            <a:off x="5260801" y="1167063"/>
            <a:ext cx="3745849" cy="280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r>
              <a:rPr lang="en"/>
              <a:t>Definition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Calibri"/>
                <a:ea typeface="Calibri"/>
                <a:cs typeface="Calibri"/>
                <a:sym typeface="Calibri"/>
              </a:rPr>
              <a:t>Vehicle Routing Problem is a combinatorial optimization problem that aims to determine the most suitable routes for vehicles that will serve customers from one or more warehouses. It is a more general version of the Traveling Salesman Problem, one of the best-known problems in the optimization literature.</a:t>
            </a:r>
            <a:endParaRPr sz="15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1765322" y="2114450"/>
            <a:ext cx="5613349" cy="2454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Comparison - GA vs VNS</a:t>
            </a:r>
            <a:endParaRPr/>
          </a:p>
        </p:txBody>
      </p:sp>
      <p:pic>
        <p:nvPicPr>
          <p:cNvPr id="179" name="Google Shape;179;p32"/>
          <p:cNvPicPr preferRelativeResize="0"/>
          <p:nvPr/>
        </p:nvPicPr>
        <p:blipFill>
          <a:blip r:embed="rId3">
            <a:alphaModFix/>
          </a:blip>
          <a:stretch>
            <a:fillRect/>
          </a:stretch>
        </p:blipFill>
        <p:spPr>
          <a:xfrm>
            <a:off x="110950" y="1202388"/>
            <a:ext cx="5346551" cy="2738725"/>
          </a:xfrm>
          <a:prstGeom prst="rect">
            <a:avLst/>
          </a:prstGeom>
          <a:noFill/>
          <a:ln>
            <a:noFill/>
          </a:ln>
        </p:spPr>
      </p:pic>
      <p:pic>
        <p:nvPicPr>
          <p:cNvPr id="180" name="Google Shape;180;p32"/>
          <p:cNvPicPr preferRelativeResize="0"/>
          <p:nvPr/>
        </p:nvPicPr>
        <p:blipFill>
          <a:blip r:embed="rId4">
            <a:alphaModFix/>
          </a:blip>
          <a:stretch>
            <a:fillRect/>
          </a:stretch>
        </p:blipFill>
        <p:spPr>
          <a:xfrm>
            <a:off x="5457500" y="1273675"/>
            <a:ext cx="3594625" cy="259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 Insta</a:t>
            </a:r>
            <a:r>
              <a:rPr lang="en"/>
              <a:t>nce - GA vs VNS (br17.atsp)</a:t>
            </a:r>
            <a:endParaRPr/>
          </a:p>
        </p:txBody>
      </p:sp>
      <p:graphicFrame>
        <p:nvGraphicFramePr>
          <p:cNvPr id="186" name="Google Shape;186;p33"/>
          <p:cNvGraphicFramePr/>
          <p:nvPr/>
        </p:nvGraphicFramePr>
        <p:xfrm>
          <a:off x="1600200" y="2300125"/>
          <a:ext cx="3000000" cy="3000000"/>
        </p:xfrm>
        <a:graphic>
          <a:graphicData uri="http://schemas.openxmlformats.org/drawingml/2006/table">
            <a:tbl>
              <a:tblPr>
                <a:noFill/>
                <a:tableStyleId>{4CA03300-F53F-46EC-84C4-BBEC5AD61CB4}</a:tableStyleId>
              </a:tblPr>
              <a:tblGrid>
                <a:gridCol w="1981200"/>
                <a:gridCol w="1981200"/>
                <a:gridCol w="1981200"/>
              </a:tblGrid>
              <a:tr h="12700">
                <a:tc>
                  <a:txBody>
                    <a:bodyPr/>
                    <a:lstStyle/>
                    <a:p>
                      <a:pPr indent="0" lvl="0" marL="0" rtl="0" algn="l">
                        <a:spcBef>
                          <a:spcPts val="0"/>
                        </a:spcBef>
                        <a:spcAft>
                          <a:spcPts val="0"/>
                        </a:spcAft>
                        <a:buNone/>
                      </a:pPr>
                      <a:r>
                        <a:rPr b="1" lang="en" sz="1500">
                          <a:latin typeface="Calibri"/>
                          <a:ea typeface="Calibri"/>
                          <a:cs typeface="Calibri"/>
                          <a:sym typeface="Calibri"/>
                        </a:rPr>
                        <a:t>Best Solution</a:t>
                      </a:r>
                      <a:endParaRPr b="1" sz="15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500">
                          <a:latin typeface="Calibri"/>
                          <a:ea typeface="Calibri"/>
                          <a:cs typeface="Calibri"/>
                          <a:sym typeface="Calibri"/>
                        </a:rPr>
                        <a:t>Genetic Algorithm</a:t>
                      </a:r>
                      <a:endParaRPr b="1" sz="15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500">
                          <a:latin typeface="Calibri"/>
                          <a:ea typeface="Calibri"/>
                          <a:cs typeface="Calibri"/>
                          <a:sym typeface="Calibri"/>
                        </a:rPr>
                        <a:t>Variable Neighborhood Search Algorithm</a:t>
                      </a:r>
                      <a:endParaRPr b="1" sz="15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b="1" lang="en" sz="1500">
                          <a:latin typeface="Calibri"/>
                          <a:ea typeface="Calibri"/>
                          <a:cs typeface="Calibri"/>
                          <a:sym typeface="Calibri"/>
                        </a:rPr>
                        <a:t>39</a:t>
                      </a:r>
                      <a:endParaRPr b="1" sz="15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500">
                          <a:latin typeface="Calibri"/>
                          <a:ea typeface="Calibri"/>
                          <a:cs typeface="Calibri"/>
                          <a:sym typeface="Calibri"/>
                        </a:rPr>
                        <a:t>43</a:t>
                      </a:r>
                      <a:endParaRPr b="1" sz="15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 sz="1500">
                          <a:latin typeface="Calibri"/>
                          <a:ea typeface="Calibri"/>
                          <a:cs typeface="Calibri"/>
                          <a:sym typeface="Calibri"/>
                        </a:rPr>
                        <a:t>47</a:t>
                      </a:r>
                      <a:endParaRPr b="1" sz="15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38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u="sng">
                <a:solidFill>
                  <a:schemeClr val="hlink"/>
                </a:solidFill>
                <a:latin typeface="Arial"/>
                <a:ea typeface="Arial"/>
                <a:cs typeface="Arial"/>
                <a:sym typeface="Arial"/>
                <a:hlinkClick r:id="rId3"/>
              </a:rPr>
              <a:t>TSPLIB</a:t>
            </a:r>
            <a:endParaRPr sz="1000">
              <a:latin typeface="Arial"/>
              <a:ea typeface="Arial"/>
              <a:cs typeface="Arial"/>
              <a:sym typeface="Arial"/>
            </a:endParaRPr>
          </a:p>
          <a:p>
            <a:pPr indent="0" lvl="0" marL="0" rtl="0" algn="l">
              <a:spcBef>
                <a:spcPts val="1200"/>
              </a:spcBef>
              <a:spcAft>
                <a:spcPts val="0"/>
              </a:spcAft>
              <a:buNone/>
            </a:pPr>
            <a:r>
              <a:rPr lang="en" sz="1000">
                <a:solidFill>
                  <a:srgbClr val="222222"/>
                </a:solidFill>
                <a:highlight>
                  <a:srgbClr val="FFFFFF"/>
                </a:highlight>
                <a:latin typeface="Arial"/>
                <a:ea typeface="Arial"/>
                <a:cs typeface="Arial"/>
                <a:sym typeface="Arial"/>
              </a:rPr>
              <a:t>Alsumairat, Nour, and Mahmoud Alrefaei. "Solving hybrid-vehicle routing problem using modified simulated annealing." </a:t>
            </a:r>
            <a:r>
              <a:rPr i="1" lang="en" sz="1000">
                <a:solidFill>
                  <a:srgbClr val="222222"/>
                </a:solidFill>
                <a:highlight>
                  <a:srgbClr val="FFFFFF"/>
                </a:highlight>
                <a:latin typeface="Arial"/>
                <a:ea typeface="Arial"/>
                <a:cs typeface="Arial"/>
                <a:sym typeface="Arial"/>
              </a:rPr>
              <a:t>International Journal of Electrical &amp; Computer Engineering (2088-8708)</a:t>
            </a:r>
            <a:r>
              <a:rPr lang="en" sz="1000">
                <a:solidFill>
                  <a:srgbClr val="222222"/>
                </a:solidFill>
                <a:highlight>
                  <a:srgbClr val="FFFFFF"/>
                </a:highlight>
                <a:latin typeface="Arial"/>
                <a:ea typeface="Arial"/>
                <a:cs typeface="Arial"/>
                <a:sym typeface="Arial"/>
              </a:rPr>
              <a:t> 11.6 (2021).</a:t>
            </a:r>
            <a:endParaRPr sz="10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22222"/>
                </a:solidFill>
                <a:highlight>
                  <a:srgbClr val="FFFFFF"/>
                </a:highlight>
                <a:latin typeface="Arial"/>
                <a:ea typeface="Arial"/>
                <a:cs typeface="Arial"/>
                <a:sym typeface="Arial"/>
              </a:rPr>
              <a:t>Djikanovic, Jasenka, Dusan Joksimovic, and Mirko Vujosevic. "Application of Variable Neighbourhood Search Method for Vehicle-Routing Problems in an Integrated Forward and Reverse Logistic Chain." </a:t>
            </a:r>
            <a:r>
              <a:rPr i="1" lang="en" sz="1000">
                <a:solidFill>
                  <a:srgbClr val="222222"/>
                </a:solidFill>
                <a:highlight>
                  <a:srgbClr val="FFFFFF"/>
                </a:highlight>
                <a:latin typeface="Arial"/>
                <a:ea typeface="Arial"/>
                <a:cs typeface="Arial"/>
                <a:sym typeface="Arial"/>
              </a:rPr>
              <a:t>Acta Polytechnica Hungarica</a:t>
            </a:r>
            <a:r>
              <a:rPr lang="en" sz="1000">
                <a:solidFill>
                  <a:srgbClr val="222222"/>
                </a:solidFill>
                <a:highlight>
                  <a:srgbClr val="FFFFFF"/>
                </a:highlight>
                <a:latin typeface="Arial"/>
                <a:ea typeface="Arial"/>
                <a:cs typeface="Arial"/>
                <a:sym typeface="Arial"/>
              </a:rPr>
              <a:t> 12.5 (2015).</a:t>
            </a:r>
            <a:endParaRPr sz="10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en" sz="1000">
                <a:solidFill>
                  <a:srgbClr val="222222"/>
                </a:solidFill>
                <a:highlight>
                  <a:srgbClr val="FFFFFF"/>
                </a:highlight>
                <a:latin typeface="Arial"/>
                <a:ea typeface="Arial"/>
                <a:cs typeface="Arial"/>
                <a:sym typeface="Arial"/>
              </a:rPr>
              <a:t>Mostafa, Salama A., and Mohd Sharifuddin Ahmad. "A Review of Genetic Algorithm Applications in Solving Vehicle Routing Problem"" Mazin Abed Mohammed," Mohd Khanapi Abd Ghani,“Omar Ibrahim Obaid." </a:t>
            </a:r>
            <a:r>
              <a:rPr i="1" lang="en" sz="1000">
                <a:solidFill>
                  <a:srgbClr val="222222"/>
                </a:solidFill>
                <a:highlight>
                  <a:srgbClr val="FFFFFF"/>
                </a:highlight>
                <a:latin typeface="Arial"/>
                <a:ea typeface="Arial"/>
                <a:cs typeface="Arial"/>
                <a:sym typeface="Arial"/>
              </a:rPr>
              <a:t>Journal of Engineering and Applied Sciences</a:t>
            </a:r>
            <a:r>
              <a:rPr lang="en" sz="1000">
                <a:solidFill>
                  <a:srgbClr val="222222"/>
                </a:solidFill>
                <a:highlight>
                  <a:srgbClr val="FFFFFF"/>
                </a:highlight>
                <a:latin typeface="Arial"/>
                <a:ea typeface="Arial"/>
                <a:cs typeface="Arial"/>
                <a:sym typeface="Arial"/>
              </a:rPr>
              <a:t> 12.16 (2017): 4267-4283.</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Thanks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Format</a:t>
            </a:r>
            <a:endParaRPr/>
          </a:p>
        </p:txBody>
      </p:sp>
      <p:sp>
        <p:nvSpPr>
          <p:cNvPr id="73" name="Google Shape;73;p15"/>
          <p:cNvSpPr txBox="1"/>
          <p:nvPr>
            <p:ph idx="1" type="body"/>
          </p:nvPr>
        </p:nvSpPr>
        <p:spPr>
          <a:xfrm>
            <a:off x="311700" y="1152475"/>
            <a:ext cx="8520600" cy="8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t>
            </a:r>
            <a:r>
              <a:rPr lang="en"/>
              <a:t>olution format contains list of lists. Each sub-list represents a vehicle and the data contained in this sub-list is the order of the cities that the relevant vehicle will visit.</a:t>
            </a:r>
            <a:endParaRPr/>
          </a:p>
        </p:txBody>
      </p:sp>
      <p:pic>
        <p:nvPicPr>
          <p:cNvPr id="74" name="Google Shape;74;p15"/>
          <p:cNvPicPr preferRelativeResize="0"/>
          <p:nvPr/>
        </p:nvPicPr>
        <p:blipFill>
          <a:blip r:embed="rId3">
            <a:alphaModFix/>
          </a:blip>
          <a:stretch>
            <a:fillRect/>
          </a:stretch>
        </p:blipFill>
        <p:spPr>
          <a:xfrm>
            <a:off x="1081319" y="1999050"/>
            <a:ext cx="6981356"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Variables, Constraints, Objective Function</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000">
                <a:solidFill>
                  <a:srgbClr val="000000"/>
                </a:solidFill>
                <a:latin typeface="Calibri"/>
                <a:ea typeface="Calibri"/>
                <a:cs typeface="Calibri"/>
                <a:sym typeface="Calibri"/>
              </a:rPr>
              <a:t>Decision Variables</a:t>
            </a:r>
            <a:endParaRPr b="1" sz="2000">
              <a:solidFill>
                <a:srgbClr val="000000"/>
              </a:solidFill>
              <a:latin typeface="Calibri"/>
              <a:ea typeface="Calibri"/>
              <a:cs typeface="Calibri"/>
              <a:sym typeface="Calibri"/>
            </a:endParaRPr>
          </a:p>
          <a:p>
            <a:pPr indent="0" lvl="0" marL="0" rtl="0" algn="l">
              <a:spcBef>
                <a:spcPts val="0"/>
              </a:spcBef>
              <a:spcAft>
                <a:spcPts val="0"/>
              </a:spcAft>
              <a:buNone/>
            </a:pPr>
            <a:r>
              <a:rPr lang="en"/>
              <a:t>Decision variables are vehicles for vertices in the graph data structure.</a:t>
            </a:r>
            <a:endParaRPr/>
          </a:p>
          <a:p>
            <a:pPr indent="0" lvl="0" marL="0" rtl="0" algn="l">
              <a:spcBef>
                <a:spcPts val="0"/>
              </a:spcBef>
              <a:spcAft>
                <a:spcPts val="0"/>
              </a:spcAft>
              <a:buNone/>
            </a:pPr>
            <a:r>
              <a:rPr b="1" lang="en" sz="2000">
                <a:solidFill>
                  <a:srgbClr val="000000"/>
                </a:solidFill>
                <a:latin typeface="Calibri"/>
                <a:ea typeface="Calibri"/>
                <a:cs typeface="Calibri"/>
                <a:sym typeface="Calibri"/>
              </a:rPr>
              <a:t>Constraints</a:t>
            </a:r>
            <a:endParaRPr b="1" sz="2000">
              <a:solidFill>
                <a:srgbClr val="000000"/>
              </a:solidFill>
              <a:latin typeface="Calibri"/>
              <a:ea typeface="Calibri"/>
              <a:cs typeface="Calibri"/>
              <a:sym typeface="Calibri"/>
            </a:endParaRPr>
          </a:p>
          <a:p>
            <a:pPr indent="0" lvl="0" marL="0" rtl="0" algn="l">
              <a:spcBef>
                <a:spcPts val="0"/>
              </a:spcBef>
              <a:spcAft>
                <a:spcPts val="0"/>
              </a:spcAft>
              <a:buNone/>
            </a:pPr>
            <a:r>
              <a:rPr lang="en"/>
              <a:t>Constraints are to visit all cities at onc</a:t>
            </a:r>
            <a:r>
              <a:rPr lang="en">
                <a:latin typeface="Calibri"/>
                <a:ea typeface="Calibri"/>
                <a:cs typeface="Calibri"/>
                <a:sym typeface="Calibri"/>
              </a:rPr>
              <a:t>e.</a:t>
            </a:r>
            <a:endParaRPr>
              <a:latin typeface="Calibri"/>
              <a:ea typeface="Calibri"/>
              <a:cs typeface="Calibri"/>
              <a:sym typeface="Calibri"/>
            </a:endParaRPr>
          </a:p>
          <a:p>
            <a:pPr indent="0" lvl="0" marL="0" rtl="0" algn="l">
              <a:spcBef>
                <a:spcPts val="0"/>
              </a:spcBef>
              <a:spcAft>
                <a:spcPts val="0"/>
              </a:spcAft>
              <a:buNone/>
            </a:pPr>
            <a:r>
              <a:rPr b="1" lang="en" sz="2000">
                <a:solidFill>
                  <a:srgbClr val="000000"/>
                </a:solidFill>
                <a:latin typeface="Calibri"/>
                <a:ea typeface="Calibri"/>
                <a:cs typeface="Calibri"/>
                <a:sym typeface="Calibri"/>
              </a:rPr>
              <a:t>Objective Function</a:t>
            </a:r>
            <a:endParaRPr b="1" sz="2000">
              <a:solidFill>
                <a:srgbClr val="000000"/>
              </a:solidFill>
              <a:latin typeface="Calibri"/>
              <a:ea typeface="Calibri"/>
              <a:cs typeface="Calibri"/>
              <a:sym typeface="Calibri"/>
            </a:endParaRPr>
          </a:p>
          <a:p>
            <a:pPr indent="0" lvl="0" marL="0" rtl="0" algn="l">
              <a:spcBef>
                <a:spcPts val="0"/>
              </a:spcBef>
              <a:spcAft>
                <a:spcPts val="0"/>
              </a:spcAft>
              <a:buNone/>
            </a:pPr>
            <a:r>
              <a:rPr lang="en">
                <a:solidFill>
                  <a:schemeClr val="accent2"/>
                </a:solidFill>
              </a:rPr>
              <a:t>The graph data structure does not include the repository. There is a different data structure that contains the cost of each city from the warehouse.</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The objective function is the sum of the cost of the route traveled by the vehicles and the cost between the first stop city and the warehouse.</a:t>
            </a:r>
            <a:endParaRPr>
              <a:solidFill>
                <a:schemeClr val="accent2"/>
              </a:solidFill>
            </a:endParaRPr>
          </a:p>
          <a:p>
            <a:pPr indent="0" lvl="0" marL="0" rtl="0" algn="l">
              <a:spcBef>
                <a:spcPts val="0"/>
              </a:spcBef>
              <a:spcAft>
                <a:spcPts val="0"/>
              </a:spcAft>
              <a:buNone/>
            </a:pPr>
            <a:r>
              <a:t/>
            </a:r>
            <a:endParaRPr sz="15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 - Encode Solution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Genetic algorithms generally behave as if they convert the solution format to a bit string and enlarge each bit. </a:t>
            </a:r>
            <a:endParaRPr/>
          </a:p>
          <a:p>
            <a:pPr indent="0" lvl="0" marL="0" rtl="0" algn="l">
              <a:spcBef>
                <a:spcPts val="1200"/>
              </a:spcBef>
              <a:spcAft>
                <a:spcPts val="0"/>
              </a:spcAft>
              <a:buNone/>
            </a:pPr>
            <a:r>
              <a:rPr lang="en"/>
              <a:t>By my design, converting the solution to a bit string would break combinatoriality. That's why I'm separating the list of lists I mentioned earlier in a single list with a "-1" separator.</a:t>
            </a:r>
            <a:endParaRPr/>
          </a:p>
          <a:p>
            <a:pPr indent="0" lvl="0" marL="0" rtl="0" algn="l">
              <a:spcBef>
                <a:spcPts val="1200"/>
              </a:spcBef>
              <a:spcAft>
                <a:spcPts val="1200"/>
              </a:spcAft>
              <a:buNone/>
            </a:pPr>
            <a:r>
              <a:rPr lang="en"/>
              <a:t>[-1 3 2 4 -1 0 5] means </a:t>
            </a:r>
            <a:r>
              <a:rPr lang="en"/>
              <a:t>vehicle 1</a:t>
            </a:r>
            <a:r>
              <a:rPr lang="en"/>
              <a:t> go to 3, 2, 4 and vehicle 2 go to 0, 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 - Crossover Operator</a:t>
            </a:r>
            <a:endParaRPr/>
          </a:p>
        </p:txBody>
      </p:sp>
      <p:sp>
        <p:nvSpPr>
          <p:cNvPr id="92" name="Google Shape;92;p18"/>
          <p:cNvSpPr txBox="1"/>
          <p:nvPr>
            <p:ph idx="1" type="body"/>
          </p:nvPr>
        </p:nvSpPr>
        <p:spPr>
          <a:xfrm>
            <a:off x="311700" y="1152475"/>
            <a:ext cx="8520600" cy="76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2-point crossover is used as crossover. Two points are selected and genes within this range are cross-inherited to the offspring.</a:t>
            </a:r>
            <a:endParaRPr/>
          </a:p>
        </p:txBody>
      </p:sp>
      <p:sp>
        <p:nvSpPr>
          <p:cNvPr id="93" name="Google Shape;93;p18"/>
          <p:cNvSpPr txBox="1"/>
          <p:nvPr>
            <p:ph idx="1" type="body"/>
          </p:nvPr>
        </p:nvSpPr>
        <p:spPr>
          <a:xfrm>
            <a:off x="311700" y="3682450"/>
            <a:ext cx="8520600" cy="134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a:t>aken into account not to impair feasibility. For example, the "-1" setters in the solution list represent tools and are on the left, so the position of the left "-1" is not swapped.</a:t>
            </a:r>
            <a:endParaRPr/>
          </a:p>
        </p:txBody>
      </p:sp>
      <p:pic>
        <p:nvPicPr>
          <p:cNvPr id="94" name="Google Shape;94;p18"/>
          <p:cNvPicPr preferRelativeResize="0"/>
          <p:nvPr/>
        </p:nvPicPr>
        <p:blipFill>
          <a:blip r:embed="rId3">
            <a:alphaModFix/>
          </a:blip>
          <a:stretch>
            <a:fillRect/>
          </a:stretch>
        </p:blipFill>
        <p:spPr>
          <a:xfrm>
            <a:off x="2883593" y="1845125"/>
            <a:ext cx="3376800" cy="191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 - Mutation Operation</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the mutation operation, the algorithm takes a parameter and this parameter is given in percent. If a mutation has to be applied after a probability calculation has been made, every child that emerges after the crossover will mutate. Mutation is the swapping of elements without breaking their feasibility.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t>
            </a:r>
            <a:r>
              <a:rPr lang="en"/>
              <a:t>Algorithm</a:t>
            </a:r>
            <a:r>
              <a:rPr lang="en"/>
              <a:t> - Natural Selection Operation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the crossover operation, the population size doubles and this population is divided into two as the best and worst solutions. The best solutions survive, while the worst ones are bypassed.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Neighborhood Search - General Design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algorithm includes 2 different sub-algorithms.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Shake Operation (Stochastic Part)</a:t>
            </a:r>
            <a:endParaRPr/>
          </a:p>
          <a:p>
            <a:pPr indent="-342900" lvl="0" marL="457200" rtl="0" algn="l">
              <a:spcBef>
                <a:spcPts val="0"/>
              </a:spcBef>
              <a:spcAft>
                <a:spcPts val="0"/>
              </a:spcAft>
              <a:buSzPts val="1800"/>
              <a:buChar char="●"/>
            </a:pPr>
            <a:r>
              <a:rPr lang="en"/>
              <a:t>Local Search	(Deterministic Part)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