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1113" r:id="rId3"/>
    <p:sldId id="265" r:id="rId4"/>
    <p:sldId id="372" r:id="rId5"/>
    <p:sldId id="373" r:id="rId6"/>
    <p:sldId id="374" r:id="rId7"/>
    <p:sldId id="376" r:id="rId8"/>
    <p:sldId id="266" r:id="rId9"/>
    <p:sldId id="1115" r:id="rId10"/>
    <p:sldId id="375" r:id="rId11"/>
    <p:sldId id="1114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B9"/>
    <a:srgbClr val="FCE32D"/>
    <a:srgbClr val="A72931"/>
    <a:srgbClr val="B6B6B6"/>
    <a:srgbClr val="0092B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4"/>
    <p:restoredTop sz="94593"/>
  </p:normalViewPr>
  <p:slideViewPr>
    <p:cSldViewPr snapToGrid="0" snapToObjects="1" showGuides="1">
      <p:cViewPr varScale="1">
        <p:scale>
          <a:sx n="117" d="100"/>
          <a:sy n="117" d="100"/>
        </p:scale>
        <p:origin x="352" y="168"/>
      </p:cViewPr>
      <p:guideLst>
        <p:guide orient="horz" pos="2160"/>
        <p:guide pos="3840"/>
      </p:guideLst>
    </p:cSldViewPr>
  </p:slideViewPr>
  <p:notesTextViewPr>
    <p:cViewPr>
      <p:scale>
        <a:sx n="85" d="100"/>
        <a:sy n="85" d="100"/>
      </p:scale>
      <p:origin x="0" y="0"/>
    </p:cViewPr>
  </p:notesTextViewPr>
  <p:notesViewPr>
    <p:cSldViewPr snapToGrid="0" snapToObjects="1" showGuides="1">
      <p:cViewPr varScale="1">
        <p:scale>
          <a:sx n="126" d="100"/>
          <a:sy n="126" d="100"/>
        </p:scale>
        <p:origin x="391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FAFB1-094A-5D42-8886-B282110F4595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82984-3105-B544-B3D7-84F0E257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261A-6A60-FE4F-8563-E0524938461B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946F-C9B2-9B49-8DCA-D38D97C43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0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4940660"/>
            <a:ext cx="12192000" cy="19173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1273521"/>
            <a:ext cx="12192000" cy="3496141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0414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8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 HL7 FHIR </a:t>
            </a:r>
            <a:r>
              <a:rPr lang="en-US" dirty="0" err="1"/>
              <a:t>DevDays</a:t>
            </a:r>
            <a:r>
              <a:rPr lang="en-US" dirty="0"/>
              <a:t> in Amsterdam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1204502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070" y="5578666"/>
            <a:ext cx="12131851" cy="928019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0" y="6551722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D8D3A73-262D-2E49-B1E9-9D0FDDF0B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934" t="26305" r="4934" b="7138"/>
          <a:stretch/>
        </p:blipFill>
        <p:spPr>
          <a:xfrm>
            <a:off x="0" y="2370336"/>
            <a:ext cx="12192000" cy="310604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2423B10-1BA5-D745-A8B4-D62D30539A4E}"/>
              </a:ext>
            </a:extLst>
          </p:cNvPr>
          <p:cNvSpPr/>
          <p:nvPr userDrawn="1"/>
        </p:nvSpPr>
        <p:spPr>
          <a:xfrm>
            <a:off x="0" y="2296686"/>
            <a:ext cx="12192000" cy="28446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4DB100-A992-ED47-BE1B-412B34CEC74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29851" y="411146"/>
            <a:ext cx="3932296" cy="542657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4940660"/>
            <a:ext cx="12192000" cy="19173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1220682"/>
            <a:ext cx="12192000" cy="3496141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344999"/>
            <a:ext cx="10515600" cy="94215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8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Title for speaker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8A6357E-495B-F349-A30F-E8DD1178E4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934" t="26305" r="4934" b="7138"/>
          <a:stretch/>
        </p:blipFill>
        <p:spPr>
          <a:xfrm>
            <a:off x="0" y="2587730"/>
            <a:ext cx="12192000" cy="3106045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0" y="2296686"/>
            <a:ext cx="12192000" cy="43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287157"/>
            <a:ext cx="10515600" cy="441529"/>
          </a:xfrm>
          <a:prstGeom prst="rect">
            <a:avLst/>
          </a:prstGeom>
        </p:spPr>
        <p:txBody>
          <a:bodyPr tIns="54000" anchor="ctr" anchorCtr="0"/>
          <a:lstStyle>
            <a:lvl1pPr>
              <a:defRPr sz="2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Speaker Name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551722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Tekstvak 1"/>
          <p:cNvSpPr txBox="1"/>
          <p:nvPr userDrawn="1"/>
        </p:nvSpPr>
        <p:spPr>
          <a:xfrm>
            <a:off x="2535680" y="5927314"/>
            <a:ext cx="713271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November 20-22, Amsterdam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@HL7  @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fhirdevdays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nl-NL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1204502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76AABA-A7FF-1043-B7CE-2194B3D776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29851" y="411146"/>
            <a:ext cx="3932296" cy="542657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12192000" cy="18837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15BC72-6169-3C4A-88DE-5D4B86C8C7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83189" y="99332"/>
            <a:ext cx="2601872" cy="3590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12192000" cy="18837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C2B55-B228-A74B-9CDD-5FD32CF7DC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83189" y="99332"/>
            <a:ext cx="2601872" cy="3590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mpty SIlde">
    <p:bg>
      <p:bgPr>
        <a:blipFill dpi="0" rotWithShape="1">
          <a:blip r:embed="rId2">
            <a:lum/>
          </a:blip>
          <a:srcRect/>
          <a:stretch>
            <a:fillRect t="-1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25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2036064"/>
            <a:ext cx="10971844" cy="3905389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18025" y="6126518"/>
            <a:ext cx="385652" cy="5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1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1" r:id="rId3"/>
    <p:sldLayoutId id="2147483652" r:id="rId4"/>
    <p:sldLayoutId id="2147483657" r:id="rId5"/>
    <p:sldLayoutId id="2147483658" r:id="rId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Terminology Services: Taking a Closer Look at Applying $closure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 Hausam MD</a:t>
            </a:r>
          </a:p>
        </p:txBody>
      </p:sp>
    </p:spTree>
    <p:extLst>
      <p:ext uri="{BB962C8B-B14F-4D97-AF65-F5344CB8AC3E}">
        <p14:creationId xmlns:p14="http://schemas.microsoft.com/office/powerpoint/2010/main" val="1310664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234D-9FEA-5B41-847B-C6A09D2F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FHIR Servers Supporting $closure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3DDE8-CF91-B74B-80FF-A5E054D5C8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Grahame’s server (or at least it will be soon again</a:t>
            </a:r>
            <a:r>
              <a:rPr lang="en-US" dirty="0">
                <a:sym typeface="Wingdings" pitchFamily="2" charset="2"/>
              </a:rPr>
              <a:t>)</a:t>
            </a:r>
          </a:p>
          <a:p>
            <a:r>
              <a:rPr lang="en-US" dirty="0" err="1">
                <a:sym typeface="Wingdings" pitchFamily="2" charset="2"/>
              </a:rPr>
              <a:t>Ontoserver</a:t>
            </a:r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Terminz</a:t>
            </a:r>
            <a:r>
              <a:rPr lang="en-US" dirty="0">
                <a:sym typeface="Wingdings" pitchFamily="2" charset="2"/>
              </a:rPr>
              <a:t> (New Zealand)</a:t>
            </a:r>
          </a:p>
          <a:p>
            <a:r>
              <a:rPr lang="en-US" dirty="0" err="1">
                <a:sym typeface="Wingdings" pitchFamily="2" charset="2"/>
              </a:rPr>
              <a:t>Phast</a:t>
            </a:r>
            <a:r>
              <a:rPr lang="en-US" dirty="0">
                <a:sym typeface="Wingdings" pitchFamily="2" charset="2"/>
              </a:rPr>
              <a:t> STS?</a:t>
            </a:r>
          </a:p>
          <a:p>
            <a:r>
              <a:rPr lang="en-US" dirty="0">
                <a:sym typeface="Wingdings" pitchFamily="2" charset="2"/>
              </a:rPr>
              <a:t>Possibly a few others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B3322F9-C24A-EC4C-B98B-8DD078085B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13824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E797-33F3-3F43-8BF3-BF4AAC1D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Further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37B2A-A317-0444-ADEA-AC091A178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Look at the documentation in the FHIR spec</a:t>
            </a:r>
          </a:p>
          <a:p>
            <a:r>
              <a:rPr lang="en-US" dirty="0"/>
              <a:t>Let’s Build hands on session later this morning – work with some (simple) code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EE90B4E-30E8-5F47-A266-6368475C696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07638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1CDE7C-B493-F648-A1B4-44D56A8FF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90" t="23693" r="1178" b="9750"/>
          <a:stretch/>
        </p:blipFill>
        <p:spPr>
          <a:xfrm>
            <a:off x="0" y="2236797"/>
            <a:ext cx="12192000" cy="31060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6EC2E33-79AE-684F-B002-850F141D3300}"/>
              </a:ext>
            </a:extLst>
          </p:cNvPr>
          <p:cNvSpPr/>
          <p:nvPr/>
        </p:nvSpPr>
        <p:spPr>
          <a:xfrm>
            <a:off x="0" y="1477233"/>
            <a:ext cx="12192000" cy="7797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15CC9A-2BFE-1643-BB1A-1EB17BC498CC}"/>
              </a:ext>
            </a:extLst>
          </p:cNvPr>
          <p:cNvSpPr txBox="1">
            <a:spLocks/>
          </p:cNvSpPr>
          <p:nvPr/>
        </p:nvSpPr>
        <p:spPr>
          <a:xfrm>
            <a:off x="0" y="5584425"/>
            <a:ext cx="12191999" cy="8867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www.devdays.com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681CB-6208-1943-A918-DAD02F37F0C3}"/>
              </a:ext>
            </a:extLst>
          </p:cNvPr>
          <p:cNvSpPr/>
          <p:nvPr/>
        </p:nvSpPr>
        <p:spPr>
          <a:xfrm>
            <a:off x="0" y="2110233"/>
            <a:ext cx="12192000" cy="367724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29C23-F700-C842-A2C2-FBC598A61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295" y="4104734"/>
            <a:ext cx="954505" cy="1479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E41559-3344-CC41-8383-83487B831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063" y="1588078"/>
            <a:ext cx="2601872" cy="35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5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CDD1-0D0C-824E-8687-D99DF629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71BDD-8529-9744-BEDD-EF17CDA8A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Family Physician (GP)</a:t>
            </a:r>
          </a:p>
          <a:p>
            <a:r>
              <a:rPr lang="en-US" dirty="0"/>
              <a:t>Electrical/Computer Engineer</a:t>
            </a:r>
          </a:p>
          <a:p>
            <a:r>
              <a:rPr lang="en-US" dirty="0"/>
              <a:t>Healthcare Informatics Consultant</a:t>
            </a:r>
          </a:p>
          <a:p>
            <a:r>
              <a:rPr lang="en-US" dirty="0"/>
              <a:t>Co-lead HL7 IPS Project</a:t>
            </a:r>
          </a:p>
          <a:p>
            <a:r>
              <a:rPr lang="en-US" dirty="0"/>
              <a:t>Co-chair HL7 Vocabulary and Orders &amp; Observations Work Groups</a:t>
            </a:r>
          </a:p>
          <a:p>
            <a:r>
              <a:rPr lang="en-US" dirty="0"/>
              <a:t>Co-lead SNOMED on FHIR project</a:t>
            </a:r>
          </a:p>
          <a:p>
            <a:pPr lvl="1"/>
            <a:r>
              <a:rPr lang="en-US" dirty="0"/>
              <a:t>Joint project of HL7 International and SNOMED International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3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8AFE-F42E-3A40-9208-AAE77103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FC393-106E-3943-9FBC-CA0742340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Stimulate interest and awareness in the $closure operation</a:t>
            </a:r>
          </a:p>
          <a:p>
            <a:r>
              <a:rPr lang="en-US" dirty="0"/>
              <a:t>Not claiming </a:t>
            </a:r>
            <a:r>
              <a:rPr lang="en-US"/>
              <a:t>special expertise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70B89A3-0254-594F-BB2F-F4EF99A950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78023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Closure – why do we need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/>
              <a:t>Find any observations for male patients over the age of 50 who attended a particular clinic within a particular 2 week period, with a diagnosis of gout, and who had an elevated serum creatinine</a:t>
            </a:r>
          </a:p>
          <a:p>
            <a:r>
              <a:rPr lang="en-AU"/>
              <a:t>Some of this is terminology based, some isn’t</a:t>
            </a:r>
          </a:p>
          <a:p>
            <a:r>
              <a:rPr lang="en-AU"/>
              <a:t>How do you make this work?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BDC0886-3F3D-3649-9969-D96B799BE58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830050" y="6411913"/>
            <a:ext cx="361950" cy="211137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08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– the problem and the FHIR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Both "diagnosis of gout" and "serum creatinine" involve value set and/or </a:t>
            </a:r>
            <a:r>
              <a:rPr lang="en-US" err="1"/>
              <a:t>subsumption</a:t>
            </a:r>
            <a:r>
              <a:rPr lang="en-US"/>
              <a:t> queries (against SNOMED CT and LOINC respectively)</a:t>
            </a:r>
          </a:p>
          <a:p>
            <a:r>
              <a:rPr lang="en-US"/>
              <a:t>Generate a </a:t>
            </a:r>
            <a:r>
              <a:rPr lang="en-US" err="1"/>
              <a:t>subsumption</a:t>
            </a:r>
            <a:r>
              <a:rPr lang="en-US"/>
              <a:t> closure table on the fly, as new codes are seen</a:t>
            </a:r>
          </a:p>
          <a:p>
            <a:pPr lvl="1"/>
            <a:r>
              <a:rPr lang="en-US"/>
              <a:t>Terminology server does terminological reasoning</a:t>
            </a:r>
          </a:p>
          <a:p>
            <a:pPr lvl="1"/>
            <a:r>
              <a:rPr lang="en-US"/>
              <a:t>Client does closure table maintenance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9F44FE7-8279-BB4F-A881-D4A2DB6F21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830050" y="6411913"/>
            <a:ext cx="361950" cy="211137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43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$closure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For every new code encountered by the client in a context:</a:t>
            </a:r>
          </a:p>
          <a:p>
            <a:r>
              <a:rPr lang="en-AU" dirty="0"/>
              <a:t>Ask the server what relationships exist with codes already in that context</a:t>
            </a:r>
          </a:p>
          <a:p>
            <a:r>
              <a:rPr lang="en-AU" dirty="0"/>
              <a:t>Put them all in a ‘closure’ table</a:t>
            </a:r>
          </a:p>
          <a:p>
            <a:pPr lvl="1"/>
            <a:r>
              <a:rPr lang="en-AU" dirty="0"/>
              <a:t>Concept table (key : system : code : display)</a:t>
            </a:r>
          </a:p>
          <a:p>
            <a:pPr lvl="1"/>
            <a:r>
              <a:rPr lang="en-AU" dirty="0"/>
              <a:t>Closure table (</a:t>
            </a:r>
            <a:r>
              <a:rPr lang="en-AU" dirty="0" err="1"/>
              <a:t>keySource</a:t>
            </a:r>
            <a:r>
              <a:rPr lang="en-AU" dirty="0"/>
              <a:t>, </a:t>
            </a:r>
            <a:r>
              <a:rPr lang="en-AU" dirty="0" err="1"/>
              <a:t>keyDest</a:t>
            </a:r>
            <a:r>
              <a:rPr lang="en-AU" dirty="0"/>
              <a:t>)</a:t>
            </a:r>
          </a:p>
          <a:p>
            <a:r>
              <a:rPr lang="en-AU" dirty="0"/>
              <a:t>Can include joins on this table as part of other queries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7D7B5-CAF2-0247-B90D-8725384D14A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830050" y="6411913"/>
            <a:ext cx="361950" cy="211137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57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F341-F7D6-1044-A3E0-F915804A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$closure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CA591-2AE2-DA45-A5D1-AF2814EFA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full transitive closure table and rebuild whenever code system changes</a:t>
            </a:r>
          </a:p>
          <a:p>
            <a:r>
              <a:rPr lang="en-US" dirty="0"/>
              <a:t>Do hierarchical queries at runtime</a:t>
            </a:r>
          </a:p>
          <a:p>
            <a:r>
              <a:rPr lang="en-US" dirty="0"/>
              <a:t>Develop local caching schemes</a:t>
            </a:r>
          </a:p>
          <a:p>
            <a:r>
              <a:rPr lang="en-US"/>
              <a:t>Others?</a:t>
            </a:r>
          </a:p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DF6EC8-DB25-AD45-BCE5-23EADAB586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53281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00A9-C25A-164F-9735-CA361A17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Scenario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D9192-2F7D-B847-A7DC-8A0FA47F5D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9318172" cy="4225143"/>
          </a:xfrm>
        </p:spPr>
        <p:txBody>
          <a:bodyPr/>
          <a:lstStyle/>
          <a:p>
            <a:r>
              <a:rPr lang="en-US" dirty="0"/>
              <a:t>Developed terminology architecture for startup working in infectious disease management</a:t>
            </a:r>
          </a:p>
          <a:p>
            <a:r>
              <a:rPr lang="en-US" dirty="0"/>
              <a:t>Rule-based inference engine</a:t>
            </a:r>
          </a:p>
          <a:p>
            <a:r>
              <a:rPr lang="en-US" dirty="0"/>
              <a:t>Rules written at a high level (e.g. “pneumonia”, “gram negative rods”)</a:t>
            </a:r>
          </a:p>
          <a:p>
            <a:r>
              <a:rPr lang="en-US" dirty="0"/>
              <a:t>Instance data at a lower level (e.g. “pneumococcal pneumonia”, “Klebsiella </a:t>
            </a:r>
            <a:r>
              <a:rPr lang="en-US" dirty="0" err="1"/>
              <a:t>oxytoca</a:t>
            </a:r>
            <a:r>
              <a:rPr lang="en-US" dirty="0"/>
              <a:t>”)</a:t>
            </a:r>
          </a:p>
          <a:p>
            <a:r>
              <a:rPr lang="en-US" dirty="0"/>
              <a:t>How to connect them? – use the terminology hierarchy</a:t>
            </a:r>
          </a:p>
        </p:txBody>
      </p:sp>
    </p:spTree>
    <p:extLst>
      <p:ext uri="{BB962C8B-B14F-4D97-AF65-F5344CB8AC3E}">
        <p14:creationId xmlns:p14="http://schemas.microsoft.com/office/powerpoint/2010/main" val="224158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00A9-C25A-164F-9735-CA361A17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Scenario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D9192-2F7D-B847-A7DC-8A0FA47F5D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9318172" cy="4225143"/>
          </a:xfrm>
        </p:spPr>
        <p:txBody>
          <a:bodyPr/>
          <a:lstStyle/>
          <a:p>
            <a:r>
              <a:rPr lang="en-US" dirty="0"/>
              <a:t>But doing that is expensive</a:t>
            </a:r>
          </a:p>
          <a:p>
            <a:r>
              <a:rPr lang="en-US" dirty="0"/>
              <a:t>Full transitive closure tables are big</a:t>
            </a:r>
          </a:p>
          <a:p>
            <a:r>
              <a:rPr lang="en-US" dirty="0"/>
              <a:t>Decided to build “just in time” transitive closure</a:t>
            </a:r>
          </a:p>
          <a:p>
            <a:pPr lvl="1"/>
            <a:r>
              <a:rPr lang="en-US" dirty="0"/>
              <a:t>Very similar to the $closure operation!</a:t>
            </a:r>
          </a:p>
        </p:txBody>
      </p:sp>
    </p:spTree>
    <p:extLst>
      <p:ext uri="{BB962C8B-B14F-4D97-AF65-F5344CB8AC3E}">
        <p14:creationId xmlns:p14="http://schemas.microsoft.com/office/powerpoint/2010/main" val="408176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sz="3000" b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440</Words>
  <Application>Microsoft Macintosh PowerPoint</Application>
  <PresentationFormat>Widescreen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Open Sans</vt:lpstr>
      <vt:lpstr>Office Theme</vt:lpstr>
      <vt:lpstr>Robert Hausam MD</vt:lpstr>
      <vt:lpstr>My Background</vt:lpstr>
      <vt:lpstr>Goals</vt:lpstr>
      <vt:lpstr>Closure – why do we need it?</vt:lpstr>
      <vt:lpstr>Closure – the problem and the FHIR approach</vt:lpstr>
      <vt:lpstr>$closure</vt:lpstr>
      <vt:lpstr>Alternatives to $closure</vt:lpstr>
      <vt:lpstr>Personal Scenario</vt:lpstr>
      <vt:lpstr>Personal Scenario</vt:lpstr>
      <vt:lpstr>Available FHIR Servers Supporting $closure</vt:lpstr>
      <vt:lpstr>Exploring Further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Marita</dc:creator>
  <cp:keywords/>
  <dc:description/>
  <cp:lastModifiedBy>Robert Hausam</cp:lastModifiedBy>
  <cp:revision>215</cp:revision>
  <dcterms:created xsi:type="dcterms:W3CDTF">2017-07-13T07:33:22Z</dcterms:created>
  <dcterms:modified xsi:type="dcterms:W3CDTF">2019-11-24T06:47:32Z</dcterms:modified>
  <cp:category/>
</cp:coreProperties>
</file>