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38"/>
  </p:notesMasterIdLst>
  <p:handoutMasterIdLst>
    <p:handoutMasterId r:id="rId39"/>
  </p:handoutMasterIdLst>
  <p:sldIdLst>
    <p:sldId id="1824" r:id="rId2"/>
    <p:sldId id="1932" r:id="rId3"/>
    <p:sldId id="1835" r:id="rId4"/>
    <p:sldId id="1822" r:id="rId5"/>
    <p:sldId id="1915" r:id="rId6"/>
    <p:sldId id="1826" r:id="rId7"/>
    <p:sldId id="1827" r:id="rId8"/>
    <p:sldId id="1742" r:id="rId9"/>
    <p:sldId id="1925" r:id="rId10"/>
    <p:sldId id="1743" r:id="rId11"/>
    <p:sldId id="1836" r:id="rId12"/>
    <p:sldId id="1908" r:id="rId13"/>
    <p:sldId id="1730" r:id="rId14"/>
    <p:sldId id="1905" r:id="rId15"/>
    <p:sldId id="1724" r:id="rId16"/>
    <p:sldId id="1828" r:id="rId17"/>
    <p:sldId id="1837" r:id="rId18"/>
    <p:sldId id="1909" r:id="rId19"/>
    <p:sldId id="1839" r:id="rId20"/>
    <p:sldId id="1702" r:id="rId21"/>
    <p:sldId id="1746" r:id="rId22"/>
    <p:sldId id="1703" r:id="rId23"/>
    <p:sldId id="1704" r:id="rId24"/>
    <p:sldId id="1705" r:id="rId25"/>
    <p:sldId id="1706" r:id="rId26"/>
    <p:sldId id="1709" r:id="rId27"/>
    <p:sldId id="1710" r:id="rId28"/>
    <p:sldId id="1916" r:id="rId29"/>
    <p:sldId id="1927" r:id="rId30"/>
    <p:sldId id="1733" r:id="rId31"/>
    <p:sldId id="1917" r:id="rId32"/>
    <p:sldId id="1929" r:id="rId33"/>
    <p:sldId id="1725" r:id="rId34"/>
    <p:sldId id="1821" r:id="rId35"/>
    <p:sldId id="1727" r:id="rId36"/>
    <p:sldId id="1897" r:id="rId37"/>
  </p:sldIdLst>
  <p:sldSz cx="9144000" cy="6858000" type="screen4x3"/>
  <p:notesSz cx="7099300" cy="10234613"/>
  <p:custDataLst>
    <p:tags r:id="rId40"/>
  </p:custDataLst>
  <p:defaultTextStyle>
    <a:defPPr>
      <a:defRPr lang="ja-JP"/>
    </a:defPPr>
    <a:lvl1pPr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12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D60093"/>
    <a:srgbClr val="FF9900"/>
    <a:srgbClr val="FFFF66"/>
    <a:srgbClr val="008A3E"/>
    <a:srgbClr val="CC3300"/>
    <a:srgbClr val="990000"/>
    <a:srgbClr val="990033"/>
    <a:srgbClr val="99FFCC"/>
    <a:srgbClr val="146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4280" autoAdjust="0"/>
  </p:normalViewPr>
  <p:slideViewPr>
    <p:cSldViewPr>
      <p:cViewPr varScale="1">
        <p:scale>
          <a:sx n="69" d="100"/>
          <a:sy n="69" d="100"/>
        </p:scale>
        <p:origin x="1194" y="48"/>
      </p:cViewPr>
      <p:guideLst>
        <p:guide orient="horz" pos="2112"/>
        <p:guide pos="1248"/>
      </p:guideLst>
    </p:cSldViewPr>
  </p:slideViewPr>
  <p:outlineViewPr>
    <p:cViewPr>
      <p:scale>
        <a:sx n="33" d="100"/>
        <a:sy n="33" d="100"/>
      </p:scale>
      <p:origin x="48" y="70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6" d="100"/>
          <a:sy n="106" d="100"/>
        </p:scale>
        <p:origin x="3276" y="-178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C96ED-BAD3-46F3-95D2-440E38F15177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E8A5C7EF-0A9E-42DE-A83C-3C9C831E03BE}">
      <dgm:prSet phldrT="[Text]" custT="1"/>
      <dgm:spPr/>
      <dgm:t>
        <a:bodyPr/>
        <a:lstStyle/>
        <a:p>
          <a:r>
            <a:rPr lang="en-US" sz="3600" dirty="0"/>
            <a:t>1. </a:t>
          </a:r>
          <a:r>
            <a:rPr lang="id-ID" sz="3600" dirty="0" err="1"/>
            <a:t>Introduction</a:t>
          </a:r>
          <a:endParaRPr lang="id-ID" sz="3600" b="1" dirty="0"/>
        </a:p>
      </dgm:t>
    </dgm:pt>
    <dgm:pt modelId="{8F91E072-D972-4094-8F08-F1EDAD19D4F8}" type="parTrans" cxnId="{DB5FDBC7-6985-47AB-B116-0C76DD7A6A3F}">
      <dgm:prSet/>
      <dgm:spPr/>
      <dgm:t>
        <a:bodyPr/>
        <a:lstStyle/>
        <a:p>
          <a:endParaRPr lang="id-ID"/>
        </a:p>
      </dgm:t>
    </dgm:pt>
    <dgm:pt modelId="{003C4003-59C0-401F-BA1B-4A1CCAFFF152}" type="sibTrans" cxnId="{DB5FDBC7-6985-47AB-B116-0C76DD7A6A3F}">
      <dgm:prSet/>
      <dgm:spPr/>
      <dgm:t>
        <a:bodyPr/>
        <a:lstStyle/>
        <a:p>
          <a:endParaRPr lang="id-ID"/>
        </a:p>
      </dgm:t>
    </dgm:pt>
    <dgm:pt modelId="{498C9263-28CD-4964-A4AC-CFA8B751D00B}">
      <dgm:prSet custT="1"/>
      <dgm:spPr/>
      <dgm:t>
        <a:bodyPr/>
        <a:lstStyle/>
        <a:p>
          <a:r>
            <a:rPr lang="en-US" sz="3600" b="1" dirty="0">
              <a:solidFill>
                <a:schemeClr val="tx1"/>
              </a:solidFill>
            </a:rPr>
            <a:t>2. </a:t>
          </a:r>
          <a:r>
            <a:rPr lang="id-ID" sz="3600" b="1" dirty="0">
              <a:solidFill>
                <a:schemeClr val="tx1"/>
              </a:solidFill>
            </a:rPr>
            <a:t>Project </a:t>
          </a:r>
          <a:r>
            <a:rPr lang="id-ID" sz="3600" b="1" dirty="0" err="1">
              <a:solidFill>
                <a:schemeClr val="tx1"/>
              </a:solidFill>
            </a:rPr>
            <a:t>Planning</a:t>
          </a:r>
          <a:endParaRPr lang="id-ID" sz="3600" b="1" dirty="0">
            <a:solidFill>
              <a:schemeClr val="tx1"/>
            </a:solidFill>
          </a:endParaRPr>
        </a:p>
      </dgm:t>
    </dgm:pt>
    <dgm:pt modelId="{7B111050-0944-4E16-87CA-EDAA96665037}" type="parTrans" cxnId="{2B540405-6636-4251-8E5C-A3C2F9834A1F}">
      <dgm:prSet/>
      <dgm:spPr/>
      <dgm:t>
        <a:bodyPr/>
        <a:lstStyle/>
        <a:p>
          <a:endParaRPr lang="id-ID"/>
        </a:p>
      </dgm:t>
    </dgm:pt>
    <dgm:pt modelId="{FD1F0529-412F-4025-9672-F8C00CD4AC9D}" type="sibTrans" cxnId="{2B540405-6636-4251-8E5C-A3C2F9834A1F}">
      <dgm:prSet/>
      <dgm:spPr/>
      <dgm:t>
        <a:bodyPr/>
        <a:lstStyle/>
        <a:p>
          <a:endParaRPr lang="id-ID"/>
        </a:p>
      </dgm:t>
    </dgm:pt>
    <dgm:pt modelId="{E42ED0F2-6E04-49D6-909E-2161ABF92AEB}">
      <dgm:prSet custT="1"/>
      <dgm:spPr/>
      <dgm:t>
        <a:bodyPr/>
        <a:lstStyle/>
        <a:p>
          <a:r>
            <a:rPr lang="en-US" sz="3600" dirty="0"/>
            <a:t>3. </a:t>
          </a:r>
          <a:r>
            <a:rPr lang="id-ID" sz="3600" dirty="0"/>
            <a:t>System </a:t>
          </a:r>
          <a:r>
            <a:rPr lang="id-ID" sz="3600" dirty="0" err="1"/>
            <a:t>Analysis</a:t>
          </a:r>
          <a:endParaRPr lang="id-ID" sz="3600" dirty="0"/>
        </a:p>
      </dgm:t>
    </dgm:pt>
    <dgm:pt modelId="{06E8C833-E359-4BE2-9969-E263683D90C6}" type="parTrans" cxnId="{802F0D41-84C5-4FFD-9BC9-1A98C7C8818F}">
      <dgm:prSet/>
      <dgm:spPr/>
      <dgm:t>
        <a:bodyPr/>
        <a:lstStyle/>
        <a:p>
          <a:endParaRPr lang="id-ID"/>
        </a:p>
      </dgm:t>
    </dgm:pt>
    <dgm:pt modelId="{F1CE52A8-717E-44E4-A4DE-D234ED700016}" type="sibTrans" cxnId="{802F0D41-84C5-4FFD-9BC9-1A98C7C8818F}">
      <dgm:prSet/>
      <dgm:spPr/>
      <dgm:t>
        <a:bodyPr/>
        <a:lstStyle/>
        <a:p>
          <a:endParaRPr lang="id-ID"/>
        </a:p>
      </dgm:t>
    </dgm:pt>
    <dgm:pt modelId="{B596E1FC-5492-4693-944F-ECEA829C8A1F}">
      <dgm:prSet custT="1"/>
      <dgm:spPr/>
      <dgm:t>
        <a:bodyPr/>
        <a:lstStyle/>
        <a:p>
          <a:r>
            <a:rPr lang="en-US" sz="3600" dirty="0"/>
            <a:t>4. </a:t>
          </a:r>
          <a:r>
            <a:rPr lang="id-ID" sz="3600" dirty="0"/>
            <a:t>System </a:t>
          </a:r>
          <a:r>
            <a:rPr lang="id-ID" sz="3600" dirty="0" err="1"/>
            <a:t>Design</a:t>
          </a:r>
          <a:endParaRPr lang="id-ID" sz="3600" dirty="0"/>
        </a:p>
      </dgm:t>
    </dgm:pt>
    <dgm:pt modelId="{E3FE22D5-01CD-4B46-AC10-E21FCB0669B8}" type="parTrans" cxnId="{7558384D-4C27-4996-91E0-678B18905C54}">
      <dgm:prSet/>
      <dgm:spPr/>
      <dgm:t>
        <a:bodyPr/>
        <a:lstStyle/>
        <a:p>
          <a:endParaRPr lang="id-ID"/>
        </a:p>
      </dgm:t>
    </dgm:pt>
    <dgm:pt modelId="{5FDB08BC-C48B-4FA9-B833-3755940A0843}" type="sibTrans" cxnId="{7558384D-4C27-4996-91E0-678B18905C54}">
      <dgm:prSet/>
      <dgm:spPr/>
      <dgm:t>
        <a:bodyPr/>
        <a:lstStyle/>
        <a:p>
          <a:endParaRPr lang="id-ID"/>
        </a:p>
      </dgm:t>
    </dgm:pt>
    <dgm:pt modelId="{71821DB7-0807-4DCA-9119-CF1CC6834B6F}">
      <dgm:prSet custT="1"/>
      <dgm:spPr/>
      <dgm:t>
        <a:bodyPr/>
        <a:lstStyle/>
        <a:p>
          <a:r>
            <a:rPr lang="en-US" sz="3600" dirty="0"/>
            <a:t>5. </a:t>
          </a:r>
          <a:r>
            <a:rPr lang="id-ID" sz="3600" dirty="0"/>
            <a:t>System </a:t>
          </a:r>
          <a:r>
            <a:rPr lang="id-ID" sz="3600" dirty="0" err="1"/>
            <a:t>Implementatio</a:t>
          </a:r>
          <a:r>
            <a:rPr lang="en-US" sz="3600" dirty="0"/>
            <a:t>n</a:t>
          </a:r>
          <a:endParaRPr lang="id-ID" sz="3600" dirty="0"/>
        </a:p>
      </dgm:t>
    </dgm:pt>
    <dgm:pt modelId="{1D6AE76C-9300-44DD-BE65-672A3829ECE7}" type="parTrans" cxnId="{5B3409C7-4956-4C49-A5DB-2CF30EFA303A}">
      <dgm:prSet/>
      <dgm:spPr/>
      <dgm:t>
        <a:bodyPr/>
        <a:lstStyle/>
        <a:p>
          <a:endParaRPr lang="id-ID"/>
        </a:p>
      </dgm:t>
    </dgm:pt>
    <dgm:pt modelId="{84544E96-0D31-4D6C-A2B4-F92F0335F68A}" type="sibTrans" cxnId="{5B3409C7-4956-4C49-A5DB-2CF30EFA303A}">
      <dgm:prSet/>
      <dgm:spPr/>
      <dgm:t>
        <a:bodyPr/>
        <a:lstStyle/>
        <a:p>
          <a:endParaRPr lang="id-ID"/>
        </a:p>
      </dgm:t>
    </dgm:pt>
    <dgm:pt modelId="{2A527F5A-66C9-4C36-AE75-5837B13D2786}" type="pres">
      <dgm:prSet presAssocID="{374C96ED-BAD3-46F3-95D2-440E38F15177}" presName="Name0" presStyleCnt="0">
        <dgm:presLayoutVars>
          <dgm:chMax val="7"/>
          <dgm:chPref val="7"/>
          <dgm:dir/>
        </dgm:presLayoutVars>
      </dgm:prSet>
      <dgm:spPr/>
    </dgm:pt>
    <dgm:pt modelId="{F43A784C-4F6A-4513-A0B6-BEC1E56F7F02}" type="pres">
      <dgm:prSet presAssocID="{374C96ED-BAD3-46F3-95D2-440E38F15177}" presName="Name1" presStyleCnt="0"/>
      <dgm:spPr/>
    </dgm:pt>
    <dgm:pt modelId="{523DDA46-6875-484F-B99B-49ABAB93EF7B}" type="pres">
      <dgm:prSet presAssocID="{374C96ED-BAD3-46F3-95D2-440E38F15177}" presName="cycle" presStyleCnt="0"/>
      <dgm:spPr/>
    </dgm:pt>
    <dgm:pt modelId="{BEE169C3-FC3B-4ED0-BB66-CC1BF82B1333}" type="pres">
      <dgm:prSet presAssocID="{374C96ED-BAD3-46F3-95D2-440E38F15177}" presName="srcNode" presStyleLbl="node1" presStyleIdx="0" presStyleCnt="5"/>
      <dgm:spPr/>
    </dgm:pt>
    <dgm:pt modelId="{3FB60D6B-89EF-4799-8C67-702ECEAA6A79}" type="pres">
      <dgm:prSet presAssocID="{374C96ED-BAD3-46F3-95D2-440E38F15177}" presName="conn" presStyleLbl="parChTrans1D2" presStyleIdx="0" presStyleCnt="1"/>
      <dgm:spPr/>
    </dgm:pt>
    <dgm:pt modelId="{DBB3ED6D-18A8-48B3-96F9-FF1BCC8E1E42}" type="pres">
      <dgm:prSet presAssocID="{374C96ED-BAD3-46F3-95D2-440E38F15177}" presName="extraNode" presStyleLbl="node1" presStyleIdx="0" presStyleCnt="5"/>
      <dgm:spPr/>
    </dgm:pt>
    <dgm:pt modelId="{F6FAE6D7-D153-4F76-ACF2-3E9EE9B2A835}" type="pres">
      <dgm:prSet presAssocID="{374C96ED-BAD3-46F3-95D2-440E38F15177}" presName="dstNode" presStyleLbl="node1" presStyleIdx="0" presStyleCnt="5"/>
      <dgm:spPr/>
    </dgm:pt>
    <dgm:pt modelId="{DA6D0782-E66B-4B95-B131-725F3D394D63}" type="pres">
      <dgm:prSet presAssocID="{E8A5C7EF-0A9E-42DE-A83C-3C9C831E03BE}" presName="text_1" presStyleLbl="node1" presStyleIdx="0" presStyleCnt="5">
        <dgm:presLayoutVars>
          <dgm:bulletEnabled val="1"/>
        </dgm:presLayoutVars>
      </dgm:prSet>
      <dgm:spPr/>
    </dgm:pt>
    <dgm:pt modelId="{B74B7995-7F39-4FD2-A949-A5938681B2A2}" type="pres">
      <dgm:prSet presAssocID="{E8A5C7EF-0A9E-42DE-A83C-3C9C831E03BE}" presName="accent_1" presStyleCnt="0"/>
      <dgm:spPr/>
    </dgm:pt>
    <dgm:pt modelId="{7FF07FF5-8F94-489B-8DBE-3709C45E72BE}" type="pres">
      <dgm:prSet presAssocID="{E8A5C7EF-0A9E-42DE-A83C-3C9C831E03BE}" presName="accentRepeatNode" presStyleLbl="solidFgAcc1" presStyleIdx="0" presStyleCnt="5"/>
      <dgm:spPr/>
    </dgm:pt>
    <dgm:pt modelId="{505CC0CC-EBEA-4B0B-B943-8AA398E198DB}" type="pres">
      <dgm:prSet presAssocID="{498C9263-28CD-4964-A4AC-CFA8B751D00B}" presName="text_2" presStyleLbl="node1" presStyleIdx="1" presStyleCnt="5">
        <dgm:presLayoutVars>
          <dgm:bulletEnabled val="1"/>
        </dgm:presLayoutVars>
      </dgm:prSet>
      <dgm:spPr/>
    </dgm:pt>
    <dgm:pt modelId="{095BBA0A-CC2D-4085-B89D-A1D9F2A918AB}" type="pres">
      <dgm:prSet presAssocID="{498C9263-28CD-4964-A4AC-CFA8B751D00B}" presName="accent_2" presStyleCnt="0"/>
      <dgm:spPr/>
    </dgm:pt>
    <dgm:pt modelId="{51DC7658-EACD-4094-9608-15A2E2F24234}" type="pres">
      <dgm:prSet presAssocID="{498C9263-28CD-4964-A4AC-CFA8B751D00B}" presName="accentRepeatNode" presStyleLbl="solidFgAcc1" presStyleIdx="1" presStyleCnt="5"/>
      <dgm:spPr/>
    </dgm:pt>
    <dgm:pt modelId="{D8C43372-A48D-49A2-970A-FEF6427837E5}" type="pres">
      <dgm:prSet presAssocID="{E42ED0F2-6E04-49D6-909E-2161ABF92AEB}" presName="text_3" presStyleLbl="node1" presStyleIdx="2" presStyleCnt="5">
        <dgm:presLayoutVars>
          <dgm:bulletEnabled val="1"/>
        </dgm:presLayoutVars>
      </dgm:prSet>
      <dgm:spPr/>
    </dgm:pt>
    <dgm:pt modelId="{9E39A9A3-2E82-48B6-88FB-9A58CD62428A}" type="pres">
      <dgm:prSet presAssocID="{E42ED0F2-6E04-49D6-909E-2161ABF92AEB}" presName="accent_3" presStyleCnt="0"/>
      <dgm:spPr/>
    </dgm:pt>
    <dgm:pt modelId="{60326BDB-29B0-4F54-9CF9-A5A59060FCEF}" type="pres">
      <dgm:prSet presAssocID="{E42ED0F2-6E04-49D6-909E-2161ABF92AEB}" presName="accentRepeatNode" presStyleLbl="solidFgAcc1" presStyleIdx="2" presStyleCnt="5"/>
      <dgm:spPr/>
    </dgm:pt>
    <dgm:pt modelId="{1A360FB3-44F0-43F7-8924-140CB274856B}" type="pres">
      <dgm:prSet presAssocID="{B596E1FC-5492-4693-944F-ECEA829C8A1F}" presName="text_4" presStyleLbl="node1" presStyleIdx="3" presStyleCnt="5">
        <dgm:presLayoutVars>
          <dgm:bulletEnabled val="1"/>
        </dgm:presLayoutVars>
      </dgm:prSet>
      <dgm:spPr/>
    </dgm:pt>
    <dgm:pt modelId="{AA2C098A-67F9-4586-AB57-CC742EF0F36C}" type="pres">
      <dgm:prSet presAssocID="{B596E1FC-5492-4693-944F-ECEA829C8A1F}" presName="accent_4" presStyleCnt="0"/>
      <dgm:spPr/>
    </dgm:pt>
    <dgm:pt modelId="{A4C8D77E-D641-4923-827E-55B26A14191F}" type="pres">
      <dgm:prSet presAssocID="{B596E1FC-5492-4693-944F-ECEA829C8A1F}" presName="accentRepeatNode" presStyleLbl="solidFgAcc1" presStyleIdx="3" presStyleCnt="5"/>
      <dgm:spPr/>
    </dgm:pt>
    <dgm:pt modelId="{4AABCC47-1FE4-4FF8-9E03-6853EC4D9927}" type="pres">
      <dgm:prSet presAssocID="{71821DB7-0807-4DCA-9119-CF1CC6834B6F}" presName="text_5" presStyleLbl="node1" presStyleIdx="4" presStyleCnt="5">
        <dgm:presLayoutVars>
          <dgm:bulletEnabled val="1"/>
        </dgm:presLayoutVars>
      </dgm:prSet>
      <dgm:spPr/>
    </dgm:pt>
    <dgm:pt modelId="{37414BB1-9B91-45C9-96B0-92C650F8FD5F}" type="pres">
      <dgm:prSet presAssocID="{71821DB7-0807-4DCA-9119-CF1CC6834B6F}" presName="accent_5" presStyleCnt="0"/>
      <dgm:spPr/>
    </dgm:pt>
    <dgm:pt modelId="{1D9E985D-A47F-4202-BA78-319EB119C12D}" type="pres">
      <dgm:prSet presAssocID="{71821DB7-0807-4DCA-9119-CF1CC6834B6F}" presName="accentRepeatNode" presStyleLbl="solidFgAcc1" presStyleIdx="4" presStyleCnt="5"/>
      <dgm:spPr/>
    </dgm:pt>
  </dgm:ptLst>
  <dgm:cxnLst>
    <dgm:cxn modelId="{2B540405-6636-4251-8E5C-A3C2F9834A1F}" srcId="{374C96ED-BAD3-46F3-95D2-440E38F15177}" destId="{498C9263-28CD-4964-A4AC-CFA8B751D00B}" srcOrd="1" destOrd="0" parTransId="{7B111050-0944-4E16-87CA-EDAA96665037}" sibTransId="{FD1F0529-412F-4025-9672-F8C00CD4AC9D}"/>
    <dgm:cxn modelId="{CC12DE26-6113-4A34-AD34-7808C9D0C659}" type="presOf" srcId="{498C9263-28CD-4964-A4AC-CFA8B751D00B}" destId="{505CC0CC-EBEA-4B0B-B943-8AA398E198DB}" srcOrd="0" destOrd="0" presId="urn:microsoft.com/office/officeart/2008/layout/VerticalCurvedList"/>
    <dgm:cxn modelId="{432C382E-97B1-4BBE-B7AA-5BD1E749C8D7}" type="presOf" srcId="{71821DB7-0807-4DCA-9119-CF1CC6834B6F}" destId="{4AABCC47-1FE4-4FF8-9E03-6853EC4D9927}" srcOrd="0" destOrd="0" presId="urn:microsoft.com/office/officeart/2008/layout/VerticalCurvedList"/>
    <dgm:cxn modelId="{C2BDA937-A27D-4845-BC4E-F2AC294D00C3}" type="presOf" srcId="{E8A5C7EF-0A9E-42DE-A83C-3C9C831E03BE}" destId="{DA6D0782-E66B-4B95-B131-725F3D394D63}" srcOrd="0" destOrd="0" presId="urn:microsoft.com/office/officeart/2008/layout/VerticalCurvedList"/>
    <dgm:cxn modelId="{802F0D41-84C5-4FFD-9BC9-1A98C7C8818F}" srcId="{374C96ED-BAD3-46F3-95D2-440E38F15177}" destId="{E42ED0F2-6E04-49D6-909E-2161ABF92AEB}" srcOrd="2" destOrd="0" parTransId="{06E8C833-E359-4BE2-9969-E263683D90C6}" sibTransId="{F1CE52A8-717E-44E4-A4DE-D234ED700016}"/>
    <dgm:cxn modelId="{2511D644-2C14-4F60-9A61-8C73DAF5E330}" type="presOf" srcId="{E42ED0F2-6E04-49D6-909E-2161ABF92AEB}" destId="{D8C43372-A48D-49A2-970A-FEF6427837E5}" srcOrd="0" destOrd="0" presId="urn:microsoft.com/office/officeart/2008/layout/VerticalCurvedList"/>
    <dgm:cxn modelId="{F6D3F36B-069C-4E4A-9CCD-2EC36A1CF530}" type="presOf" srcId="{B596E1FC-5492-4693-944F-ECEA829C8A1F}" destId="{1A360FB3-44F0-43F7-8924-140CB274856B}" srcOrd="0" destOrd="0" presId="urn:microsoft.com/office/officeart/2008/layout/VerticalCurvedList"/>
    <dgm:cxn modelId="{7558384D-4C27-4996-91E0-678B18905C54}" srcId="{374C96ED-BAD3-46F3-95D2-440E38F15177}" destId="{B596E1FC-5492-4693-944F-ECEA829C8A1F}" srcOrd="3" destOrd="0" parTransId="{E3FE22D5-01CD-4B46-AC10-E21FCB0669B8}" sibTransId="{5FDB08BC-C48B-4FA9-B833-3755940A0843}"/>
    <dgm:cxn modelId="{6CAB4EAC-9C13-4A8C-BB03-8904303709D0}" type="presOf" srcId="{374C96ED-BAD3-46F3-95D2-440E38F15177}" destId="{2A527F5A-66C9-4C36-AE75-5837B13D2786}" srcOrd="0" destOrd="0" presId="urn:microsoft.com/office/officeart/2008/layout/VerticalCurvedList"/>
    <dgm:cxn modelId="{5B3409C7-4956-4C49-A5DB-2CF30EFA303A}" srcId="{374C96ED-BAD3-46F3-95D2-440E38F15177}" destId="{71821DB7-0807-4DCA-9119-CF1CC6834B6F}" srcOrd="4" destOrd="0" parTransId="{1D6AE76C-9300-44DD-BE65-672A3829ECE7}" sibTransId="{84544E96-0D31-4D6C-A2B4-F92F0335F68A}"/>
    <dgm:cxn modelId="{DB5FDBC7-6985-47AB-B116-0C76DD7A6A3F}" srcId="{374C96ED-BAD3-46F3-95D2-440E38F15177}" destId="{E8A5C7EF-0A9E-42DE-A83C-3C9C831E03BE}" srcOrd="0" destOrd="0" parTransId="{8F91E072-D972-4094-8F08-F1EDAD19D4F8}" sibTransId="{003C4003-59C0-401F-BA1B-4A1CCAFFF152}"/>
    <dgm:cxn modelId="{9311CDD4-0384-45E0-AFA7-493D495A53B0}" type="presOf" srcId="{003C4003-59C0-401F-BA1B-4A1CCAFFF152}" destId="{3FB60D6B-89EF-4799-8C67-702ECEAA6A79}" srcOrd="0" destOrd="0" presId="urn:microsoft.com/office/officeart/2008/layout/VerticalCurvedList"/>
    <dgm:cxn modelId="{F206BCE6-1826-4B4C-A85F-78D53D32AC05}" type="presParOf" srcId="{2A527F5A-66C9-4C36-AE75-5837B13D2786}" destId="{F43A784C-4F6A-4513-A0B6-BEC1E56F7F02}" srcOrd="0" destOrd="0" presId="urn:microsoft.com/office/officeart/2008/layout/VerticalCurvedList"/>
    <dgm:cxn modelId="{C1F3FBE5-121B-44C5-87B1-857E50C3EFD9}" type="presParOf" srcId="{F43A784C-4F6A-4513-A0B6-BEC1E56F7F02}" destId="{523DDA46-6875-484F-B99B-49ABAB93EF7B}" srcOrd="0" destOrd="0" presId="urn:microsoft.com/office/officeart/2008/layout/VerticalCurvedList"/>
    <dgm:cxn modelId="{0D9D68FD-4EE6-4032-9281-F46FAAFD6629}" type="presParOf" srcId="{523DDA46-6875-484F-B99B-49ABAB93EF7B}" destId="{BEE169C3-FC3B-4ED0-BB66-CC1BF82B1333}" srcOrd="0" destOrd="0" presId="urn:microsoft.com/office/officeart/2008/layout/VerticalCurvedList"/>
    <dgm:cxn modelId="{2FCB51BE-9B85-416F-A1C5-665B1D4CEA5D}" type="presParOf" srcId="{523DDA46-6875-484F-B99B-49ABAB93EF7B}" destId="{3FB60D6B-89EF-4799-8C67-702ECEAA6A79}" srcOrd="1" destOrd="0" presId="urn:microsoft.com/office/officeart/2008/layout/VerticalCurvedList"/>
    <dgm:cxn modelId="{2541F8DD-A0BC-4535-97C2-C63B3F82E1C5}" type="presParOf" srcId="{523DDA46-6875-484F-B99B-49ABAB93EF7B}" destId="{DBB3ED6D-18A8-48B3-96F9-FF1BCC8E1E42}" srcOrd="2" destOrd="0" presId="urn:microsoft.com/office/officeart/2008/layout/VerticalCurvedList"/>
    <dgm:cxn modelId="{3DE16E38-81B5-4767-A304-DF9F7B50EA8D}" type="presParOf" srcId="{523DDA46-6875-484F-B99B-49ABAB93EF7B}" destId="{F6FAE6D7-D153-4F76-ACF2-3E9EE9B2A835}" srcOrd="3" destOrd="0" presId="urn:microsoft.com/office/officeart/2008/layout/VerticalCurvedList"/>
    <dgm:cxn modelId="{6194CC7D-CED3-445E-97E8-6A2399806DEA}" type="presParOf" srcId="{F43A784C-4F6A-4513-A0B6-BEC1E56F7F02}" destId="{DA6D0782-E66B-4B95-B131-725F3D394D63}" srcOrd="1" destOrd="0" presId="urn:microsoft.com/office/officeart/2008/layout/VerticalCurvedList"/>
    <dgm:cxn modelId="{DB3A84DC-2A77-4CED-B258-CC07E0341BFF}" type="presParOf" srcId="{F43A784C-4F6A-4513-A0B6-BEC1E56F7F02}" destId="{B74B7995-7F39-4FD2-A949-A5938681B2A2}" srcOrd="2" destOrd="0" presId="urn:microsoft.com/office/officeart/2008/layout/VerticalCurvedList"/>
    <dgm:cxn modelId="{4AA03DF4-562F-41CC-B34B-91DC575E5620}" type="presParOf" srcId="{B74B7995-7F39-4FD2-A949-A5938681B2A2}" destId="{7FF07FF5-8F94-489B-8DBE-3709C45E72BE}" srcOrd="0" destOrd="0" presId="urn:microsoft.com/office/officeart/2008/layout/VerticalCurvedList"/>
    <dgm:cxn modelId="{65D65038-B50A-414B-86A1-D3E56142293A}" type="presParOf" srcId="{F43A784C-4F6A-4513-A0B6-BEC1E56F7F02}" destId="{505CC0CC-EBEA-4B0B-B943-8AA398E198DB}" srcOrd="3" destOrd="0" presId="urn:microsoft.com/office/officeart/2008/layout/VerticalCurvedList"/>
    <dgm:cxn modelId="{CF6673E1-9974-44C5-8CB2-F1DEEA6E0D9E}" type="presParOf" srcId="{F43A784C-4F6A-4513-A0B6-BEC1E56F7F02}" destId="{095BBA0A-CC2D-4085-B89D-A1D9F2A918AB}" srcOrd="4" destOrd="0" presId="urn:microsoft.com/office/officeart/2008/layout/VerticalCurvedList"/>
    <dgm:cxn modelId="{93CDC16B-C450-4BED-A098-260D73299302}" type="presParOf" srcId="{095BBA0A-CC2D-4085-B89D-A1D9F2A918AB}" destId="{51DC7658-EACD-4094-9608-15A2E2F24234}" srcOrd="0" destOrd="0" presId="urn:microsoft.com/office/officeart/2008/layout/VerticalCurvedList"/>
    <dgm:cxn modelId="{57272462-6529-4834-B548-4E595CD076FF}" type="presParOf" srcId="{F43A784C-4F6A-4513-A0B6-BEC1E56F7F02}" destId="{D8C43372-A48D-49A2-970A-FEF6427837E5}" srcOrd="5" destOrd="0" presId="urn:microsoft.com/office/officeart/2008/layout/VerticalCurvedList"/>
    <dgm:cxn modelId="{7CCEF08C-5F53-455B-9F90-B2FA8E3A8BBC}" type="presParOf" srcId="{F43A784C-4F6A-4513-A0B6-BEC1E56F7F02}" destId="{9E39A9A3-2E82-48B6-88FB-9A58CD62428A}" srcOrd="6" destOrd="0" presId="urn:microsoft.com/office/officeart/2008/layout/VerticalCurvedList"/>
    <dgm:cxn modelId="{EE624D21-59FC-47FB-9A25-7D3CE44A5141}" type="presParOf" srcId="{9E39A9A3-2E82-48B6-88FB-9A58CD62428A}" destId="{60326BDB-29B0-4F54-9CF9-A5A59060FCEF}" srcOrd="0" destOrd="0" presId="urn:microsoft.com/office/officeart/2008/layout/VerticalCurvedList"/>
    <dgm:cxn modelId="{AEDAF6D1-C18A-4955-B66E-742F4DC2615D}" type="presParOf" srcId="{F43A784C-4F6A-4513-A0B6-BEC1E56F7F02}" destId="{1A360FB3-44F0-43F7-8924-140CB274856B}" srcOrd="7" destOrd="0" presId="urn:microsoft.com/office/officeart/2008/layout/VerticalCurvedList"/>
    <dgm:cxn modelId="{1ECA722C-464B-474F-8187-AB22CB054241}" type="presParOf" srcId="{F43A784C-4F6A-4513-A0B6-BEC1E56F7F02}" destId="{AA2C098A-67F9-4586-AB57-CC742EF0F36C}" srcOrd="8" destOrd="0" presId="urn:microsoft.com/office/officeart/2008/layout/VerticalCurvedList"/>
    <dgm:cxn modelId="{86BDE535-EF26-47CA-BE56-44D1A6B7CF18}" type="presParOf" srcId="{AA2C098A-67F9-4586-AB57-CC742EF0F36C}" destId="{A4C8D77E-D641-4923-827E-55B26A14191F}" srcOrd="0" destOrd="0" presId="urn:microsoft.com/office/officeart/2008/layout/VerticalCurvedList"/>
    <dgm:cxn modelId="{ABACA001-26B2-4610-9F68-E517057BA20E}" type="presParOf" srcId="{F43A784C-4F6A-4513-A0B6-BEC1E56F7F02}" destId="{4AABCC47-1FE4-4FF8-9E03-6853EC4D9927}" srcOrd="9" destOrd="0" presId="urn:microsoft.com/office/officeart/2008/layout/VerticalCurvedList"/>
    <dgm:cxn modelId="{788831FC-4008-4FA4-9734-1BDA2D8348CB}" type="presParOf" srcId="{F43A784C-4F6A-4513-A0B6-BEC1E56F7F02}" destId="{37414BB1-9B91-45C9-96B0-92C650F8FD5F}" srcOrd="10" destOrd="0" presId="urn:microsoft.com/office/officeart/2008/layout/VerticalCurvedList"/>
    <dgm:cxn modelId="{1EB03C3C-FE41-4991-A6F2-C6870202318D}" type="presParOf" srcId="{37414BB1-9B91-45C9-96B0-92C650F8FD5F}" destId="{1D9E985D-A47F-4202-BA78-319EB119C12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110A4D-3F5E-4135-8A9F-CAF8BD865382}" type="doc">
      <dgm:prSet loTypeId="urn:microsoft.com/office/officeart/2005/8/layout/cycle5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B28433-06D5-4A6C-A5BD-D422E2368D1C}">
      <dgm:prSet phldrT="[Text]" custT="1"/>
      <dgm:spPr>
        <a:xfrm>
          <a:off x="1170542" y="1813501"/>
          <a:ext cx="2708544" cy="1097396"/>
        </a:xfrm>
      </dgm:spPr>
      <dgm:t>
        <a:bodyPr/>
        <a:lstStyle/>
        <a:p>
          <a:r>
            <a:rPr lang="en-US" sz="2800">
              <a:latin typeface="Calibri"/>
              <a:ea typeface="+mn-ea"/>
              <a:cs typeface="+mn-cs"/>
            </a:rPr>
            <a:t>Implementation</a:t>
          </a:r>
          <a:br>
            <a:rPr lang="id-ID" sz="2700">
              <a:latin typeface="Calibri"/>
              <a:ea typeface="+mn-ea"/>
              <a:cs typeface="+mn-cs"/>
            </a:rPr>
          </a:br>
          <a:r>
            <a:rPr lang="id-ID" sz="2000" i="1">
              <a:latin typeface="Calibri"/>
              <a:ea typeface="+mn-ea"/>
              <a:cs typeface="+mn-cs"/>
            </a:rPr>
            <a:t>(New System)</a:t>
          </a:r>
          <a:endParaRPr lang="en-US" sz="2000" i="1" dirty="0">
            <a:latin typeface="Calibri"/>
            <a:ea typeface="+mn-ea"/>
            <a:cs typeface="+mn-cs"/>
          </a:endParaRPr>
        </a:p>
      </dgm:t>
    </dgm:pt>
    <dgm:pt modelId="{B1E169FA-2675-4029-A163-F457E76F545E}" type="sibTrans" cxnId="{18DCA477-07DC-4F6D-8F4E-3E0A81C9A54E}">
      <dgm:prSet/>
      <dgm:spPr>
        <a:xfrm>
          <a:off x="2524814" y="550394"/>
          <a:ext cx="3623611" cy="3623611"/>
        </a:xfrm>
      </dgm:spPr>
      <dgm:t>
        <a:bodyPr/>
        <a:lstStyle/>
        <a:p>
          <a:endParaRPr lang="en-US"/>
        </a:p>
      </dgm:t>
    </dgm:pt>
    <dgm:pt modelId="{DB385FBD-7474-4D3F-A1AF-5C3AC297BBB2}" type="parTrans" cxnId="{18DCA477-07DC-4F6D-8F4E-3E0A81C9A54E}">
      <dgm:prSet/>
      <dgm:spPr/>
      <dgm:t>
        <a:bodyPr/>
        <a:lstStyle/>
        <a:p>
          <a:endParaRPr lang="en-US"/>
        </a:p>
      </dgm:t>
    </dgm:pt>
    <dgm:pt modelId="{8B338C84-75DE-490B-B7BD-E14CF644700D}">
      <dgm:prSet phldrT="[Text]" custT="1"/>
      <dgm:spPr>
        <a:xfrm>
          <a:off x="3181635" y="3625307"/>
          <a:ext cx="2309969" cy="1097396"/>
        </a:xfrm>
      </dgm:spPr>
      <dgm:t>
        <a:bodyPr/>
        <a:lstStyle/>
        <a:p>
          <a:r>
            <a:rPr lang="en-US" sz="2800">
              <a:latin typeface="Calibri"/>
              <a:ea typeface="+mn-ea"/>
              <a:cs typeface="+mn-cs"/>
            </a:rPr>
            <a:t>Design</a:t>
          </a:r>
          <a:br>
            <a:rPr lang="id-ID" sz="2000">
              <a:latin typeface="Calibri"/>
              <a:ea typeface="+mn-ea"/>
              <a:cs typeface="+mn-cs"/>
            </a:rPr>
          </a:br>
          <a:r>
            <a:rPr lang="id-ID" sz="2000" i="1">
              <a:latin typeface="Calibri"/>
              <a:ea typeface="+mn-ea"/>
              <a:cs typeface="+mn-cs"/>
            </a:rPr>
            <a:t>(System Specification)</a:t>
          </a:r>
          <a:endParaRPr lang="en-US" sz="2000" i="1" dirty="0">
            <a:latin typeface="Calibri"/>
            <a:ea typeface="+mn-ea"/>
            <a:cs typeface="+mn-cs"/>
          </a:endParaRPr>
        </a:p>
      </dgm:t>
    </dgm:pt>
    <dgm:pt modelId="{CC63CE4D-9440-4F4D-8A92-796B92B85288}" type="sibTrans" cxnId="{75E66621-FE1B-4784-91DA-B57E1A272B49}">
      <dgm:prSet/>
      <dgm:spPr>
        <a:xfrm>
          <a:off x="2524814" y="550394"/>
          <a:ext cx="3623611" cy="3623611"/>
        </a:xfrm>
      </dgm:spPr>
      <dgm:t>
        <a:bodyPr/>
        <a:lstStyle/>
        <a:p>
          <a:endParaRPr lang="en-US"/>
        </a:p>
      </dgm:t>
    </dgm:pt>
    <dgm:pt modelId="{AF723A37-A4F6-46ED-B77D-4EC8872C222B}" type="parTrans" cxnId="{75E66621-FE1B-4784-91DA-B57E1A272B49}">
      <dgm:prSet/>
      <dgm:spPr/>
      <dgm:t>
        <a:bodyPr/>
        <a:lstStyle/>
        <a:p>
          <a:endParaRPr lang="en-US"/>
        </a:p>
      </dgm:t>
    </dgm:pt>
    <dgm:pt modelId="{C80A8738-ACA8-4E35-A7C5-DA04AA9E6147}">
      <dgm:prSet phldrT="[Text]" custT="1"/>
      <dgm:spPr>
        <a:xfrm>
          <a:off x="4876973" y="1813501"/>
          <a:ext cx="2542904" cy="1097396"/>
        </a:xfrm>
      </dgm:spPr>
      <dgm:t>
        <a:bodyPr/>
        <a:lstStyle/>
        <a:p>
          <a:r>
            <a:rPr lang="en-US" sz="2800">
              <a:latin typeface="Calibri"/>
              <a:ea typeface="+mn-ea"/>
              <a:cs typeface="+mn-cs"/>
            </a:rPr>
            <a:t>Analysis</a:t>
          </a:r>
          <a:br>
            <a:rPr lang="id-ID" sz="2000">
              <a:latin typeface="Calibri"/>
              <a:ea typeface="+mn-ea"/>
              <a:cs typeface="+mn-cs"/>
            </a:rPr>
          </a:br>
          <a:r>
            <a:rPr lang="id-ID" sz="2000" i="1">
              <a:latin typeface="Calibri"/>
              <a:ea typeface="+mn-ea"/>
              <a:cs typeface="+mn-cs"/>
            </a:rPr>
            <a:t>(System Specification)</a:t>
          </a:r>
          <a:endParaRPr lang="en-US" sz="2000" i="1" dirty="0">
            <a:latin typeface="Calibri"/>
            <a:ea typeface="+mn-ea"/>
            <a:cs typeface="+mn-cs"/>
          </a:endParaRPr>
        </a:p>
      </dgm:t>
    </dgm:pt>
    <dgm:pt modelId="{6BAC6641-6F16-42C7-9628-222D46D6B99E}" type="sibTrans" cxnId="{8D42E35A-4FD1-474D-A81F-5FE06D8AAA22}">
      <dgm:prSet/>
      <dgm:spPr>
        <a:xfrm>
          <a:off x="2524814" y="550394"/>
          <a:ext cx="3623611" cy="3623611"/>
        </a:xfrm>
      </dgm:spPr>
      <dgm:t>
        <a:bodyPr/>
        <a:lstStyle/>
        <a:p>
          <a:endParaRPr lang="en-US"/>
        </a:p>
      </dgm:t>
    </dgm:pt>
    <dgm:pt modelId="{118471EF-ADB4-4EEF-BD87-24A1F28669BF}" type="parTrans" cxnId="{8D42E35A-4FD1-474D-A81F-5FE06D8AAA22}">
      <dgm:prSet/>
      <dgm:spPr/>
      <dgm:t>
        <a:bodyPr/>
        <a:lstStyle/>
        <a:p>
          <a:endParaRPr lang="en-US"/>
        </a:p>
      </dgm:t>
    </dgm:pt>
    <dgm:pt modelId="{746407FD-1023-4207-8A6F-8D6782650E11}">
      <dgm:prSet phldrT="[Text]" custT="1"/>
      <dgm:spPr>
        <a:xfrm>
          <a:off x="3102099" y="1695"/>
          <a:ext cx="2469041" cy="1097396"/>
        </a:xfrm>
      </dgm:spPr>
      <dgm:t>
        <a:bodyPr/>
        <a:lstStyle/>
        <a:p>
          <a:r>
            <a:rPr lang="en-US" sz="2800">
              <a:latin typeface="Calibri"/>
              <a:ea typeface="+mn-ea"/>
              <a:cs typeface="+mn-cs"/>
            </a:rPr>
            <a:t>Planning</a:t>
          </a:r>
          <a:endParaRPr lang="id-ID" sz="2800">
            <a:latin typeface="Calibri"/>
            <a:ea typeface="+mn-ea"/>
            <a:cs typeface="+mn-cs"/>
          </a:endParaRPr>
        </a:p>
        <a:p>
          <a:r>
            <a:rPr lang="id-ID" sz="2000" i="1">
              <a:latin typeface="Calibri"/>
              <a:ea typeface="+mn-ea"/>
              <a:cs typeface="+mn-cs"/>
            </a:rPr>
            <a:t>(System Proposal)</a:t>
          </a:r>
          <a:endParaRPr lang="en-US" sz="2000" i="1" dirty="0">
            <a:latin typeface="Calibri"/>
            <a:ea typeface="+mn-ea"/>
            <a:cs typeface="+mn-cs"/>
          </a:endParaRPr>
        </a:p>
      </dgm:t>
    </dgm:pt>
    <dgm:pt modelId="{5E05B78C-094A-4509-9654-09D2F26F3FFD}" type="sibTrans" cxnId="{861D5ABE-FC74-4203-BA70-713D604D7945}">
      <dgm:prSet/>
      <dgm:spPr>
        <a:xfrm>
          <a:off x="2524814" y="550394"/>
          <a:ext cx="3623611" cy="3623611"/>
        </a:xfrm>
      </dgm:spPr>
      <dgm:t>
        <a:bodyPr/>
        <a:lstStyle/>
        <a:p>
          <a:endParaRPr lang="en-US"/>
        </a:p>
      </dgm:t>
    </dgm:pt>
    <dgm:pt modelId="{7B6FAAAB-269F-4CC4-8442-29D9B5032544}" type="parTrans" cxnId="{861D5ABE-FC74-4203-BA70-713D604D7945}">
      <dgm:prSet/>
      <dgm:spPr/>
      <dgm:t>
        <a:bodyPr/>
        <a:lstStyle/>
        <a:p>
          <a:endParaRPr lang="en-US"/>
        </a:p>
      </dgm:t>
    </dgm:pt>
    <dgm:pt modelId="{0A3A9FBE-F7C6-41D0-A2A8-F50B183ED97D}" type="pres">
      <dgm:prSet presAssocID="{98110A4D-3F5E-4135-8A9F-CAF8BD865382}" presName="cycle" presStyleCnt="0">
        <dgm:presLayoutVars>
          <dgm:dir/>
          <dgm:resizeHandles val="exact"/>
        </dgm:presLayoutVars>
      </dgm:prSet>
      <dgm:spPr/>
    </dgm:pt>
    <dgm:pt modelId="{256E3A91-2E2F-4ED9-A28A-3DA97D5742E3}" type="pres">
      <dgm:prSet presAssocID="{746407FD-1023-4207-8A6F-8D6782650E11}" presName="node" presStyleLbl="node1" presStyleIdx="0" presStyleCnt="4" custScaleX="169262" custRadScaleRad="100101" custRadScaleInc="2327">
        <dgm:presLayoutVars>
          <dgm:bulletEnabled val="1"/>
        </dgm:presLayoutVars>
      </dgm:prSet>
      <dgm:spPr>
        <a:prstGeom prst="roundRect">
          <a:avLst/>
        </a:prstGeom>
      </dgm:spPr>
    </dgm:pt>
    <dgm:pt modelId="{8B1A1E44-0CA3-47B4-B36D-323702FD4456}" type="pres">
      <dgm:prSet presAssocID="{746407FD-1023-4207-8A6F-8D6782650E11}" presName="spNode" presStyleCnt="0"/>
      <dgm:spPr/>
    </dgm:pt>
    <dgm:pt modelId="{47F33915-6B3B-401C-B50F-B22A754E2EF7}" type="pres">
      <dgm:prSet presAssocID="{5E05B78C-094A-4509-9654-09D2F26F3FFD}" presName="sibTrans" presStyleLbl="sibTrans1D1" presStyleIdx="0" presStyleCnt="4" custScaleX="828042"/>
      <dgm:spPr>
        <a:custGeom>
          <a:avLst/>
          <a:gdLst/>
          <a:ahLst/>
          <a:cxnLst/>
          <a:rect l="0" t="0" r="0" b="0"/>
          <a:pathLst>
            <a:path>
              <a:moveTo>
                <a:pt x="3174428" y="617694"/>
              </a:moveTo>
              <a:arcTo wR="1811805" hR="1811805" stAng="19126251" swAng="1066856"/>
            </a:path>
          </a:pathLst>
        </a:custGeom>
      </dgm:spPr>
    </dgm:pt>
    <dgm:pt modelId="{28358C13-D8CC-4AD2-A7BF-1189D1A964E3}" type="pres">
      <dgm:prSet presAssocID="{C80A8738-ACA8-4E35-A7C5-DA04AA9E6147}" presName="node" presStyleLbl="node1" presStyleIdx="1" presStyleCnt="4" custScaleX="174326">
        <dgm:presLayoutVars>
          <dgm:bulletEnabled val="1"/>
        </dgm:presLayoutVars>
      </dgm:prSet>
      <dgm:spPr>
        <a:prstGeom prst="roundRect">
          <a:avLst/>
        </a:prstGeom>
      </dgm:spPr>
    </dgm:pt>
    <dgm:pt modelId="{7A773DDB-9EA6-40D0-908C-5A4C420FC715}" type="pres">
      <dgm:prSet presAssocID="{C80A8738-ACA8-4E35-A7C5-DA04AA9E6147}" presName="spNode" presStyleCnt="0"/>
      <dgm:spPr/>
    </dgm:pt>
    <dgm:pt modelId="{396D247C-7331-400F-88B3-FB5C75DEFBD2}" type="pres">
      <dgm:prSet presAssocID="{6BAC6641-6F16-42C7-9628-222D46D6B99E}" presName="sibTrans" presStyleLbl="sibTrans1D1" presStyleIdx="1" presStyleCnt="4" custScaleX="828042"/>
      <dgm:spPr>
        <a:custGeom>
          <a:avLst/>
          <a:gdLst/>
          <a:ahLst/>
          <a:cxnLst/>
          <a:rect l="0" t="0" r="0" b="0"/>
          <a:pathLst>
            <a:path>
              <a:moveTo>
                <a:pt x="3465772" y="2551424"/>
              </a:moveTo>
              <a:arcTo wR="1811805" hR="1811805" stAng="1445590" swAng="1190300"/>
            </a:path>
          </a:pathLst>
        </a:custGeom>
      </dgm:spPr>
    </dgm:pt>
    <dgm:pt modelId="{E5B85177-67DC-46B9-9178-4FD74108A018}" type="pres">
      <dgm:prSet presAssocID="{8B338C84-75DE-490B-B7BD-E14CF644700D}" presName="node" presStyleLbl="node1" presStyleIdx="2" presStyleCnt="4" custScaleX="158357">
        <dgm:presLayoutVars>
          <dgm:bulletEnabled val="1"/>
        </dgm:presLayoutVars>
      </dgm:prSet>
      <dgm:spPr>
        <a:prstGeom prst="roundRect">
          <a:avLst/>
        </a:prstGeom>
      </dgm:spPr>
    </dgm:pt>
    <dgm:pt modelId="{35D7A730-924C-49C3-A7BA-CD89FCBCE1AC}" type="pres">
      <dgm:prSet presAssocID="{8B338C84-75DE-490B-B7BD-E14CF644700D}" presName="spNode" presStyleCnt="0"/>
      <dgm:spPr/>
    </dgm:pt>
    <dgm:pt modelId="{D2CA6A8E-22C6-4F9F-B88D-7C12E5956E50}" type="pres">
      <dgm:prSet presAssocID="{CC63CE4D-9440-4F4D-8A92-796B92B85288}" presName="sibTrans" presStyleLbl="sibTrans1D1" presStyleIdx="2" presStyleCnt="4" custScaleX="828042"/>
      <dgm:spPr>
        <a:custGeom>
          <a:avLst/>
          <a:gdLst/>
          <a:ahLst/>
          <a:cxnLst/>
          <a:rect l="0" t="0" r="0" b="0"/>
          <a:pathLst>
            <a:path>
              <a:moveTo>
                <a:pt x="506998" y="3068832"/>
              </a:moveTo>
              <a:arcTo wR="1811805" hR="1811805" stAng="8164110" swAng="1190300"/>
            </a:path>
          </a:pathLst>
        </a:custGeom>
      </dgm:spPr>
    </dgm:pt>
    <dgm:pt modelId="{780DDDCB-B12F-428D-A586-90FD6F79F55C}" type="pres">
      <dgm:prSet presAssocID="{26B28433-06D5-4A6C-A5BD-D422E2368D1C}" presName="node" presStyleLbl="node1" presStyleIdx="3" presStyleCnt="4" custScaleX="185681">
        <dgm:presLayoutVars>
          <dgm:bulletEnabled val="1"/>
        </dgm:presLayoutVars>
      </dgm:prSet>
      <dgm:spPr>
        <a:prstGeom prst="roundRect">
          <a:avLst/>
        </a:prstGeom>
      </dgm:spPr>
    </dgm:pt>
    <dgm:pt modelId="{27501DD9-B23B-4A6C-B19F-BEDC210774CB}" type="pres">
      <dgm:prSet presAssocID="{26B28433-06D5-4A6C-A5BD-D422E2368D1C}" presName="spNode" presStyleCnt="0"/>
      <dgm:spPr/>
    </dgm:pt>
    <dgm:pt modelId="{498F4E31-E423-4928-A28F-F71BD81A544F}" type="pres">
      <dgm:prSet presAssocID="{B1E169FA-2675-4029-A163-F457E76F545E}" presName="sibTrans" presStyleLbl="sibTrans1D1" presStyleIdx="3" presStyleCnt="4" custScaleX="828042"/>
      <dgm:spPr>
        <a:custGeom>
          <a:avLst/>
          <a:gdLst/>
          <a:ahLst/>
          <a:cxnLst/>
          <a:rect l="0" t="0" r="0" b="0"/>
          <a:pathLst>
            <a:path>
              <a:moveTo>
                <a:pt x="149618" y="1090851"/>
              </a:moveTo>
              <a:arcTo wR="1811805" hR="1811805" stAng="12206894" swAng="1066856"/>
            </a:path>
          </a:pathLst>
        </a:custGeom>
      </dgm:spPr>
    </dgm:pt>
  </dgm:ptLst>
  <dgm:cxnLst>
    <dgm:cxn modelId="{B64E7C0D-EBDA-413A-9C2C-545D890F3561}" type="presOf" srcId="{CC63CE4D-9440-4F4D-8A92-796B92B85288}" destId="{D2CA6A8E-22C6-4F9F-B88D-7C12E5956E50}" srcOrd="0" destOrd="0" presId="urn:microsoft.com/office/officeart/2005/8/layout/cycle5"/>
    <dgm:cxn modelId="{75E66621-FE1B-4784-91DA-B57E1A272B49}" srcId="{98110A4D-3F5E-4135-8A9F-CAF8BD865382}" destId="{8B338C84-75DE-490B-B7BD-E14CF644700D}" srcOrd="2" destOrd="0" parTransId="{AF723A37-A4F6-46ED-B77D-4EC8872C222B}" sibTransId="{CC63CE4D-9440-4F4D-8A92-796B92B85288}"/>
    <dgm:cxn modelId="{A049B427-E194-407B-9AFD-C5E8E434BE7D}" type="presOf" srcId="{6BAC6641-6F16-42C7-9628-222D46D6B99E}" destId="{396D247C-7331-400F-88B3-FB5C75DEFBD2}" srcOrd="0" destOrd="0" presId="urn:microsoft.com/office/officeart/2005/8/layout/cycle5"/>
    <dgm:cxn modelId="{1176DF61-6B74-49BA-88FA-5E780AC85002}" type="presOf" srcId="{5E05B78C-094A-4509-9654-09D2F26F3FFD}" destId="{47F33915-6B3B-401C-B50F-B22A754E2EF7}" srcOrd="0" destOrd="0" presId="urn:microsoft.com/office/officeart/2005/8/layout/cycle5"/>
    <dgm:cxn modelId="{8020F048-2BBA-40EB-B920-CB553759E62E}" type="presOf" srcId="{C80A8738-ACA8-4E35-A7C5-DA04AA9E6147}" destId="{28358C13-D8CC-4AD2-A7BF-1189D1A964E3}" srcOrd="0" destOrd="0" presId="urn:microsoft.com/office/officeart/2005/8/layout/cycle5"/>
    <dgm:cxn modelId="{BEED206A-180D-49F1-899E-BC7CCB5965CB}" type="presOf" srcId="{26B28433-06D5-4A6C-A5BD-D422E2368D1C}" destId="{780DDDCB-B12F-428D-A586-90FD6F79F55C}" srcOrd="0" destOrd="0" presId="urn:microsoft.com/office/officeart/2005/8/layout/cycle5"/>
    <dgm:cxn modelId="{BEFE9971-F4D4-473E-A906-2D7C5B02791B}" type="presOf" srcId="{8B338C84-75DE-490B-B7BD-E14CF644700D}" destId="{E5B85177-67DC-46B9-9178-4FD74108A018}" srcOrd="0" destOrd="0" presId="urn:microsoft.com/office/officeart/2005/8/layout/cycle5"/>
    <dgm:cxn modelId="{18DCA477-07DC-4F6D-8F4E-3E0A81C9A54E}" srcId="{98110A4D-3F5E-4135-8A9F-CAF8BD865382}" destId="{26B28433-06D5-4A6C-A5BD-D422E2368D1C}" srcOrd="3" destOrd="0" parTransId="{DB385FBD-7474-4D3F-A1AF-5C3AC297BBB2}" sibTransId="{B1E169FA-2675-4029-A163-F457E76F545E}"/>
    <dgm:cxn modelId="{8D42E35A-4FD1-474D-A81F-5FE06D8AAA22}" srcId="{98110A4D-3F5E-4135-8A9F-CAF8BD865382}" destId="{C80A8738-ACA8-4E35-A7C5-DA04AA9E6147}" srcOrd="1" destOrd="0" parTransId="{118471EF-ADB4-4EEF-BD87-24A1F28669BF}" sibTransId="{6BAC6641-6F16-42C7-9628-222D46D6B99E}"/>
    <dgm:cxn modelId="{E2332F98-BC32-4264-9C2A-00E846BCB394}" type="presOf" srcId="{B1E169FA-2675-4029-A163-F457E76F545E}" destId="{498F4E31-E423-4928-A28F-F71BD81A544F}" srcOrd="0" destOrd="0" presId="urn:microsoft.com/office/officeart/2005/8/layout/cycle5"/>
    <dgm:cxn modelId="{C1BEDF9A-1C40-485A-9C80-A18DF7EC6B39}" type="presOf" srcId="{98110A4D-3F5E-4135-8A9F-CAF8BD865382}" destId="{0A3A9FBE-F7C6-41D0-A2A8-F50B183ED97D}" srcOrd="0" destOrd="0" presId="urn:microsoft.com/office/officeart/2005/8/layout/cycle5"/>
    <dgm:cxn modelId="{7CAEDDB0-3AAD-4479-B36F-B19D48C8B32A}" type="presOf" srcId="{746407FD-1023-4207-8A6F-8D6782650E11}" destId="{256E3A91-2E2F-4ED9-A28A-3DA97D5742E3}" srcOrd="0" destOrd="0" presId="urn:microsoft.com/office/officeart/2005/8/layout/cycle5"/>
    <dgm:cxn modelId="{861D5ABE-FC74-4203-BA70-713D604D7945}" srcId="{98110A4D-3F5E-4135-8A9F-CAF8BD865382}" destId="{746407FD-1023-4207-8A6F-8D6782650E11}" srcOrd="0" destOrd="0" parTransId="{7B6FAAAB-269F-4CC4-8442-29D9B5032544}" sibTransId="{5E05B78C-094A-4509-9654-09D2F26F3FFD}"/>
    <dgm:cxn modelId="{85FF9C8F-626E-4AF1-AA3B-D9D0C4316B01}" type="presParOf" srcId="{0A3A9FBE-F7C6-41D0-A2A8-F50B183ED97D}" destId="{256E3A91-2E2F-4ED9-A28A-3DA97D5742E3}" srcOrd="0" destOrd="0" presId="urn:microsoft.com/office/officeart/2005/8/layout/cycle5"/>
    <dgm:cxn modelId="{97A50F0D-9146-4051-AF28-E07B1296C0A9}" type="presParOf" srcId="{0A3A9FBE-F7C6-41D0-A2A8-F50B183ED97D}" destId="{8B1A1E44-0CA3-47B4-B36D-323702FD4456}" srcOrd="1" destOrd="0" presId="urn:microsoft.com/office/officeart/2005/8/layout/cycle5"/>
    <dgm:cxn modelId="{BA64F2A8-EAA1-428F-805C-E2C4B7CE8C23}" type="presParOf" srcId="{0A3A9FBE-F7C6-41D0-A2A8-F50B183ED97D}" destId="{47F33915-6B3B-401C-B50F-B22A754E2EF7}" srcOrd="2" destOrd="0" presId="urn:microsoft.com/office/officeart/2005/8/layout/cycle5"/>
    <dgm:cxn modelId="{63526FBA-9934-4B44-BBAB-863B6B12C9DA}" type="presParOf" srcId="{0A3A9FBE-F7C6-41D0-A2A8-F50B183ED97D}" destId="{28358C13-D8CC-4AD2-A7BF-1189D1A964E3}" srcOrd="3" destOrd="0" presId="urn:microsoft.com/office/officeart/2005/8/layout/cycle5"/>
    <dgm:cxn modelId="{966D2E87-5AB6-4D0F-8B8A-AF973ACA848D}" type="presParOf" srcId="{0A3A9FBE-F7C6-41D0-A2A8-F50B183ED97D}" destId="{7A773DDB-9EA6-40D0-908C-5A4C420FC715}" srcOrd="4" destOrd="0" presId="urn:microsoft.com/office/officeart/2005/8/layout/cycle5"/>
    <dgm:cxn modelId="{CF2F98F2-027C-4E3F-ACB6-6D2BB10135F3}" type="presParOf" srcId="{0A3A9FBE-F7C6-41D0-A2A8-F50B183ED97D}" destId="{396D247C-7331-400F-88B3-FB5C75DEFBD2}" srcOrd="5" destOrd="0" presId="urn:microsoft.com/office/officeart/2005/8/layout/cycle5"/>
    <dgm:cxn modelId="{BF56D1DE-5572-435D-AC41-5CAA48C32A9F}" type="presParOf" srcId="{0A3A9FBE-F7C6-41D0-A2A8-F50B183ED97D}" destId="{E5B85177-67DC-46B9-9178-4FD74108A018}" srcOrd="6" destOrd="0" presId="urn:microsoft.com/office/officeart/2005/8/layout/cycle5"/>
    <dgm:cxn modelId="{BD4C4FD7-13E0-4971-AADF-AAF4AA073397}" type="presParOf" srcId="{0A3A9FBE-F7C6-41D0-A2A8-F50B183ED97D}" destId="{35D7A730-924C-49C3-A7BA-CD89FCBCE1AC}" srcOrd="7" destOrd="0" presId="urn:microsoft.com/office/officeart/2005/8/layout/cycle5"/>
    <dgm:cxn modelId="{E0748C6A-CBC1-456E-8ADF-A7325B0D56CB}" type="presParOf" srcId="{0A3A9FBE-F7C6-41D0-A2A8-F50B183ED97D}" destId="{D2CA6A8E-22C6-4F9F-B88D-7C12E5956E50}" srcOrd="8" destOrd="0" presId="urn:microsoft.com/office/officeart/2005/8/layout/cycle5"/>
    <dgm:cxn modelId="{E240C6A9-EB6A-4AFC-A6DA-D6A22CC96E77}" type="presParOf" srcId="{0A3A9FBE-F7C6-41D0-A2A8-F50B183ED97D}" destId="{780DDDCB-B12F-428D-A586-90FD6F79F55C}" srcOrd="9" destOrd="0" presId="urn:microsoft.com/office/officeart/2005/8/layout/cycle5"/>
    <dgm:cxn modelId="{835A1A50-F4C1-4144-AFB5-FF978685F5CF}" type="presParOf" srcId="{0A3A9FBE-F7C6-41D0-A2A8-F50B183ED97D}" destId="{27501DD9-B23B-4A6C-B19F-BEDC210774CB}" srcOrd="10" destOrd="0" presId="urn:microsoft.com/office/officeart/2005/8/layout/cycle5"/>
    <dgm:cxn modelId="{E608FB71-5914-4328-B070-18D4E8D4372B}" type="presParOf" srcId="{0A3A9FBE-F7C6-41D0-A2A8-F50B183ED97D}" destId="{498F4E31-E423-4928-A28F-F71BD81A544F}" srcOrd="11" destOrd="0" presId="urn:microsoft.com/office/officeart/2005/8/layout/cycle5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29C2DE-333E-410F-BD98-D31574E81CF0}" type="doc">
      <dgm:prSet loTypeId="urn:microsoft.com/office/officeart/2005/8/layout/process4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BCA98B9-D9E1-4090-9007-2A0018C59B46}">
      <dgm:prSet phldrT="[Text]" custT="1"/>
      <dgm:spPr/>
      <dgm:t>
        <a:bodyPr/>
        <a:lstStyle/>
        <a:p>
          <a:r>
            <a:rPr lang="id-ID" sz="3600" dirty="0">
              <a:solidFill>
                <a:srgbClr val="C00000"/>
              </a:solidFill>
            </a:rPr>
            <a:t>System </a:t>
          </a:r>
          <a:r>
            <a:rPr lang="id-ID" sz="3600" dirty="0" err="1">
              <a:solidFill>
                <a:srgbClr val="C00000"/>
              </a:solidFill>
            </a:rPr>
            <a:t>Request</a:t>
          </a:r>
          <a:br>
            <a:rPr lang="id-ID" sz="3600" dirty="0">
              <a:solidFill>
                <a:srgbClr val="C00000"/>
              </a:solidFill>
            </a:rPr>
          </a:br>
          <a:r>
            <a:rPr lang="id-ID" sz="3600" dirty="0">
              <a:solidFill>
                <a:schemeClr val="tx1"/>
              </a:solidFill>
            </a:rPr>
            <a:t>(Business </a:t>
          </a:r>
          <a:r>
            <a:rPr lang="id-ID" sz="3600" dirty="0" err="1">
              <a:solidFill>
                <a:schemeClr val="tx1"/>
              </a:solidFill>
            </a:rPr>
            <a:t>Value</a:t>
          </a:r>
          <a:r>
            <a:rPr lang="id-ID" sz="3600" dirty="0">
              <a:solidFill>
                <a:schemeClr val="tx1"/>
              </a:solidFill>
            </a:rPr>
            <a:t> </a:t>
          </a:r>
          <a:r>
            <a:rPr lang="id-ID" sz="3600" dirty="0" err="1">
              <a:solidFill>
                <a:schemeClr val="tx1"/>
              </a:solidFill>
            </a:rPr>
            <a:t>Identification</a:t>
          </a:r>
          <a:r>
            <a:rPr lang="id-ID" sz="3600" dirty="0"/>
            <a:t>)</a:t>
          </a:r>
          <a:endParaRPr lang="en-US" sz="3600" dirty="0"/>
        </a:p>
      </dgm:t>
    </dgm:pt>
    <dgm:pt modelId="{4482DE4F-A68E-4F2A-89BC-420078E1CDC0}" type="parTrans" cxnId="{315F7D01-7819-4728-8077-B52D65723CB0}">
      <dgm:prSet/>
      <dgm:spPr/>
      <dgm:t>
        <a:bodyPr/>
        <a:lstStyle/>
        <a:p>
          <a:endParaRPr lang="en-US"/>
        </a:p>
      </dgm:t>
    </dgm:pt>
    <dgm:pt modelId="{EB321548-1ADE-468D-82EB-0F4E8B928A7E}" type="sibTrans" cxnId="{315F7D01-7819-4728-8077-B52D65723CB0}">
      <dgm:prSet/>
      <dgm:spPr/>
      <dgm:t>
        <a:bodyPr/>
        <a:lstStyle/>
        <a:p>
          <a:endParaRPr lang="en-US"/>
        </a:p>
      </dgm:t>
    </dgm:pt>
    <dgm:pt modelId="{6C72ABC7-5F0D-4F69-9BE5-86F2B220D2F5}">
      <dgm:prSet phldrT="[Text]" custT="1"/>
      <dgm:spPr/>
      <dgm:t>
        <a:bodyPr/>
        <a:lstStyle/>
        <a:p>
          <a:r>
            <a:rPr lang="id-ID" sz="2400" i="1" dirty="0"/>
            <a:t>Lower Cost</a:t>
          </a:r>
          <a:endParaRPr lang="en-US" sz="2400" i="1" dirty="0"/>
        </a:p>
      </dgm:t>
    </dgm:pt>
    <dgm:pt modelId="{02FFCE7D-44CA-45DC-B186-7685F0C70459}" type="parTrans" cxnId="{7C84BA1C-7E53-4B2F-9192-06CB29082616}">
      <dgm:prSet/>
      <dgm:spPr/>
      <dgm:t>
        <a:bodyPr/>
        <a:lstStyle/>
        <a:p>
          <a:endParaRPr lang="en-US"/>
        </a:p>
      </dgm:t>
    </dgm:pt>
    <dgm:pt modelId="{15739A02-65E1-4D21-978C-21987800CB2C}" type="sibTrans" cxnId="{7C84BA1C-7E53-4B2F-9192-06CB29082616}">
      <dgm:prSet/>
      <dgm:spPr/>
      <dgm:t>
        <a:bodyPr/>
        <a:lstStyle/>
        <a:p>
          <a:endParaRPr lang="en-US"/>
        </a:p>
      </dgm:t>
    </dgm:pt>
    <dgm:pt modelId="{30A8D738-59D0-4B47-BD10-010A677F71B7}">
      <dgm:prSet phldrT="[Text]" custT="1"/>
      <dgm:spPr/>
      <dgm:t>
        <a:bodyPr/>
        <a:lstStyle/>
        <a:p>
          <a:r>
            <a:rPr lang="id-ID" sz="2400" i="1" dirty="0"/>
            <a:t>Increase Profit</a:t>
          </a:r>
          <a:endParaRPr lang="en-US" sz="2400" i="1" dirty="0"/>
        </a:p>
      </dgm:t>
    </dgm:pt>
    <dgm:pt modelId="{B851C11C-9FAB-40B4-8C18-5D59950B4F85}" type="parTrans" cxnId="{C6E40457-EADF-499D-8E9C-0C903C04CCD9}">
      <dgm:prSet/>
      <dgm:spPr/>
      <dgm:t>
        <a:bodyPr/>
        <a:lstStyle/>
        <a:p>
          <a:endParaRPr lang="en-US"/>
        </a:p>
      </dgm:t>
    </dgm:pt>
    <dgm:pt modelId="{29B8B599-5FC4-4050-8C4B-B3CD015508C6}" type="sibTrans" cxnId="{C6E40457-EADF-499D-8E9C-0C903C04CCD9}">
      <dgm:prSet/>
      <dgm:spPr/>
      <dgm:t>
        <a:bodyPr/>
        <a:lstStyle/>
        <a:p>
          <a:endParaRPr lang="en-US"/>
        </a:p>
      </dgm:t>
    </dgm:pt>
    <dgm:pt modelId="{1A473FB3-24AB-4E50-AA13-83CD33E1CF87}">
      <dgm:prSet phldrT="[Text]"/>
      <dgm:spPr/>
      <dgm:t>
        <a:bodyPr/>
        <a:lstStyle/>
        <a:p>
          <a:r>
            <a:rPr lang="id-ID" dirty="0">
              <a:solidFill>
                <a:srgbClr val="C00000"/>
              </a:solidFill>
            </a:rPr>
            <a:t>Feasibility Analysis</a:t>
          </a:r>
          <a:endParaRPr lang="en-US" dirty="0">
            <a:solidFill>
              <a:srgbClr val="C00000"/>
            </a:solidFill>
          </a:endParaRPr>
        </a:p>
      </dgm:t>
    </dgm:pt>
    <dgm:pt modelId="{C266BA16-5B2C-4F29-894A-C02E13044EE2}" type="parTrans" cxnId="{DCC9E29D-5D8B-44B9-85B0-DB084FDC639C}">
      <dgm:prSet/>
      <dgm:spPr/>
      <dgm:t>
        <a:bodyPr/>
        <a:lstStyle/>
        <a:p>
          <a:endParaRPr lang="en-US"/>
        </a:p>
      </dgm:t>
    </dgm:pt>
    <dgm:pt modelId="{312F3B91-C3D7-4966-9FB6-186C771A9164}" type="sibTrans" cxnId="{DCC9E29D-5D8B-44B9-85B0-DB084FDC639C}">
      <dgm:prSet/>
      <dgm:spPr/>
      <dgm:t>
        <a:bodyPr/>
        <a:lstStyle/>
        <a:p>
          <a:endParaRPr lang="en-US"/>
        </a:p>
      </dgm:t>
    </dgm:pt>
    <dgm:pt modelId="{FE8ED23C-1DA3-4F8D-8329-1428A0BBEA3D}">
      <dgm:prSet phldrT="[Text]" custT="1"/>
      <dgm:spPr/>
      <dgm:t>
        <a:bodyPr/>
        <a:lstStyle/>
        <a:p>
          <a:r>
            <a:rPr lang="id-ID" sz="2400" i="1" dirty="0"/>
            <a:t>Technical </a:t>
          </a:r>
          <a:r>
            <a:rPr lang="id-ID" sz="2000" i="1" dirty="0"/>
            <a:t>(Capabilities)</a:t>
          </a:r>
          <a:endParaRPr lang="en-US" sz="2800" i="1" dirty="0"/>
        </a:p>
      </dgm:t>
    </dgm:pt>
    <dgm:pt modelId="{6A59844A-62CA-4E09-9D5B-A42E1E080128}" type="parTrans" cxnId="{A3431511-CB42-488B-A2F3-4CF585079F0C}">
      <dgm:prSet/>
      <dgm:spPr/>
      <dgm:t>
        <a:bodyPr/>
        <a:lstStyle/>
        <a:p>
          <a:endParaRPr lang="en-US"/>
        </a:p>
      </dgm:t>
    </dgm:pt>
    <dgm:pt modelId="{463155DE-2885-400C-A0E9-69D5E086F9BC}" type="sibTrans" cxnId="{A3431511-CB42-488B-A2F3-4CF585079F0C}">
      <dgm:prSet/>
      <dgm:spPr/>
      <dgm:t>
        <a:bodyPr/>
        <a:lstStyle/>
        <a:p>
          <a:endParaRPr lang="en-US"/>
        </a:p>
      </dgm:t>
    </dgm:pt>
    <dgm:pt modelId="{AE06E577-D836-40F2-953D-A5D0028D3E22}">
      <dgm:prSet phldrT="[Text]" custT="1"/>
      <dgm:spPr/>
      <dgm:t>
        <a:bodyPr/>
        <a:lstStyle/>
        <a:p>
          <a:r>
            <a:rPr lang="id-ID" sz="2400" i="1" dirty="0"/>
            <a:t>Economic</a:t>
          </a:r>
          <a:br>
            <a:rPr lang="id-ID" sz="2400" i="1" dirty="0"/>
          </a:br>
          <a:r>
            <a:rPr lang="id-ID" sz="1800" i="1" dirty="0"/>
            <a:t>(ROI, BEP)</a:t>
          </a:r>
          <a:endParaRPr lang="en-US" sz="2400" i="1" dirty="0"/>
        </a:p>
      </dgm:t>
    </dgm:pt>
    <dgm:pt modelId="{5251CE41-7ABC-43A8-9608-3198E1E61D86}" type="parTrans" cxnId="{41A79C01-21FB-44C8-BEE5-D96E7CD74D6D}">
      <dgm:prSet/>
      <dgm:spPr/>
      <dgm:t>
        <a:bodyPr/>
        <a:lstStyle/>
        <a:p>
          <a:endParaRPr lang="en-US"/>
        </a:p>
      </dgm:t>
    </dgm:pt>
    <dgm:pt modelId="{29B72ABA-86A8-41D8-93C5-7F00F73D8FCC}" type="sibTrans" cxnId="{41A79C01-21FB-44C8-BEE5-D96E7CD74D6D}">
      <dgm:prSet/>
      <dgm:spPr/>
      <dgm:t>
        <a:bodyPr/>
        <a:lstStyle/>
        <a:p>
          <a:endParaRPr lang="en-US"/>
        </a:p>
      </dgm:t>
    </dgm:pt>
    <dgm:pt modelId="{51EB28DD-B80F-456A-898F-0D4E9939CB4E}">
      <dgm:prSet phldrT="[Text]" custT="1"/>
      <dgm:spPr/>
      <dgm:t>
        <a:bodyPr/>
        <a:lstStyle/>
        <a:p>
          <a:r>
            <a:rPr lang="id-ID" sz="2400" i="1" dirty="0"/>
            <a:t>Organizational</a:t>
          </a:r>
          <a:br>
            <a:rPr lang="id-ID" sz="2400" i="1" dirty="0"/>
          </a:br>
          <a:r>
            <a:rPr lang="id-ID" sz="1800" i="1" dirty="0"/>
            <a:t>(Goals, Core Business)</a:t>
          </a:r>
          <a:endParaRPr lang="en-US" sz="2400" i="1" dirty="0"/>
        </a:p>
      </dgm:t>
    </dgm:pt>
    <dgm:pt modelId="{F3A3A02B-46F3-4111-ACB3-24BD7E696B1E}" type="parTrans" cxnId="{026BE468-E2C7-4E59-8BFE-9D0B40784E67}">
      <dgm:prSet/>
      <dgm:spPr/>
      <dgm:t>
        <a:bodyPr/>
        <a:lstStyle/>
        <a:p>
          <a:endParaRPr lang="en-US"/>
        </a:p>
      </dgm:t>
    </dgm:pt>
    <dgm:pt modelId="{4BBAE96B-3B54-468C-8071-E118E4129AC3}" type="sibTrans" cxnId="{026BE468-E2C7-4E59-8BFE-9D0B40784E67}">
      <dgm:prSet/>
      <dgm:spPr/>
      <dgm:t>
        <a:bodyPr/>
        <a:lstStyle/>
        <a:p>
          <a:endParaRPr lang="en-US"/>
        </a:p>
      </dgm:t>
    </dgm:pt>
    <dgm:pt modelId="{BB88A5CA-63C1-4D5E-ADF5-B26189D1827D}" type="pres">
      <dgm:prSet presAssocID="{F529C2DE-333E-410F-BD98-D31574E81CF0}" presName="Name0" presStyleCnt="0">
        <dgm:presLayoutVars>
          <dgm:dir/>
          <dgm:animLvl val="lvl"/>
          <dgm:resizeHandles val="exact"/>
        </dgm:presLayoutVars>
      </dgm:prSet>
      <dgm:spPr/>
    </dgm:pt>
    <dgm:pt modelId="{3839954D-AF0A-4C5F-9A68-4B5BFDBFE7BC}" type="pres">
      <dgm:prSet presAssocID="{1A473FB3-24AB-4E50-AA13-83CD33E1CF87}" presName="boxAndChildren" presStyleCnt="0"/>
      <dgm:spPr/>
    </dgm:pt>
    <dgm:pt modelId="{E8E17284-B414-4DB4-A12B-B474FABCB44E}" type="pres">
      <dgm:prSet presAssocID="{1A473FB3-24AB-4E50-AA13-83CD33E1CF87}" presName="parentTextBox" presStyleLbl="node1" presStyleIdx="0" presStyleCnt="2"/>
      <dgm:spPr/>
    </dgm:pt>
    <dgm:pt modelId="{97FAE442-987C-49AD-BDED-357B7AF3203C}" type="pres">
      <dgm:prSet presAssocID="{1A473FB3-24AB-4E50-AA13-83CD33E1CF87}" presName="entireBox" presStyleLbl="node1" presStyleIdx="0" presStyleCnt="2"/>
      <dgm:spPr/>
    </dgm:pt>
    <dgm:pt modelId="{A0772D33-4C82-4214-B50D-CB24F1EF57B9}" type="pres">
      <dgm:prSet presAssocID="{1A473FB3-24AB-4E50-AA13-83CD33E1CF87}" presName="descendantBox" presStyleCnt="0"/>
      <dgm:spPr/>
    </dgm:pt>
    <dgm:pt modelId="{52FBD962-DE35-4A7A-8CBF-499855F2E9BF}" type="pres">
      <dgm:prSet presAssocID="{FE8ED23C-1DA3-4F8D-8329-1428A0BBEA3D}" presName="childTextBox" presStyleLbl="fgAccFollowNode1" presStyleIdx="0" presStyleCnt="5">
        <dgm:presLayoutVars>
          <dgm:bulletEnabled val="1"/>
        </dgm:presLayoutVars>
      </dgm:prSet>
      <dgm:spPr/>
    </dgm:pt>
    <dgm:pt modelId="{EED28D97-86D5-4C73-A3AD-BC62E477C31A}" type="pres">
      <dgm:prSet presAssocID="{AE06E577-D836-40F2-953D-A5D0028D3E22}" presName="childTextBox" presStyleLbl="fgAccFollowNode1" presStyleIdx="1" presStyleCnt="5">
        <dgm:presLayoutVars>
          <dgm:bulletEnabled val="1"/>
        </dgm:presLayoutVars>
      </dgm:prSet>
      <dgm:spPr/>
    </dgm:pt>
    <dgm:pt modelId="{C48B36D3-1B95-452E-9023-9FD0C014D993}" type="pres">
      <dgm:prSet presAssocID="{51EB28DD-B80F-456A-898F-0D4E9939CB4E}" presName="childTextBox" presStyleLbl="fgAccFollowNode1" presStyleIdx="2" presStyleCnt="5">
        <dgm:presLayoutVars>
          <dgm:bulletEnabled val="1"/>
        </dgm:presLayoutVars>
      </dgm:prSet>
      <dgm:spPr/>
    </dgm:pt>
    <dgm:pt modelId="{A7CEEC3A-22CE-41E8-A1FD-2ADF81200A25}" type="pres">
      <dgm:prSet presAssocID="{EB321548-1ADE-468D-82EB-0F4E8B928A7E}" presName="sp" presStyleCnt="0"/>
      <dgm:spPr/>
    </dgm:pt>
    <dgm:pt modelId="{CCEEE4F9-A7C4-4742-A3AA-642E423D4B5B}" type="pres">
      <dgm:prSet presAssocID="{0BCA98B9-D9E1-4090-9007-2A0018C59B46}" presName="arrowAndChildren" presStyleCnt="0"/>
      <dgm:spPr/>
    </dgm:pt>
    <dgm:pt modelId="{93DF6007-D6A0-407C-8F09-716CD2226841}" type="pres">
      <dgm:prSet presAssocID="{0BCA98B9-D9E1-4090-9007-2A0018C59B46}" presName="parentTextArrow" presStyleLbl="node1" presStyleIdx="0" presStyleCnt="2"/>
      <dgm:spPr/>
    </dgm:pt>
    <dgm:pt modelId="{FB04BE2D-F5F5-4CCA-98C1-34F69690EC53}" type="pres">
      <dgm:prSet presAssocID="{0BCA98B9-D9E1-4090-9007-2A0018C59B46}" presName="arrow" presStyleLbl="node1" presStyleIdx="1" presStyleCnt="2" custLinFactNeighborX="-6374" custLinFactNeighborY="-4903"/>
      <dgm:spPr/>
    </dgm:pt>
    <dgm:pt modelId="{20293E44-E9C2-4A0D-9E00-BA4ED10BE491}" type="pres">
      <dgm:prSet presAssocID="{0BCA98B9-D9E1-4090-9007-2A0018C59B46}" presName="descendantArrow" presStyleCnt="0"/>
      <dgm:spPr/>
    </dgm:pt>
    <dgm:pt modelId="{4406362C-6F12-40B0-AF1C-171D414E0D8E}" type="pres">
      <dgm:prSet presAssocID="{6C72ABC7-5F0D-4F69-9BE5-86F2B220D2F5}" presName="childTextArrow" presStyleLbl="fgAccFollowNode1" presStyleIdx="3" presStyleCnt="5">
        <dgm:presLayoutVars>
          <dgm:bulletEnabled val="1"/>
        </dgm:presLayoutVars>
      </dgm:prSet>
      <dgm:spPr/>
    </dgm:pt>
    <dgm:pt modelId="{99F9971B-5C61-4A8D-82F4-7E7F20F063A1}" type="pres">
      <dgm:prSet presAssocID="{30A8D738-59D0-4B47-BD10-010A677F71B7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315F7D01-7819-4728-8077-B52D65723CB0}" srcId="{F529C2DE-333E-410F-BD98-D31574E81CF0}" destId="{0BCA98B9-D9E1-4090-9007-2A0018C59B46}" srcOrd="0" destOrd="0" parTransId="{4482DE4F-A68E-4F2A-89BC-420078E1CDC0}" sibTransId="{EB321548-1ADE-468D-82EB-0F4E8B928A7E}"/>
    <dgm:cxn modelId="{41A79C01-21FB-44C8-BEE5-D96E7CD74D6D}" srcId="{1A473FB3-24AB-4E50-AA13-83CD33E1CF87}" destId="{AE06E577-D836-40F2-953D-A5D0028D3E22}" srcOrd="1" destOrd="0" parTransId="{5251CE41-7ABC-43A8-9608-3198E1E61D86}" sibTransId="{29B72ABA-86A8-41D8-93C5-7F00F73D8FCC}"/>
    <dgm:cxn modelId="{13C30011-5E67-4935-8007-53C6756A75F7}" type="presOf" srcId="{0BCA98B9-D9E1-4090-9007-2A0018C59B46}" destId="{FB04BE2D-F5F5-4CCA-98C1-34F69690EC53}" srcOrd="1" destOrd="0" presId="urn:microsoft.com/office/officeart/2005/8/layout/process4"/>
    <dgm:cxn modelId="{A3431511-CB42-488B-A2F3-4CF585079F0C}" srcId="{1A473FB3-24AB-4E50-AA13-83CD33E1CF87}" destId="{FE8ED23C-1DA3-4F8D-8329-1428A0BBEA3D}" srcOrd="0" destOrd="0" parTransId="{6A59844A-62CA-4E09-9D5B-A42E1E080128}" sibTransId="{463155DE-2885-400C-A0E9-69D5E086F9BC}"/>
    <dgm:cxn modelId="{7C84BA1C-7E53-4B2F-9192-06CB29082616}" srcId="{0BCA98B9-D9E1-4090-9007-2A0018C59B46}" destId="{6C72ABC7-5F0D-4F69-9BE5-86F2B220D2F5}" srcOrd="0" destOrd="0" parTransId="{02FFCE7D-44CA-45DC-B186-7685F0C70459}" sibTransId="{15739A02-65E1-4D21-978C-21987800CB2C}"/>
    <dgm:cxn modelId="{ACAC3236-C636-45F1-9771-304319835AC6}" type="presOf" srcId="{0BCA98B9-D9E1-4090-9007-2A0018C59B46}" destId="{93DF6007-D6A0-407C-8F09-716CD2226841}" srcOrd="0" destOrd="0" presId="urn:microsoft.com/office/officeart/2005/8/layout/process4"/>
    <dgm:cxn modelId="{E0457B5E-BBF1-42A0-A46E-983D03BDC33B}" type="presOf" srcId="{30A8D738-59D0-4B47-BD10-010A677F71B7}" destId="{99F9971B-5C61-4A8D-82F4-7E7F20F063A1}" srcOrd="0" destOrd="0" presId="urn:microsoft.com/office/officeart/2005/8/layout/process4"/>
    <dgm:cxn modelId="{6EBE935F-6F51-42ED-A476-0B7E9EEA659B}" type="presOf" srcId="{AE06E577-D836-40F2-953D-A5D0028D3E22}" destId="{EED28D97-86D5-4C73-A3AD-BC62E477C31A}" srcOrd="0" destOrd="0" presId="urn:microsoft.com/office/officeart/2005/8/layout/process4"/>
    <dgm:cxn modelId="{77CEB262-2F83-4AD9-8491-7EBECF6E8095}" type="presOf" srcId="{FE8ED23C-1DA3-4F8D-8329-1428A0BBEA3D}" destId="{52FBD962-DE35-4A7A-8CBF-499855F2E9BF}" srcOrd="0" destOrd="0" presId="urn:microsoft.com/office/officeart/2005/8/layout/process4"/>
    <dgm:cxn modelId="{026BE468-E2C7-4E59-8BFE-9D0B40784E67}" srcId="{1A473FB3-24AB-4E50-AA13-83CD33E1CF87}" destId="{51EB28DD-B80F-456A-898F-0D4E9939CB4E}" srcOrd="2" destOrd="0" parTransId="{F3A3A02B-46F3-4111-ACB3-24BD7E696B1E}" sibTransId="{4BBAE96B-3B54-468C-8071-E118E4129AC3}"/>
    <dgm:cxn modelId="{60BD546D-E244-490C-9C81-08111E9BDC56}" type="presOf" srcId="{6C72ABC7-5F0D-4F69-9BE5-86F2B220D2F5}" destId="{4406362C-6F12-40B0-AF1C-171D414E0D8E}" srcOrd="0" destOrd="0" presId="urn:microsoft.com/office/officeart/2005/8/layout/process4"/>
    <dgm:cxn modelId="{C6E40457-EADF-499D-8E9C-0C903C04CCD9}" srcId="{0BCA98B9-D9E1-4090-9007-2A0018C59B46}" destId="{30A8D738-59D0-4B47-BD10-010A677F71B7}" srcOrd="1" destOrd="0" parTransId="{B851C11C-9FAB-40B4-8C18-5D59950B4F85}" sibTransId="{29B8B599-5FC4-4050-8C4B-B3CD015508C6}"/>
    <dgm:cxn modelId="{8AA4407D-D605-43C7-8CFE-A0915B4598B2}" type="presOf" srcId="{F529C2DE-333E-410F-BD98-D31574E81CF0}" destId="{BB88A5CA-63C1-4D5E-ADF5-B26189D1827D}" srcOrd="0" destOrd="0" presId="urn:microsoft.com/office/officeart/2005/8/layout/process4"/>
    <dgm:cxn modelId="{44A42892-59B3-44C4-BFBC-3B41C27D6E3B}" type="presOf" srcId="{1A473FB3-24AB-4E50-AA13-83CD33E1CF87}" destId="{97FAE442-987C-49AD-BDED-357B7AF3203C}" srcOrd="1" destOrd="0" presId="urn:microsoft.com/office/officeart/2005/8/layout/process4"/>
    <dgm:cxn modelId="{DCC9E29D-5D8B-44B9-85B0-DB084FDC639C}" srcId="{F529C2DE-333E-410F-BD98-D31574E81CF0}" destId="{1A473FB3-24AB-4E50-AA13-83CD33E1CF87}" srcOrd="1" destOrd="0" parTransId="{C266BA16-5B2C-4F29-894A-C02E13044EE2}" sibTransId="{312F3B91-C3D7-4966-9FB6-186C771A9164}"/>
    <dgm:cxn modelId="{33B2F5CA-9ABB-4B33-A886-33E2DC4D2220}" type="presOf" srcId="{1A473FB3-24AB-4E50-AA13-83CD33E1CF87}" destId="{E8E17284-B414-4DB4-A12B-B474FABCB44E}" srcOrd="0" destOrd="0" presId="urn:microsoft.com/office/officeart/2005/8/layout/process4"/>
    <dgm:cxn modelId="{987ACAE4-A922-47CA-942A-ACB5946EF611}" type="presOf" srcId="{51EB28DD-B80F-456A-898F-0D4E9939CB4E}" destId="{C48B36D3-1B95-452E-9023-9FD0C014D993}" srcOrd="0" destOrd="0" presId="urn:microsoft.com/office/officeart/2005/8/layout/process4"/>
    <dgm:cxn modelId="{FE59062A-7A83-47E3-A219-F6A5F5DC65B6}" type="presParOf" srcId="{BB88A5CA-63C1-4D5E-ADF5-B26189D1827D}" destId="{3839954D-AF0A-4C5F-9A68-4B5BFDBFE7BC}" srcOrd="0" destOrd="0" presId="urn:microsoft.com/office/officeart/2005/8/layout/process4"/>
    <dgm:cxn modelId="{20A61832-E726-457C-9C7D-4EF5A44629F3}" type="presParOf" srcId="{3839954D-AF0A-4C5F-9A68-4B5BFDBFE7BC}" destId="{E8E17284-B414-4DB4-A12B-B474FABCB44E}" srcOrd="0" destOrd="0" presId="urn:microsoft.com/office/officeart/2005/8/layout/process4"/>
    <dgm:cxn modelId="{634B1E5F-48AE-4409-9934-1F6737BD1926}" type="presParOf" srcId="{3839954D-AF0A-4C5F-9A68-4B5BFDBFE7BC}" destId="{97FAE442-987C-49AD-BDED-357B7AF3203C}" srcOrd="1" destOrd="0" presId="urn:microsoft.com/office/officeart/2005/8/layout/process4"/>
    <dgm:cxn modelId="{99DFAD64-F179-4BBD-85AF-39F1926A8907}" type="presParOf" srcId="{3839954D-AF0A-4C5F-9A68-4B5BFDBFE7BC}" destId="{A0772D33-4C82-4214-B50D-CB24F1EF57B9}" srcOrd="2" destOrd="0" presId="urn:microsoft.com/office/officeart/2005/8/layout/process4"/>
    <dgm:cxn modelId="{DF214787-F7B9-4781-AB37-2620DE545BA8}" type="presParOf" srcId="{A0772D33-4C82-4214-B50D-CB24F1EF57B9}" destId="{52FBD962-DE35-4A7A-8CBF-499855F2E9BF}" srcOrd="0" destOrd="0" presId="urn:microsoft.com/office/officeart/2005/8/layout/process4"/>
    <dgm:cxn modelId="{0FD7DFF5-9819-4035-BD7A-9D13683F95F6}" type="presParOf" srcId="{A0772D33-4C82-4214-B50D-CB24F1EF57B9}" destId="{EED28D97-86D5-4C73-A3AD-BC62E477C31A}" srcOrd="1" destOrd="0" presId="urn:microsoft.com/office/officeart/2005/8/layout/process4"/>
    <dgm:cxn modelId="{267C4A25-EDC6-4906-A39D-6F083E72069F}" type="presParOf" srcId="{A0772D33-4C82-4214-B50D-CB24F1EF57B9}" destId="{C48B36D3-1B95-452E-9023-9FD0C014D993}" srcOrd="2" destOrd="0" presId="urn:microsoft.com/office/officeart/2005/8/layout/process4"/>
    <dgm:cxn modelId="{1EA97D92-00F7-431C-BCA0-6D45C6070CEB}" type="presParOf" srcId="{BB88A5CA-63C1-4D5E-ADF5-B26189D1827D}" destId="{A7CEEC3A-22CE-41E8-A1FD-2ADF81200A25}" srcOrd="1" destOrd="0" presId="urn:microsoft.com/office/officeart/2005/8/layout/process4"/>
    <dgm:cxn modelId="{A85AC1F7-4B5C-4548-94D4-06115CEB0071}" type="presParOf" srcId="{BB88A5CA-63C1-4D5E-ADF5-B26189D1827D}" destId="{CCEEE4F9-A7C4-4742-A3AA-642E423D4B5B}" srcOrd="2" destOrd="0" presId="urn:microsoft.com/office/officeart/2005/8/layout/process4"/>
    <dgm:cxn modelId="{4BE45BE6-5FF5-4798-887F-1856FC824C5C}" type="presParOf" srcId="{CCEEE4F9-A7C4-4742-A3AA-642E423D4B5B}" destId="{93DF6007-D6A0-407C-8F09-716CD2226841}" srcOrd="0" destOrd="0" presId="urn:microsoft.com/office/officeart/2005/8/layout/process4"/>
    <dgm:cxn modelId="{ED973595-40A4-4DDE-8EC4-69E117F5D1C1}" type="presParOf" srcId="{CCEEE4F9-A7C4-4742-A3AA-642E423D4B5B}" destId="{FB04BE2D-F5F5-4CCA-98C1-34F69690EC53}" srcOrd="1" destOrd="0" presId="urn:microsoft.com/office/officeart/2005/8/layout/process4"/>
    <dgm:cxn modelId="{158A4F4E-5343-44A4-80CC-4BEE6DBB0CED}" type="presParOf" srcId="{CCEEE4F9-A7C4-4742-A3AA-642E423D4B5B}" destId="{20293E44-E9C2-4A0D-9E00-BA4ED10BE491}" srcOrd="2" destOrd="0" presId="urn:microsoft.com/office/officeart/2005/8/layout/process4"/>
    <dgm:cxn modelId="{D5D5BD87-3D38-4872-93E5-89931C1A19B3}" type="presParOf" srcId="{20293E44-E9C2-4A0D-9E00-BA4ED10BE491}" destId="{4406362C-6F12-40B0-AF1C-171D414E0D8E}" srcOrd="0" destOrd="0" presId="urn:microsoft.com/office/officeart/2005/8/layout/process4"/>
    <dgm:cxn modelId="{69BC2CB7-85D8-4435-83B8-10FE27B82473}" type="presParOf" srcId="{20293E44-E9C2-4A0D-9E00-BA4ED10BE491}" destId="{99F9971B-5C61-4A8D-82F4-7E7F20F063A1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29C2DE-333E-410F-BD98-D31574E81CF0}" type="doc">
      <dgm:prSet loTypeId="urn:microsoft.com/office/officeart/2005/8/layout/process4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BCA98B9-D9E1-4090-9007-2A0018C59B46}">
      <dgm:prSet phldrT="[Text]" custT="1"/>
      <dgm:spPr/>
      <dgm:t>
        <a:bodyPr/>
        <a:lstStyle/>
        <a:p>
          <a:r>
            <a:rPr lang="id-ID" sz="3600" dirty="0">
              <a:solidFill>
                <a:srgbClr val="C00000"/>
              </a:solidFill>
            </a:rPr>
            <a:t>System </a:t>
          </a:r>
          <a:r>
            <a:rPr lang="id-ID" sz="3600" dirty="0" err="1">
              <a:solidFill>
                <a:srgbClr val="C00000"/>
              </a:solidFill>
            </a:rPr>
            <a:t>Request</a:t>
          </a:r>
          <a:br>
            <a:rPr lang="id-ID" sz="3600" dirty="0">
              <a:solidFill>
                <a:srgbClr val="C00000"/>
              </a:solidFill>
            </a:rPr>
          </a:br>
          <a:r>
            <a:rPr lang="id-ID" sz="3600" dirty="0">
              <a:solidFill>
                <a:schemeClr val="tx1"/>
              </a:solidFill>
            </a:rPr>
            <a:t>(Business </a:t>
          </a:r>
          <a:r>
            <a:rPr lang="id-ID" sz="3600" dirty="0" err="1">
              <a:solidFill>
                <a:schemeClr val="tx1"/>
              </a:solidFill>
            </a:rPr>
            <a:t>Value</a:t>
          </a:r>
          <a:r>
            <a:rPr lang="id-ID" sz="3600" dirty="0">
              <a:solidFill>
                <a:schemeClr val="tx1"/>
              </a:solidFill>
            </a:rPr>
            <a:t> </a:t>
          </a:r>
          <a:r>
            <a:rPr lang="id-ID" sz="3600" dirty="0" err="1">
              <a:solidFill>
                <a:schemeClr val="tx1"/>
              </a:solidFill>
            </a:rPr>
            <a:t>Identification</a:t>
          </a:r>
          <a:r>
            <a:rPr lang="id-ID" sz="3600" dirty="0"/>
            <a:t>)</a:t>
          </a:r>
          <a:endParaRPr lang="en-US" sz="3600" dirty="0"/>
        </a:p>
      </dgm:t>
    </dgm:pt>
    <dgm:pt modelId="{4482DE4F-A68E-4F2A-89BC-420078E1CDC0}" type="parTrans" cxnId="{315F7D01-7819-4728-8077-B52D65723CB0}">
      <dgm:prSet/>
      <dgm:spPr/>
      <dgm:t>
        <a:bodyPr/>
        <a:lstStyle/>
        <a:p>
          <a:endParaRPr lang="en-US"/>
        </a:p>
      </dgm:t>
    </dgm:pt>
    <dgm:pt modelId="{EB321548-1ADE-468D-82EB-0F4E8B928A7E}" type="sibTrans" cxnId="{315F7D01-7819-4728-8077-B52D65723CB0}">
      <dgm:prSet/>
      <dgm:spPr/>
      <dgm:t>
        <a:bodyPr/>
        <a:lstStyle/>
        <a:p>
          <a:endParaRPr lang="en-US"/>
        </a:p>
      </dgm:t>
    </dgm:pt>
    <dgm:pt modelId="{6C72ABC7-5F0D-4F69-9BE5-86F2B220D2F5}">
      <dgm:prSet phldrT="[Text]" custT="1"/>
      <dgm:spPr/>
      <dgm:t>
        <a:bodyPr/>
        <a:lstStyle/>
        <a:p>
          <a:r>
            <a:rPr lang="id-ID" sz="2400" i="1" dirty="0"/>
            <a:t>Lower Cost</a:t>
          </a:r>
          <a:endParaRPr lang="en-US" sz="2400" i="1" dirty="0"/>
        </a:p>
      </dgm:t>
    </dgm:pt>
    <dgm:pt modelId="{02FFCE7D-44CA-45DC-B186-7685F0C70459}" type="parTrans" cxnId="{7C84BA1C-7E53-4B2F-9192-06CB29082616}">
      <dgm:prSet/>
      <dgm:spPr/>
      <dgm:t>
        <a:bodyPr/>
        <a:lstStyle/>
        <a:p>
          <a:endParaRPr lang="en-US"/>
        </a:p>
      </dgm:t>
    </dgm:pt>
    <dgm:pt modelId="{15739A02-65E1-4D21-978C-21987800CB2C}" type="sibTrans" cxnId="{7C84BA1C-7E53-4B2F-9192-06CB29082616}">
      <dgm:prSet/>
      <dgm:spPr/>
      <dgm:t>
        <a:bodyPr/>
        <a:lstStyle/>
        <a:p>
          <a:endParaRPr lang="en-US"/>
        </a:p>
      </dgm:t>
    </dgm:pt>
    <dgm:pt modelId="{30A8D738-59D0-4B47-BD10-010A677F71B7}">
      <dgm:prSet phldrT="[Text]" custT="1"/>
      <dgm:spPr/>
      <dgm:t>
        <a:bodyPr/>
        <a:lstStyle/>
        <a:p>
          <a:r>
            <a:rPr lang="id-ID" sz="2400" i="1" dirty="0"/>
            <a:t>Increase Profit</a:t>
          </a:r>
          <a:endParaRPr lang="en-US" sz="2400" i="1" dirty="0"/>
        </a:p>
      </dgm:t>
    </dgm:pt>
    <dgm:pt modelId="{B851C11C-9FAB-40B4-8C18-5D59950B4F85}" type="parTrans" cxnId="{C6E40457-EADF-499D-8E9C-0C903C04CCD9}">
      <dgm:prSet/>
      <dgm:spPr/>
      <dgm:t>
        <a:bodyPr/>
        <a:lstStyle/>
        <a:p>
          <a:endParaRPr lang="en-US"/>
        </a:p>
      </dgm:t>
    </dgm:pt>
    <dgm:pt modelId="{29B8B599-5FC4-4050-8C4B-B3CD015508C6}" type="sibTrans" cxnId="{C6E40457-EADF-499D-8E9C-0C903C04CCD9}">
      <dgm:prSet/>
      <dgm:spPr/>
      <dgm:t>
        <a:bodyPr/>
        <a:lstStyle/>
        <a:p>
          <a:endParaRPr lang="en-US"/>
        </a:p>
      </dgm:t>
    </dgm:pt>
    <dgm:pt modelId="{1A473FB3-24AB-4E50-AA13-83CD33E1CF87}">
      <dgm:prSet phldrT="[Text]"/>
      <dgm:spPr/>
      <dgm:t>
        <a:bodyPr/>
        <a:lstStyle/>
        <a:p>
          <a:r>
            <a:rPr lang="id-ID" dirty="0">
              <a:solidFill>
                <a:srgbClr val="C00000"/>
              </a:solidFill>
            </a:rPr>
            <a:t>Feasibility Analysis</a:t>
          </a:r>
          <a:endParaRPr lang="en-US" dirty="0">
            <a:solidFill>
              <a:srgbClr val="C00000"/>
            </a:solidFill>
          </a:endParaRPr>
        </a:p>
      </dgm:t>
    </dgm:pt>
    <dgm:pt modelId="{C266BA16-5B2C-4F29-894A-C02E13044EE2}" type="parTrans" cxnId="{DCC9E29D-5D8B-44B9-85B0-DB084FDC639C}">
      <dgm:prSet/>
      <dgm:spPr/>
      <dgm:t>
        <a:bodyPr/>
        <a:lstStyle/>
        <a:p>
          <a:endParaRPr lang="en-US"/>
        </a:p>
      </dgm:t>
    </dgm:pt>
    <dgm:pt modelId="{312F3B91-C3D7-4966-9FB6-186C771A9164}" type="sibTrans" cxnId="{DCC9E29D-5D8B-44B9-85B0-DB084FDC639C}">
      <dgm:prSet/>
      <dgm:spPr/>
      <dgm:t>
        <a:bodyPr/>
        <a:lstStyle/>
        <a:p>
          <a:endParaRPr lang="en-US"/>
        </a:p>
      </dgm:t>
    </dgm:pt>
    <dgm:pt modelId="{FE8ED23C-1DA3-4F8D-8329-1428A0BBEA3D}">
      <dgm:prSet phldrT="[Text]" custT="1"/>
      <dgm:spPr/>
      <dgm:t>
        <a:bodyPr/>
        <a:lstStyle/>
        <a:p>
          <a:r>
            <a:rPr lang="id-ID" sz="2400" i="1" dirty="0"/>
            <a:t>Technical </a:t>
          </a:r>
          <a:r>
            <a:rPr lang="id-ID" sz="2000" i="1" dirty="0"/>
            <a:t>(Capabilities)</a:t>
          </a:r>
          <a:endParaRPr lang="en-US" sz="2800" i="1" dirty="0"/>
        </a:p>
      </dgm:t>
    </dgm:pt>
    <dgm:pt modelId="{6A59844A-62CA-4E09-9D5B-A42E1E080128}" type="parTrans" cxnId="{A3431511-CB42-488B-A2F3-4CF585079F0C}">
      <dgm:prSet/>
      <dgm:spPr/>
      <dgm:t>
        <a:bodyPr/>
        <a:lstStyle/>
        <a:p>
          <a:endParaRPr lang="en-US"/>
        </a:p>
      </dgm:t>
    </dgm:pt>
    <dgm:pt modelId="{463155DE-2885-400C-A0E9-69D5E086F9BC}" type="sibTrans" cxnId="{A3431511-CB42-488B-A2F3-4CF585079F0C}">
      <dgm:prSet/>
      <dgm:spPr/>
      <dgm:t>
        <a:bodyPr/>
        <a:lstStyle/>
        <a:p>
          <a:endParaRPr lang="en-US"/>
        </a:p>
      </dgm:t>
    </dgm:pt>
    <dgm:pt modelId="{AE06E577-D836-40F2-953D-A5D0028D3E22}">
      <dgm:prSet phldrT="[Text]" custT="1"/>
      <dgm:spPr/>
      <dgm:t>
        <a:bodyPr/>
        <a:lstStyle/>
        <a:p>
          <a:r>
            <a:rPr lang="id-ID" sz="2400" i="1" dirty="0"/>
            <a:t>Economic</a:t>
          </a:r>
          <a:br>
            <a:rPr lang="id-ID" sz="2400" i="1" dirty="0"/>
          </a:br>
          <a:r>
            <a:rPr lang="id-ID" sz="1800" i="1" dirty="0"/>
            <a:t>(ROI, BEP)</a:t>
          </a:r>
          <a:endParaRPr lang="en-US" sz="2400" i="1" dirty="0"/>
        </a:p>
      </dgm:t>
    </dgm:pt>
    <dgm:pt modelId="{5251CE41-7ABC-43A8-9608-3198E1E61D86}" type="parTrans" cxnId="{41A79C01-21FB-44C8-BEE5-D96E7CD74D6D}">
      <dgm:prSet/>
      <dgm:spPr/>
      <dgm:t>
        <a:bodyPr/>
        <a:lstStyle/>
        <a:p>
          <a:endParaRPr lang="en-US"/>
        </a:p>
      </dgm:t>
    </dgm:pt>
    <dgm:pt modelId="{29B72ABA-86A8-41D8-93C5-7F00F73D8FCC}" type="sibTrans" cxnId="{41A79C01-21FB-44C8-BEE5-D96E7CD74D6D}">
      <dgm:prSet/>
      <dgm:spPr/>
      <dgm:t>
        <a:bodyPr/>
        <a:lstStyle/>
        <a:p>
          <a:endParaRPr lang="en-US"/>
        </a:p>
      </dgm:t>
    </dgm:pt>
    <dgm:pt modelId="{51EB28DD-B80F-456A-898F-0D4E9939CB4E}">
      <dgm:prSet phldrT="[Text]" custT="1"/>
      <dgm:spPr/>
      <dgm:t>
        <a:bodyPr/>
        <a:lstStyle/>
        <a:p>
          <a:r>
            <a:rPr lang="id-ID" sz="2400" i="1" dirty="0"/>
            <a:t>Organizational</a:t>
          </a:r>
          <a:br>
            <a:rPr lang="id-ID" sz="2400" i="1" dirty="0"/>
          </a:br>
          <a:r>
            <a:rPr lang="id-ID" sz="1800" i="1" dirty="0"/>
            <a:t>(Goals, Core Business)</a:t>
          </a:r>
          <a:endParaRPr lang="en-US" sz="2400" i="1" dirty="0"/>
        </a:p>
      </dgm:t>
    </dgm:pt>
    <dgm:pt modelId="{F3A3A02B-46F3-4111-ACB3-24BD7E696B1E}" type="parTrans" cxnId="{026BE468-E2C7-4E59-8BFE-9D0B40784E67}">
      <dgm:prSet/>
      <dgm:spPr/>
      <dgm:t>
        <a:bodyPr/>
        <a:lstStyle/>
        <a:p>
          <a:endParaRPr lang="en-US"/>
        </a:p>
      </dgm:t>
    </dgm:pt>
    <dgm:pt modelId="{4BBAE96B-3B54-468C-8071-E118E4129AC3}" type="sibTrans" cxnId="{026BE468-E2C7-4E59-8BFE-9D0B40784E67}">
      <dgm:prSet/>
      <dgm:spPr/>
      <dgm:t>
        <a:bodyPr/>
        <a:lstStyle/>
        <a:p>
          <a:endParaRPr lang="en-US"/>
        </a:p>
      </dgm:t>
    </dgm:pt>
    <dgm:pt modelId="{BB88A5CA-63C1-4D5E-ADF5-B26189D1827D}" type="pres">
      <dgm:prSet presAssocID="{F529C2DE-333E-410F-BD98-D31574E81CF0}" presName="Name0" presStyleCnt="0">
        <dgm:presLayoutVars>
          <dgm:dir/>
          <dgm:animLvl val="lvl"/>
          <dgm:resizeHandles val="exact"/>
        </dgm:presLayoutVars>
      </dgm:prSet>
      <dgm:spPr/>
    </dgm:pt>
    <dgm:pt modelId="{3839954D-AF0A-4C5F-9A68-4B5BFDBFE7BC}" type="pres">
      <dgm:prSet presAssocID="{1A473FB3-24AB-4E50-AA13-83CD33E1CF87}" presName="boxAndChildren" presStyleCnt="0"/>
      <dgm:spPr/>
    </dgm:pt>
    <dgm:pt modelId="{E8E17284-B414-4DB4-A12B-B474FABCB44E}" type="pres">
      <dgm:prSet presAssocID="{1A473FB3-24AB-4E50-AA13-83CD33E1CF87}" presName="parentTextBox" presStyleLbl="node1" presStyleIdx="0" presStyleCnt="2"/>
      <dgm:spPr/>
    </dgm:pt>
    <dgm:pt modelId="{97FAE442-987C-49AD-BDED-357B7AF3203C}" type="pres">
      <dgm:prSet presAssocID="{1A473FB3-24AB-4E50-AA13-83CD33E1CF87}" presName="entireBox" presStyleLbl="node1" presStyleIdx="0" presStyleCnt="2"/>
      <dgm:spPr/>
    </dgm:pt>
    <dgm:pt modelId="{A0772D33-4C82-4214-B50D-CB24F1EF57B9}" type="pres">
      <dgm:prSet presAssocID="{1A473FB3-24AB-4E50-AA13-83CD33E1CF87}" presName="descendantBox" presStyleCnt="0"/>
      <dgm:spPr/>
    </dgm:pt>
    <dgm:pt modelId="{52FBD962-DE35-4A7A-8CBF-499855F2E9BF}" type="pres">
      <dgm:prSet presAssocID="{FE8ED23C-1DA3-4F8D-8329-1428A0BBEA3D}" presName="childTextBox" presStyleLbl="fgAccFollowNode1" presStyleIdx="0" presStyleCnt="5">
        <dgm:presLayoutVars>
          <dgm:bulletEnabled val="1"/>
        </dgm:presLayoutVars>
      </dgm:prSet>
      <dgm:spPr/>
    </dgm:pt>
    <dgm:pt modelId="{EED28D97-86D5-4C73-A3AD-BC62E477C31A}" type="pres">
      <dgm:prSet presAssocID="{AE06E577-D836-40F2-953D-A5D0028D3E22}" presName="childTextBox" presStyleLbl="fgAccFollowNode1" presStyleIdx="1" presStyleCnt="5">
        <dgm:presLayoutVars>
          <dgm:bulletEnabled val="1"/>
        </dgm:presLayoutVars>
      </dgm:prSet>
      <dgm:spPr/>
    </dgm:pt>
    <dgm:pt modelId="{C48B36D3-1B95-452E-9023-9FD0C014D993}" type="pres">
      <dgm:prSet presAssocID="{51EB28DD-B80F-456A-898F-0D4E9939CB4E}" presName="childTextBox" presStyleLbl="fgAccFollowNode1" presStyleIdx="2" presStyleCnt="5">
        <dgm:presLayoutVars>
          <dgm:bulletEnabled val="1"/>
        </dgm:presLayoutVars>
      </dgm:prSet>
      <dgm:spPr/>
    </dgm:pt>
    <dgm:pt modelId="{A7CEEC3A-22CE-41E8-A1FD-2ADF81200A25}" type="pres">
      <dgm:prSet presAssocID="{EB321548-1ADE-468D-82EB-0F4E8B928A7E}" presName="sp" presStyleCnt="0"/>
      <dgm:spPr/>
    </dgm:pt>
    <dgm:pt modelId="{CCEEE4F9-A7C4-4742-A3AA-642E423D4B5B}" type="pres">
      <dgm:prSet presAssocID="{0BCA98B9-D9E1-4090-9007-2A0018C59B46}" presName="arrowAndChildren" presStyleCnt="0"/>
      <dgm:spPr/>
    </dgm:pt>
    <dgm:pt modelId="{93DF6007-D6A0-407C-8F09-716CD2226841}" type="pres">
      <dgm:prSet presAssocID="{0BCA98B9-D9E1-4090-9007-2A0018C59B46}" presName="parentTextArrow" presStyleLbl="node1" presStyleIdx="0" presStyleCnt="2"/>
      <dgm:spPr/>
    </dgm:pt>
    <dgm:pt modelId="{FB04BE2D-F5F5-4CCA-98C1-34F69690EC53}" type="pres">
      <dgm:prSet presAssocID="{0BCA98B9-D9E1-4090-9007-2A0018C59B46}" presName="arrow" presStyleLbl="node1" presStyleIdx="1" presStyleCnt="2" custLinFactNeighborX="-6374" custLinFactNeighborY="-4903"/>
      <dgm:spPr/>
    </dgm:pt>
    <dgm:pt modelId="{20293E44-E9C2-4A0D-9E00-BA4ED10BE491}" type="pres">
      <dgm:prSet presAssocID="{0BCA98B9-D9E1-4090-9007-2A0018C59B46}" presName="descendantArrow" presStyleCnt="0"/>
      <dgm:spPr/>
    </dgm:pt>
    <dgm:pt modelId="{4406362C-6F12-40B0-AF1C-171D414E0D8E}" type="pres">
      <dgm:prSet presAssocID="{6C72ABC7-5F0D-4F69-9BE5-86F2B220D2F5}" presName="childTextArrow" presStyleLbl="fgAccFollowNode1" presStyleIdx="3" presStyleCnt="5">
        <dgm:presLayoutVars>
          <dgm:bulletEnabled val="1"/>
        </dgm:presLayoutVars>
      </dgm:prSet>
      <dgm:spPr/>
    </dgm:pt>
    <dgm:pt modelId="{99F9971B-5C61-4A8D-82F4-7E7F20F063A1}" type="pres">
      <dgm:prSet presAssocID="{30A8D738-59D0-4B47-BD10-010A677F71B7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315F7D01-7819-4728-8077-B52D65723CB0}" srcId="{F529C2DE-333E-410F-BD98-D31574E81CF0}" destId="{0BCA98B9-D9E1-4090-9007-2A0018C59B46}" srcOrd="0" destOrd="0" parTransId="{4482DE4F-A68E-4F2A-89BC-420078E1CDC0}" sibTransId="{EB321548-1ADE-468D-82EB-0F4E8B928A7E}"/>
    <dgm:cxn modelId="{41A79C01-21FB-44C8-BEE5-D96E7CD74D6D}" srcId="{1A473FB3-24AB-4E50-AA13-83CD33E1CF87}" destId="{AE06E577-D836-40F2-953D-A5D0028D3E22}" srcOrd="1" destOrd="0" parTransId="{5251CE41-7ABC-43A8-9608-3198E1E61D86}" sibTransId="{29B72ABA-86A8-41D8-93C5-7F00F73D8FCC}"/>
    <dgm:cxn modelId="{13C30011-5E67-4935-8007-53C6756A75F7}" type="presOf" srcId="{0BCA98B9-D9E1-4090-9007-2A0018C59B46}" destId="{FB04BE2D-F5F5-4CCA-98C1-34F69690EC53}" srcOrd="1" destOrd="0" presId="urn:microsoft.com/office/officeart/2005/8/layout/process4"/>
    <dgm:cxn modelId="{A3431511-CB42-488B-A2F3-4CF585079F0C}" srcId="{1A473FB3-24AB-4E50-AA13-83CD33E1CF87}" destId="{FE8ED23C-1DA3-4F8D-8329-1428A0BBEA3D}" srcOrd="0" destOrd="0" parTransId="{6A59844A-62CA-4E09-9D5B-A42E1E080128}" sibTransId="{463155DE-2885-400C-A0E9-69D5E086F9BC}"/>
    <dgm:cxn modelId="{7C84BA1C-7E53-4B2F-9192-06CB29082616}" srcId="{0BCA98B9-D9E1-4090-9007-2A0018C59B46}" destId="{6C72ABC7-5F0D-4F69-9BE5-86F2B220D2F5}" srcOrd="0" destOrd="0" parTransId="{02FFCE7D-44CA-45DC-B186-7685F0C70459}" sibTransId="{15739A02-65E1-4D21-978C-21987800CB2C}"/>
    <dgm:cxn modelId="{ACAC3236-C636-45F1-9771-304319835AC6}" type="presOf" srcId="{0BCA98B9-D9E1-4090-9007-2A0018C59B46}" destId="{93DF6007-D6A0-407C-8F09-716CD2226841}" srcOrd="0" destOrd="0" presId="urn:microsoft.com/office/officeart/2005/8/layout/process4"/>
    <dgm:cxn modelId="{E0457B5E-BBF1-42A0-A46E-983D03BDC33B}" type="presOf" srcId="{30A8D738-59D0-4B47-BD10-010A677F71B7}" destId="{99F9971B-5C61-4A8D-82F4-7E7F20F063A1}" srcOrd="0" destOrd="0" presId="urn:microsoft.com/office/officeart/2005/8/layout/process4"/>
    <dgm:cxn modelId="{6EBE935F-6F51-42ED-A476-0B7E9EEA659B}" type="presOf" srcId="{AE06E577-D836-40F2-953D-A5D0028D3E22}" destId="{EED28D97-86D5-4C73-A3AD-BC62E477C31A}" srcOrd="0" destOrd="0" presId="urn:microsoft.com/office/officeart/2005/8/layout/process4"/>
    <dgm:cxn modelId="{77CEB262-2F83-4AD9-8491-7EBECF6E8095}" type="presOf" srcId="{FE8ED23C-1DA3-4F8D-8329-1428A0BBEA3D}" destId="{52FBD962-DE35-4A7A-8CBF-499855F2E9BF}" srcOrd="0" destOrd="0" presId="urn:microsoft.com/office/officeart/2005/8/layout/process4"/>
    <dgm:cxn modelId="{026BE468-E2C7-4E59-8BFE-9D0B40784E67}" srcId="{1A473FB3-24AB-4E50-AA13-83CD33E1CF87}" destId="{51EB28DD-B80F-456A-898F-0D4E9939CB4E}" srcOrd="2" destOrd="0" parTransId="{F3A3A02B-46F3-4111-ACB3-24BD7E696B1E}" sibTransId="{4BBAE96B-3B54-468C-8071-E118E4129AC3}"/>
    <dgm:cxn modelId="{60BD546D-E244-490C-9C81-08111E9BDC56}" type="presOf" srcId="{6C72ABC7-5F0D-4F69-9BE5-86F2B220D2F5}" destId="{4406362C-6F12-40B0-AF1C-171D414E0D8E}" srcOrd="0" destOrd="0" presId="urn:microsoft.com/office/officeart/2005/8/layout/process4"/>
    <dgm:cxn modelId="{C6E40457-EADF-499D-8E9C-0C903C04CCD9}" srcId="{0BCA98B9-D9E1-4090-9007-2A0018C59B46}" destId="{30A8D738-59D0-4B47-BD10-010A677F71B7}" srcOrd="1" destOrd="0" parTransId="{B851C11C-9FAB-40B4-8C18-5D59950B4F85}" sibTransId="{29B8B599-5FC4-4050-8C4B-B3CD015508C6}"/>
    <dgm:cxn modelId="{8AA4407D-D605-43C7-8CFE-A0915B4598B2}" type="presOf" srcId="{F529C2DE-333E-410F-BD98-D31574E81CF0}" destId="{BB88A5CA-63C1-4D5E-ADF5-B26189D1827D}" srcOrd="0" destOrd="0" presId="urn:microsoft.com/office/officeart/2005/8/layout/process4"/>
    <dgm:cxn modelId="{44A42892-59B3-44C4-BFBC-3B41C27D6E3B}" type="presOf" srcId="{1A473FB3-24AB-4E50-AA13-83CD33E1CF87}" destId="{97FAE442-987C-49AD-BDED-357B7AF3203C}" srcOrd="1" destOrd="0" presId="urn:microsoft.com/office/officeart/2005/8/layout/process4"/>
    <dgm:cxn modelId="{DCC9E29D-5D8B-44B9-85B0-DB084FDC639C}" srcId="{F529C2DE-333E-410F-BD98-D31574E81CF0}" destId="{1A473FB3-24AB-4E50-AA13-83CD33E1CF87}" srcOrd="1" destOrd="0" parTransId="{C266BA16-5B2C-4F29-894A-C02E13044EE2}" sibTransId="{312F3B91-C3D7-4966-9FB6-186C771A9164}"/>
    <dgm:cxn modelId="{33B2F5CA-9ABB-4B33-A886-33E2DC4D2220}" type="presOf" srcId="{1A473FB3-24AB-4E50-AA13-83CD33E1CF87}" destId="{E8E17284-B414-4DB4-A12B-B474FABCB44E}" srcOrd="0" destOrd="0" presId="urn:microsoft.com/office/officeart/2005/8/layout/process4"/>
    <dgm:cxn modelId="{987ACAE4-A922-47CA-942A-ACB5946EF611}" type="presOf" srcId="{51EB28DD-B80F-456A-898F-0D4E9939CB4E}" destId="{C48B36D3-1B95-452E-9023-9FD0C014D993}" srcOrd="0" destOrd="0" presId="urn:microsoft.com/office/officeart/2005/8/layout/process4"/>
    <dgm:cxn modelId="{FE59062A-7A83-47E3-A219-F6A5F5DC65B6}" type="presParOf" srcId="{BB88A5CA-63C1-4D5E-ADF5-B26189D1827D}" destId="{3839954D-AF0A-4C5F-9A68-4B5BFDBFE7BC}" srcOrd="0" destOrd="0" presId="urn:microsoft.com/office/officeart/2005/8/layout/process4"/>
    <dgm:cxn modelId="{20A61832-E726-457C-9C7D-4EF5A44629F3}" type="presParOf" srcId="{3839954D-AF0A-4C5F-9A68-4B5BFDBFE7BC}" destId="{E8E17284-B414-4DB4-A12B-B474FABCB44E}" srcOrd="0" destOrd="0" presId="urn:microsoft.com/office/officeart/2005/8/layout/process4"/>
    <dgm:cxn modelId="{634B1E5F-48AE-4409-9934-1F6737BD1926}" type="presParOf" srcId="{3839954D-AF0A-4C5F-9A68-4B5BFDBFE7BC}" destId="{97FAE442-987C-49AD-BDED-357B7AF3203C}" srcOrd="1" destOrd="0" presId="urn:microsoft.com/office/officeart/2005/8/layout/process4"/>
    <dgm:cxn modelId="{99DFAD64-F179-4BBD-85AF-39F1926A8907}" type="presParOf" srcId="{3839954D-AF0A-4C5F-9A68-4B5BFDBFE7BC}" destId="{A0772D33-4C82-4214-B50D-CB24F1EF57B9}" srcOrd="2" destOrd="0" presId="urn:microsoft.com/office/officeart/2005/8/layout/process4"/>
    <dgm:cxn modelId="{DF214787-F7B9-4781-AB37-2620DE545BA8}" type="presParOf" srcId="{A0772D33-4C82-4214-B50D-CB24F1EF57B9}" destId="{52FBD962-DE35-4A7A-8CBF-499855F2E9BF}" srcOrd="0" destOrd="0" presId="urn:microsoft.com/office/officeart/2005/8/layout/process4"/>
    <dgm:cxn modelId="{0FD7DFF5-9819-4035-BD7A-9D13683F95F6}" type="presParOf" srcId="{A0772D33-4C82-4214-B50D-CB24F1EF57B9}" destId="{EED28D97-86D5-4C73-A3AD-BC62E477C31A}" srcOrd="1" destOrd="0" presId="urn:microsoft.com/office/officeart/2005/8/layout/process4"/>
    <dgm:cxn modelId="{267C4A25-EDC6-4906-A39D-6F083E72069F}" type="presParOf" srcId="{A0772D33-4C82-4214-B50D-CB24F1EF57B9}" destId="{C48B36D3-1B95-452E-9023-9FD0C014D993}" srcOrd="2" destOrd="0" presId="urn:microsoft.com/office/officeart/2005/8/layout/process4"/>
    <dgm:cxn modelId="{1EA97D92-00F7-431C-BCA0-6D45C6070CEB}" type="presParOf" srcId="{BB88A5CA-63C1-4D5E-ADF5-B26189D1827D}" destId="{A7CEEC3A-22CE-41E8-A1FD-2ADF81200A25}" srcOrd="1" destOrd="0" presId="urn:microsoft.com/office/officeart/2005/8/layout/process4"/>
    <dgm:cxn modelId="{A85AC1F7-4B5C-4548-94D4-06115CEB0071}" type="presParOf" srcId="{BB88A5CA-63C1-4D5E-ADF5-B26189D1827D}" destId="{CCEEE4F9-A7C4-4742-A3AA-642E423D4B5B}" srcOrd="2" destOrd="0" presId="urn:microsoft.com/office/officeart/2005/8/layout/process4"/>
    <dgm:cxn modelId="{4BE45BE6-5FF5-4798-887F-1856FC824C5C}" type="presParOf" srcId="{CCEEE4F9-A7C4-4742-A3AA-642E423D4B5B}" destId="{93DF6007-D6A0-407C-8F09-716CD2226841}" srcOrd="0" destOrd="0" presId="urn:microsoft.com/office/officeart/2005/8/layout/process4"/>
    <dgm:cxn modelId="{ED973595-40A4-4DDE-8EC4-69E117F5D1C1}" type="presParOf" srcId="{CCEEE4F9-A7C4-4742-A3AA-642E423D4B5B}" destId="{FB04BE2D-F5F5-4CCA-98C1-34F69690EC53}" srcOrd="1" destOrd="0" presId="urn:microsoft.com/office/officeart/2005/8/layout/process4"/>
    <dgm:cxn modelId="{158A4F4E-5343-44A4-80CC-4BEE6DBB0CED}" type="presParOf" srcId="{CCEEE4F9-A7C4-4742-A3AA-642E423D4B5B}" destId="{20293E44-E9C2-4A0D-9E00-BA4ED10BE491}" srcOrd="2" destOrd="0" presId="urn:microsoft.com/office/officeart/2005/8/layout/process4"/>
    <dgm:cxn modelId="{D5D5BD87-3D38-4872-93E5-89931C1A19B3}" type="presParOf" srcId="{20293E44-E9C2-4A0D-9E00-BA4ED10BE491}" destId="{4406362C-6F12-40B0-AF1C-171D414E0D8E}" srcOrd="0" destOrd="0" presId="urn:microsoft.com/office/officeart/2005/8/layout/process4"/>
    <dgm:cxn modelId="{69BC2CB7-85D8-4435-83B8-10FE27B82473}" type="presParOf" srcId="{20293E44-E9C2-4A0D-9E00-BA4ED10BE491}" destId="{99F9971B-5C61-4A8D-82F4-7E7F20F063A1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60D6B-89EF-4799-8C67-702ECEAA6A79}">
      <dsp:nvSpPr>
        <dsp:cNvPr id="0" name=""/>
        <dsp:cNvSpPr/>
      </dsp:nvSpPr>
      <dsp:spPr>
        <a:xfrm>
          <a:off x="-6031190" y="-922847"/>
          <a:ext cx="7179696" cy="7179696"/>
        </a:xfrm>
        <a:prstGeom prst="blockArc">
          <a:avLst>
            <a:gd name="adj1" fmla="val 18900000"/>
            <a:gd name="adj2" fmla="val 2700000"/>
            <a:gd name="adj3" fmla="val 301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6D0782-E66B-4B95-B131-725F3D394D63}">
      <dsp:nvSpPr>
        <dsp:cNvPr id="0" name=""/>
        <dsp:cNvSpPr/>
      </dsp:nvSpPr>
      <dsp:spPr>
        <a:xfrm>
          <a:off x="501893" y="333268"/>
          <a:ext cx="7309561" cy="6669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9402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1. </a:t>
          </a:r>
          <a:r>
            <a:rPr lang="id-ID" sz="3600" kern="1200" dirty="0" err="1"/>
            <a:t>Introduction</a:t>
          </a:r>
          <a:endParaRPr lang="id-ID" sz="3600" b="1" kern="1200" dirty="0"/>
        </a:p>
      </dsp:txBody>
      <dsp:txXfrm>
        <a:off x="501893" y="333268"/>
        <a:ext cx="7309561" cy="666963"/>
      </dsp:txXfrm>
    </dsp:sp>
    <dsp:sp modelId="{7FF07FF5-8F94-489B-8DBE-3709C45E72BE}">
      <dsp:nvSpPr>
        <dsp:cNvPr id="0" name=""/>
        <dsp:cNvSpPr/>
      </dsp:nvSpPr>
      <dsp:spPr>
        <a:xfrm>
          <a:off x="85041" y="249897"/>
          <a:ext cx="833704" cy="83370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05CC0CC-EBEA-4B0B-B943-8AA398E198DB}">
      <dsp:nvSpPr>
        <dsp:cNvPr id="0" name=""/>
        <dsp:cNvSpPr/>
      </dsp:nvSpPr>
      <dsp:spPr>
        <a:xfrm>
          <a:off x="979820" y="1333393"/>
          <a:ext cx="6831634" cy="66696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9402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chemeClr val="tx1"/>
              </a:solidFill>
            </a:rPr>
            <a:t>2. </a:t>
          </a:r>
          <a:r>
            <a:rPr lang="id-ID" sz="3600" b="1" kern="1200" dirty="0">
              <a:solidFill>
                <a:schemeClr val="tx1"/>
              </a:solidFill>
            </a:rPr>
            <a:t>Project </a:t>
          </a:r>
          <a:r>
            <a:rPr lang="id-ID" sz="3600" b="1" kern="1200" dirty="0" err="1">
              <a:solidFill>
                <a:schemeClr val="tx1"/>
              </a:solidFill>
            </a:rPr>
            <a:t>Planning</a:t>
          </a:r>
          <a:endParaRPr lang="id-ID" sz="3600" b="1" kern="1200" dirty="0">
            <a:solidFill>
              <a:schemeClr val="tx1"/>
            </a:solidFill>
          </a:endParaRPr>
        </a:p>
      </dsp:txBody>
      <dsp:txXfrm>
        <a:off x="979820" y="1333393"/>
        <a:ext cx="6831634" cy="666963"/>
      </dsp:txXfrm>
    </dsp:sp>
    <dsp:sp modelId="{51DC7658-EACD-4094-9608-15A2E2F24234}">
      <dsp:nvSpPr>
        <dsp:cNvPr id="0" name=""/>
        <dsp:cNvSpPr/>
      </dsp:nvSpPr>
      <dsp:spPr>
        <a:xfrm>
          <a:off x="562968" y="1250022"/>
          <a:ext cx="833704" cy="83370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8C43372-A48D-49A2-970A-FEF6427837E5}">
      <dsp:nvSpPr>
        <dsp:cNvPr id="0" name=""/>
        <dsp:cNvSpPr/>
      </dsp:nvSpPr>
      <dsp:spPr>
        <a:xfrm>
          <a:off x="1126505" y="2333518"/>
          <a:ext cx="6684949" cy="66696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9402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3. </a:t>
          </a:r>
          <a:r>
            <a:rPr lang="id-ID" sz="3600" kern="1200" dirty="0"/>
            <a:t>System </a:t>
          </a:r>
          <a:r>
            <a:rPr lang="id-ID" sz="3600" kern="1200" dirty="0" err="1"/>
            <a:t>Analysis</a:t>
          </a:r>
          <a:endParaRPr lang="id-ID" sz="3600" kern="1200" dirty="0"/>
        </a:p>
      </dsp:txBody>
      <dsp:txXfrm>
        <a:off x="1126505" y="2333518"/>
        <a:ext cx="6684949" cy="666963"/>
      </dsp:txXfrm>
    </dsp:sp>
    <dsp:sp modelId="{60326BDB-29B0-4F54-9CF9-A5A59060FCEF}">
      <dsp:nvSpPr>
        <dsp:cNvPr id="0" name=""/>
        <dsp:cNvSpPr/>
      </dsp:nvSpPr>
      <dsp:spPr>
        <a:xfrm>
          <a:off x="709653" y="2250147"/>
          <a:ext cx="833704" cy="83370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A360FB3-44F0-43F7-8924-140CB274856B}">
      <dsp:nvSpPr>
        <dsp:cNvPr id="0" name=""/>
        <dsp:cNvSpPr/>
      </dsp:nvSpPr>
      <dsp:spPr>
        <a:xfrm>
          <a:off x="979820" y="3333643"/>
          <a:ext cx="6831634" cy="66696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9402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4. </a:t>
          </a:r>
          <a:r>
            <a:rPr lang="id-ID" sz="3600" kern="1200" dirty="0"/>
            <a:t>System </a:t>
          </a:r>
          <a:r>
            <a:rPr lang="id-ID" sz="3600" kern="1200" dirty="0" err="1"/>
            <a:t>Design</a:t>
          </a:r>
          <a:endParaRPr lang="id-ID" sz="3600" kern="1200" dirty="0"/>
        </a:p>
      </dsp:txBody>
      <dsp:txXfrm>
        <a:off x="979820" y="3333643"/>
        <a:ext cx="6831634" cy="666963"/>
      </dsp:txXfrm>
    </dsp:sp>
    <dsp:sp modelId="{A4C8D77E-D641-4923-827E-55B26A14191F}">
      <dsp:nvSpPr>
        <dsp:cNvPr id="0" name=""/>
        <dsp:cNvSpPr/>
      </dsp:nvSpPr>
      <dsp:spPr>
        <a:xfrm>
          <a:off x="562968" y="3250272"/>
          <a:ext cx="833704" cy="83370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AABCC47-1FE4-4FF8-9E03-6853EC4D9927}">
      <dsp:nvSpPr>
        <dsp:cNvPr id="0" name=""/>
        <dsp:cNvSpPr/>
      </dsp:nvSpPr>
      <dsp:spPr>
        <a:xfrm>
          <a:off x="501893" y="4333768"/>
          <a:ext cx="7309561" cy="66696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9402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5. </a:t>
          </a:r>
          <a:r>
            <a:rPr lang="id-ID" sz="3600" kern="1200" dirty="0"/>
            <a:t>System </a:t>
          </a:r>
          <a:r>
            <a:rPr lang="id-ID" sz="3600" kern="1200" dirty="0" err="1"/>
            <a:t>Implementatio</a:t>
          </a:r>
          <a:r>
            <a:rPr lang="en-US" sz="3600" kern="1200" dirty="0"/>
            <a:t>n</a:t>
          </a:r>
          <a:endParaRPr lang="id-ID" sz="3600" kern="1200" dirty="0"/>
        </a:p>
      </dsp:txBody>
      <dsp:txXfrm>
        <a:off x="501893" y="4333768"/>
        <a:ext cx="7309561" cy="666963"/>
      </dsp:txXfrm>
    </dsp:sp>
    <dsp:sp modelId="{1D9E985D-A47F-4202-BA78-319EB119C12D}">
      <dsp:nvSpPr>
        <dsp:cNvPr id="0" name=""/>
        <dsp:cNvSpPr/>
      </dsp:nvSpPr>
      <dsp:spPr>
        <a:xfrm>
          <a:off x="85041" y="4250397"/>
          <a:ext cx="833704" cy="83370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E3A91-2E2F-4ED9-A28A-3DA97D5742E3}">
      <dsp:nvSpPr>
        <dsp:cNvPr id="0" name=""/>
        <dsp:cNvSpPr/>
      </dsp:nvSpPr>
      <dsp:spPr>
        <a:xfrm>
          <a:off x="2936406" y="0"/>
          <a:ext cx="2857655" cy="109739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"/>
              <a:ea typeface="+mn-ea"/>
              <a:cs typeface="+mn-cs"/>
            </a:rPr>
            <a:t>Planning</a:t>
          </a:r>
          <a:endParaRPr lang="id-ID" sz="2800" kern="1200">
            <a:latin typeface="Calibri"/>
            <a:ea typeface="+mn-ea"/>
            <a:cs typeface="+mn-cs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i="1" kern="1200">
              <a:latin typeface="Calibri"/>
              <a:ea typeface="+mn-ea"/>
              <a:cs typeface="+mn-cs"/>
            </a:rPr>
            <a:t>(System Proposal)</a:t>
          </a:r>
          <a:endParaRPr lang="en-US" sz="2000" i="1" kern="1200" dirty="0">
            <a:latin typeface="Calibri"/>
            <a:ea typeface="+mn-ea"/>
            <a:cs typeface="+mn-cs"/>
          </a:endParaRPr>
        </a:p>
      </dsp:txBody>
      <dsp:txXfrm>
        <a:off x="2989976" y="53570"/>
        <a:ext cx="2750515" cy="990256"/>
      </dsp:txXfrm>
    </dsp:sp>
    <dsp:sp modelId="{47F33915-6B3B-401C-B50F-B22A754E2EF7}">
      <dsp:nvSpPr>
        <dsp:cNvPr id="0" name=""/>
        <dsp:cNvSpPr/>
      </dsp:nvSpPr>
      <dsp:spPr>
        <a:xfrm>
          <a:off x="2209414" y="866258"/>
          <a:ext cx="3623611" cy="3623611"/>
        </a:xfrm>
        <a:custGeom>
          <a:avLst/>
          <a:gdLst/>
          <a:ahLst/>
          <a:cxnLst/>
          <a:rect l="0" t="0" r="0" b="0"/>
          <a:pathLst>
            <a:path>
              <a:moveTo>
                <a:pt x="3174428" y="617694"/>
              </a:moveTo>
              <a:arcTo wR="1811805" hR="1811805" stAng="19126251" swAng="106685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58C13-D8CC-4AD2-A7BF-1189D1A964E3}">
      <dsp:nvSpPr>
        <dsp:cNvPr id="0" name=""/>
        <dsp:cNvSpPr/>
      </dsp:nvSpPr>
      <dsp:spPr>
        <a:xfrm>
          <a:off x="4683367" y="1813501"/>
          <a:ext cx="2943150" cy="109739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"/>
              <a:ea typeface="+mn-ea"/>
              <a:cs typeface="+mn-cs"/>
            </a:rPr>
            <a:t>Analysis</a:t>
          </a:r>
          <a:br>
            <a:rPr lang="id-ID" sz="2000" kern="1200">
              <a:latin typeface="Calibri"/>
              <a:ea typeface="+mn-ea"/>
              <a:cs typeface="+mn-cs"/>
            </a:rPr>
          </a:br>
          <a:r>
            <a:rPr lang="id-ID" sz="2000" i="1" kern="1200">
              <a:latin typeface="Calibri"/>
              <a:ea typeface="+mn-ea"/>
              <a:cs typeface="+mn-cs"/>
            </a:rPr>
            <a:t>(System Specification)</a:t>
          </a:r>
          <a:endParaRPr lang="en-US" sz="2000" i="1" kern="1200" dirty="0">
            <a:latin typeface="Calibri"/>
            <a:ea typeface="+mn-ea"/>
            <a:cs typeface="+mn-cs"/>
          </a:endParaRPr>
        </a:p>
      </dsp:txBody>
      <dsp:txXfrm>
        <a:off x="4736937" y="1867071"/>
        <a:ext cx="2836010" cy="990256"/>
      </dsp:txXfrm>
    </dsp:sp>
    <dsp:sp modelId="{396D247C-7331-400F-88B3-FB5C75DEFBD2}">
      <dsp:nvSpPr>
        <dsp:cNvPr id="0" name=""/>
        <dsp:cNvSpPr/>
      </dsp:nvSpPr>
      <dsp:spPr>
        <a:xfrm>
          <a:off x="2206898" y="225961"/>
          <a:ext cx="3623611" cy="3623611"/>
        </a:xfrm>
        <a:custGeom>
          <a:avLst/>
          <a:gdLst/>
          <a:ahLst/>
          <a:cxnLst/>
          <a:rect l="0" t="0" r="0" b="0"/>
          <a:pathLst>
            <a:path>
              <a:moveTo>
                <a:pt x="3465772" y="2551424"/>
              </a:moveTo>
              <a:arcTo wR="1811805" hR="1811805" stAng="1445590" swAng="119030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85177-67DC-46B9-9178-4FD74108A018}">
      <dsp:nvSpPr>
        <dsp:cNvPr id="0" name=""/>
        <dsp:cNvSpPr/>
      </dsp:nvSpPr>
      <dsp:spPr>
        <a:xfrm>
          <a:off x="3006363" y="3625307"/>
          <a:ext cx="2673545" cy="109739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"/>
              <a:ea typeface="+mn-ea"/>
              <a:cs typeface="+mn-cs"/>
            </a:rPr>
            <a:t>Design</a:t>
          </a:r>
          <a:br>
            <a:rPr lang="id-ID" sz="2000" kern="1200">
              <a:latin typeface="Calibri"/>
              <a:ea typeface="+mn-ea"/>
              <a:cs typeface="+mn-cs"/>
            </a:rPr>
          </a:br>
          <a:r>
            <a:rPr lang="id-ID" sz="2000" i="1" kern="1200">
              <a:latin typeface="Calibri"/>
              <a:ea typeface="+mn-ea"/>
              <a:cs typeface="+mn-cs"/>
            </a:rPr>
            <a:t>(System Specification)</a:t>
          </a:r>
          <a:endParaRPr lang="en-US" sz="2000" i="1" kern="1200" dirty="0">
            <a:latin typeface="Calibri"/>
            <a:ea typeface="+mn-ea"/>
            <a:cs typeface="+mn-cs"/>
          </a:endParaRPr>
        </a:p>
      </dsp:txBody>
      <dsp:txXfrm>
        <a:off x="3059933" y="3678877"/>
        <a:ext cx="2566405" cy="990256"/>
      </dsp:txXfrm>
    </dsp:sp>
    <dsp:sp modelId="{D2CA6A8E-22C6-4F9F-B88D-7C12E5956E50}">
      <dsp:nvSpPr>
        <dsp:cNvPr id="0" name=""/>
        <dsp:cNvSpPr/>
      </dsp:nvSpPr>
      <dsp:spPr>
        <a:xfrm>
          <a:off x="2855763" y="225961"/>
          <a:ext cx="3623611" cy="3623611"/>
        </a:xfrm>
        <a:custGeom>
          <a:avLst/>
          <a:gdLst/>
          <a:ahLst/>
          <a:cxnLst/>
          <a:rect l="0" t="0" r="0" b="0"/>
          <a:pathLst>
            <a:path>
              <a:moveTo>
                <a:pt x="506998" y="3068832"/>
              </a:moveTo>
              <a:arcTo wR="1811805" hR="1811805" stAng="8164110" swAng="1190300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DDDCB-B12F-428D-A586-90FD6F79F55C}">
      <dsp:nvSpPr>
        <dsp:cNvPr id="0" name=""/>
        <dsp:cNvSpPr/>
      </dsp:nvSpPr>
      <dsp:spPr>
        <a:xfrm>
          <a:off x="963902" y="1813501"/>
          <a:ext cx="3134857" cy="109739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"/>
              <a:ea typeface="+mn-ea"/>
              <a:cs typeface="+mn-cs"/>
            </a:rPr>
            <a:t>Implementation</a:t>
          </a:r>
          <a:br>
            <a:rPr lang="id-ID" sz="2700" kern="1200">
              <a:latin typeface="Calibri"/>
              <a:ea typeface="+mn-ea"/>
              <a:cs typeface="+mn-cs"/>
            </a:rPr>
          </a:br>
          <a:r>
            <a:rPr lang="id-ID" sz="2000" i="1" kern="1200">
              <a:latin typeface="Calibri"/>
              <a:ea typeface="+mn-ea"/>
              <a:cs typeface="+mn-cs"/>
            </a:rPr>
            <a:t>(New System)</a:t>
          </a:r>
          <a:endParaRPr lang="en-US" sz="2000" i="1" kern="1200" dirty="0">
            <a:latin typeface="Calibri"/>
            <a:ea typeface="+mn-ea"/>
            <a:cs typeface="+mn-cs"/>
          </a:endParaRPr>
        </a:p>
      </dsp:txBody>
      <dsp:txXfrm>
        <a:off x="1017472" y="1867071"/>
        <a:ext cx="3027717" cy="990256"/>
      </dsp:txXfrm>
    </dsp:sp>
    <dsp:sp modelId="{498F4E31-E423-4928-A28F-F71BD81A544F}">
      <dsp:nvSpPr>
        <dsp:cNvPr id="0" name=""/>
        <dsp:cNvSpPr/>
      </dsp:nvSpPr>
      <dsp:spPr>
        <a:xfrm>
          <a:off x="2859079" y="880000"/>
          <a:ext cx="3623611" cy="3623611"/>
        </a:xfrm>
        <a:custGeom>
          <a:avLst/>
          <a:gdLst/>
          <a:ahLst/>
          <a:cxnLst/>
          <a:rect l="0" t="0" r="0" b="0"/>
          <a:pathLst>
            <a:path>
              <a:moveTo>
                <a:pt x="149618" y="1090851"/>
              </a:moveTo>
              <a:arcTo wR="1811805" hR="1811805" stAng="12206894" swAng="1066856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FAE442-987C-49AD-BDED-357B7AF3203C}">
      <dsp:nvSpPr>
        <dsp:cNvPr id="0" name=""/>
        <dsp:cNvSpPr/>
      </dsp:nvSpPr>
      <dsp:spPr>
        <a:xfrm>
          <a:off x="0" y="3127370"/>
          <a:ext cx="8667750" cy="205189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900" kern="1200" dirty="0">
              <a:solidFill>
                <a:srgbClr val="C00000"/>
              </a:solidFill>
            </a:rPr>
            <a:t>Feasibility Analysis</a:t>
          </a:r>
          <a:endParaRPr lang="en-US" sz="3900" kern="1200" dirty="0">
            <a:solidFill>
              <a:srgbClr val="C00000"/>
            </a:solidFill>
          </a:endParaRPr>
        </a:p>
      </dsp:txBody>
      <dsp:txXfrm>
        <a:off x="0" y="3127370"/>
        <a:ext cx="8667750" cy="1108022"/>
      </dsp:txXfrm>
    </dsp:sp>
    <dsp:sp modelId="{52FBD962-DE35-4A7A-8CBF-499855F2E9BF}">
      <dsp:nvSpPr>
        <dsp:cNvPr id="0" name=""/>
        <dsp:cNvSpPr/>
      </dsp:nvSpPr>
      <dsp:spPr>
        <a:xfrm>
          <a:off x="4232" y="4194354"/>
          <a:ext cx="2886428" cy="94387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i="1" kern="1200" dirty="0"/>
            <a:t>Technical </a:t>
          </a:r>
          <a:r>
            <a:rPr lang="id-ID" sz="2000" i="1" kern="1200" dirty="0"/>
            <a:t>(Capabilities)</a:t>
          </a:r>
          <a:endParaRPr lang="en-US" sz="2800" i="1" kern="1200" dirty="0"/>
        </a:p>
      </dsp:txBody>
      <dsp:txXfrm>
        <a:off x="4232" y="4194354"/>
        <a:ext cx="2886428" cy="943870"/>
      </dsp:txXfrm>
    </dsp:sp>
    <dsp:sp modelId="{EED28D97-86D5-4C73-A3AD-BC62E477C31A}">
      <dsp:nvSpPr>
        <dsp:cNvPr id="0" name=""/>
        <dsp:cNvSpPr/>
      </dsp:nvSpPr>
      <dsp:spPr>
        <a:xfrm>
          <a:off x="2890660" y="4194354"/>
          <a:ext cx="2886428" cy="943870"/>
        </a:xfrm>
        <a:prstGeom prst="rect">
          <a:avLst/>
        </a:prstGeom>
        <a:solidFill>
          <a:schemeClr val="accent4">
            <a:tint val="40000"/>
            <a:alpha val="90000"/>
            <a:hueOff val="2878480"/>
            <a:satOff val="-15315"/>
            <a:lumOff val="-873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2878480"/>
              <a:satOff val="-15315"/>
              <a:lumOff val="-87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i="1" kern="1200" dirty="0"/>
            <a:t>Economic</a:t>
          </a:r>
          <a:br>
            <a:rPr lang="id-ID" sz="2400" i="1" kern="1200" dirty="0"/>
          </a:br>
          <a:r>
            <a:rPr lang="id-ID" sz="1800" i="1" kern="1200" dirty="0"/>
            <a:t>(ROI, BEP)</a:t>
          </a:r>
          <a:endParaRPr lang="en-US" sz="2400" i="1" kern="1200" dirty="0"/>
        </a:p>
      </dsp:txBody>
      <dsp:txXfrm>
        <a:off x="2890660" y="4194354"/>
        <a:ext cx="2886428" cy="943870"/>
      </dsp:txXfrm>
    </dsp:sp>
    <dsp:sp modelId="{C48B36D3-1B95-452E-9023-9FD0C014D993}">
      <dsp:nvSpPr>
        <dsp:cNvPr id="0" name=""/>
        <dsp:cNvSpPr/>
      </dsp:nvSpPr>
      <dsp:spPr>
        <a:xfrm>
          <a:off x="5777089" y="4194354"/>
          <a:ext cx="2886428" cy="943870"/>
        </a:xfrm>
        <a:prstGeom prst="rect">
          <a:avLst/>
        </a:prstGeom>
        <a:solidFill>
          <a:schemeClr val="accent4">
            <a:tint val="40000"/>
            <a:alpha val="90000"/>
            <a:hueOff val="5756959"/>
            <a:satOff val="-30630"/>
            <a:lumOff val="-1745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5756959"/>
              <a:satOff val="-30630"/>
              <a:lumOff val="-174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i="1" kern="1200" dirty="0"/>
            <a:t>Organizational</a:t>
          </a:r>
          <a:br>
            <a:rPr lang="id-ID" sz="2400" i="1" kern="1200" dirty="0"/>
          </a:br>
          <a:r>
            <a:rPr lang="id-ID" sz="1800" i="1" kern="1200" dirty="0"/>
            <a:t>(Goals, Core Business)</a:t>
          </a:r>
          <a:endParaRPr lang="en-US" sz="2400" i="1" kern="1200" dirty="0"/>
        </a:p>
      </dsp:txBody>
      <dsp:txXfrm>
        <a:off x="5777089" y="4194354"/>
        <a:ext cx="2886428" cy="943870"/>
      </dsp:txXfrm>
    </dsp:sp>
    <dsp:sp modelId="{FB04BE2D-F5F5-4CCA-98C1-34F69690EC53}">
      <dsp:nvSpPr>
        <dsp:cNvPr id="0" name=""/>
        <dsp:cNvSpPr/>
      </dsp:nvSpPr>
      <dsp:spPr>
        <a:xfrm rot="10800000">
          <a:off x="0" y="0"/>
          <a:ext cx="8667750" cy="3155811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600" kern="1200" dirty="0">
              <a:solidFill>
                <a:srgbClr val="C00000"/>
              </a:solidFill>
            </a:rPr>
            <a:t>System </a:t>
          </a:r>
          <a:r>
            <a:rPr lang="id-ID" sz="3600" kern="1200" dirty="0" err="1">
              <a:solidFill>
                <a:srgbClr val="C00000"/>
              </a:solidFill>
            </a:rPr>
            <a:t>Request</a:t>
          </a:r>
          <a:br>
            <a:rPr lang="id-ID" sz="3600" kern="1200" dirty="0">
              <a:solidFill>
                <a:srgbClr val="C00000"/>
              </a:solidFill>
            </a:rPr>
          </a:br>
          <a:r>
            <a:rPr lang="id-ID" sz="3600" kern="1200" dirty="0">
              <a:solidFill>
                <a:schemeClr val="tx1"/>
              </a:solidFill>
            </a:rPr>
            <a:t>(Business </a:t>
          </a:r>
          <a:r>
            <a:rPr lang="id-ID" sz="3600" kern="1200" dirty="0" err="1">
              <a:solidFill>
                <a:schemeClr val="tx1"/>
              </a:solidFill>
            </a:rPr>
            <a:t>Value</a:t>
          </a:r>
          <a:r>
            <a:rPr lang="id-ID" sz="3600" kern="1200" dirty="0">
              <a:solidFill>
                <a:schemeClr val="tx1"/>
              </a:solidFill>
            </a:rPr>
            <a:t> </a:t>
          </a:r>
          <a:r>
            <a:rPr lang="id-ID" sz="3600" kern="1200" dirty="0" err="1">
              <a:solidFill>
                <a:schemeClr val="tx1"/>
              </a:solidFill>
            </a:rPr>
            <a:t>Identification</a:t>
          </a:r>
          <a:r>
            <a:rPr lang="id-ID" sz="3600" kern="1200" dirty="0"/>
            <a:t>)</a:t>
          </a:r>
          <a:endParaRPr lang="en-US" sz="3600" kern="1200" dirty="0"/>
        </a:p>
      </dsp:txBody>
      <dsp:txXfrm rot="-10800000">
        <a:off x="0" y="0"/>
        <a:ext cx="8667750" cy="1107690"/>
      </dsp:txXfrm>
    </dsp:sp>
    <dsp:sp modelId="{4406362C-6F12-40B0-AF1C-171D414E0D8E}">
      <dsp:nvSpPr>
        <dsp:cNvPr id="0" name=""/>
        <dsp:cNvSpPr/>
      </dsp:nvSpPr>
      <dsp:spPr>
        <a:xfrm>
          <a:off x="0" y="1110026"/>
          <a:ext cx="4333875" cy="943587"/>
        </a:xfrm>
        <a:prstGeom prst="rect">
          <a:avLst/>
        </a:prstGeom>
        <a:solidFill>
          <a:schemeClr val="accent4">
            <a:tint val="40000"/>
            <a:alpha val="90000"/>
            <a:hueOff val="8635439"/>
            <a:satOff val="-45946"/>
            <a:lumOff val="-2618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8635439"/>
              <a:satOff val="-45946"/>
              <a:lumOff val="-261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i="1" kern="1200" dirty="0"/>
            <a:t>Lower Cost</a:t>
          </a:r>
          <a:endParaRPr lang="en-US" sz="2400" i="1" kern="1200" dirty="0"/>
        </a:p>
      </dsp:txBody>
      <dsp:txXfrm>
        <a:off x="0" y="1110026"/>
        <a:ext cx="4333875" cy="943587"/>
      </dsp:txXfrm>
    </dsp:sp>
    <dsp:sp modelId="{99F9971B-5C61-4A8D-82F4-7E7F20F063A1}">
      <dsp:nvSpPr>
        <dsp:cNvPr id="0" name=""/>
        <dsp:cNvSpPr/>
      </dsp:nvSpPr>
      <dsp:spPr>
        <a:xfrm>
          <a:off x="4333875" y="1110026"/>
          <a:ext cx="4333875" cy="943587"/>
        </a:xfrm>
        <a:prstGeom prst="rect">
          <a:avLst/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i="1" kern="1200" dirty="0"/>
            <a:t>Increase Profit</a:t>
          </a:r>
          <a:endParaRPr lang="en-US" sz="2400" i="1" kern="1200" dirty="0"/>
        </a:p>
      </dsp:txBody>
      <dsp:txXfrm>
        <a:off x="4333875" y="1110026"/>
        <a:ext cx="4333875" cy="9435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FAE442-987C-49AD-BDED-357B7AF3203C}">
      <dsp:nvSpPr>
        <dsp:cNvPr id="0" name=""/>
        <dsp:cNvSpPr/>
      </dsp:nvSpPr>
      <dsp:spPr>
        <a:xfrm>
          <a:off x="0" y="3127370"/>
          <a:ext cx="8667750" cy="205189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900" kern="1200" dirty="0">
              <a:solidFill>
                <a:srgbClr val="C00000"/>
              </a:solidFill>
            </a:rPr>
            <a:t>Feasibility Analysis</a:t>
          </a:r>
          <a:endParaRPr lang="en-US" sz="3900" kern="1200" dirty="0">
            <a:solidFill>
              <a:srgbClr val="C00000"/>
            </a:solidFill>
          </a:endParaRPr>
        </a:p>
      </dsp:txBody>
      <dsp:txXfrm>
        <a:off x="0" y="3127370"/>
        <a:ext cx="8667750" cy="1108022"/>
      </dsp:txXfrm>
    </dsp:sp>
    <dsp:sp modelId="{52FBD962-DE35-4A7A-8CBF-499855F2E9BF}">
      <dsp:nvSpPr>
        <dsp:cNvPr id="0" name=""/>
        <dsp:cNvSpPr/>
      </dsp:nvSpPr>
      <dsp:spPr>
        <a:xfrm>
          <a:off x="4232" y="4194354"/>
          <a:ext cx="2886428" cy="94387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i="1" kern="1200" dirty="0"/>
            <a:t>Technical </a:t>
          </a:r>
          <a:r>
            <a:rPr lang="id-ID" sz="2000" i="1" kern="1200" dirty="0"/>
            <a:t>(Capabilities)</a:t>
          </a:r>
          <a:endParaRPr lang="en-US" sz="2800" i="1" kern="1200" dirty="0"/>
        </a:p>
      </dsp:txBody>
      <dsp:txXfrm>
        <a:off x="4232" y="4194354"/>
        <a:ext cx="2886428" cy="943870"/>
      </dsp:txXfrm>
    </dsp:sp>
    <dsp:sp modelId="{EED28D97-86D5-4C73-A3AD-BC62E477C31A}">
      <dsp:nvSpPr>
        <dsp:cNvPr id="0" name=""/>
        <dsp:cNvSpPr/>
      </dsp:nvSpPr>
      <dsp:spPr>
        <a:xfrm>
          <a:off x="2890660" y="4194354"/>
          <a:ext cx="2886428" cy="943870"/>
        </a:xfrm>
        <a:prstGeom prst="rect">
          <a:avLst/>
        </a:prstGeom>
        <a:solidFill>
          <a:schemeClr val="accent4">
            <a:tint val="40000"/>
            <a:alpha val="90000"/>
            <a:hueOff val="2878480"/>
            <a:satOff val="-15315"/>
            <a:lumOff val="-873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2878480"/>
              <a:satOff val="-15315"/>
              <a:lumOff val="-87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i="1" kern="1200" dirty="0"/>
            <a:t>Economic</a:t>
          </a:r>
          <a:br>
            <a:rPr lang="id-ID" sz="2400" i="1" kern="1200" dirty="0"/>
          </a:br>
          <a:r>
            <a:rPr lang="id-ID" sz="1800" i="1" kern="1200" dirty="0"/>
            <a:t>(ROI, BEP)</a:t>
          </a:r>
          <a:endParaRPr lang="en-US" sz="2400" i="1" kern="1200" dirty="0"/>
        </a:p>
      </dsp:txBody>
      <dsp:txXfrm>
        <a:off x="2890660" y="4194354"/>
        <a:ext cx="2886428" cy="943870"/>
      </dsp:txXfrm>
    </dsp:sp>
    <dsp:sp modelId="{C48B36D3-1B95-452E-9023-9FD0C014D993}">
      <dsp:nvSpPr>
        <dsp:cNvPr id="0" name=""/>
        <dsp:cNvSpPr/>
      </dsp:nvSpPr>
      <dsp:spPr>
        <a:xfrm>
          <a:off x="5777089" y="4194354"/>
          <a:ext cx="2886428" cy="943870"/>
        </a:xfrm>
        <a:prstGeom prst="rect">
          <a:avLst/>
        </a:prstGeom>
        <a:solidFill>
          <a:schemeClr val="accent4">
            <a:tint val="40000"/>
            <a:alpha val="90000"/>
            <a:hueOff val="5756959"/>
            <a:satOff val="-30630"/>
            <a:lumOff val="-1745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5756959"/>
              <a:satOff val="-30630"/>
              <a:lumOff val="-174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i="1" kern="1200" dirty="0"/>
            <a:t>Organizational</a:t>
          </a:r>
          <a:br>
            <a:rPr lang="id-ID" sz="2400" i="1" kern="1200" dirty="0"/>
          </a:br>
          <a:r>
            <a:rPr lang="id-ID" sz="1800" i="1" kern="1200" dirty="0"/>
            <a:t>(Goals, Core Business)</a:t>
          </a:r>
          <a:endParaRPr lang="en-US" sz="2400" i="1" kern="1200" dirty="0"/>
        </a:p>
      </dsp:txBody>
      <dsp:txXfrm>
        <a:off x="5777089" y="4194354"/>
        <a:ext cx="2886428" cy="943870"/>
      </dsp:txXfrm>
    </dsp:sp>
    <dsp:sp modelId="{FB04BE2D-F5F5-4CCA-98C1-34F69690EC53}">
      <dsp:nvSpPr>
        <dsp:cNvPr id="0" name=""/>
        <dsp:cNvSpPr/>
      </dsp:nvSpPr>
      <dsp:spPr>
        <a:xfrm rot="10800000">
          <a:off x="0" y="0"/>
          <a:ext cx="8667750" cy="3155811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600" kern="1200" dirty="0">
              <a:solidFill>
                <a:srgbClr val="C00000"/>
              </a:solidFill>
            </a:rPr>
            <a:t>System </a:t>
          </a:r>
          <a:r>
            <a:rPr lang="id-ID" sz="3600" kern="1200" dirty="0" err="1">
              <a:solidFill>
                <a:srgbClr val="C00000"/>
              </a:solidFill>
            </a:rPr>
            <a:t>Request</a:t>
          </a:r>
          <a:br>
            <a:rPr lang="id-ID" sz="3600" kern="1200" dirty="0">
              <a:solidFill>
                <a:srgbClr val="C00000"/>
              </a:solidFill>
            </a:rPr>
          </a:br>
          <a:r>
            <a:rPr lang="id-ID" sz="3600" kern="1200" dirty="0">
              <a:solidFill>
                <a:schemeClr val="tx1"/>
              </a:solidFill>
            </a:rPr>
            <a:t>(Business </a:t>
          </a:r>
          <a:r>
            <a:rPr lang="id-ID" sz="3600" kern="1200" dirty="0" err="1">
              <a:solidFill>
                <a:schemeClr val="tx1"/>
              </a:solidFill>
            </a:rPr>
            <a:t>Value</a:t>
          </a:r>
          <a:r>
            <a:rPr lang="id-ID" sz="3600" kern="1200" dirty="0">
              <a:solidFill>
                <a:schemeClr val="tx1"/>
              </a:solidFill>
            </a:rPr>
            <a:t> </a:t>
          </a:r>
          <a:r>
            <a:rPr lang="id-ID" sz="3600" kern="1200" dirty="0" err="1">
              <a:solidFill>
                <a:schemeClr val="tx1"/>
              </a:solidFill>
            </a:rPr>
            <a:t>Identification</a:t>
          </a:r>
          <a:r>
            <a:rPr lang="id-ID" sz="3600" kern="1200" dirty="0"/>
            <a:t>)</a:t>
          </a:r>
          <a:endParaRPr lang="en-US" sz="3600" kern="1200" dirty="0"/>
        </a:p>
      </dsp:txBody>
      <dsp:txXfrm rot="-10800000">
        <a:off x="0" y="0"/>
        <a:ext cx="8667750" cy="1107690"/>
      </dsp:txXfrm>
    </dsp:sp>
    <dsp:sp modelId="{4406362C-6F12-40B0-AF1C-171D414E0D8E}">
      <dsp:nvSpPr>
        <dsp:cNvPr id="0" name=""/>
        <dsp:cNvSpPr/>
      </dsp:nvSpPr>
      <dsp:spPr>
        <a:xfrm>
          <a:off x="0" y="1110026"/>
          <a:ext cx="4333875" cy="943587"/>
        </a:xfrm>
        <a:prstGeom prst="rect">
          <a:avLst/>
        </a:prstGeom>
        <a:solidFill>
          <a:schemeClr val="accent4">
            <a:tint val="40000"/>
            <a:alpha val="90000"/>
            <a:hueOff val="8635439"/>
            <a:satOff val="-45946"/>
            <a:lumOff val="-2618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8635439"/>
              <a:satOff val="-45946"/>
              <a:lumOff val="-261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i="1" kern="1200" dirty="0"/>
            <a:t>Lower Cost</a:t>
          </a:r>
          <a:endParaRPr lang="en-US" sz="2400" i="1" kern="1200" dirty="0"/>
        </a:p>
      </dsp:txBody>
      <dsp:txXfrm>
        <a:off x="0" y="1110026"/>
        <a:ext cx="4333875" cy="943587"/>
      </dsp:txXfrm>
    </dsp:sp>
    <dsp:sp modelId="{99F9971B-5C61-4A8D-82F4-7E7F20F063A1}">
      <dsp:nvSpPr>
        <dsp:cNvPr id="0" name=""/>
        <dsp:cNvSpPr/>
      </dsp:nvSpPr>
      <dsp:spPr>
        <a:xfrm>
          <a:off x="4333875" y="1110026"/>
          <a:ext cx="4333875" cy="943587"/>
        </a:xfrm>
        <a:prstGeom prst="rect">
          <a:avLst/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i="1" kern="1200" dirty="0"/>
            <a:t>Increase Profit</a:t>
          </a:r>
          <a:endParaRPr lang="en-US" sz="2400" i="1" kern="1200" dirty="0"/>
        </a:p>
      </dsp:txBody>
      <dsp:txXfrm>
        <a:off x="4333875" y="1110026"/>
        <a:ext cx="4333875" cy="943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Rectangle 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469537" y="9841706"/>
            <a:ext cx="3105944" cy="472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91" rIns="95382" bIns="47691" numCol="1" anchor="t" anchorCtr="0" compatLnSpc="1">
            <a:prstTxWarp prst="textNoShape">
              <a:avLst/>
            </a:prstTxWarp>
          </a:bodyPr>
          <a:lstStyle>
            <a:lvl1pPr algn="r" defTabSz="954018">
              <a:defRPr sz="700" i="1" dirty="0">
                <a:effectLst/>
              </a:defRPr>
            </a:lvl1pPr>
          </a:lstStyle>
          <a:p>
            <a:pPr>
              <a:defRPr/>
            </a:pPr>
            <a:r>
              <a:rPr lang="en-US" altLang="ja-JP" dirty="0">
                <a:latin typeface="+mj-lt"/>
              </a:rPr>
              <a:t>romi@romisatriawahono.net</a:t>
            </a:r>
          </a:p>
        </p:txBody>
      </p:sp>
      <p:sp>
        <p:nvSpPr>
          <p:cNvPr id="27658" name="Rectangle 10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93150" y="192914"/>
            <a:ext cx="5982331" cy="52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91" rIns="95382" bIns="47691" numCol="1" anchor="t" anchorCtr="0" compatLnSpc="1">
            <a:prstTxWarp prst="textNoShape">
              <a:avLst/>
            </a:prstTxWarp>
          </a:bodyPr>
          <a:lstStyle>
            <a:lvl1pPr algn="r" defTabSz="954018">
              <a:defRPr sz="700" i="1" dirty="0" smtClean="0">
                <a:effectLst/>
              </a:defRPr>
            </a:lvl1pPr>
          </a:lstStyle>
          <a:p>
            <a:pPr>
              <a:defRPr/>
            </a:pPr>
            <a:r>
              <a:rPr lang="en-US" altLang="ja-JP" dirty="0">
                <a:latin typeface="+mj-lt"/>
              </a:rPr>
              <a:t>Systems Analysis and Design</a:t>
            </a:r>
          </a:p>
        </p:txBody>
      </p:sp>
      <p:sp>
        <p:nvSpPr>
          <p:cNvPr id="27659" name="Rectangle 11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80682" y="9689306"/>
            <a:ext cx="3216871" cy="37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91" rIns="95382" bIns="47691" numCol="1" anchor="b" anchorCtr="0" compatLnSpc="1">
            <a:prstTxWarp prst="textNoShape">
              <a:avLst/>
            </a:prstTxWarp>
          </a:bodyPr>
          <a:lstStyle>
            <a:lvl1pPr algn="l" defTabSz="954018">
              <a:defRPr sz="700" i="1" dirty="0">
                <a:effectLst/>
              </a:defRPr>
            </a:lvl1pPr>
          </a:lstStyle>
          <a:p>
            <a:pPr>
              <a:defRPr/>
            </a:pPr>
            <a:r>
              <a:rPr lang="en-US" altLang="ja-JP">
                <a:latin typeface="+mj-lt"/>
              </a:rPr>
              <a:t>http://romisatriawahono.net</a:t>
            </a:r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H="1">
            <a:off x="593152" y="406135"/>
            <a:ext cx="5916083" cy="0"/>
          </a:xfrm>
          <a:prstGeom prst="line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3" tIns="45716" rIns="91433" bIns="45716"/>
          <a:lstStyle/>
          <a:p>
            <a:pPr>
              <a:defRPr/>
            </a:pPr>
            <a:endParaRPr lang="id-ID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H="1">
            <a:off x="593152" y="9828478"/>
            <a:ext cx="5916083" cy="0"/>
          </a:xfrm>
          <a:prstGeom prst="line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3" tIns="45716" rIns="91433" bIns="45716"/>
          <a:lstStyle/>
          <a:p>
            <a:pPr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7541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91" rIns="95382" bIns="47691" numCol="1" anchor="t" anchorCtr="0" compatLnSpc="1">
            <a:prstTxWarp prst="textNoShape">
              <a:avLst/>
            </a:prstTxWarp>
          </a:bodyPr>
          <a:lstStyle>
            <a:lvl1pPr algn="l" defTabSz="954018">
              <a:defRPr sz="700">
                <a:effectLst/>
                <a:latin typeface="+mj-lt"/>
              </a:defRPr>
            </a:lvl1pPr>
          </a:lstStyle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631" y="0"/>
            <a:ext cx="3076671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91" rIns="95382" bIns="47691" numCol="1" anchor="t" anchorCtr="0" compatLnSpc="1">
            <a:prstTxWarp prst="textNoShape">
              <a:avLst/>
            </a:prstTxWarp>
          </a:bodyPr>
          <a:lstStyle>
            <a:lvl1pPr algn="r" defTabSz="954018">
              <a:defRPr sz="800">
                <a:effectLst/>
                <a:latin typeface="+mj-lt"/>
              </a:defRPr>
            </a:lvl1pPr>
          </a:lstStyle>
          <a:p>
            <a:pPr>
              <a:defRPr/>
            </a:pPr>
            <a:r>
              <a:rPr lang="en-US" altLang="ja-JP"/>
              <a:t>Systems Analysis and Design</a:t>
            </a:r>
            <a:endParaRPr lang="en-US" altLang="ja-JP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8538" y="768350"/>
            <a:ext cx="511333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958" y="4860090"/>
            <a:ext cx="5207386" cy="460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91" rIns="95382" bIns="47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562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91" rIns="95382" bIns="47691" numCol="1" anchor="b" anchorCtr="0" compatLnSpc="1">
            <a:prstTxWarp prst="textNoShape">
              <a:avLst/>
            </a:prstTxWarp>
          </a:bodyPr>
          <a:lstStyle>
            <a:lvl1pPr algn="l" defTabSz="954018">
              <a:defRPr sz="700">
                <a:effectLst/>
                <a:latin typeface="+mj-lt"/>
              </a:defRPr>
            </a:lvl1pPr>
          </a:lstStyle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631" y="9723562"/>
            <a:ext cx="3076671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91" rIns="95382" bIns="47691" numCol="1" anchor="b" anchorCtr="0" compatLnSpc="1">
            <a:prstTxWarp prst="textNoShape">
              <a:avLst/>
            </a:prstTxWarp>
          </a:bodyPr>
          <a:lstStyle>
            <a:lvl1pPr algn="r" defTabSz="954018">
              <a:defRPr sz="700">
                <a:effectLst/>
                <a:latin typeface="+mj-lt"/>
              </a:defRPr>
            </a:lvl1pPr>
          </a:lstStyle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235120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>
                <a:solidFill>
                  <a:srgbClr val="000000"/>
                </a:solidFill>
              </a:rPr>
              <a:t>romi@romisatriawahono.net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>
                <a:solidFill>
                  <a:srgbClr val="000000"/>
                </a:solidFill>
              </a:rPr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484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36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17398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4DE5D-4095-4917-B3BC-EA2D7883FF60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302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18448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i-FI" dirty="0"/>
              <a:t>Kemudian dia membuat permintaan sistem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kelayakan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melanjutkan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yang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memperkirakan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Systems Analysis and Design</a:t>
            </a:r>
            <a:endParaRPr lang="en-US" altLang="ja-JP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54156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id-ID" dirty="0"/>
              <a:t>Sejauh mana suatu sistem, komponen, atau proses memenuhi persyaratan yang ditentukan</a:t>
            </a:r>
          </a:p>
          <a:p>
            <a:r>
              <a:rPr lang="id-ID" dirty="0"/>
              <a:t>Sejauh mana suatu sistem, komponen, atau proses memenuhi kebutuhan atau harapan pelanggan atau pengguna (manfaat)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kesesuaian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persyaratan</a:t>
            </a:r>
            <a:endParaRPr lang="en-US" dirty="0"/>
          </a:p>
          <a:p>
            <a:endParaRPr lang="id-ID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9151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Biaya</a:t>
            </a:r>
            <a:r>
              <a:rPr lang="en-US" dirty="0"/>
              <a:t> dan </a:t>
            </a: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? (3-5 </a:t>
            </a:r>
            <a:r>
              <a:rPr lang="en-US" dirty="0" err="1"/>
              <a:t>tahun</a:t>
            </a:r>
            <a:r>
              <a:rPr lang="en-US" dirty="0"/>
              <a:t>)</a:t>
            </a:r>
          </a:p>
          <a:p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normal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r>
              <a:rPr lang="en-US" dirty="0"/>
              <a:t>Total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endParaRPr lang="en-US" dirty="0"/>
          </a:p>
          <a:p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= </a:t>
            </a:r>
            <a:r>
              <a:rPr lang="en-US" dirty="0" err="1"/>
              <a:t>Manfaat</a:t>
            </a:r>
            <a:r>
              <a:rPr lang="en-US" dirty="0"/>
              <a:t> Total - </a:t>
            </a:r>
            <a:r>
              <a:rPr lang="en-US" dirty="0" err="1"/>
              <a:t>Biaya</a:t>
            </a:r>
            <a:r>
              <a:rPr lang="en-US" dirty="0"/>
              <a:t> Total</a:t>
            </a:r>
          </a:p>
          <a:p>
            <a:r>
              <a:rPr lang="en-US" dirty="0" err="1"/>
              <a:t>Jumlah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Systems Analysis and Design</a:t>
            </a:r>
            <a:endParaRPr lang="en-US" altLang="ja-JP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21700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n </a:t>
            </a:r>
            <a:r>
              <a:rPr lang="en-US" dirty="0" err="1"/>
              <a:t>tahun</a:t>
            </a:r>
            <a:r>
              <a:rPr lang="en-US" dirty="0"/>
              <a:t> di masa </a:t>
            </a:r>
            <a:r>
              <a:rPr lang="en-US" dirty="0" err="1"/>
              <a:t>depan</a:t>
            </a:r>
            <a:endParaRPr lang="en-US" dirty="0"/>
          </a:p>
          <a:p>
            <a:r>
              <a:rPr lang="en-US" dirty="0" err="1"/>
              <a:t>Mempertimbangkan</a:t>
            </a:r>
            <a:r>
              <a:rPr lang="en-US" dirty="0"/>
              <a:t> </a:t>
            </a:r>
            <a:r>
              <a:rPr lang="en-US" dirty="0" err="1"/>
              <a:t>inflasi</a:t>
            </a:r>
            <a:r>
              <a:rPr lang="en-US" dirty="0"/>
              <a:t> dan </a:t>
            </a:r>
            <a:r>
              <a:rPr lang="en-US" dirty="0" err="1"/>
              <a:t>waktu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Jumlah</a:t>
            </a:r>
            <a:r>
              <a:rPr lang="en-US" dirty="0"/>
              <a:t>/(1+Suku </a:t>
            </a:r>
            <a:r>
              <a:rPr lang="en-US" dirty="0" err="1"/>
              <a:t>bunga</a:t>
            </a:r>
            <a:r>
              <a:rPr lang="en-US" dirty="0"/>
              <a:t>)n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Systems Analysis and Design</a:t>
            </a:r>
            <a:endParaRPr lang="en-US" altLang="ja-JP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73937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dikirimkannya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*</a:t>
            </a:r>
            <a:r>
              <a:rPr lang="en-US" i="1" dirty="0" err="1"/>
              <a:t>Gunakan</a:t>
            </a:r>
            <a:r>
              <a:rPr lang="en-US" i="1" dirty="0"/>
              <a:t> </a:t>
            </a:r>
            <a:r>
              <a:rPr lang="en-US" i="1" dirty="0" err="1"/>
              <a:t>jumlah</a:t>
            </a:r>
            <a:r>
              <a:rPr lang="en-US" i="1" dirty="0"/>
              <a:t> NPV </a:t>
            </a:r>
            <a:r>
              <a:rPr lang="en-US" i="1" dirty="0" err="1"/>
              <a:t>tahunan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tahun</a:t>
            </a:r>
            <a:r>
              <a:rPr lang="en-US" i="1" dirty="0"/>
              <a:t> </a:t>
            </a:r>
            <a:r>
              <a:rPr lang="en-US" i="1" dirty="0" err="1"/>
              <a:t>pertama</a:t>
            </a:r>
            <a:r>
              <a:rPr lang="en-US" i="1" dirty="0"/>
              <a:t> di mana </a:t>
            </a:r>
            <a:r>
              <a:rPr lang="en-US" i="1" dirty="0" err="1"/>
              <a:t>proyek</a:t>
            </a:r>
            <a:r>
              <a:rPr lang="en-US" i="1" dirty="0"/>
              <a:t> </a:t>
            </a:r>
            <a:r>
              <a:rPr lang="en-US" i="1" dirty="0" err="1"/>
              <a:t>memiliki</a:t>
            </a:r>
            <a:r>
              <a:rPr lang="en-US" i="1" dirty="0"/>
              <a:t> </a:t>
            </a:r>
            <a:r>
              <a:rPr lang="en-US" i="1" dirty="0" err="1"/>
              <a:t>arus</a:t>
            </a:r>
            <a:r>
              <a:rPr lang="en-US" i="1" dirty="0"/>
              <a:t> kas </a:t>
            </a:r>
            <a:r>
              <a:rPr lang="en-US" i="1" dirty="0" err="1"/>
              <a:t>positif</a:t>
            </a:r>
            <a:endParaRPr lang="en-US" i="1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Systems Analysis and Design</a:t>
            </a:r>
            <a:endParaRPr lang="en-US" altLang="ja-JP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25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1384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Systems Analysis and Design</a:t>
            </a:r>
            <a:endParaRPr lang="en-US" altLang="ja-JP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31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55146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93528"/>
            <a:ext cx="6858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5" name="squares"/>
          <p:cNvGrpSpPr/>
          <p:nvPr userDrawn="1"/>
        </p:nvGrpSpPr>
        <p:grpSpPr>
          <a:xfrm>
            <a:off x="1" y="2053939"/>
            <a:ext cx="628650" cy="524183"/>
            <a:chOff x="0" y="452558"/>
            <a:chExt cx="914400" cy="524182"/>
          </a:xfrm>
        </p:grpSpPr>
        <p:sp>
          <p:nvSpPr>
            <p:cNvPr id="16" name="Rounded Rectangle 15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8" name="Round Same Side Corner Rectangle 17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grpSp>
        <p:nvGrpSpPr>
          <p:cNvPr id="19" name="squares"/>
          <p:cNvGrpSpPr/>
          <p:nvPr userDrawn="1"/>
        </p:nvGrpSpPr>
        <p:grpSpPr>
          <a:xfrm rot="10800000">
            <a:off x="8517030" y="2053939"/>
            <a:ext cx="628650" cy="524183"/>
            <a:chOff x="0" y="452558"/>
            <a:chExt cx="914400" cy="524182"/>
          </a:xfrm>
        </p:grpSpPr>
        <p:sp>
          <p:nvSpPr>
            <p:cNvPr id="20" name="Rounded Rectangle 19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705600"/>
            <a:ext cx="2057400" cy="1524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53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3335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237817"/>
            <a:ext cx="62865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649" y="152399"/>
            <a:ext cx="8501495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705600"/>
            <a:ext cx="2057400" cy="1524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99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466975"/>
            <a:ext cx="7886700" cy="2095501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3240256"/>
            <a:ext cx="62865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705600"/>
            <a:ext cx="2057400" cy="1524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90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43000"/>
            <a:ext cx="3886200" cy="53335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43000"/>
            <a:ext cx="3886200" cy="53335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squares"/>
          <p:cNvGrpSpPr/>
          <p:nvPr userDrawn="1"/>
        </p:nvGrpSpPr>
        <p:grpSpPr>
          <a:xfrm>
            <a:off x="1" y="237817"/>
            <a:ext cx="628650" cy="524183"/>
            <a:chOff x="0" y="452558"/>
            <a:chExt cx="914400" cy="524182"/>
          </a:xfrm>
        </p:grpSpPr>
        <p:sp>
          <p:nvSpPr>
            <p:cNvPr id="11" name="Rounded Rectangle 10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3" name="Round Same Side Corner Rectangle 12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8649" y="152399"/>
            <a:ext cx="8501495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705600"/>
            <a:ext cx="2057400" cy="1524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94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066800"/>
            <a:ext cx="3868340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14512"/>
            <a:ext cx="3868340" cy="4662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66800"/>
            <a:ext cx="3887391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14512"/>
            <a:ext cx="3887391" cy="4662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2" name="squares"/>
          <p:cNvGrpSpPr/>
          <p:nvPr userDrawn="1"/>
        </p:nvGrpSpPr>
        <p:grpSpPr>
          <a:xfrm>
            <a:off x="1" y="237817"/>
            <a:ext cx="628650" cy="524183"/>
            <a:chOff x="0" y="452558"/>
            <a:chExt cx="914400" cy="524182"/>
          </a:xfrm>
        </p:grpSpPr>
        <p:sp>
          <p:nvSpPr>
            <p:cNvPr id="13" name="Rounded Rectangle 1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9" name="Round Same Side Corner Rectangle 18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8649" y="152399"/>
            <a:ext cx="8501495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43300" y="6705600"/>
            <a:ext cx="2057400" cy="1524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51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squares"/>
          <p:cNvGrpSpPr/>
          <p:nvPr userDrawn="1"/>
        </p:nvGrpSpPr>
        <p:grpSpPr>
          <a:xfrm>
            <a:off x="1" y="237817"/>
            <a:ext cx="628650" cy="524183"/>
            <a:chOff x="0" y="452558"/>
            <a:chExt cx="914400" cy="524182"/>
          </a:xfrm>
        </p:grpSpPr>
        <p:sp>
          <p:nvSpPr>
            <p:cNvPr id="9" name="Rounded Rectangle 8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5" name="Round Same Side Corner Rectangle 1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705600"/>
            <a:ext cx="2057400" cy="1524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67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quares"/>
          <p:cNvGrpSpPr/>
          <p:nvPr userDrawn="1"/>
        </p:nvGrpSpPr>
        <p:grpSpPr>
          <a:xfrm>
            <a:off x="1" y="237817"/>
            <a:ext cx="628650" cy="524183"/>
            <a:chOff x="0" y="452558"/>
            <a:chExt cx="914400" cy="524182"/>
          </a:xfrm>
        </p:grpSpPr>
        <p:sp>
          <p:nvSpPr>
            <p:cNvPr id="3" name="Rounded Rectangle 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5" name="Round Same Side Corner Rectangle 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705600"/>
            <a:ext cx="2057400" cy="1524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24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4097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409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8649" y="152399"/>
            <a:ext cx="8501495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705600"/>
            <a:ext cx="2057400" cy="1524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5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152399"/>
            <a:ext cx="8501495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43000"/>
            <a:ext cx="7886700" cy="533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599" y="6718392"/>
            <a:ext cx="519545" cy="1232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3" y="6743942"/>
            <a:ext cx="655828" cy="11405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705600"/>
            <a:ext cx="2057400" cy="1524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4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8305800" cy="1484312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/>
            </a:br>
            <a:r>
              <a:rPr lang="en-US" dirty="0"/>
              <a:t>2. Project Planning</a:t>
            </a:r>
            <a:endParaRPr lang="en-US" sz="6600" b="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828800" y="4267200"/>
            <a:ext cx="5486400" cy="16002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id-ID" sz="3600" dirty="0"/>
              <a:t>Romi Satria Wahon</a:t>
            </a:r>
            <a:r>
              <a:rPr lang="en-US" sz="3600" dirty="0"/>
              <a:t>o</a:t>
            </a:r>
            <a:br>
              <a:rPr lang="en-US" sz="3600" dirty="0"/>
            </a:br>
            <a:r>
              <a:rPr lang="en-US" sz="25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romi@romisatriawahono.net</a:t>
            </a:r>
            <a:br>
              <a:rPr lang="en-US" sz="25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5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</a:t>
            </a:r>
            <a:r>
              <a:rPr lang="en-US" sz="2500" i="1">
                <a:solidFill>
                  <a:schemeClr val="tx1">
                    <a:lumMod val="50000"/>
                    <a:lumOff val="50000"/>
                  </a:schemeClr>
                </a:solidFill>
              </a:rPr>
              <a:t>://romisatriawahono.net/sad</a:t>
            </a:r>
            <a:br>
              <a:rPr lang="en-US" sz="25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5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WA/SMS</a:t>
            </a:r>
            <a:r>
              <a:rPr lang="id-ID" sz="25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+6281586220090</a:t>
            </a:r>
            <a:br>
              <a:rPr lang="id-ID" sz="2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21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64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3000"/>
            <a:ext cx="8210550" cy="5333549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id-ID" sz="3600" dirty="0"/>
              <a:t>Project Name</a:t>
            </a:r>
          </a:p>
          <a:p>
            <a:pPr lvl="1"/>
            <a:r>
              <a:rPr lang="id-ID" sz="2400" dirty="0"/>
              <a:t>The </a:t>
            </a:r>
            <a:r>
              <a:rPr lang="id-ID" sz="2400" dirty="0">
                <a:solidFill>
                  <a:srgbClr val="0070C0"/>
                </a:solidFill>
              </a:rPr>
              <a:t>name</a:t>
            </a:r>
            <a:r>
              <a:rPr lang="id-ID" sz="2400" dirty="0"/>
              <a:t> of project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3600" dirty="0"/>
              <a:t>Project sponsor</a:t>
            </a:r>
            <a:endParaRPr lang="id-ID" sz="3600" dirty="0"/>
          </a:p>
          <a:p>
            <a:pPr lvl="1"/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kontak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sz="240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3600" b="1" dirty="0">
                <a:solidFill>
                  <a:srgbClr val="C00000"/>
                </a:solidFill>
              </a:rPr>
              <a:t>Business </a:t>
            </a:r>
            <a:r>
              <a:rPr lang="id-ID" sz="3600" b="1" dirty="0">
                <a:solidFill>
                  <a:srgbClr val="C00000"/>
                </a:solidFill>
              </a:rPr>
              <a:t>N</a:t>
            </a:r>
            <a:r>
              <a:rPr lang="en-US" sz="3600" b="1" dirty="0" err="1">
                <a:solidFill>
                  <a:srgbClr val="C00000"/>
                </a:solidFill>
              </a:rPr>
              <a:t>eed</a:t>
            </a:r>
            <a:endParaRPr lang="id-ID" sz="3600" b="1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Reason/</a:t>
            </a:r>
            <a:r>
              <a:rPr lang="en-US" dirty="0" err="1">
                <a:solidFill>
                  <a:srgbClr val="0070C0"/>
                </a:solidFill>
              </a:rPr>
              <a:t>Alasan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id-ID" sz="2400" dirty="0"/>
          </a:p>
          <a:p>
            <a:pPr lvl="1"/>
            <a:r>
              <a:rPr lang="en-ID" dirty="0">
                <a:solidFill>
                  <a:srgbClr val="0070C0"/>
                </a:solidFill>
              </a:rPr>
              <a:t>Why/</a:t>
            </a:r>
            <a:r>
              <a:rPr lang="en-ID" dirty="0" err="1">
                <a:solidFill>
                  <a:srgbClr val="0070C0"/>
                </a:solidFill>
              </a:rPr>
              <a:t>Mengapa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didanai</a:t>
            </a:r>
            <a:endParaRPr lang="en-US" sz="240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3600" b="1" dirty="0">
                <a:solidFill>
                  <a:srgbClr val="C00000"/>
                </a:solidFill>
              </a:rPr>
              <a:t>Business </a:t>
            </a:r>
            <a:r>
              <a:rPr lang="id-ID" sz="3600" b="1" dirty="0">
                <a:solidFill>
                  <a:srgbClr val="C00000"/>
                </a:solidFill>
              </a:rPr>
              <a:t>R</a:t>
            </a:r>
            <a:r>
              <a:rPr lang="en-US" sz="3600" b="1" dirty="0" err="1">
                <a:solidFill>
                  <a:srgbClr val="C00000"/>
                </a:solidFill>
              </a:rPr>
              <a:t>equirements</a:t>
            </a:r>
            <a:endParaRPr lang="id-ID" sz="3600" b="1" dirty="0">
              <a:solidFill>
                <a:srgbClr val="C00000"/>
              </a:solidFill>
            </a:endParaRP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Fitur</a:t>
            </a:r>
            <a:r>
              <a:rPr lang="en-US" dirty="0"/>
              <a:t> dan </a:t>
            </a:r>
            <a:r>
              <a:rPr lang="en-US" dirty="0" err="1">
                <a:solidFill>
                  <a:srgbClr val="0070C0"/>
                </a:solidFill>
              </a:rPr>
              <a:t>kemampuan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id-ID" sz="2400" dirty="0"/>
          </a:p>
          <a:p>
            <a:pPr lvl="1"/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diganti</a:t>
            </a:r>
            <a:r>
              <a:rPr lang="en-ID" dirty="0"/>
              <a:t> oleh </a:t>
            </a:r>
            <a:r>
              <a:rPr lang="en-ID" dirty="0">
                <a:solidFill>
                  <a:srgbClr val="0070C0"/>
                </a:solidFill>
              </a:rPr>
              <a:t>Use Case Diagram</a:t>
            </a:r>
            <a:endParaRPr lang="en-US" sz="2400" dirty="0">
              <a:solidFill>
                <a:srgbClr val="0070C0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3600" b="1" dirty="0">
                <a:solidFill>
                  <a:srgbClr val="C00000"/>
                </a:solidFill>
              </a:rPr>
              <a:t>Business </a:t>
            </a:r>
            <a:r>
              <a:rPr lang="id-ID" sz="3600" b="1" dirty="0">
                <a:solidFill>
                  <a:srgbClr val="C00000"/>
                </a:solidFill>
              </a:rPr>
              <a:t>V</a:t>
            </a:r>
            <a:r>
              <a:rPr lang="en-US" sz="3600" b="1" dirty="0" err="1">
                <a:solidFill>
                  <a:srgbClr val="C00000"/>
                </a:solidFill>
              </a:rPr>
              <a:t>alue</a:t>
            </a:r>
            <a:endParaRPr lang="id-ID" sz="3600" b="1" dirty="0">
              <a:solidFill>
                <a:srgbClr val="C00000"/>
              </a:solidFill>
            </a:endParaRP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Benefits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Manfaat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oleh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id-ID" sz="2400" dirty="0"/>
          </a:p>
          <a:p>
            <a:pPr lvl="1"/>
            <a:r>
              <a:rPr lang="id-ID" sz="2400" dirty="0">
                <a:solidFill>
                  <a:srgbClr val="0070C0"/>
                </a:solidFill>
              </a:rPr>
              <a:t>Tangible value </a:t>
            </a:r>
            <a:r>
              <a:rPr lang="id-ID" dirty="0"/>
              <a:t>(nilai yang dapat diukur) </a:t>
            </a:r>
            <a:r>
              <a:rPr lang="id-ID" sz="2400" dirty="0"/>
              <a:t>and </a:t>
            </a:r>
            <a:r>
              <a:rPr lang="id-ID" sz="2400" dirty="0">
                <a:solidFill>
                  <a:srgbClr val="0070C0"/>
                </a:solidFill>
              </a:rPr>
              <a:t>intangible value </a:t>
            </a:r>
            <a:r>
              <a:rPr lang="id-ID" dirty="0"/>
              <a:t>(percaya intuitif)</a:t>
            </a:r>
            <a:endParaRPr lang="en-US" sz="240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3600" dirty="0"/>
              <a:t>Special issues</a:t>
            </a:r>
            <a:endParaRPr lang="id-ID" sz="3600" dirty="0"/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Anything else/</a:t>
            </a:r>
            <a:r>
              <a:rPr lang="sv-SE" dirty="0">
                <a:solidFill>
                  <a:srgbClr val="0070C0"/>
                </a:solidFill>
              </a:rPr>
              <a:t>Ada hal lain</a:t>
            </a:r>
            <a:r>
              <a:rPr lang="sv-SE" dirty="0"/>
              <a:t> yang harus dipertimbangkan</a:t>
            </a:r>
            <a:endParaRPr lang="en-US" sz="2400" dirty="0"/>
          </a:p>
          <a:p>
            <a:pPr lvl="1"/>
            <a:r>
              <a:rPr lang="sv-SE" dirty="0">
                <a:solidFill>
                  <a:srgbClr val="0070C0"/>
                </a:solidFill>
              </a:rPr>
              <a:t>Batasan anggaran, tenggat waktu, </a:t>
            </a:r>
            <a:r>
              <a:rPr lang="sv-SE" dirty="0"/>
              <a:t>persyaratan hukum</a:t>
            </a:r>
            <a:endParaRPr lang="en-US" sz="2400" dirty="0"/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System Request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82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313871"/>
              </p:ext>
            </p:extLst>
          </p:nvPr>
        </p:nvGraphicFramePr>
        <p:xfrm>
          <a:off x="152400" y="1066800"/>
          <a:ext cx="8915400" cy="51811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1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086">
                <a:tc>
                  <a:txBody>
                    <a:bodyPr/>
                    <a:lstStyle/>
                    <a:p>
                      <a:r>
                        <a:rPr lang="en-US" dirty="0" err="1"/>
                        <a:t>Elemen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Deskripsi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Contoh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0162">
                <a:tc>
                  <a:txBody>
                    <a:bodyPr/>
                    <a:lstStyle/>
                    <a:p>
                      <a:r>
                        <a:rPr lang="en-US" b="1" dirty="0"/>
                        <a:t>Business Need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Alasan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terkait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bisnis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memulai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proyek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pengembangan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perangkat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lunak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Tingkatkan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penjualan</a:t>
                      </a:r>
                      <a:endParaRPr lang="en-US" sz="1800" dirty="0"/>
                    </a:p>
                    <a:p>
                      <a:r>
                        <a:rPr lang="en-US" sz="1800" dirty="0" err="1"/>
                        <a:t>Tingkatkan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pangsa</a:t>
                      </a:r>
                      <a:r>
                        <a:rPr lang="en-US" sz="1800" dirty="0"/>
                        <a:t> pasar</a:t>
                      </a:r>
                    </a:p>
                    <a:p>
                      <a:r>
                        <a:rPr lang="en-US" sz="1800" dirty="0" err="1"/>
                        <a:t>Tingkatkan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akses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informasi</a:t>
                      </a:r>
                      <a:endParaRPr lang="en-US" sz="1800" dirty="0"/>
                    </a:p>
                    <a:p>
                      <a:r>
                        <a:rPr lang="en-US" sz="1800" dirty="0" err="1"/>
                        <a:t>Tingkatkan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layanan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pelanggan</a:t>
                      </a:r>
                      <a:endParaRPr lang="en-US" sz="1800" dirty="0"/>
                    </a:p>
                    <a:p>
                      <a:r>
                        <a:rPr lang="en-US" sz="1800" dirty="0" err="1"/>
                        <a:t>Menurunkan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cacat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produk</a:t>
                      </a:r>
                      <a:endParaRPr lang="en-US" sz="1800" dirty="0"/>
                    </a:p>
                    <a:p>
                      <a:r>
                        <a:rPr lang="en-US" sz="1800" dirty="0" err="1"/>
                        <a:t>Merampingkan</a:t>
                      </a:r>
                      <a:r>
                        <a:rPr lang="en-US" sz="1800" dirty="0"/>
                        <a:t> proses </a:t>
                      </a:r>
                      <a:r>
                        <a:rPr lang="en-US" sz="1800" dirty="0" err="1"/>
                        <a:t>akuisisi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pasokan</a:t>
                      </a:r>
                      <a:endParaRPr lang="id-ID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9951">
                <a:tc>
                  <a:txBody>
                    <a:bodyPr/>
                    <a:lstStyle/>
                    <a:p>
                      <a:r>
                        <a:rPr lang="en-US" b="1" dirty="0"/>
                        <a:t>Business Requirements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Kemampuan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bisnis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disediakan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perangkat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lunak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Menyediakan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akses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onIine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informasi</a:t>
                      </a:r>
                      <a:endParaRPr lang="en-US" sz="1800" dirty="0"/>
                    </a:p>
                    <a:p>
                      <a:r>
                        <a:rPr lang="en-US" sz="1800" dirty="0" err="1"/>
                        <a:t>Tangkap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informasi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demografis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pelanggan</a:t>
                      </a:r>
                      <a:endParaRPr lang="en-US" sz="1800" dirty="0"/>
                    </a:p>
                    <a:p>
                      <a:r>
                        <a:rPr lang="en-US" sz="1800" dirty="0" err="1"/>
                        <a:t>Termasuk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kemampuan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pencarian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produk</a:t>
                      </a:r>
                      <a:endParaRPr lang="en-US" sz="1800" dirty="0"/>
                    </a:p>
                    <a:p>
                      <a:r>
                        <a:rPr lang="en-US" sz="1800" dirty="0" err="1"/>
                        <a:t>Menghasilkan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laporan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manajemen</a:t>
                      </a:r>
                      <a:endParaRPr lang="en-US" sz="1800" dirty="0"/>
                    </a:p>
                    <a:p>
                      <a:r>
                        <a:rPr lang="en-US" sz="1800" dirty="0" err="1"/>
                        <a:t>Sertakan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dukungan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pengguna</a:t>
                      </a:r>
                      <a:r>
                        <a:rPr lang="en-US" sz="1800" dirty="0"/>
                        <a:t> online</a:t>
                      </a:r>
                      <a:endParaRPr lang="id-ID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9951">
                <a:tc>
                  <a:txBody>
                    <a:bodyPr/>
                    <a:lstStyle/>
                    <a:p>
                      <a:r>
                        <a:rPr lang="en-US" b="1" dirty="0"/>
                        <a:t>Business Value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Manfaat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 yang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akan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dihasilkan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perangkat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lunak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organisasi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3% increase in sales</a:t>
                      </a:r>
                    </a:p>
                    <a:p>
                      <a:r>
                        <a:rPr lang="en-US" sz="1800" dirty="0"/>
                        <a:t>5% increase in market share</a:t>
                      </a:r>
                    </a:p>
                    <a:p>
                      <a:r>
                        <a:rPr lang="en-US" sz="1800" dirty="0"/>
                        <a:t>10% operational cost</a:t>
                      </a:r>
                      <a:r>
                        <a:rPr lang="en-US" sz="1800" baseline="0" dirty="0"/>
                        <a:t> r</a:t>
                      </a:r>
                      <a:r>
                        <a:rPr lang="en-US" sz="1800" dirty="0"/>
                        <a:t>eduction</a:t>
                      </a:r>
                    </a:p>
                    <a:p>
                      <a:r>
                        <a:rPr lang="en-US" sz="1800" dirty="0"/>
                        <a:t>$200,000 cost savings from decreased supply costs</a:t>
                      </a:r>
                    </a:p>
                    <a:p>
                      <a:r>
                        <a:rPr lang="en-US" sz="1800" dirty="0"/>
                        <a:t>$150,000 savings from removal of existing system</a:t>
                      </a:r>
                      <a:endParaRPr lang="id-ID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305" y="176781"/>
            <a:ext cx="7886700" cy="661420"/>
          </a:xfrm>
        </p:spPr>
        <p:txBody>
          <a:bodyPr/>
          <a:lstStyle/>
          <a:p>
            <a:r>
              <a:rPr lang="en-US" dirty="0"/>
              <a:t>System Request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4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02501"/>
            <a:ext cx="4724400" cy="50240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quality is </a:t>
            </a:r>
            <a:r>
              <a:rPr lang="en-US" sz="1900" i="1" dirty="0"/>
              <a:t>(IEEE, 1991)</a:t>
            </a:r>
            <a:r>
              <a:rPr lang="en-US" dirty="0"/>
              <a:t>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Sejauh</a:t>
            </a:r>
            <a:r>
              <a:rPr lang="en-US" dirty="0"/>
              <a:t> mana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komponen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proses </a:t>
            </a:r>
            <a:r>
              <a:rPr lang="en-US" dirty="0" err="1">
                <a:solidFill>
                  <a:srgbClr val="C00000"/>
                </a:solidFill>
              </a:rPr>
              <a:t>memenuhi</a:t>
            </a:r>
            <a:r>
              <a:rPr lang="en-US" dirty="0">
                <a:solidFill>
                  <a:srgbClr val="C00000"/>
                </a:solidFill>
              </a:rPr>
              <a:t>  specified requirements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Sejauh</a:t>
            </a:r>
            <a:r>
              <a:rPr lang="en-US" dirty="0"/>
              <a:t> mana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komponen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proses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harapan</a:t>
            </a:r>
            <a:r>
              <a:rPr lang="en-US" dirty="0"/>
              <a:t> customer </a:t>
            </a:r>
            <a:r>
              <a:rPr lang="en-US" dirty="0" err="1"/>
              <a:t>atau</a:t>
            </a:r>
            <a:r>
              <a:rPr lang="en-US" dirty="0"/>
              <a:t> user </a:t>
            </a:r>
            <a:r>
              <a:rPr lang="id-ID" dirty="0">
                <a:solidFill>
                  <a:srgbClr val="C00000"/>
                </a:solidFill>
              </a:rPr>
              <a:t>(manfaat)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/>
              <a:t>Quality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kesesuaian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dengan</a:t>
            </a:r>
            <a:r>
              <a:rPr lang="en-US" dirty="0">
                <a:solidFill>
                  <a:srgbClr val="C00000"/>
                </a:solidFill>
              </a:rPr>
              <a:t> requirements</a:t>
            </a:r>
            <a:r>
              <a:rPr lang="en-US" dirty="0"/>
              <a:t> </a:t>
            </a:r>
            <a:r>
              <a:rPr lang="en-US" sz="1900" i="1" dirty="0"/>
              <a:t>(Crosby, 1979)</a:t>
            </a:r>
            <a:endParaRPr lang="id-ID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Sofware</a:t>
            </a:r>
            <a:r>
              <a:rPr lang="en-US"/>
              <a:t> Quality?</a:t>
            </a:r>
            <a:endParaRPr lang="id-ID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" t="2796" r="2563" b="7689"/>
          <a:stretch/>
        </p:blipFill>
        <p:spPr>
          <a:xfrm>
            <a:off x="5141259" y="1905000"/>
            <a:ext cx="3698801" cy="343710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057774"/>
              </p:ext>
            </p:extLst>
          </p:nvPr>
        </p:nvGraphicFramePr>
        <p:xfrm>
          <a:off x="76200" y="1"/>
          <a:ext cx="8991600" cy="6841672"/>
        </p:xfrm>
        <a:graphic>
          <a:graphicData uri="http://schemas.openxmlformats.org/drawingml/2006/table">
            <a:tbl>
              <a:tblPr/>
              <a:tblGrid>
                <a:gridCol w="164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1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598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System Request</a:t>
                      </a:r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: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CD Selection Project</a:t>
                      </a:r>
                    </a:p>
                  </a:txBody>
                  <a:tcPr marL="4279" marR="4279" marT="42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Project Sponsor:</a:t>
                      </a:r>
                    </a:p>
                  </a:txBody>
                  <a:tcPr marL="4279" marR="4279" marT="42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Margaret Mooney, Vice President of Marketing</a:t>
                      </a:r>
                    </a:p>
                  </a:txBody>
                  <a:tcPr marL="4279" marR="4279" marT="42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01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Business Needs:</a:t>
                      </a:r>
                    </a:p>
                  </a:txBody>
                  <a:tcPr marL="4279" marR="4279" marT="42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This project has been initiated </a:t>
                      </a:r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latin typeface="+mn-lt"/>
                        </a:rPr>
                        <a:t>to reach new Internet customers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and </a:t>
                      </a:r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latin typeface="+mn-lt"/>
                        </a:rPr>
                        <a:t>to better serve existing customers using Internet sales support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t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4279" marR="4279" marT="42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598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Business Requirements:</a:t>
                      </a:r>
                    </a:p>
                  </a:txBody>
                  <a:tcPr marL="4279" marR="4279" marT="42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2779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Using the Web, customers should be able to search for products and identify the brick-and-mortar stores that have them in stock. They should be able to put items on hold at a store location or place an order for items that are not carried or not in stock. The functionality that the system should have is listed below:</a:t>
                      </a:r>
                    </a:p>
                    <a:p>
                      <a:pPr marL="228600" indent="-228600" algn="l" fontAlgn="t">
                        <a:buFont typeface="+mj-lt"/>
                        <a:buAutoNum type="arabicPeriod"/>
                      </a:pPr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latin typeface="+mn-lt"/>
                        </a:rPr>
                        <a:t>Search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through the CD Selections’ inventory of products</a:t>
                      </a:r>
                    </a:p>
                    <a:p>
                      <a:pPr marL="228600" indent="-228600" algn="l" fontAlgn="t">
                        <a:buFont typeface="+mj-lt"/>
                        <a:buAutoNum type="arabicPeriod"/>
                      </a:pPr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latin typeface="+mn-lt"/>
                        </a:rPr>
                        <a:t>Identify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the retail stores that have the </a:t>
                      </a:r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latin typeface="+mn-lt"/>
                        </a:rPr>
                        <a:t>product in stock</a:t>
                      </a:r>
                    </a:p>
                    <a:p>
                      <a:pPr marL="228600" indent="-228600" algn="l" fontAlgn="t">
                        <a:buFont typeface="+mj-lt"/>
                        <a:buAutoNum type="arabicPeriod"/>
                      </a:pPr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latin typeface="+mn-lt"/>
                        </a:rPr>
                        <a:t>Put a product on hold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at a retail store and </a:t>
                      </a:r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latin typeface="+mn-lt"/>
                        </a:rPr>
                        <a:t>schedule a time to pick up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the product</a:t>
                      </a:r>
                    </a:p>
                    <a:p>
                      <a:pPr marL="228600" indent="-228600" algn="l" fontAlgn="t">
                        <a:buFont typeface="+mj-lt"/>
                        <a:buAutoNum type="arabicPeriod"/>
                      </a:pPr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latin typeface="+mn-lt"/>
                        </a:rPr>
                        <a:t>Place an order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for products not currently in stock or not carried by CD Selections</a:t>
                      </a:r>
                    </a:p>
                    <a:p>
                      <a:pPr marL="228600" indent="-228600" algn="l" fontAlgn="t">
                        <a:buFont typeface="+mj-lt"/>
                        <a:buAutoNum type="arabicPeriod"/>
                      </a:pPr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latin typeface="+mn-lt"/>
                        </a:rPr>
                        <a:t>Receive confirmation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that an order can be placed and when it will be in stock</a:t>
                      </a:r>
                    </a:p>
                    <a:p>
                      <a:pPr marL="0" indent="0" algn="l" fontAlgn="t">
                        <a:buFont typeface="+mj-lt"/>
                        <a:buNone/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279" marR="4279" marT="42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598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Business Value:</a:t>
                      </a:r>
                    </a:p>
                  </a:txBody>
                  <a:tcPr marL="4279" marR="4279" marT="42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4483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Intangible Value:</a:t>
                      </a:r>
                    </a:p>
                    <a:p>
                      <a:pPr marL="742950" lvl="1" indent="-285750" algn="l" fontAlgn="t">
                        <a:buFont typeface="Wingdings" panose="05000000000000000000" pitchFamily="2" charset="2"/>
                        <a:buChar char="§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Improve customer satisfaction</a:t>
                      </a:r>
                    </a:p>
                    <a:p>
                      <a:pPr marL="742950" lvl="1" indent="-285750" algn="l" fontAlgn="t">
                        <a:buFont typeface="Wingdings" panose="05000000000000000000" pitchFamily="2" charset="2"/>
                        <a:buChar char="§"/>
                      </a:pP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ncrease brand recognition due to its Internet presence</a:t>
                      </a:r>
                    </a:p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t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Tangible Value: </a:t>
                      </a:r>
                    </a:p>
                    <a:p>
                      <a:pPr marL="742950" lvl="1" indent="-285750" algn="l" fontAlgn="t">
                        <a:buFont typeface="Wingdings" panose="05000000000000000000" pitchFamily="2" charset="2"/>
                        <a:buChar char="§"/>
                      </a:pPr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latin typeface="+mn-lt"/>
                        </a:rPr>
                        <a:t>Increase sales by reducing lost sales due to out-of-stock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or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nonstocked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items and </a:t>
                      </a:r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latin typeface="+mn-lt"/>
                        </a:rPr>
                        <a:t>by reaching out to new customers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through its Internet presence</a:t>
                      </a:r>
                    </a:p>
                    <a:p>
                      <a:pPr marL="1257300" lvl="2" indent="-3429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$750,000 in increased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sales from new customers</a:t>
                      </a:r>
                    </a:p>
                    <a:p>
                      <a:pPr marL="1257300" lvl="2" indent="-3429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$1,875,000 in increased sales from existing customers</a:t>
                      </a:r>
                    </a:p>
                    <a:p>
                      <a:pPr marL="742950" lvl="1" indent="-285750" algn="l" fontAlgn="t">
                        <a:buFont typeface="Wingdings" panose="05000000000000000000" pitchFamily="2" charset="2"/>
                        <a:buChar char="§"/>
                      </a:pPr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latin typeface="+mn-lt"/>
                        </a:rPr>
                        <a:t>Reduce customer complaints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, primarily </a:t>
                      </a:r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latin typeface="+mn-lt"/>
                        </a:rPr>
                        <a:t>because 50 percent of all customer complaints stem from out of stocks or </a:t>
                      </a:r>
                      <a:r>
                        <a:rPr lang="en-US" sz="1600" b="0" i="0" u="none" strike="noStrike" dirty="0" err="1">
                          <a:solidFill>
                            <a:srgbClr val="C00000"/>
                          </a:solidFill>
                          <a:latin typeface="+mn-lt"/>
                        </a:rPr>
                        <a:t>nonstocked</a:t>
                      </a:r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latin typeface="+mn-lt"/>
                        </a:rPr>
                        <a:t> items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1257300" lvl="2" indent="-3429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$50,000 yearly reduction in customer service calls</a:t>
                      </a:r>
                    </a:p>
                  </a:txBody>
                  <a:tcPr marL="4279" marR="4279" marT="42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726974"/>
              </p:ext>
            </p:extLst>
          </p:nvPr>
        </p:nvGraphicFramePr>
        <p:xfrm>
          <a:off x="76200" y="1"/>
          <a:ext cx="8991600" cy="6820518"/>
        </p:xfrm>
        <a:graphic>
          <a:graphicData uri="http://schemas.openxmlformats.org/drawingml/2006/table">
            <a:tbl>
              <a:tblPr/>
              <a:tblGrid>
                <a:gridCol w="164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1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919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System Request</a:t>
                      </a:r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: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CD Selection Project</a:t>
                      </a:r>
                    </a:p>
                  </a:txBody>
                  <a:tcPr marL="4279" marR="4279" marT="42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91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Project Sponsor:</a:t>
                      </a:r>
                    </a:p>
                  </a:txBody>
                  <a:tcPr marL="4279" marR="4279" marT="42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Margaret Mooney, Vice President of Marketing</a:t>
                      </a:r>
                    </a:p>
                  </a:txBody>
                  <a:tcPr marL="4279" marR="4279" marT="42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008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Business Needs:</a:t>
                      </a:r>
                    </a:p>
                  </a:txBody>
                  <a:tcPr marL="4279" marR="4279" marT="42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Project ini dibangun untuk:</a:t>
                      </a:r>
                    </a:p>
                    <a:p>
                      <a:pPr marL="342900" indent="-342900" algn="l" fontAlgn="t">
                        <a:buAutoNum type="arabicPeriod"/>
                      </a:pP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Mendapatkan pelanggan baru lewat Internet</a:t>
                      </a:r>
                    </a:p>
                    <a:p>
                      <a:pPr marL="342900" indent="-342900" algn="l" fontAlgn="t">
                        <a:buAutoNum type="arabicPeriod"/>
                      </a:pPr>
                      <a:endParaRPr lang="id-ID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342900" indent="-342900" algn="l" fontAlgn="t">
                        <a:buAutoNum type="arabicPeriod"/>
                      </a:pP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Memberikan layanan pendukung dengan menggunakan internet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4279" marR="4279" marT="42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919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Business Requirements:</a:t>
                      </a:r>
                    </a:p>
                  </a:txBody>
                  <a:tcPr marL="4279" marR="4279" marT="42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0469">
                <a:tc gridSpan="2">
                  <a:txBody>
                    <a:bodyPr/>
                    <a:lstStyle/>
                    <a:p>
                      <a:pPr algn="l" fontAlgn="t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CD </a:t>
                      </a:r>
                      <a:r>
                        <a:rPr lang="id-ID" sz="18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Selection</a:t>
                      </a: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id-ID" sz="18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project</a:t>
                      </a: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adalah sistem yang mendukung penjualan CD lewat internet.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id-ID" sz="18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Fitur-fitur</a:t>
                      </a: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yang harus ada di sistem ini adalah sebagai berikut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:</a:t>
                      </a:r>
                    </a:p>
                    <a:p>
                      <a:pPr marL="228600" indent="-228600" algn="l" fontAlgn="t">
                        <a:buFont typeface="+mj-lt"/>
                        <a:buAutoNum type="arabicPeriod"/>
                      </a:pPr>
                      <a:r>
                        <a:rPr lang="id-ID" sz="1800" b="0" i="0" u="none" strike="noStrike" dirty="0" err="1">
                          <a:solidFill>
                            <a:srgbClr val="C00000"/>
                          </a:solidFill>
                          <a:latin typeface="+mn-lt"/>
                        </a:rPr>
                        <a:t>Fitur</a:t>
                      </a:r>
                      <a:r>
                        <a:rPr lang="id-ID" sz="1800" b="0" i="0" u="none" strike="noStrike" dirty="0">
                          <a:solidFill>
                            <a:srgbClr val="C00000"/>
                          </a:solidFill>
                          <a:latin typeface="+mn-lt"/>
                        </a:rPr>
                        <a:t> Pencarian Produk</a:t>
                      </a:r>
                    </a:p>
                    <a:p>
                      <a:pPr marL="228600" indent="-228600" algn="l" fontAlgn="t">
                        <a:buFont typeface="+mj-lt"/>
                        <a:buAutoNum type="arabicPeriod"/>
                      </a:pPr>
                      <a:r>
                        <a:rPr lang="id-ID" sz="1800" b="0" i="0" u="none" strike="noStrike" dirty="0" err="1">
                          <a:solidFill>
                            <a:srgbClr val="C00000"/>
                          </a:solidFill>
                          <a:latin typeface="+mn-lt"/>
                        </a:rPr>
                        <a:t>Fitur</a:t>
                      </a:r>
                      <a:r>
                        <a:rPr lang="id-ID" sz="1800" b="0" i="0" u="none" strike="noStrike" dirty="0">
                          <a:solidFill>
                            <a:srgbClr val="C00000"/>
                          </a:solidFill>
                          <a:latin typeface="+mn-lt"/>
                        </a:rPr>
                        <a:t> Pencarian Toko yang Menyediakan Stok Produk</a:t>
                      </a:r>
                      <a:endParaRPr lang="en-US" sz="1800" b="0" i="0" u="none" strike="noStrike" dirty="0">
                        <a:solidFill>
                          <a:srgbClr val="C00000"/>
                        </a:solidFill>
                        <a:latin typeface="+mn-lt"/>
                      </a:endParaRPr>
                    </a:p>
                    <a:p>
                      <a:pPr marL="228600" indent="-228600" algn="l" fontAlgn="t">
                        <a:buFont typeface="+mj-lt"/>
                        <a:buAutoNum type="arabicPeriod"/>
                      </a:pPr>
                      <a:r>
                        <a:rPr lang="id-ID" sz="1800" b="0" i="0" u="none" strike="noStrike" dirty="0" err="1">
                          <a:solidFill>
                            <a:srgbClr val="C00000"/>
                          </a:solidFill>
                          <a:latin typeface="+mn-lt"/>
                        </a:rPr>
                        <a:t>Fitur</a:t>
                      </a:r>
                      <a:r>
                        <a:rPr lang="id-ID" sz="1800" b="0" i="0" u="none" strike="noStrike" dirty="0">
                          <a:solidFill>
                            <a:srgbClr val="C00000"/>
                          </a:solidFill>
                          <a:latin typeface="+mn-lt"/>
                        </a:rPr>
                        <a:t> Pemesanan Produk Melalui Toko yang Menyediakan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28600" indent="-228600" algn="l" fontAlgn="t">
                        <a:buFont typeface="+mj-lt"/>
                        <a:buAutoNum type="arabicPeriod"/>
                      </a:pPr>
                      <a:r>
                        <a:rPr lang="id-ID" sz="1800" b="0" i="0" u="none" strike="noStrike" dirty="0" err="1">
                          <a:solidFill>
                            <a:srgbClr val="C00000"/>
                          </a:solidFill>
                          <a:latin typeface="+mn-lt"/>
                        </a:rPr>
                        <a:t>Fitur</a:t>
                      </a:r>
                      <a:r>
                        <a:rPr lang="id-ID" sz="1800" b="0" i="0" u="none" strike="noStrike" dirty="0">
                          <a:solidFill>
                            <a:srgbClr val="C00000"/>
                          </a:solidFill>
                          <a:latin typeface="+mn-lt"/>
                        </a:rPr>
                        <a:t> Pembayaran dengan Berbagai Pilihan Pembayaran</a:t>
                      </a:r>
                    </a:p>
                  </a:txBody>
                  <a:tcPr marL="4279" marR="4279" marT="42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919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Business Value:</a:t>
                      </a:r>
                    </a:p>
                  </a:txBody>
                  <a:tcPr marL="4279" marR="4279" marT="42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5573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Intangible Value:</a:t>
                      </a:r>
                    </a:p>
                    <a:p>
                      <a:pPr marL="742950" lvl="1" indent="-285750" algn="l" fontAlgn="t">
                        <a:buFont typeface="Wingdings" panose="05000000000000000000" pitchFamily="2" charset="2"/>
                        <a:buChar char="§"/>
                      </a:pP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Meningkatkan </a:t>
                      </a:r>
                      <a:r>
                        <a:rPr lang="id-ID" sz="1800" b="0" i="0" u="none" strike="noStrike" dirty="0">
                          <a:solidFill>
                            <a:srgbClr val="C00000"/>
                          </a:solidFill>
                          <a:latin typeface="+mn-lt"/>
                        </a:rPr>
                        <a:t>kepuasan pelanggan</a:t>
                      </a:r>
                      <a:endParaRPr lang="en-US" sz="1800" b="0" i="0" u="none" strike="noStrike" dirty="0">
                        <a:solidFill>
                          <a:srgbClr val="C00000"/>
                        </a:solidFill>
                        <a:latin typeface="+mn-lt"/>
                      </a:endParaRPr>
                    </a:p>
                    <a:p>
                      <a:pPr marL="742950" lvl="1" indent="-285750" algn="l" fontAlgn="t">
                        <a:buFont typeface="Wingdings" panose="05000000000000000000" pitchFamily="2" charset="2"/>
                        <a:buChar char="§"/>
                      </a:pPr>
                      <a:r>
                        <a:rPr lang="id-ID" sz="18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Meningkatkan </a:t>
                      </a:r>
                      <a:r>
                        <a:rPr lang="id-ID" sz="1800" b="0" i="0" u="none" strike="noStrike" baseline="0" dirty="0" err="1">
                          <a:solidFill>
                            <a:srgbClr val="0070C0"/>
                          </a:solidFill>
                          <a:latin typeface="+mn-lt"/>
                        </a:rPr>
                        <a:t>brand</a:t>
                      </a:r>
                      <a:r>
                        <a:rPr lang="id-ID" sz="1800" b="0" i="0" u="none" strike="noStrike" baseline="0" dirty="0">
                          <a:solidFill>
                            <a:srgbClr val="0070C0"/>
                          </a:solidFill>
                          <a:latin typeface="+mn-lt"/>
                        </a:rPr>
                        <a:t> </a:t>
                      </a:r>
                      <a:r>
                        <a:rPr lang="id-ID" sz="1800" b="0" i="0" u="none" strike="noStrike" baseline="0" dirty="0" err="1">
                          <a:solidFill>
                            <a:srgbClr val="0070C0"/>
                          </a:solidFill>
                          <a:latin typeface="+mn-lt"/>
                        </a:rPr>
                        <a:t>recognition</a:t>
                      </a:r>
                      <a:r>
                        <a:rPr lang="id-ID" sz="1800" b="0" i="0" u="none" strike="noStrike" baseline="0" dirty="0">
                          <a:solidFill>
                            <a:srgbClr val="0070C0"/>
                          </a:solidFill>
                          <a:latin typeface="+mn-lt"/>
                        </a:rPr>
                        <a:t> </a:t>
                      </a:r>
                      <a:r>
                        <a:rPr lang="id-ID" sz="18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tentang perusahaan di dunia Internet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t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Tangible Value: </a:t>
                      </a:r>
                    </a:p>
                    <a:p>
                      <a:pPr marL="457200" lvl="1" indent="0" algn="l" fontAlgn="t">
                        <a:buFont typeface="Wingdings" panose="05000000000000000000" pitchFamily="2" charset="2"/>
                        <a:buNone/>
                      </a:pPr>
                      <a:r>
                        <a:rPr lang="id-ID" sz="1800" b="0" i="0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1. Meningkatkan penjualan dari pelanggan baru lewat Internet:</a:t>
                      </a:r>
                      <a:endParaRPr lang="en-US" sz="1800" b="0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  <a:p>
                      <a:pPr marL="1257300" lvl="2" indent="-3429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Rp.40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.000.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000</a:t>
                      </a: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,-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id-ID" sz="1800" b="0" i="0" u="none" strike="noStrike" dirty="0">
                          <a:solidFill>
                            <a:srgbClr val="00B050"/>
                          </a:solidFill>
                          <a:latin typeface="+mn-lt"/>
                        </a:rPr>
                        <a:t>peningkatan penjualan </a:t>
                      </a: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dari pelanggan baru dan</a:t>
                      </a:r>
                      <a:b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Rp. 600.000.000,- dari pelanggan lama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457200" lvl="1" indent="0" algn="l" fontAlgn="t">
                        <a:buFont typeface="Wingdings" panose="05000000000000000000" pitchFamily="2" charset="2"/>
                        <a:buNone/>
                      </a:pPr>
                      <a:r>
                        <a:rPr lang="id-ID" sz="1800" b="0" i="0" u="none" strike="noStrike" dirty="0">
                          <a:solidFill>
                            <a:srgbClr val="C00000"/>
                          </a:solidFill>
                          <a:latin typeface="+mn-lt"/>
                        </a:rPr>
                        <a:t>2. Mengurangi biaya operasional untuk menangani komplain dari pelanggan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1257300" lvl="2" indent="-3429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Rp.100.00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.000,-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id-ID" sz="1800" b="0" i="0" u="none" strike="noStrike" dirty="0">
                          <a:solidFill>
                            <a:srgbClr val="00B050"/>
                          </a:solidFill>
                          <a:latin typeface="+mn-lt"/>
                        </a:rPr>
                        <a:t>pengurangan</a:t>
                      </a: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tahunan biaya telepon untuk menangani pelanggan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4279" marR="4279" marT="42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: Rounded Corners 4"/>
          <p:cNvSpPr/>
          <p:nvPr/>
        </p:nvSpPr>
        <p:spPr>
          <a:xfrm>
            <a:off x="762000" y="838200"/>
            <a:ext cx="5943600" cy="3048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085850" y="1139798"/>
            <a:ext cx="742950" cy="427040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/>
          <p:cNvSpPr/>
          <p:nvPr/>
        </p:nvSpPr>
        <p:spPr>
          <a:xfrm>
            <a:off x="1543050" y="1368511"/>
            <a:ext cx="7296150" cy="4602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3581400" y="1805748"/>
            <a:ext cx="2219324" cy="44426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H="1">
            <a:off x="3793140" y="1828800"/>
            <a:ext cx="1348959" cy="2590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636538" y="1139798"/>
            <a:ext cx="559975" cy="358460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9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err="1">
                <a:solidFill>
                  <a:srgbClr val="C00000"/>
                </a:solidFill>
              </a:rPr>
              <a:t>Lihat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contoh</a:t>
            </a:r>
            <a:r>
              <a:rPr lang="en-US" sz="3600" dirty="0">
                <a:solidFill>
                  <a:srgbClr val="C00000"/>
                </a:solidFill>
              </a:rPr>
              <a:t> System Request 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id-ID" sz="3600" dirty="0">
                <a:solidFill>
                  <a:srgbClr val="0070C0"/>
                </a:solidFill>
              </a:rPr>
              <a:t>Internet Order Project</a:t>
            </a:r>
            <a:r>
              <a:rPr lang="en-US" sz="3600" dirty="0">
                <a:solidFill>
                  <a:srgbClr val="0070C0"/>
                </a:solidFill>
              </a:rPr>
              <a:t> (CD Selection)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err="1">
                <a:solidFill>
                  <a:srgbClr val="C00000"/>
                </a:solidFill>
              </a:rPr>
              <a:t>Pikirkan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suatu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sistem</a:t>
            </a:r>
            <a:r>
              <a:rPr lang="en-US" sz="3600" dirty="0"/>
              <a:t>* yang </a:t>
            </a:r>
            <a:r>
              <a:rPr lang="en-US" sz="3600" dirty="0" err="1"/>
              <a:t>saat</a:t>
            </a:r>
            <a:r>
              <a:rPr lang="en-US" sz="3600" dirty="0"/>
              <a:t> </a:t>
            </a:r>
            <a:r>
              <a:rPr lang="en-US" sz="3600" dirty="0" err="1"/>
              <a:t>ini</a:t>
            </a:r>
            <a:r>
              <a:rPr lang="en-US" sz="3600" dirty="0"/>
              <a:t> </a:t>
            </a:r>
            <a:r>
              <a:rPr lang="en-US" sz="3600" dirty="0" err="1"/>
              <a:t>dibutuhkan</a:t>
            </a:r>
            <a:r>
              <a:rPr lang="en-US" sz="3600" dirty="0"/>
              <a:t> </a:t>
            </a:r>
            <a:r>
              <a:rPr lang="en-US" sz="3600" dirty="0" err="1"/>
              <a:t>oleh</a:t>
            </a:r>
            <a:r>
              <a:rPr lang="en-US" sz="3600" dirty="0"/>
              <a:t> </a:t>
            </a:r>
            <a:r>
              <a:rPr lang="en-US" sz="3600" dirty="0" err="1"/>
              <a:t>perusahaan</a:t>
            </a:r>
            <a:r>
              <a:rPr lang="en-US" sz="3600" dirty="0"/>
              <a:t> 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dirty="0" err="1"/>
              <a:t>organisasi</a:t>
            </a:r>
            <a:r>
              <a:rPr lang="en-US" sz="3600" dirty="0"/>
              <a:t> </a:t>
            </a:r>
            <a:r>
              <a:rPr lang="en-US" sz="3600" dirty="0" err="1"/>
              <a:t>anda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 err="1">
                <a:solidFill>
                  <a:srgbClr val="C00000"/>
                </a:solidFill>
              </a:rPr>
              <a:t>Buat</a:t>
            </a:r>
            <a:r>
              <a:rPr lang="en-US" sz="3600" dirty="0">
                <a:solidFill>
                  <a:srgbClr val="C00000"/>
                </a:solidFill>
              </a:rPr>
              <a:t> System Request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tersebut</a:t>
            </a:r>
            <a:endParaRPr lang="en-US" sz="3600" dirty="0"/>
          </a:p>
          <a:p>
            <a:pPr marL="514350" indent="-514350" algn="r">
              <a:buNone/>
            </a:pPr>
            <a:r>
              <a:rPr lang="en-US" sz="2800" dirty="0"/>
              <a:t>	</a:t>
            </a:r>
            <a:endParaRPr lang="id-ID" sz="2800" dirty="0"/>
          </a:p>
          <a:p>
            <a:pPr marL="514350" indent="-514350" algn="r">
              <a:buNone/>
            </a:pPr>
            <a:r>
              <a:rPr lang="en-US" sz="2800" i="1" dirty="0"/>
              <a:t>*</a:t>
            </a:r>
            <a:r>
              <a:rPr lang="en-US" sz="2400" i="1" dirty="0"/>
              <a:t> System </a:t>
            </a:r>
            <a:r>
              <a:rPr lang="id-ID" sz="2400" i="1" dirty="0"/>
              <a:t>request yang anda buat </a:t>
            </a:r>
            <a:r>
              <a:rPr lang="en-US" sz="2400" i="1" dirty="0" err="1"/>
              <a:t>akan</a:t>
            </a:r>
            <a:r>
              <a:rPr lang="en-US" sz="2400" i="1" dirty="0"/>
              <a:t> </a:t>
            </a:r>
            <a:r>
              <a:rPr lang="en-US" sz="2400" i="1" dirty="0" err="1"/>
              <a:t>menjadi</a:t>
            </a:r>
            <a:br>
              <a:rPr lang="en-US" sz="2400" i="1" dirty="0"/>
            </a:br>
            <a:r>
              <a:rPr lang="en-US" sz="2400" i="1" dirty="0" err="1"/>
              <a:t>studi</a:t>
            </a:r>
            <a:r>
              <a:rPr lang="en-US" sz="2400" i="1" dirty="0"/>
              <a:t> </a:t>
            </a:r>
            <a:r>
              <a:rPr lang="en-US" sz="2400" i="1" dirty="0" err="1"/>
              <a:t>kasus</a:t>
            </a:r>
            <a:r>
              <a:rPr lang="en-US" sz="2400" i="1" dirty="0"/>
              <a:t> </a:t>
            </a:r>
            <a:r>
              <a:rPr lang="en-US" sz="2400" i="1" dirty="0" err="1"/>
              <a:t>dari</a:t>
            </a:r>
            <a:r>
              <a:rPr lang="en-US" sz="2400" i="1" dirty="0"/>
              <a:t> </a:t>
            </a:r>
            <a:r>
              <a:rPr lang="en-US" sz="2400" i="1" dirty="0" err="1"/>
              <a:t>pembelajaran</a:t>
            </a:r>
            <a:r>
              <a:rPr lang="en-US" sz="2400" i="1" dirty="0"/>
              <a:t> </a:t>
            </a:r>
            <a:r>
              <a:rPr lang="en-US" sz="2400" i="1" dirty="0" err="1"/>
              <a:t>kita</a:t>
            </a:r>
            <a:r>
              <a:rPr lang="en-US" sz="2400" i="1" dirty="0"/>
              <a:t> </a:t>
            </a:r>
            <a:r>
              <a:rPr lang="id-ID" sz="2400" i="1" dirty="0"/>
              <a:t>selama </a:t>
            </a:r>
            <a:r>
              <a:rPr lang="id-ID" sz="2400" i="1" dirty="0" err="1"/>
              <a:t>course</a:t>
            </a:r>
            <a:r>
              <a:rPr lang="id-ID" sz="2400" i="1" dirty="0"/>
              <a:t> berlangsung</a:t>
            </a:r>
            <a:endParaRPr lang="en-US" sz="24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Exercise: </a:t>
            </a:r>
            <a:r>
              <a:rPr lang="en-US" dirty="0" err="1"/>
              <a:t>Membuat</a:t>
            </a:r>
            <a:r>
              <a:rPr lang="en-US" dirty="0"/>
              <a:t> System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2.2 </a:t>
            </a:r>
            <a:r>
              <a:rPr lang="id-ID" sz="4000" dirty="0" err="1"/>
              <a:t>Feasibility</a:t>
            </a:r>
            <a:r>
              <a:rPr lang="id-ID" sz="4000" dirty="0"/>
              <a:t> </a:t>
            </a:r>
            <a:r>
              <a:rPr lang="id-ID" sz="4000" dirty="0" err="1"/>
              <a:t>Analysis</a:t>
            </a:r>
            <a:endParaRPr lang="id-ID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7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71600"/>
            <a:ext cx="7886700" cy="52573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</a:rPr>
              <a:t>Technical feasibility</a:t>
            </a:r>
            <a:r>
              <a:rPr lang="en-US" sz="3200" dirty="0"/>
              <a:t>: </a:t>
            </a:r>
            <a:r>
              <a:rPr lang="en-US" sz="3200" dirty="0" err="1"/>
              <a:t>Bisakah</a:t>
            </a:r>
            <a:r>
              <a:rPr lang="en-US" sz="3200" dirty="0"/>
              <a:t> </a:t>
            </a:r>
            <a:r>
              <a:rPr lang="en-US" sz="3200" dirty="0" err="1"/>
              <a:t>kita</a:t>
            </a:r>
            <a:r>
              <a:rPr lang="en-US" sz="3200" dirty="0"/>
              <a:t> </a:t>
            </a:r>
            <a:r>
              <a:rPr lang="en-US" sz="3200" dirty="0" err="1"/>
              <a:t>membuanya</a:t>
            </a:r>
            <a:r>
              <a:rPr lang="en-US" sz="32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</a:rPr>
              <a:t>Economic feasibility</a:t>
            </a:r>
            <a:r>
              <a:rPr lang="en-US" sz="3200" dirty="0"/>
              <a:t>: </a:t>
            </a:r>
            <a:r>
              <a:rPr lang="en-US" sz="3200" dirty="0" err="1"/>
              <a:t>Haruskah</a:t>
            </a:r>
            <a:r>
              <a:rPr lang="en-US" sz="3200" dirty="0"/>
              <a:t> </a:t>
            </a:r>
            <a:r>
              <a:rPr lang="en-US" sz="3200" dirty="0" err="1"/>
              <a:t>kita</a:t>
            </a:r>
            <a:r>
              <a:rPr lang="en-US" sz="3200" dirty="0"/>
              <a:t> </a:t>
            </a:r>
            <a:r>
              <a:rPr lang="en-US" sz="3200" dirty="0" err="1"/>
              <a:t>membuatnya</a:t>
            </a:r>
            <a:r>
              <a:rPr lang="en-US" sz="32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</a:rPr>
              <a:t>Organizational feasibility</a:t>
            </a:r>
            <a:r>
              <a:rPr lang="en-US" sz="3200" dirty="0"/>
              <a:t>: </a:t>
            </a:r>
            <a:r>
              <a:rPr lang="en-US" sz="3200" dirty="0" err="1"/>
              <a:t>Jika</a:t>
            </a:r>
            <a:r>
              <a:rPr lang="en-US" sz="3200" dirty="0"/>
              <a:t> </a:t>
            </a:r>
            <a:r>
              <a:rPr lang="en-US" sz="3200" dirty="0" err="1"/>
              <a:t>kita</a:t>
            </a:r>
            <a:r>
              <a:rPr lang="en-US" sz="3200" dirty="0"/>
              <a:t> </a:t>
            </a:r>
            <a:r>
              <a:rPr lang="en-US" sz="3200" dirty="0" err="1"/>
              <a:t>membuatnya</a:t>
            </a:r>
            <a:r>
              <a:rPr lang="en-US" sz="3200" dirty="0"/>
              <a:t>, </a:t>
            </a:r>
            <a:r>
              <a:rPr lang="en-US" sz="3200" dirty="0" err="1"/>
              <a:t>akankah</a:t>
            </a:r>
            <a:r>
              <a:rPr lang="en-US" sz="3200" dirty="0"/>
              <a:t> </a:t>
            </a:r>
            <a:r>
              <a:rPr lang="en-US" sz="3200" dirty="0" err="1"/>
              <a:t>mereka</a:t>
            </a:r>
            <a:r>
              <a:rPr lang="en-US" sz="3200" dirty="0"/>
              <a:t> </a:t>
            </a:r>
            <a:r>
              <a:rPr lang="en-US" sz="3200" dirty="0" err="1"/>
              <a:t>selesai</a:t>
            </a:r>
            <a:r>
              <a:rPr lang="en-US" sz="3200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id-ID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Analysis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95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Analysis Template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9218922"/>
              </p:ext>
            </p:extLst>
          </p:nvPr>
        </p:nvGraphicFramePr>
        <p:xfrm>
          <a:off x="533400" y="918916"/>
          <a:ext cx="8001000" cy="56342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072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Technical Feasibility</a:t>
                      </a:r>
                      <a:r>
                        <a:rPr lang="en-US" sz="1800" dirty="0"/>
                        <a:t>: 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Can We Build It? </a:t>
                      </a:r>
                      <a:endParaRPr lang="en-US" sz="1800" b="1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616" marR="72616" marT="36308" marB="363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7128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Familiarity with Application</a:t>
                      </a:r>
                      <a:r>
                        <a:rPr lang="en-US" sz="1800" dirty="0"/>
                        <a:t>: </a:t>
                      </a:r>
                      <a:r>
                        <a:rPr lang="en-US" sz="1800" dirty="0" err="1"/>
                        <a:t>Kurang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keakraban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menghasilkan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lebih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banyak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risiko</a:t>
                      </a:r>
                      <a:endParaRPr lang="en-US" sz="1800" dirty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Familiarity with Technology</a:t>
                      </a:r>
                      <a:r>
                        <a:rPr lang="en-US" sz="1800" dirty="0"/>
                        <a:t>: </a:t>
                      </a:r>
                      <a:r>
                        <a:rPr lang="en-US" sz="1800" dirty="0" err="1"/>
                        <a:t>Kurang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keakraban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menghasilkan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lebih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banyak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risiko</a:t>
                      </a:r>
                      <a:endParaRPr lang="en-US" sz="1800" dirty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Project Size</a:t>
                      </a:r>
                      <a:r>
                        <a:rPr lang="en-US" sz="1800" dirty="0"/>
                        <a:t>: </a:t>
                      </a:r>
                      <a:r>
                        <a:rPr lang="nn-NO" sz="1800" dirty="0"/>
                        <a:t>Proyek-proyek besar memiliki lebih banyak risiko</a:t>
                      </a:r>
                      <a:r>
                        <a:rPr lang="en-US" sz="1800" dirty="0"/>
                        <a:t> 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Compatibility</a:t>
                      </a:r>
                      <a:r>
                        <a:rPr lang="en-US" sz="1800" dirty="0"/>
                        <a:t>: </a:t>
                      </a:r>
                      <a:r>
                        <a:rPr lang="en-US" sz="1800" dirty="0" err="1"/>
                        <a:t>Semakin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sulit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mengintegrasikan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sistem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dengan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teknologi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perusahaan</a:t>
                      </a:r>
                      <a:r>
                        <a:rPr lang="en-US" sz="1800" dirty="0"/>
                        <a:t> yang </a:t>
                      </a:r>
                      <a:r>
                        <a:rPr lang="en-US" sz="1800" dirty="0" err="1"/>
                        <a:t>ada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semakin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tinggi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risikonya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616" marR="72616" marT="36308" marB="363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Economic Feasibility</a:t>
                      </a:r>
                      <a:r>
                        <a:rPr lang="en-US" sz="1800" dirty="0"/>
                        <a:t>: 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Should We Build It? </a:t>
                      </a:r>
                      <a:endParaRPr lang="en-US" sz="1800" b="1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616" marR="72616" marT="36308" marB="363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5736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800" dirty="0"/>
                        <a:t>Return on Investment</a:t>
                      </a:r>
                      <a:r>
                        <a:rPr lang="en-US" sz="1800" baseline="0" dirty="0"/>
                        <a:t> 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</a:rPr>
                        <a:t>ROI</a:t>
                      </a:r>
                      <a:r>
                        <a:rPr lang="en-US" sz="1800" baseline="0" dirty="0"/>
                        <a:t>)</a:t>
                      </a:r>
                      <a:r>
                        <a:rPr lang="en-US" sz="1800" dirty="0"/>
                        <a:t> over 3 years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800" dirty="0"/>
                        <a:t>Break-even Point 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BEP</a:t>
                      </a:r>
                      <a:r>
                        <a:rPr lang="en-US" sz="1800" dirty="0"/>
                        <a:t>)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dirty="0"/>
                        <a:t>Total benefit after 3 years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endParaRPr lang="en-US" sz="1800" dirty="0"/>
                    </a:p>
                  </a:txBody>
                  <a:tcPr marL="72616" marR="72616" marT="36308" marB="363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Organizational Feasibility</a:t>
                      </a:r>
                      <a:r>
                        <a:rPr lang="en-US" sz="1800" dirty="0"/>
                        <a:t>: 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If We Build It, Will They Come? </a:t>
                      </a:r>
                      <a:endParaRPr lang="en-US" sz="1800" b="1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616" marR="72616" marT="36308" marB="363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6292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800" dirty="0"/>
                        <a:t>Project champion(s) 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800" dirty="0"/>
                        <a:t>Senior management 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800" dirty="0"/>
                        <a:t>Users 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800" dirty="0"/>
                        <a:t>Other stakeholders 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Is the project strategically aligned with the business</a:t>
                      </a:r>
                      <a:r>
                        <a:rPr lang="en-US" sz="1800" dirty="0"/>
                        <a:t>?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616" marR="72616" marT="36308" marB="363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87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17440"/>
              </p:ext>
            </p:extLst>
          </p:nvPr>
        </p:nvGraphicFramePr>
        <p:xfrm>
          <a:off x="152400" y="1676400"/>
          <a:ext cx="8915400" cy="402336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r>
                        <a:rPr lang="en-US" sz="2400" b="1" dirty="0"/>
                        <a:t>Familiarity with application</a:t>
                      </a:r>
                      <a:endParaRPr lang="id-ID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</a:rPr>
                        <a:t>Pengetahuan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tentang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domain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bisnis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Perlu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memahami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</a:rPr>
                        <a:t>peningkatan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Perlu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mengenali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perangkap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dan ide-ide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buruk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2400" b="1" dirty="0"/>
                        <a:t>Familiarity with technology</a:t>
                      </a:r>
                      <a:endParaRPr lang="id-ID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err="1"/>
                        <a:t>Apakah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tehnologi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</a:rPr>
                        <a:t>baru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</a:rPr>
                        <a:t>untuk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</a:rPr>
                        <a:t>organisasi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</a:rPr>
                        <a:t>ini</a:t>
                      </a:r>
                      <a:r>
                        <a:rPr lang="en-US" sz="2400" dirty="0"/>
                        <a:t>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err="1"/>
                        <a:t>Apakah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</a:rPr>
                        <a:t>ini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</a:rPr>
                        <a:t>teknologi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</a:rPr>
                        <a:t>baru</a:t>
                      </a:r>
                      <a:r>
                        <a:rPr lang="en-US" sz="2400" dirty="0"/>
                        <a:t>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i-FI" sz="2400" dirty="0"/>
                        <a:t>Perluasan teknologi perusahaan yang ada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id-ID" sz="2400" b="1" dirty="0"/>
                        <a:t>Project </a:t>
                      </a:r>
                      <a:r>
                        <a:rPr lang="id-ID" sz="2400" b="1" dirty="0" err="1"/>
                        <a:t>size</a:t>
                      </a:r>
                      <a:endParaRPr lang="id-ID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err="1"/>
                        <a:t>Jumlah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orang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</a:rPr>
                        <a:t>waktu</a:t>
                      </a:r>
                      <a:r>
                        <a:rPr lang="en-US" sz="2400" dirty="0"/>
                        <a:t>, dan </a:t>
                      </a:r>
                      <a:r>
                        <a:rPr lang="en-US" sz="2400" dirty="0" err="1"/>
                        <a:t>fitur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id-ID" sz="2400" b="1" dirty="0" err="1"/>
                        <a:t>Compatibility</a:t>
                      </a:r>
                      <a:endParaRPr lang="id-ID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err="1"/>
                        <a:t>Sistem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tidak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dibangun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dalam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ruang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hampa</a:t>
                      </a:r>
                      <a:endParaRPr lang="en-US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err="1"/>
                        <a:t>Kebutuhan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untuk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</a:rPr>
                        <a:t>berintegrasi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dengan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sistem</a:t>
                      </a:r>
                      <a:r>
                        <a:rPr lang="en-US" sz="2400" dirty="0"/>
                        <a:t> dan data </a:t>
                      </a:r>
                      <a:r>
                        <a:rPr lang="en-US" sz="2400" dirty="0" err="1"/>
                        <a:t>saat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ini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1"/>
            <a:ext cx="8515350" cy="762000"/>
          </a:xfrm>
        </p:spPr>
        <p:txBody>
          <a:bodyPr>
            <a:normAutofit/>
          </a:bodyPr>
          <a:lstStyle/>
          <a:p>
            <a:r>
              <a:rPr lang="en-US" dirty="0"/>
              <a:t>Technical Feasibility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57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Romi Satria Wahono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lum bright="30000"/>
          </a:blip>
          <a:srcRect l="4478" t="3448" r="8186" b="6897"/>
          <a:stretch>
            <a:fillRect/>
          </a:stretch>
        </p:blipFill>
        <p:spPr bwMode="auto">
          <a:xfrm>
            <a:off x="6033043" y="61532"/>
            <a:ext cx="3097102" cy="4129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599" cy="5431486"/>
          </a:xfrm>
        </p:spPr>
        <p:txBody>
          <a:bodyPr>
            <a:normAutofit fontScale="85000" lnSpcReduction="20000"/>
          </a:bodyPr>
          <a:lstStyle/>
          <a:p>
            <a:r>
              <a:rPr lang="id-ID" dirty="0">
                <a:solidFill>
                  <a:srgbClr val="C00000"/>
                </a:solidFill>
              </a:rPr>
              <a:t>SMA Taruna Nusantara</a:t>
            </a:r>
            <a:r>
              <a:rPr lang="en-US" dirty="0"/>
              <a:t> </a:t>
            </a:r>
            <a:r>
              <a:rPr lang="id-ID" dirty="0"/>
              <a:t>Magelang (1993)</a:t>
            </a:r>
          </a:p>
          <a:p>
            <a:r>
              <a:rPr lang="id-ID" dirty="0">
                <a:solidFill>
                  <a:srgbClr val="C00000"/>
                </a:solidFill>
              </a:rPr>
              <a:t>B.Eng</a:t>
            </a:r>
            <a:r>
              <a:rPr lang="id-ID" dirty="0"/>
              <a:t>, </a:t>
            </a:r>
            <a:r>
              <a:rPr lang="id-ID" dirty="0">
                <a:solidFill>
                  <a:srgbClr val="C00000"/>
                </a:solidFill>
              </a:rPr>
              <a:t>M.Eng</a:t>
            </a:r>
            <a:r>
              <a:rPr lang="id-ID" dirty="0"/>
              <a:t> and </a:t>
            </a:r>
            <a:r>
              <a:rPr lang="id-ID" dirty="0">
                <a:solidFill>
                  <a:srgbClr val="C00000"/>
                </a:solidFill>
              </a:rPr>
              <a:t>Ph.D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id-ID" dirty="0"/>
              <a:t>in Software Engineering</a:t>
            </a:r>
            <a:br>
              <a:rPr lang="id-ID" dirty="0"/>
            </a:br>
            <a:r>
              <a:rPr lang="id-ID" dirty="0"/>
              <a:t>Saitama University Japan (1994-2004)</a:t>
            </a:r>
            <a:br>
              <a:rPr lang="id-ID" dirty="0"/>
            </a:br>
            <a:r>
              <a:rPr lang="id-ID" dirty="0"/>
              <a:t>Universiti Teknikal Malaysia Melaka (2014)</a:t>
            </a:r>
          </a:p>
          <a:p>
            <a:r>
              <a:rPr lang="id-ID" dirty="0"/>
              <a:t>Research Interests in </a:t>
            </a:r>
            <a:r>
              <a:rPr lang="en-US" dirty="0">
                <a:solidFill>
                  <a:srgbClr val="C00000"/>
                </a:solidFill>
              </a:rPr>
              <a:t>Software Engineering</a:t>
            </a:r>
            <a:r>
              <a:rPr lang="id-ID" dirty="0"/>
              <a:t> and</a:t>
            </a:r>
            <a:br>
              <a:rPr lang="id-ID" dirty="0"/>
            </a:br>
            <a:r>
              <a:rPr lang="en-US" dirty="0">
                <a:solidFill>
                  <a:srgbClr val="C00000"/>
                </a:solidFill>
              </a:rPr>
              <a:t>Machine Learning</a:t>
            </a:r>
          </a:p>
          <a:p>
            <a:r>
              <a:rPr lang="id-ID" dirty="0"/>
              <a:t>LIPI Researcher (2004-2007)</a:t>
            </a:r>
          </a:p>
          <a:p>
            <a:r>
              <a:rPr lang="en-US" dirty="0"/>
              <a:t>Founder </a:t>
            </a:r>
            <a:r>
              <a:rPr lang="id-ID" dirty="0" err="1"/>
              <a:t>and</a:t>
            </a:r>
            <a:r>
              <a:rPr lang="en-US" dirty="0"/>
              <a:t> </a:t>
            </a:r>
            <a:r>
              <a:rPr lang="id-ID" dirty="0">
                <a:solidFill>
                  <a:srgbClr val="C00000"/>
                </a:solidFill>
              </a:rPr>
              <a:t>CEO</a:t>
            </a:r>
            <a:r>
              <a:rPr lang="id-ID" dirty="0"/>
              <a:t>:</a:t>
            </a:r>
          </a:p>
          <a:p>
            <a:pPr lvl="1"/>
            <a:r>
              <a:rPr lang="id-ID" dirty="0"/>
              <a:t>PT </a:t>
            </a:r>
            <a:r>
              <a:rPr lang="en-US" dirty="0" err="1">
                <a:solidFill>
                  <a:srgbClr val="0070C0"/>
                </a:solidFill>
              </a:rPr>
              <a:t>IlmuKomputerCom</a:t>
            </a:r>
            <a:r>
              <a:rPr lang="id-ID" dirty="0">
                <a:solidFill>
                  <a:srgbClr val="CC0000"/>
                </a:solidFill>
              </a:rPr>
              <a:t> </a:t>
            </a:r>
            <a:r>
              <a:rPr lang="id-ID" dirty="0" err="1"/>
              <a:t>Braindevs</a:t>
            </a:r>
            <a:r>
              <a:rPr lang="id-ID" dirty="0"/>
              <a:t> </a:t>
            </a:r>
            <a:r>
              <a:rPr lang="id-ID" dirty="0" err="1"/>
              <a:t>Sistema</a:t>
            </a:r>
            <a:endParaRPr lang="id-ID" dirty="0"/>
          </a:p>
          <a:p>
            <a:pPr lvl="1"/>
            <a:r>
              <a:rPr lang="id-ID" dirty="0"/>
              <a:t>PT</a:t>
            </a:r>
            <a:r>
              <a:rPr lang="id-ID" dirty="0">
                <a:solidFill>
                  <a:srgbClr val="CC0000"/>
                </a:solidFill>
              </a:rPr>
              <a:t> </a:t>
            </a:r>
            <a:r>
              <a:rPr lang="id-ID" dirty="0" err="1">
                <a:solidFill>
                  <a:srgbClr val="0070C0"/>
                </a:solidFill>
              </a:rPr>
              <a:t>Brainmatics</a:t>
            </a:r>
            <a:r>
              <a:rPr lang="id-ID" dirty="0">
                <a:solidFill>
                  <a:srgbClr val="CC0000"/>
                </a:solidFill>
              </a:rPr>
              <a:t> </a:t>
            </a:r>
            <a:r>
              <a:rPr lang="id-ID" dirty="0"/>
              <a:t>Cipta Informatika</a:t>
            </a:r>
          </a:p>
          <a:p>
            <a:r>
              <a:rPr lang="id-ID" dirty="0"/>
              <a:t>Professional </a:t>
            </a:r>
            <a:r>
              <a:rPr lang="id-ID" dirty="0">
                <a:solidFill>
                  <a:srgbClr val="C00000"/>
                </a:solidFill>
              </a:rPr>
              <a:t>Member</a:t>
            </a:r>
            <a:r>
              <a:rPr lang="id-ID" dirty="0"/>
              <a:t> of IEEE, ACM and PMI</a:t>
            </a:r>
          </a:p>
          <a:p>
            <a:r>
              <a:rPr lang="id-ID" dirty="0">
                <a:solidFill>
                  <a:srgbClr val="C00000"/>
                </a:solidFill>
              </a:rPr>
              <a:t>IT Award Winners </a:t>
            </a:r>
            <a:r>
              <a:rPr lang="id-ID" dirty="0"/>
              <a:t>from WSIS (United Nations), Kemdikbud, LIPI, etc</a:t>
            </a:r>
          </a:p>
          <a:p>
            <a:r>
              <a:rPr lang="id-ID" dirty="0"/>
              <a:t>Industrial </a:t>
            </a:r>
            <a:r>
              <a:rPr lang="id-ID" dirty="0">
                <a:solidFill>
                  <a:srgbClr val="C00000"/>
                </a:solidFill>
              </a:rPr>
              <a:t>IT Certifications: </a:t>
            </a:r>
            <a:r>
              <a:rPr lang="id-ID" dirty="0"/>
              <a:t>TOGAF, ITIL, CCNA, etc</a:t>
            </a:r>
          </a:p>
          <a:p>
            <a:r>
              <a:rPr lang="id-ID" dirty="0">
                <a:solidFill>
                  <a:srgbClr val="C00000"/>
                </a:solidFill>
              </a:rPr>
              <a:t>Enterprise </a:t>
            </a:r>
            <a:r>
              <a:rPr lang="id-ID" dirty="0" err="1">
                <a:solidFill>
                  <a:srgbClr val="C00000"/>
                </a:solidFill>
              </a:rPr>
              <a:t>Architecture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 err="1">
                <a:solidFill>
                  <a:srgbClr val="C00000"/>
                </a:solidFill>
              </a:rPr>
              <a:t>Consultant</a:t>
            </a:r>
            <a:r>
              <a:rPr lang="id-ID" dirty="0"/>
              <a:t>: KPK, UNSRI, LIPI, Ristek Dikti, DJPK Kemenkeu, </a:t>
            </a:r>
            <a:r>
              <a:rPr lang="id-ID" dirty="0" err="1"/>
              <a:t>Kemsos</a:t>
            </a:r>
            <a:r>
              <a:rPr lang="id-ID" dirty="0"/>
              <a:t>, INSW, </a:t>
            </a:r>
            <a:r>
              <a:rPr lang="id-ID" dirty="0" err="1"/>
              <a:t>etc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DBE9A-AA7F-43F1-9232-5AA0ECE79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kumimoji="1" lang="en-US" dirty="0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509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04880" y="1447800"/>
            <a:ext cx="8229600" cy="4564063"/>
          </a:xfrm>
        </p:spPr>
        <p:txBody>
          <a:bodyPr/>
          <a:lstStyle/>
          <a:p>
            <a:r>
              <a:rPr lang="en-US" sz="3200" dirty="0" err="1"/>
              <a:t>Biaya</a:t>
            </a:r>
            <a:r>
              <a:rPr lang="en-US" sz="3200" dirty="0"/>
              <a:t> dan </a:t>
            </a:r>
            <a:r>
              <a:rPr lang="en-US" sz="3200" dirty="0" err="1"/>
              <a:t>manfaat</a:t>
            </a:r>
            <a:r>
              <a:rPr lang="en-US" sz="3200" dirty="0"/>
              <a:t> </a:t>
            </a:r>
            <a:r>
              <a:rPr lang="en-US" sz="3200" dirty="0" err="1"/>
              <a:t>proyek</a:t>
            </a:r>
            <a:r>
              <a:rPr lang="en-US" sz="3200" dirty="0"/>
              <a:t> </a:t>
            </a:r>
            <a:r>
              <a:rPr lang="en-US" sz="3200" dirty="0" err="1"/>
              <a:t>selama</a:t>
            </a:r>
            <a:r>
              <a:rPr lang="en-US" sz="3200" dirty="0"/>
              <a:t> </a:t>
            </a:r>
            <a:r>
              <a:rPr lang="en-US" sz="3200" dirty="0" err="1"/>
              <a:t>beberapa</a:t>
            </a:r>
            <a:r>
              <a:rPr lang="en-US" sz="3200" dirty="0"/>
              <a:t> </a:t>
            </a:r>
            <a:r>
              <a:rPr lang="en-US" sz="3200" dirty="0" err="1"/>
              <a:t>tahun</a:t>
            </a:r>
            <a:r>
              <a:rPr lang="en-US" sz="3200" dirty="0"/>
              <a:t> (</a:t>
            </a:r>
            <a:r>
              <a:rPr lang="en-US" sz="3200" dirty="0">
                <a:solidFill>
                  <a:srgbClr val="C00000"/>
                </a:solidFill>
              </a:rPr>
              <a:t>3</a:t>
            </a:r>
            <a:r>
              <a:rPr lang="id-ID" sz="3200" dirty="0">
                <a:solidFill>
                  <a:srgbClr val="C00000"/>
                </a:solidFill>
              </a:rPr>
              <a:t>-</a:t>
            </a:r>
            <a:r>
              <a:rPr lang="en-US" sz="3200" dirty="0">
                <a:solidFill>
                  <a:srgbClr val="C00000"/>
                </a:solidFill>
              </a:rPr>
              <a:t>5</a:t>
            </a:r>
            <a:r>
              <a:rPr lang="id-ID" sz="3200" dirty="0">
                <a:solidFill>
                  <a:srgbClr val="C00000"/>
                </a:solidFill>
              </a:rPr>
              <a:t> </a:t>
            </a:r>
            <a:r>
              <a:rPr lang="id-ID" sz="3200" dirty="0" err="1">
                <a:solidFill>
                  <a:srgbClr val="C00000"/>
                </a:solidFill>
              </a:rPr>
              <a:t>years</a:t>
            </a:r>
            <a:r>
              <a:rPr lang="en-US" sz="3200" dirty="0"/>
              <a:t>)</a:t>
            </a:r>
          </a:p>
          <a:p>
            <a:r>
              <a:rPr lang="en-US" sz="3200" dirty="0" err="1"/>
              <a:t>Gunakan</a:t>
            </a:r>
            <a:r>
              <a:rPr lang="en-US" sz="3200" dirty="0"/>
              <a:t> </a:t>
            </a:r>
            <a:r>
              <a:rPr lang="en-US" sz="3200" dirty="0" err="1"/>
              <a:t>tingkat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C00000"/>
                </a:solidFill>
              </a:rPr>
              <a:t>pertumbuhan</a:t>
            </a:r>
            <a:r>
              <a:rPr lang="en-US" sz="3200" dirty="0">
                <a:solidFill>
                  <a:srgbClr val="C00000"/>
                </a:solidFill>
              </a:rPr>
              <a:t> normal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penjualan</a:t>
            </a:r>
            <a:r>
              <a:rPr lang="en-US" sz="3200" dirty="0"/>
              <a:t>, </a:t>
            </a:r>
            <a:r>
              <a:rPr lang="en-US" sz="3200" dirty="0" err="1"/>
              <a:t>dll</a:t>
            </a:r>
            <a:r>
              <a:rPr lang="en-US" sz="3200" dirty="0"/>
              <a:t>.</a:t>
            </a:r>
          </a:p>
          <a:p>
            <a:r>
              <a:rPr lang="en-US" sz="3200" dirty="0"/>
              <a:t>Total </a:t>
            </a:r>
            <a:r>
              <a:rPr lang="en-US" sz="3200" dirty="0" err="1"/>
              <a:t>ditambahkan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menentukan</a:t>
            </a:r>
            <a:r>
              <a:rPr lang="en-US" sz="3200" dirty="0"/>
              <a:t> </a:t>
            </a:r>
          </a:p>
          <a:p>
            <a:r>
              <a:rPr lang="en-US" sz="3200" dirty="0" err="1">
                <a:solidFill>
                  <a:srgbClr val="C00000"/>
                </a:solidFill>
              </a:rPr>
              <a:t>Manfaat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Keseluruhan</a:t>
            </a:r>
            <a:r>
              <a:rPr lang="en-US" sz="3200" dirty="0">
                <a:solidFill>
                  <a:srgbClr val="C00000"/>
                </a:solidFill>
              </a:rPr>
              <a:t> = </a:t>
            </a:r>
            <a:r>
              <a:rPr lang="en-US" sz="3200" dirty="0" err="1">
                <a:solidFill>
                  <a:srgbClr val="C00000"/>
                </a:solidFill>
              </a:rPr>
              <a:t>Manfaat</a:t>
            </a:r>
            <a:r>
              <a:rPr lang="en-US" sz="3200" dirty="0">
                <a:solidFill>
                  <a:srgbClr val="C00000"/>
                </a:solidFill>
              </a:rPr>
              <a:t> Total - </a:t>
            </a:r>
            <a:r>
              <a:rPr lang="en-US" sz="3200" dirty="0" err="1">
                <a:solidFill>
                  <a:srgbClr val="C00000"/>
                </a:solidFill>
              </a:rPr>
              <a:t>Biaya</a:t>
            </a:r>
            <a:r>
              <a:rPr lang="en-US" sz="3200" dirty="0">
                <a:solidFill>
                  <a:srgbClr val="C00000"/>
                </a:solidFill>
              </a:rPr>
              <a:t> Total</a:t>
            </a:r>
          </a:p>
          <a:p>
            <a:r>
              <a:rPr lang="en-US" sz="3200" dirty="0" err="1">
                <a:solidFill>
                  <a:srgbClr val="C00000"/>
                </a:solidFill>
              </a:rPr>
              <a:t>Jumlah</a:t>
            </a:r>
            <a:r>
              <a:rPr lang="en-US" sz="3200" dirty="0">
                <a:solidFill>
                  <a:srgbClr val="C00000"/>
                </a:solidFill>
              </a:rPr>
              <a:t> yang </a:t>
            </a:r>
            <a:r>
              <a:rPr lang="en-US" sz="3200" dirty="0" err="1">
                <a:solidFill>
                  <a:srgbClr val="C00000"/>
                </a:solidFill>
              </a:rPr>
              <a:t>lebih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tinggi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/>
              <a:t>lebih</a:t>
            </a:r>
            <a:r>
              <a:rPr lang="en-US" sz="3200" dirty="0"/>
              <a:t> </a:t>
            </a:r>
            <a:r>
              <a:rPr lang="en-US" sz="3200" dirty="0" err="1"/>
              <a:t>baik</a:t>
            </a:r>
            <a:endParaRPr lang="en-US" sz="3200" dirty="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4880" y="179681"/>
            <a:ext cx="8382000" cy="658519"/>
          </a:xfrm>
        </p:spPr>
        <p:txBody>
          <a:bodyPr>
            <a:normAutofit fontScale="90000"/>
          </a:bodyPr>
          <a:lstStyle/>
          <a:p>
            <a:r>
              <a:rPr lang="id-ID" dirty="0" err="1"/>
              <a:t>Economic</a:t>
            </a:r>
            <a:r>
              <a:rPr lang="id-ID" dirty="0"/>
              <a:t> </a:t>
            </a:r>
            <a:r>
              <a:rPr lang="id-ID" dirty="0" err="1"/>
              <a:t>Feasiblity</a:t>
            </a:r>
            <a:r>
              <a:rPr lang="id-ID" dirty="0"/>
              <a:t> – </a:t>
            </a:r>
            <a:r>
              <a:rPr lang="en-US" dirty="0"/>
              <a:t>Cost</a:t>
            </a:r>
            <a:r>
              <a:rPr lang="id-ID" dirty="0"/>
              <a:t> </a:t>
            </a:r>
            <a:r>
              <a:rPr lang="en-US" dirty="0"/>
              <a:t>Benefit </a:t>
            </a:r>
            <a:r>
              <a:rPr lang="en-US" dirty="0" err="1"/>
              <a:t>Analysi</a:t>
            </a:r>
            <a:r>
              <a:rPr lang="id-ID" dirty="0"/>
              <a:t>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/>
              <a:t>Economic</a:t>
            </a:r>
            <a:r>
              <a:rPr lang="id-ID" dirty="0"/>
              <a:t> </a:t>
            </a:r>
            <a:r>
              <a:rPr lang="id-ID" dirty="0" err="1"/>
              <a:t>Feasiblity</a:t>
            </a:r>
            <a:r>
              <a:rPr lang="id-ID" dirty="0"/>
              <a:t> – </a:t>
            </a:r>
            <a:r>
              <a:rPr lang="id-ID" dirty="0" err="1"/>
              <a:t>Definition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Formula</a:t>
            </a: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4" t="23255" r="16897" b="21532"/>
          <a:stretch/>
        </p:blipFill>
        <p:spPr bwMode="auto">
          <a:xfrm>
            <a:off x="-5255" y="1066800"/>
            <a:ext cx="9144000" cy="580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525D2B-DDDF-48B3-BB54-A6178C606378}"/>
              </a:ext>
            </a:extLst>
          </p:cNvPr>
          <p:cNvSpPr/>
          <p:nvPr/>
        </p:nvSpPr>
        <p:spPr>
          <a:xfrm>
            <a:off x="1981200" y="1600200"/>
            <a:ext cx="3619500" cy="990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sv-SE" sz="1600" b="1" dirty="0">
                <a:effectLst/>
              </a:rPr>
              <a:t>Jumlah investasi hari ini dibandingkan dengan jumlah yang sama di masa depan, dengan memperhitungkan inflasi dan waktu</a:t>
            </a:r>
            <a:endParaRPr lang="en-US" sz="1600" b="1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A9AE0-74DA-4B8F-98BA-ABB0734A930D}"/>
              </a:ext>
            </a:extLst>
          </p:cNvPr>
          <p:cNvSpPr/>
          <p:nvPr/>
        </p:nvSpPr>
        <p:spPr>
          <a:xfrm>
            <a:off x="2019300" y="2895600"/>
            <a:ext cx="3619500" cy="61999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sv-SE" sz="1600" b="1" dirty="0">
                <a:effectLst/>
              </a:rPr>
              <a:t>Nilai sekarang dari manfaat dikurangi nilai sekarang dari biaya</a:t>
            </a:r>
            <a:endParaRPr lang="en-US" sz="1600" b="1" dirty="0"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2F1CA-5DFA-4E67-A16D-D7C7BC7AC95B}"/>
              </a:ext>
            </a:extLst>
          </p:cNvPr>
          <p:cNvSpPr/>
          <p:nvPr/>
        </p:nvSpPr>
        <p:spPr>
          <a:xfrm>
            <a:off x="2019300" y="3591791"/>
            <a:ext cx="3619500" cy="75160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sv-SE" sz="1600" b="1" dirty="0">
                <a:effectLst/>
              </a:rPr>
              <a:t>Jumlah pendapatan atau hasil penghematan biaya dari investasi yang diberikan</a:t>
            </a:r>
            <a:endParaRPr lang="en-US" sz="1600" b="1" dirty="0"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C7F494-2B87-478E-817A-D48556FCA0B3}"/>
              </a:ext>
            </a:extLst>
          </p:cNvPr>
          <p:cNvSpPr/>
          <p:nvPr/>
        </p:nvSpPr>
        <p:spPr>
          <a:xfrm>
            <a:off x="1981200" y="4506191"/>
            <a:ext cx="3619500" cy="75160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sv-SE" sz="1600" b="1" dirty="0">
                <a:effectLst/>
              </a:rPr>
              <a:t>Titik waktu di mana biaya proyek sama dengan nilai yang dikelurkan</a:t>
            </a:r>
            <a:endParaRPr lang="en-US" sz="1600" b="1" dirty="0"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672E49-173B-4598-8F1F-618C1CF6612C}"/>
              </a:ext>
            </a:extLst>
          </p:cNvPr>
          <p:cNvSpPr/>
          <p:nvPr/>
        </p:nvSpPr>
        <p:spPr>
          <a:xfrm>
            <a:off x="5347856" y="5562600"/>
            <a:ext cx="3796144" cy="6199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sv-SE" sz="1400" b="1" dirty="0">
                <a:effectLst/>
              </a:rPr>
              <a:t>Gunakan jumlah NPV tahunan dari tahun-tahun pertama di mana proyek memiliki arus kas positif</a:t>
            </a:r>
            <a:endParaRPr lang="en-US" sz="1400" b="1" dirty="0"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5BA63A-5D2D-465B-92A6-9451571CA928}"/>
              </a:ext>
            </a:extLst>
          </p:cNvPr>
          <p:cNvSpPr/>
          <p:nvPr/>
        </p:nvSpPr>
        <p:spPr>
          <a:xfrm>
            <a:off x="5257800" y="6258790"/>
            <a:ext cx="3872344" cy="59920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sv-SE" sz="1600" b="1" dirty="0">
                <a:effectLst/>
              </a:rPr>
              <a:t>Tambahkan jumlah di atas tahun-tahun di mana proyek memiliki arus kas</a:t>
            </a:r>
            <a:endParaRPr lang="en-US" sz="1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726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4128"/>
            <a:ext cx="8229600" cy="4945063"/>
          </a:xfrm>
        </p:spPr>
        <p:txBody>
          <a:bodyPr>
            <a:normAutofit/>
          </a:bodyPr>
          <a:lstStyle/>
          <a:p>
            <a:r>
              <a:rPr lang="nn-NO" sz="3200" dirty="0"/>
              <a:t>Jumlah </a:t>
            </a:r>
            <a:r>
              <a:rPr lang="nn-NO" sz="3200" dirty="0">
                <a:solidFill>
                  <a:srgbClr val="C00000"/>
                </a:solidFill>
              </a:rPr>
              <a:t>investasi hari ini</a:t>
            </a:r>
            <a:r>
              <a:rPr lang="nn-NO" sz="3200" dirty="0"/>
              <a:t> dibandingkan dengan yang sama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C00000"/>
                </a:solidFill>
              </a:rPr>
              <a:t>amount n years/</a:t>
            </a:r>
            <a:r>
              <a:rPr lang="en-US" sz="3200" dirty="0" err="1">
                <a:solidFill>
                  <a:srgbClr val="C00000"/>
                </a:solidFill>
              </a:rPr>
              <a:t>jumlah</a:t>
            </a:r>
            <a:r>
              <a:rPr lang="en-US" sz="3200" dirty="0">
                <a:solidFill>
                  <a:srgbClr val="C00000"/>
                </a:solidFill>
              </a:rPr>
              <a:t> n </a:t>
            </a:r>
            <a:r>
              <a:rPr lang="en-US" sz="3200" dirty="0" err="1">
                <a:solidFill>
                  <a:srgbClr val="C00000"/>
                </a:solidFill>
              </a:rPr>
              <a:t>tahun</a:t>
            </a:r>
            <a:r>
              <a:rPr lang="en-US" sz="3200" dirty="0"/>
              <a:t> di masa </a:t>
            </a:r>
            <a:r>
              <a:rPr lang="en-US" sz="3200" dirty="0" err="1"/>
              <a:t>depan</a:t>
            </a:r>
            <a:endParaRPr lang="en-US" sz="3200" dirty="0"/>
          </a:p>
          <a:p>
            <a:r>
              <a:rPr lang="en-US" sz="3200" dirty="0" err="1"/>
              <a:t>Mempertimbangkan</a:t>
            </a:r>
            <a:r>
              <a:rPr lang="en-US" sz="3200" dirty="0"/>
              <a:t> </a:t>
            </a:r>
            <a:r>
              <a:rPr lang="en-US" sz="3200" dirty="0" err="1"/>
              <a:t>inflasi</a:t>
            </a:r>
            <a:r>
              <a:rPr lang="en-US" sz="3200" dirty="0"/>
              <a:t> dan </a:t>
            </a:r>
            <a:r>
              <a:rPr lang="en-US" sz="3200" dirty="0" err="1"/>
              <a:t>waktu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sz="3600" dirty="0">
                <a:solidFill>
                  <a:srgbClr val="C00000"/>
                </a:solidFill>
              </a:rPr>
              <a:t>	PV  = </a:t>
            </a:r>
          </a:p>
          <a:p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Value (PV)</a:t>
            </a:r>
          </a:p>
        </p:txBody>
      </p:sp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14850" y="3807539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9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807539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971800" y="4078069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effectLst/>
                <a:latin typeface="+mn-lt"/>
              </a:rPr>
              <a:t>Amount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43200" y="4724400"/>
            <a:ext cx="396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38400" y="4763869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effectLst/>
                <a:latin typeface="+mn-lt"/>
              </a:rPr>
              <a:t>(1 + Interest </a:t>
            </a:r>
            <a:r>
              <a:rPr lang="en-US" sz="3600" dirty="0" err="1">
                <a:solidFill>
                  <a:srgbClr val="C00000"/>
                </a:solidFill>
                <a:effectLst/>
                <a:latin typeface="+mn-lt"/>
              </a:rPr>
              <a:t>Rate)</a:t>
            </a:r>
            <a:r>
              <a:rPr lang="en-US" sz="3600" baseline="30000" dirty="0" err="1">
                <a:solidFill>
                  <a:srgbClr val="C00000"/>
                </a:solidFill>
                <a:effectLst/>
                <a:latin typeface="+mn-lt"/>
              </a:rPr>
              <a:t>n</a:t>
            </a:r>
            <a:endParaRPr lang="en-US" sz="3600" baseline="30000" dirty="0">
              <a:solidFill>
                <a:srgbClr val="C00000"/>
              </a:solidFill>
              <a:effectLst/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600" dirty="0"/>
              <a:t>	</a:t>
            </a:r>
            <a:r>
              <a:rPr lang="fi-FI" sz="3600" dirty="0"/>
              <a:t> Nilai manfaat saat ini kurang dari nilai sekarang biaya</a:t>
            </a:r>
            <a:endParaRPr lang="en-US" sz="3600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sz="3200" dirty="0"/>
              <a:t>	</a:t>
            </a:r>
            <a:r>
              <a:rPr lang="en-US" sz="3600" dirty="0">
                <a:solidFill>
                  <a:srgbClr val="C00000"/>
                </a:solidFill>
              </a:rPr>
              <a:t>NPV = PV Benefits – PV Costs</a:t>
            </a:r>
          </a:p>
          <a:p>
            <a:endParaRPr lang="en-US" dirty="0"/>
          </a:p>
          <a:p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Present Value (NPV)</a:t>
            </a:r>
          </a:p>
        </p:txBody>
      </p:sp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600" dirty="0"/>
              <a:t>	 </a:t>
            </a:r>
            <a:r>
              <a:rPr lang="en-US" sz="3600" dirty="0" err="1">
                <a:solidFill>
                  <a:srgbClr val="0070C0"/>
                </a:solidFill>
              </a:rPr>
              <a:t>Jumlah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pendapatan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atau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penghematan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biaya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/>
              <a:t>dihasilkan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dirty="0" err="1"/>
              <a:t>investasi</a:t>
            </a:r>
            <a:r>
              <a:rPr lang="en-US" sz="3600" dirty="0"/>
              <a:t> yang </a:t>
            </a:r>
            <a:r>
              <a:rPr lang="en-US" sz="3600" dirty="0" err="1"/>
              <a:t>diberikan</a:t>
            </a:r>
            <a:endParaRPr lang="en-US" sz="36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r>
              <a:rPr lang="en-US" dirty="0"/>
              <a:t>	</a:t>
            </a:r>
          </a:p>
          <a:p>
            <a:pPr lvl="1">
              <a:buNone/>
            </a:pPr>
            <a:r>
              <a:rPr lang="en-US" sz="3200" dirty="0">
                <a:solidFill>
                  <a:srgbClr val="C00000"/>
                </a:solidFill>
              </a:rPr>
              <a:t>     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ROI =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on Investment (ROI)</a:t>
            </a:r>
          </a:p>
        </p:txBody>
      </p:sp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60600" y="4075838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C00000"/>
                </a:solidFill>
                <a:effectLst/>
                <a:latin typeface="+mn-lt"/>
              </a:rPr>
              <a:t>Manfaat</a:t>
            </a:r>
            <a:r>
              <a:rPr lang="en-US" sz="3200" dirty="0">
                <a:solidFill>
                  <a:srgbClr val="C00000"/>
                </a:solidFill>
                <a:effectLst/>
                <a:latin typeface="+mn-lt"/>
              </a:rPr>
              <a:t> Total - </a:t>
            </a:r>
            <a:r>
              <a:rPr lang="en-US" sz="3200" dirty="0" err="1">
                <a:solidFill>
                  <a:srgbClr val="C00000"/>
                </a:solidFill>
                <a:effectLst/>
                <a:latin typeface="+mn-lt"/>
              </a:rPr>
              <a:t>Biaya</a:t>
            </a:r>
            <a:r>
              <a:rPr lang="en-US" sz="3200" dirty="0">
                <a:solidFill>
                  <a:srgbClr val="C00000"/>
                </a:solidFill>
                <a:effectLst/>
                <a:latin typeface="+mn-lt"/>
              </a:rPr>
              <a:t> Total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590800" y="4660613"/>
            <a:ext cx="5486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43300" y="4673025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C00000"/>
                </a:solidFill>
                <a:effectLst/>
                <a:latin typeface="+mn-lt"/>
              </a:rPr>
              <a:t>Biaya</a:t>
            </a:r>
            <a:r>
              <a:rPr lang="en-US" sz="3200" dirty="0">
                <a:solidFill>
                  <a:srgbClr val="C00000"/>
                </a:solidFill>
                <a:effectLst/>
                <a:latin typeface="+mn-lt"/>
              </a:rPr>
              <a:t>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0070C0"/>
                </a:solidFill>
              </a:rPr>
              <a:t>Titik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waktu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ketika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biaya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proyek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sama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dengan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/>
              <a:t>nilai</a:t>
            </a:r>
            <a:r>
              <a:rPr lang="en-US" sz="3200" dirty="0"/>
              <a:t> yang </a:t>
            </a:r>
            <a:r>
              <a:rPr lang="en-US" sz="3200" dirty="0" err="1"/>
              <a:t>telah</a:t>
            </a:r>
            <a:r>
              <a:rPr lang="en-US" sz="3200" dirty="0"/>
              <a:t> </a:t>
            </a:r>
            <a:r>
              <a:rPr lang="en-US" sz="3200" dirty="0" err="1"/>
              <a:t>dikirimkannya</a:t>
            </a:r>
            <a:endParaRPr lang="en-US" sz="3200" dirty="0"/>
          </a:p>
          <a:p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	BEP =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</a:t>
            </a:r>
            <a:r>
              <a:rPr lang="en-US" sz="2400" i="1" dirty="0" err="1"/>
              <a:t>Gunakan</a:t>
            </a:r>
            <a:r>
              <a:rPr lang="en-US" sz="2400" i="1" dirty="0"/>
              <a:t> </a:t>
            </a:r>
            <a:r>
              <a:rPr lang="en-US" sz="2400" i="1" dirty="0" err="1"/>
              <a:t>jumlah</a:t>
            </a:r>
            <a:r>
              <a:rPr lang="en-US" sz="2400" i="1" dirty="0"/>
              <a:t> NPV </a:t>
            </a:r>
            <a:r>
              <a:rPr lang="en-US" sz="2400" i="1" dirty="0" err="1"/>
              <a:t>tahunan</a:t>
            </a:r>
            <a:r>
              <a:rPr lang="en-US" sz="2400" i="1" dirty="0"/>
              <a:t> </a:t>
            </a:r>
            <a:r>
              <a:rPr lang="en-US" sz="2400" i="1" dirty="0" err="1"/>
              <a:t>dari</a:t>
            </a:r>
            <a:r>
              <a:rPr lang="en-US" sz="2400" i="1" dirty="0"/>
              <a:t> </a:t>
            </a:r>
            <a:r>
              <a:rPr lang="en-US" sz="2400" i="1" dirty="0" err="1"/>
              <a:t>tahun</a:t>
            </a:r>
            <a:r>
              <a:rPr lang="en-US" sz="2400" i="1" dirty="0"/>
              <a:t> </a:t>
            </a:r>
            <a:r>
              <a:rPr lang="en-US" sz="2400" i="1" dirty="0" err="1"/>
              <a:t>pertama</a:t>
            </a:r>
            <a:r>
              <a:rPr lang="en-US" sz="2400" i="1" dirty="0"/>
              <a:t> di mana </a:t>
            </a:r>
            <a:r>
              <a:rPr lang="en-US" sz="2400" i="1" dirty="0" err="1"/>
              <a:t>proyek</a:t>
            </a:r>
            <a:r>
              <a:rPr lang="en-US" sz="2400" i="1" dirty="0"/>
              <a:t> </a:t>
            </a:r>
            <a:r>
              <a:rPr lang="en-US" sz="2400" i="1" dirty="0" err="1"/>
              <a:t>memiliki</a:t>
            </a:r>
            <a:r>
              <a:rPr lang="en-US" sz="2400" i="1" dirty="0"/>
              <a:t> </a:t>
            </a:r>
            <a:r>
              <a:rPr lang="en-US" sz="2400" i="1" dirty="0" err="1"/>
              <a:t>arus</a:t>
            </a:r>
            <a:r>
              <a:rPr lang="en-US" sz="2400" i="1" dirty="0"/>
              <a:t> kas </a:t>
            </a:r>
            <a:r>
              <a:rPr lang="en-US" sz="2400" i="1" dirty="0" err="1"/>
              <a:t>positif</a:t>
            </a:r>
            <a:endParaRPr lang="en-US" sz="2400" i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Even Point (BEP)</a:t>
            </a:r>
          </a:p>
        </p:txBody>
      </p:sp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600" y="31242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effectLst/>
                <a:latin typeface="+mn-lt"/>
              </a:rPr>
              <a:t>Yearly NPV</a:t>
            </a:r>
            <a:r>
              <a:rPr lang="en-US" sz="3200" baseline="30000" dirty="0">
                <a:solidFill>
                  <a:srgbClr val="C00000"/>
                </a:solidFill>
                <a:effectLst/>
                <a:latin typeface="+mn-lt"/>
              </a:rPr>
              <a:t>*</a:t>
            </a:r>
            <a:r>
              <a:rPr lang="en-US" sz="3200" dirty="0">
                <a:solidFill>
                  <a:srgbClr val="C00000"/>
                </a:solidFill>
                <a:effectLst/>
                <a:latin typeface="+mn-lt"/>
              </a:rPr>
              <a:t> – Cumulative NPV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0" y="3733800"/>
            <a:ext cx="5486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71800" y="381000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effectLst/>
                <a:latin typeface="+mn-lt"/>
              </a:rPr>
              <a:t>Yearly</a:t>
            </a:r>
            <a:r>
              <a:rPr lang="en-US" sz="3200" baseline="30000" dirty="0">
                <a:solidFill>
                  <a:srgbClr val="C00000"/>
                </a:solidFill>
                <a:effectLst/>
                <a:latin typeface="+mn-lt"/>
              </a:rPr>
              <a:t>*</a:t>
            </a:r>
            <a:r>
              <a:rPr lang="en-US" sz="3200" dirty="0">
                <a:solidFill>
                  <a:srgbClr val="C00000"/>
                </a:solidFill>
                <a:effectLst/>
                <a:latin typeface="+mn-lt"/>
              </a:rPr>
              <a:t> NPV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  <a:r>
              <a:rPr lang="id-ID" dirty="0"/>
              <a:t> </a:t>
            </a:r>
            <a:r>
              <a:rPr lang="en-US" dirty="0"/>
              <a:t>Even Point (BEP)</a:t>
            </a:r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4" t="40950" r="14017" b="16383"/>
          <a:stretch/>
        </p:blipFill>
        <p:spPr bwMode="auto">
          <a:xfrm>
            <a:off x="152400" y="1371600"/>
            <a:ext cx="8863723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8229600" cy="5181600"/>
          </a:xfrm>
          <a:noFill/>
          <a:ln/>
        </p:spPr>
        <p:txBody>
          <a:bodyPr lIns="92075" tIns="46038" rIns="92075" bIns="46038">
            <a:normAutofit fontScale="92500" lnSpcReduction="10000"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Strategic Alignment</a:t>
            </a:r>
          </a:p>
          <a:p>
            <a:pPr lvl="1"/>
            <a:r>
              <a:rPr lang="en-US" sz="2800" dirty="0" err="1"/>
              <a:t>Seberapa</a:t>
            </a:r>
            <a:r>
              <a:rPr lang="en-US" sz="2800" dirty="0"/>
              <a:t> </a:t>
            </a:r>
            <a:r>
              <a:rPr lang="en-US" sz="2800" dirty="0" err="1"/>
              <a:t>baik</a:t>
            </a:r>
            <a:r>
              <a:rPr lang="en-US" sz="2800" dirty="0"/>
              <a:t> </a:t>
            </a:r>
            <a:r>
              <a:rPr lang="en-US" sz="2800" dirty="0" err="1"/>
              <a:t>proyek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C00000"/>
                </a:solidFill>
              </a:rPr>
              <a:t>sesuai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strategi</a:t>
            </a:r>
            <a:r>
              <a:rPr lang="en-US" sz="2800" dirty="0"/>
              <a:t> </a:t>
            </a:r>
            <a:r>
              <a:rPr lang="en-US" sz="2800" dirty="0" err="1"/>
              <a:t>bisnis</a:t>
            </a:r>
            <a:r>
              <a:rPr lang="en-US" sz="2800" dirty="0"/>
              <a:t>?</a:t>
            </a:r>
            <a:endParaRPr lang="id-ID" sz="2800" dirty="0"/>
          </a:p>
          <a:p>
            <a:pPr lvl="1"/>
            <a:endParaRPr lang="id-ID" sz="1100" dirty="0"/>
          </a:p>
          <a:p>
            <a:r>
              <a:rPr lang="en-US" sz="3600" dirty="0">
                <a:solidFill>
                  <a:srgbClr val="C00000"/>
                </a:solidFill>
              </a:rPr>
              <a:t>Stakeholder</a:t>
            </a:r>
            <a:r>
              <a:rPr lang="en-US" sz="3600" dirty="0"/>
              <a:t> </a:t>
            </a:r>
            <a:r>
              <a:rPr lang="en-US" sz="3600" dirty="0" err="1"/>
              <a:t>analisis</a:t>
            </a:r>
            <a:r>
              <a:rPr lang="en-US" sz="3600" dirty="0"/>
              <a:t> </a:t>
            </a:r>
            <a:r>
              <a:rPr lang="en-US" sz="3600" dirty="0" err="1"/>
              <a:t>mempertimbangkan</a:t>
            </a:r>
            <a:endParaRPr lang="en-US" sz="3600" dirty="0"/>
          </a:p>
          <a:p>
            <a:pPr lvl="1"/>
            <a:r>
              <a:rPr lang="en-ID" sz="2800" dirty="0">
                <a:solidFill>
                  <a:srgbClr val="0070C0"/>
                </a:solidFill>
              </a:rPr>
              <a:t>Project champion</a:t>
            </a:r>
          </a:p>
          <a:p>
            <a:pPr lvl="2"/>
            <a:r>
              <a:rPr lang="en-ID" sz="2400" dirty="0"/>
              <a:t>High-level non-IS executive</a:t>
            </a:r>
          </a:p>
          <a:p>
            <a:pPr lvl="2"/>
            <a:r>
              <a:rPr lang="en-ID" sz="2400" dirty="0" err="1"/>
              <a:t>Mengawasi</a:t>
            </a:r>
            <a:r>
              <a:rPr lang="en-ID" sz="2400" dirty="0"/>
              <a:t> </a:t>
            </a:r>
            <a:r>
              <a:rPr lang="en-ID" sz="2400" dirty="0" err="1"/>
              <a:t>proyek</a:t>
            </a:r>
            <a:r>
              <a:rPr lang="en-ID" sz="2400" dirty="0"/>
              <a:t> </a:t>
            </a:r>
            <a:r>
              <a:rPr lang="en-ID" sz="2400" dirty="0" err="1"/>
              <a:t>sampai</a:t>
            </a:r>
            <a:r>
              <a:rPr lang="en-ID" sz="2400" dirty="0"/>
              <a:t> </a:t>
            </a:r>
            <a:r>
              <a:rPr lang="en-ID" sz="2400" dirty="0" err="1"/>
              <a:t>selesai</a:t>
            </a:r>
            <a:endParaRPr lang="en-ID" sz="2400" dirty="0"/>
          </a:p>
          <a:p>
            <a:pPr lvl="2"/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baik</a:t>
            </a:r>
            <a:r>
              <a:rPr lang="en-ID" sz="2400" dirty="0"/>
              <a:t> </a:t>
            </a:r>
            <a:r>
              <a:rPr lang="en-ID" sz="2400" dirty="0" err="1"/>
              <a:t>memiliki</a:t>
            </a:r>
            <a:r>
              <a:rPr lang="en-ID" sz="2400" dirty="0"/>
              <a:t>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satu</a:t>
            </a:r>
            <a:endParaRPr lang="en-ID" sz="2400" dirty="0"/>
          </a:p>
          <a:p>
            <a:pPr lvl="1"/>
            <a:r>
              <a:rPr lang="en-ID" sz="2800" dirty="0">
                <a:solidFill>
                  <a:srgbClr val="0070C0"/>
                </a:solidFill>
              </a:rPr>
              <a:t>Organizational management</a:t>
            </a:r>
          </a:p>
          <a:p>
            <a:pPr lvl="2"/>
            <a:r>
              <a:rPr lang="en-ID" sz="2600" dirty="0" err="1"/>
              <a:t>Butuh</a:t>
            </a:r>
            <a:r>
              <a:rPr lang="en-ID" sz="2600" dirty="0"/>
              <a:t> </a:t>
            </a:r>
            <a:r>
              <a:rPr lang="en-ID" sz="2600" dirty="0" err="1"/>
              <a:t>dukungan</a:t>
            </a:r>
            <a:r>
              <a:rPr lang="en-ID" sz="2600" dirty="0"/>
              <a:t> </a:t>
            </a:r>
            <a:r>
              <a:rPr lang="en-ID" sz="2600" dirty="0" err="1"/>
              <a:t>ini</a:t>
            </a:r>
            <a:r>
              <a:rPr lang="en-ID" sz="2600" dirty="0"/>
              <a:t> </a:t>
            </a:r>
            <a:r>
              <a:rPr lang="en-ID" sz="2600" dirty="0" err="1"/>
              <a:t>untuk</a:t>
            </a:r>
            <a:r>
              <a:rPr lang="en-ID" sz="2600" dirty="0"/>
              <a:t> </a:t>
            </a:r>
            <a:r>
              <a:rPr lang="en-US" sz="2600" dirty="0" err="1"/>
              <a:t>membuat</a:t>
            </a:r>
            <a:r>
              <a:rPr lang="en-US" sz="2600" dirty="0"/>
              <a:t> </a:t>
            </a:r>
            <a:r>
              <a:rPr lang="en-US" sz="2600" dirty="0" err="1"/>
              <a:t>diterima</a:t>
            </a:r>
            <a:r>
              <a:rPr lang="en-ID" sz="2600" dirty="0"/>
              <a:t> </a:t>
            </a:r>
            <a:r>
              <a:rPr lang="en-ID" sz="2600" dirty="0" err="1"/>
              <a:t>sistem</a:t>
            </a:r>
            <a:r>
              <a:rPr lang="en-ID" sz="2600" dirty="0"/>
              <a:t> </a:t>
            </a:r>
            <a:r>
              <a:rPr lang="en-ID" sz="2600" dirty="0" err="1"/>
              <a:t>ke</a:t>
            </a:r>
            <a:r>
              <a:rPr lang="en-ID" sz="2600" dirty="0"/>
              <a:t> </a:t>
            </a:r>
            <a:r>
              <a:rPr lang="en-ID" sz="2600" dirty="0" err="1"/>
              <a:t>organisasi</a:t>
            </a:r>
            <a:endParaRPr lang="en-ID" sz="2600" dirty="0"/>
          </a:p>
          <a:p>
            <a:pPr lvl="1"/>
            <a:r>
              <a:rPr lang="en-ID" sz="2800" dirty="0">
                <a:solidFill>
                  <a:srgbClr val="0070C0"/>
                </a:solidFill>
              </a:rPr>
              <a:t>System users</a:t>
            </a:r>
          </a:p>
          <a:p>
            <a:pPr lvl="2"/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sistem</a:t>
            </a:r>
            <a:r>
              <a:rPr lang="en-ID" sz="2400" dirty="0"/>
              <a:t>  </a:t>
            </a:r>
            <a:r>
              <a:rPr lang="en-ID" sz="2400" dirty="0" err="1"/>
              <a:t>perputaran</a:t>
            </a:r>
            <a:r>
              <a:rPr lang="en-ID" sz="2400" dirty="0"/>
              <a:t> yang </a:t>
            </a:r>
            <a:r>
              <a:rPr lang="en-ID" sz="2400" dirty="0" err="1"/>
              <a:t>logis</a:t>
            </a:r>
            <a:r>
              <a:rPr lang="en-ID" sz="2400" dirty="0"/>
              <a:t>  </a:t>
            </a:r>
            <a:r>
              <a:rPr lang="en-ID" sz="2400" dirty="0" err="1"/>
              <a:t>memenuhi</a:t>
            </a:r>
            <a:r>
              <a:rPr lang="en-ID" sz="2400" dirty="0"/>
              <a:t> </a:t>
            </a:r>
            <a:r>
              <a:rPr lang="en-ID" sz="2400" dirty="0" err="1"/>
              <a:t>kebutuhan</a:t>
            </a:r>
            <a:endParaRPr lang="en-ID" sz="2400" dirty="0"/>
          </a:p>
          <a:p>
            <a:pPr lvl="1"/>
            <a:endParaRPr lang="en-US" sz="2800" dirty="0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6212"/>
            <a:ext cx="8382000" cy="762000"/>
          </a:xfrm>
          <a:noFill/>
          <a:ln/>
        </p:spPr>
        <p:txBody>
          <a:bodyPr lIns="92075" tIns="46038" rIns="92075" bIns="46038" anchor="ctr">
            <a:normAutofit/>
          </a:bodyPr>
          <a:lstStyle/>
          <a:p>
            <a:r>
              <a:rPr lang="en-US" dirty="0"/>
              <a:t>Organizational Feasibility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800" y="1066800"/>
          <a:ext cx="8667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Planning</a:t>
            </a:r>
            <a:r>
              <a:rPr lang="id-ID" dirty="0"/>
              <a:t> (System Proposal)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03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" y="1"/>
          <a:ext cx="8991600" cy="6820518"/>
        </p:xfrm>
        <a:graphic>
          <a:graphicData uri="http://schemas.openxmlformats.org/drawingml/2006/table">
            <a:tbl>
              <a:tblPr/>
              <a:tblGrid>
                <a:gridCol w="164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1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919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System Request</a:t>
                      </a:r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: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CD Selection Project</a:t>
                      </a:r>
                    </a:p>
                  </a:txBody>
                  <a:tcPr marL="4279" marR="4279" marT="42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91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Project Sponsor:</a:t>
                      </a:r>
                    </a:p>
                  </a:txBody>
                  <a:tcPr marL="4279" marR="4279" marT="42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Margaret Mooney, Vice President of Marketing</a:t>
                      </a:r>
                    </a:p>
                  </a:txBody>
                  <a:tcPr marL="4279" marR="4279" marT="42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008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Business Needs:</a:t>
                      </a:r>
                    </a:p>
                  </a:txBody>
                  <a:tcPr marL="4279" marR="4279" marT="42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Project ini dibangun untuk:</a:t>
                      </a:r>
                    </a:p>
                    <a:p>
                      <a:pPr marL="342900" indent="-342900" algn="l" fontAlgn="t">
                        <a:buAutoNum type="arabicPeriod"/>
                      </a:pP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Mendapatkan pelanggan baru lewat Internet</a:t>
                      </a:r>
                    </a:p>
                    <a:p>
                      <a:pPr marL="342900" indent="-342900" algn="l" fontAlgn="t">
                        <a:buAutoNum type="arabicPeriod"/>
                      </a:pPr>
                      <a:endParaRPr lang="id-ID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342900" indent="-342900" algn="l" fontAlgn="t">
                        <a:buAutoNum type="arabicPeriod"/>
                      </a:pP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Memberikan layanan pendukung dengan menggunakan internet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4279" marR="4279" marT="42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919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Business Requirements:</a:t>
                      </a:r>
                    </a:p>
                  </a:txBody>
                  <a:tcPr marL="4279" marR="4279" marT="42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0469">
                <a:tc gridSpan="2">
                  <a:txBody>
                    <a:bodyPr/>
                    <a:lstStyle/>
                    <a:p>
                      <a:pPr algn="l" fontAlgn="t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CD </a:t>
                      </a:r>
                      <a:r>
                        <a:rPr lang="id-ID" sz="18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Selection</a:t>
                      </a: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id-ID" sz="18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project</a:t>
                      </a: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adalah sistem yang mendukung penjualan CD lewat internet.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id-ID" sz="18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Fitur-fitur</a:t>
                      </a: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yang harus ada di sistem ini adalah sebagai berikut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:</a:t>
                      </a:r>
                    </a:p>
                    <a:p>
                      <a:pPr marL="228600" indent="-228600" algn="l" fontAlgn="t">
                        <a:buFont typeface="+mj-lt"/>
                        <a:buAutoNum type="arabicPeriod"/>
                      </a:pPr>
                      <a:r>
                        <a:rPr lang="id-ID" sz="1800" b="0" i="0" u="none" strike="noStrike" dirty="0" err="1">
                          <a:solidFill>
                            <a:srgbClr val="C00000"/>
                          </a:solidFill>
                          <a:latin typeface="+mn-lt"/>
                        </a:rPr>
                        <a:t>Fitur</a:t>
                      </a:r>
                      <a:r>
                        <a:rPr lang="id-ID" sz="1800" b="0" i="0" u="none" strike="noStrike" dirty="0">
                          <a:solidFill>
                            <a:srgbClr val="C00000"/>
                          </a:solidFill>
                          <a:latin typeface="+mn-lt"/>
                        </a:rPr>
                        <a:t> Pencarian Produk</a:t>
                      </a:r>
                    </a:p>
                    <a:p>
                      <a:pPr marL="228600" indent="-228600" algn="l" fontAlgn="t">
                        <a:buFont typeface="+mj-lt"/>
                        <a:buAutoNum type="arabicPeriod"/>
                      </a:pPr>
                      <a:r>
                        <a:rPr lang="id-ID" sz="1800" b="0" i="0" u="none" strike="noStrike" dirty="0" err="1">
                          <a:solidFill>
                            <a:srgbClr val="C00000"/>
                          </a:solidFill>
                          <a:latin typeface="+mn-lt"/>
                        </a:rPr>
                        <a:t>Fitur</a:t>
                      </a:r>
                      <a:r>
                        <a:rPr lang="id-ID" sz="1800" b="0" i="0" u="none" strike="noStrike" dirty="0">
                          <a:solidFill>
                            <a:srgbClr val="C00000"/>
                          </a:solidFill>
                          <a:latin typeface="+mn-lt"/>
                        </a:rPr>
                        <a:t> Pencarian Toko yang Menyediakan Stok Produk</a:t>
                      </a:r>
                      <a:endParaRPr lang="en-US" sz="1800" b="0" i="0" u="none" strike="noStrike" dirty="0">
                        <a:solidFill>
                          <a:srgbClr val="C00000"/>
                        </a:solidFill>
                        <a:latin typeface="+mn-lt"/>
                      </a:endParaRPr>
                    </a:p>
                    <a:p>
                      <a:pPr marL="228600" indent="-228600" algn="l" fontAlgn="t">
                        <a:buFont typeface="+mj-lt"/>
                        <a:buAutoNum type="arabicPeriod"/>
                      </a:pPr>
                      <a:r>
                        <a:rPr lang="id-ID" sz="1800" b="0" i="0" u="none" strike="noStrike" dirty="0" err="1">
                          <a:solidFill>
                            <a:srgbClr val="C00000"/>
                          </a:solidFill>
                          <a:latin typeface="+mn-lt"/>
                        </a:rPr>
                        <a:t>Fitur</a:t>
                      </a:r>
                      <a:r>
                        <a:rPr lang="id-ID" sz="1800" b="0" i="0" u="none" strike="noStrike" dirty="0">
                          <a:solidFill>
                            <a:srgbClr val="C00000"/>
                          </a:solidFill>
                          <a:latin typeface="+mn-lt"/>
                        </a:rPr>
                        <a:t> Pemesanan Produk Melalui Toko yang Menyediakan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28600" indent="-228600" algn="l" fontAlgn="t">
                        <a:buFont typeface="+mj-lt"/>
                        <a:buAutoNum type="arabicPeriod"/>
                      </a:pPr>
                      <a:r>
                        <a:rPr lang="id-ID" sz="1800" b="0" i="0" u="none" strike="noStrike" dirty="0" err="1">
                          <a:solidFill>
                            <a:srgbClr val="C00000"/>
                          </a:solidFill>
                          <a:latin typeface="+mn-lt"/>
                        </a:rPr>
                        <a:t>Fitur</a:t>
                      </a:r>
                      <a:r>
                        <a:rPr lang="id-ID" sz="1800" b="0" i="0" u="none" strike="noStrike" dirty="0">
                          <a:solidFill>
                            <a:srgbClr val="C00000"/>
                          </a:solidFill>
                          <a:latin typeface="+mn-lt"/>
                        </a:rPr>
                        <a:t> Pembayaran dengan Berbagai Pilihan Pembayaran</a:t>
                      </a:r>
                    </a:p>
                  </a:txBody>
                  <a:tcPr marL="4279" marR="4279" marT="42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919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Business Value:</a:t>
                      </a:r>
                    </a:p>
                  </a:txBody>
                  <a:tcPr marL="4279" marR="4279" marT="42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5573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Intangible Value:</a:t>
                      </a:r>
                    </a:p>
                    <a:p>
                      <a:pPr marL="742950" lvl="1" indent="-285750" algn="l" fontAlgn="t">
                        <a:buFont typeface="Wingdings" panose="05000000000000000000" pitchFamily="2" charset="2"/>
                        <a:buChar char="§"/>
                      </a:pP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Meningkatkan </a:t>
                      </a:r>
                      <a:r>
                        <a:rPr lang="id-ID" sz="1800" b="0" i="0" u="none" strike="noStrike" dirty="0">
                          <a:solidFill>
                            <a:srgbClr val="C00000"/>
                          </a:solidFill>
                          <a:latin typeface="+mn-lt"/>
                        </a:rPr>
                        <a:t>kepuasan pelanggan</a:t>
                      </a:r>
                      <a:endParaRPr lang="en-US" sz="1800" b="0" i="0" u="none" strike="noStrike" dirty="0">
                        <a:solidFill>
                          <a:srgbClr val="C00000"/>
                        </a:solidFill>
                        <a:latin typeface="+mn-lt"/>
                      </a:endParaRPr>
                    </a:p>
                    <a:p>
                      <a:pPr marL="742950" lvl="1" indent="-285750" algn="l" fontAlgn="t">
                        <a:buFont typeface="Wingdings" panose="05000000000000000000" pitchFamily="2" charset="2"/>
                        <a:buChar char="§"/>
                      </a:pPr>
                      <a:r>
                        <a:rPr lang="id-ID" sz="18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Meningkatkan </a:t>
                      </a:r>
                      <a:r>
                        <a:rPr lang="id-ID" sz="1800" b="0" i="0" u="none" strike="noStrike" baseline="0" dirty="0" err="1">
                          <a:solidFill>
                            <a:srgbClr val="0070C0"/>
                          </a:solidFill>
                          <a:latin typeface="+mn-lt"/>
                        </a:rPr>
                        <a:t>brand</a:t>
                      </a:r>
                      <a:r>
                        <a:rPr lang="id-ID" sz="1800" b="0" i="0" u="none" strike="noStrike" baseline="0" dirty="0">
                          <a:solidFill>
                            <a:srgbClr val="0070C0"/>
                          </a:solidFill>
                          <a:latin typeface="+mn-lt"/>
                        </a:rPr>
                        <a:t> </a:t>
                      </a:r>
                      <a:r>
                        <a:rPr lang="id-ID" sz="1800" b="0" i="0" u="none" strike="noStrike" baseline="0" dirty="0" err="1">
                          <a:solidFill>
                            <a:srgbClr val="0070C0"/>
                          </a:solidFill>
                          <a:latin typeface="+mn-lt"/>
                        </a:rPr>
                        <a:t>recognition</a:t>
                      </a:r>
                      <a:r>
                        <a:rPr lang="id-ID" sz="1800" b="0" i="0" u="none" strike="noStrike" baseline="0" dirty="0">
                          <a:solidFill>
                            <a:srgbClr val="0070C0"/>
                          </a:solidFill>
                          <a:latin typeface="+mn-lt"/>
                        </a:rPr>
                        <a:t> </a:t>
                      </a:r>
                      <a:r>
                        <a:rPr lang="id-ID" sz="18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tentang perusahaan di dunia Internet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t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Tangible Value: </a:t>
                      </a:r>
                    </a:p>
                    <a:p>
                      <a:pPr marL="457200" lvl="1" indent="0" algn="l" fontAlgn="t">
                        <a:buFont typeface="Wingdings" panose="05000000000000000000" pitchFamily="2" charset="2"/>
                        <a:buNone/>
                      </a:pPr>
                      <a:r>
                        <a:rPr lang="id-ID" sz="1800" b="0" i="0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1. Meningkatkan penjualan dari pelanggan baru lewat Internet:</a:t>
                      </a:r>
                      <a:endParaRPr lang="en-US" sz="1800" b="0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  <a:p>
                      <a:pPr marL="1257300" lvl="2" indent="-3429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Rp.40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.000.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000</a:t>
                      </a: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,-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id-ID" sz="1800" b="0" i="0" u="none" strike="noStrike" dirty="0">
                          <a:solidFill>
                            <a:srgbClr val="00B050"/>
                          </a:solidFill>
                          <a:latin typeface="+mn-lt"/>
                        </a:rPr>
                        <a:t>peningkatan penjualan </a:t>
                      </a: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dari pelanggan baru dan</a:t>
                      </a:r>
                      <a:b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Rp.600.000.000,- dari pelanggan lama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457200" lvl="1" indent="0" algn="l" fontAlgn="t">
                        <a:buFont typeface="Wingdings" panose="05000000000000000000" pitchFamily="2" charset="2"/>
                        <a:buNone/>
                      </a:pPr>
                      <a:r>
                        <a:rPr lang="id-ID" sz="1800" b="0" i="0" u="none" strike="noStrike" dirty="0">
                          <a:solidFill>
                            <a:srgbClr val="C00000"/>
                          </a:solidFill>
                          <a:latin typeface="+mn-lt"/>
                        </a:rPr>
                        <a:t>2. Mengurangi biaya operasional untuk menangani komplain dari pelanggan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1257300" lvl="2" indent="-3429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Rp.100.00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.000,-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id-ID" sz="1800" b="0" i="0" u="none" strike="noStrike" dirty="0">
                          <a:solidFill>
                            <a:srgbClr val="00B050"/>
                          </a:solidFill>
                          <a:latin typeface="+mn-lt"/>
                        </a:rPr>
                        <a:t>pengurangan</a:t>
                      </a: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tahunan biaya telepon untuk menangani pelanggan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4279" marR="4279" marT="42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: Rounded Corners 4"/>
          <p:cNvSpPr/>
          <p:nvPr/>
        </p:nvSpPr>
        <p:spPr>
          <a:xfrm>
            <a:off x="762000" y="838200"/>
            <a:ext cx="5943600" cy="3048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085850" y="1139798"/>
            <a:ext cx="742950" cy="427040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/>
          <p:cNvSpPr/>
          <p:nvPr/>
        </p:nvSpPr>
        <p:spPr>
          <a:xfrm>
            <a:off x="1543050" y="1368511"/>
            <a:ext cx="7296150" cy="4602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3581400" y="1805748"/>
            <a:ext cx="2219324" cy="44426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H="1">
            <a:off x="3793140" y="1828800"/>
            <a:ext cx="1348959" cy="2590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636538" y="1139798"/>
            <a:ext cx="559975" cy="358460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23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115256"/>
              </p:ext>
            </p:extLst>
          </p:nvPr>
        </p:nvGraphicFramePr>
        <p:xfrm>
          <a:off x="628650" y="1143000"/>
          <a:ext cx="78867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38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Analysis Template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D8EF157-1E82-4E1D-8CE5-D4E2282B54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215092"/>
              </p:ext>
            </p:extLst>
          </p:nvPr>
        </p:nvGraphicFramePr>
        <p:xfrm>
          <a:off x="533400" y="918916"/>
          <a:ext cx="8001000" cy="56342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072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Technical Feasibility</a:t>
                      </a:r>
                      <a:r>
                        <a:rPr lang="en-US" sz="1800" dirty="0"/>
                        <a:t>: 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Can We Build It? </a:t>
                      </a:r>
                      <a:endParaRPr lang="en-US" sz="1800" b="1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616" marR="72616" marT="36308" marB="363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7128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Familiarity with Application</a:t>
                      </a:r>
                      <a:r>
                        <a:rPr lang="en-US" sz="1800" dirty="0"/>
                        <a:t>: </a:t>
                      </a:r>
                      <a:r>
                        <a:rPr lang="en-US" sz="1800" dirty="0" err="1"/>
                        <a:t>Kurang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keakraban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menghasilkan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lebih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banyak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risiko</a:t>
                      </a:r>
                      <a:endParaRPr lang="en-US" sz="1800" dirty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Familiarity with Technology</a:t>
                      </a:r>
                      <a:r>
                        <a:rPr lang="en-US" sz="1800" dirty="0"/>
                        <a:t>: </a:t>
                      </a:r>
                      <a:r>
                        <a:rPr lang="en-US" sz="1800" dirty="0" err="1"/>
                        <a:t>Kurang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keakraban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menghasilkan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lebih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banyak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risiko</a:t>
                      </a:r>
                      <a:endParaRPr lang="en-US" sz="1800" dirty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Project Size</a:t>
                      </a:r>
                      <a:r>
                        <a:rPr lang="en-US" sz="1800" dirty="0"/>
                        <a:t>: </a:t>
                      </a:r>
                      <a:r>
                        <a:rPr lang="nn-NO" sz="1800" dirty="0"/>
                        <a:t>Proyek-proyek besar memiliki lebih banyak risiko</a:t>
                      </a:r>
                      <a:r>
                        <a:rPr lang="en-US" sz="1800" dirty="0"/>
                        <a:t> 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Compatibility</a:t>
                      </a:r>
                      <a:r>
                        <a:rPr lang="en-US" sz="1800" dirty="0"/>
                        <a:t>: </a:t>
                      </a:r>
                      <a:r>
                        <a:rPr lang="en-US" sz="1800" dirty="0" err="1"/>
                        <a:t>Semakin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sulit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mengintegrasikan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sistem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dengan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teknologi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perusahaan</a:t>
                      </a:r>
                      <a:r>
                        <a:rPr lang="en-US" sz="1800" dirty="0"/>
                        <a:t> yang </a:t>
                      </a:r>
                      <a:r>
                        <a:rPr lang="en-US" sz="1800" dirty="0" err="1"/>
                        <a:t>ada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semakin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tinggi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risikonya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616" marR="72616" marT="36308" marB="363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Economic Feasibility</a:t>
                      </a:r>
                      <a:r>
                        <a:rPr lang="en-US" sz="1800" dirty="0"/>
                        <a:t>: 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Should We Build It? </a:t>
                      </a:r>
                      <a:endParaRPr lang="en-US" sz="1800" b="1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616" marR="72616" marT="36308" marB="363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5736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800" dirty="0"/>
                        <a:t>Return on Investment</a:t>
                      </a:r>
                      <a:r>
                        <a:rPr lang="en-US" sz="1800" baseline="0" dirty="0"/>
                        <a:t> 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</a:rPr>
                        <a:t>ROI</a:t>
                      </a:r>
                      <a:r>
                        <a:rPr lang="en-US" sz="1800" baseline="0" dirty="0"/>
                        <a:t>)</a:t>
                      </a:r>
                      <a:r>
                        <a:rPr lang="en-US" sz="1800" dirty="0"/>
                        <a:t> over 3 years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800" dirty="0"/>
                        <a:t>Break-even Point 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BEP</a:t>
                      </a:r>
                      <a:r>
                        <a:rPr lang="en-US" sz="1800" dirty="0"/>
                        <a:t>)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dirty="0"/>
                        <a:t>Total benefit after 3 years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endParaRPr lang="en-US" sz="1800" dirty="0"/>
                    </a:p>
                  </a:txBody>
                  <a:tcPr marL="72616" marR="72616" marT="36308" marB="363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Organizational Feasibility</a:t>
                      </a:r>
                      <a:r>
                        <a:rPr lang="en-US" sz="1800" dirty="0"/>
                        <a:t>: 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If We Build It, Will They Come? </a:t>
                      </a:r>
                      <a:endParaRPr lang="en-US" sz="1800" b="1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616" marR="72616" marT="36308" marB="363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6292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800" dirty="0"/>
                        <a:t>Project champion(s) 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800" dirty="0"/>
                        <a:t>Senior management 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800" dirty="0"/>
                        <a:t>Users 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800" dirty="0"/>
                        <a:t>Other stakeholders 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Is the project strategically aligned with the business</a:t>
                      </a:r>
                      <a:r>
                        <a:rPr lang="en-US" sz="1800" dirty="0"/>
                        <a:t>?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616" marR="72616" marT="36308" marB="363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" y="0"/>
          <a:ext cx="8991600" cy="6842406"/>
        </p:xfrm>
        <a:graphic>
          <a:graphicData uri="http://schemas.openxmlformats.org/drawingml/2006/table">
            <a:tbl>
              <a:tblPr firstRow="1">
                <a:tableStyleId>{5DA37D80-6434-44D0-A028-1B22A696006F}</a:tableStyleId>
              </a:tblPr>
              <a:tblGrid>
                <a:gridCol w="899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5923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Studi Kelayakan Sistem Penjualan CD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677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Margaret Mooney </a:t>
                      </a:r>
                      <a:r>
                        <a:rPr lang="id-ID" sz="2000" dirty="0"/>
                        <a:t>dan</a:t>
                      </a:r>
                      <a:r>
                        <a:rPr lang="en-US" sz="2000" dirty="0"/>
                        <a:t> Alec Adams </a:t>
                      </a:r>
                      <a:r>
                        <a:rPr lang="id-ID" sz="2000" dirty="0"/>
                        <a:t>membuat studi</a:t>
                      </a:r>
                      <a:r>
                        <a:rPr lang="id-ID" sz="2000" baseline="0" dirty="0"/>
                        <a:t> kelayakan untuk pengembangan Sistem </a:t>
                      </a:r>
                      <a:r>
                        <a:rPr lang="id-ID" sz="2000" dirty="0"/>
                        <a:t>Penjualan CD</a:t>
                      </a:r>
                      <a:r>
                        <a:rPr lang="en-US" sz="2000" dirty="0"/>
                        <a:t> </a:t>
                      </a:r>
                      <a:endParaRPr lang="id-ID" sz="2000" dirty="0"/>
                    </a:p>
                  </a:txBody>
                  <a:tcPr marL="14886" marR="14886" marT="7443" marB="744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1359">
                <a:tc>
                  <a:txBody>
                    <a:bodyPr/>
                    <a:lstStyle/>
                    <a:p>
                      <a:pPr algn="l"/>
                      <a:r>
                        <a:rPr lang="id-ID" sz="2400" b="1" dirty="0"/>
                        <a:t>Kelayakan Teknis</a:t>
                      </a:r>
                      <a:endParaRPr lang="en-US" sz="2400" b="1" dirty="0"/>
                    </a:p>
                    <a:p>
                      <a:pPr algn="l"/>
                      <a:endParaRPr lang="id-ID" sz="1100" dirty="0"/>
                    </a:p>
                    <a:p>
                      <a:pPr algn="l"/>
                      <a:r>
                        <a:rPr lang="en-ID" sz="2000" dirty="0" err="1"/>
                        <a:t>Sistem</a:t>
                      </a:r>
                      <a:r>
                        <a:rPr lang="en-ID" sz="2000" dirty="0"/>
                        <a:t> </a:t>
                      </a:r>
                      <a:r>
                        <a:rPr lang="id-ID" sz="2000" dirty="0"/>
                        <a:t>Penjualan</a:t>
                      </a:r>
                      <a:r>
                        <a:rPr lang="id-ID" sz="2000" baseline="0" dirty="0"/>
                        <a:t> CD </a:t>
                      </a:r>
                      <a:r>
                        <a:rPr lang="id-ID" sz="2000" dirty="0"/>
                        <a:t>layak secara</a:t>
                      </a:r>
                      <a:r>
                        <a:rPr lang="id-ID" sz="2000" baseline="0" dirty="0"/>
                        <a:t> teknis, meskipun memiliki beberapa risiko.</a:t>
                      </a:r>
                      <a:r>
                        <a:rPr lang="en-US" sz="2000" dirty="0"/>
                        <a:t> </a:t>
                      </a:r>
                    </a:p>
                    <a:p>
                      <a:pPr algn="l"/>
                      <a:endParaRPr lang="en-US" sz="1050" dirty="0"/>
                    </a:p>
                    <a:p>
                      <a:pPr algn="l"/>
                      <a:r>
                        <a:rPr lang="id-ID" sz="2000" dirty="0"/>
                        <a:t>Risiko Berhubungan dengan </a:t>
                      </a:r>
                      <a:r>
                        <a:rPr lang="id-ID" sz="2000" b="1" dirty="0" err="1">
                          <a:solidFill>
                            <a:srgbClr val="C00000"/>
                          </a:solidFill>
                        </a:rPr>
                        <a:t>Kefamilieran</a:t>
                      </a:r>
                      <a:r>
                        <a:rPr lang="id-ID" sz="2000" b="1" dirty="0">
                          <a:solidFill>
                            <a:srgbClr val="C00000"/>
                          </a:solidFill>
                        </a:rPr>
                        <a:t> dengan Aplikasi</a:t>
                      </a:r>
                      <a:r>
                        <a:rPr lang="id-ID" sz="2000" baseline="0" dirty="0"/>
                        <a:t>: </a:t>
                      </a:r>
                      <a:r>
                        <a:rPr lang="id-ID" sz="2000" baseline="0" dirty="0" err="1"/>
                        <a:t>Resiko</a:t>
                      </a:r>
                      <a:r>
                        <a:rPr lang="id-ID" sz="2000" baseline="0" dirty="0"/>
                        <a:t> </a:t>
                      </a:r>
                      <a:r>
                        <a:rPr lang="id-ID" sz="2000" baseline="0" dirty="0">
                          <a:solidFill>
                            <a:srgbClr val="0070C0"/>
                          </a:solidFill>
                        </a:rPr>
                        <a:t>Tinggi</a:t>
                      </a:r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id-ID" sz="1800" dirty="0"/>
                        <a:t>Divisi </a:t>
                      </a:r>
                      <a:r>
                        <a:rPr lang="id-ID" sz="1800" dirty="0" err="1"/>
                        <a:t>Marketing</a:t>
                      </a:r>
                      <a:r>
                        <a:rPr lang="id-ID" sz="1800" dirty="0"/>
                        <a:t> </a:t>
                      </a:r>
                      <a:r>
                        <a:rPr lang="id-ID" sz="1800" dirty="0">
                          <a:solidFill>
                            <a:srgbClr val="00B050"/>
                          </a:solidFill>
                        </a:rPr>
                        <a:t>tidak</a:t>
                      </a:r>
                      <a:r>
                        <a:rPr lang="id-ID" sz="1800" baseline="0" dirty="0">
                          <a:solidFill>
                            <a:srgbClr val="00B050"/>
                          </a:solidFill>
                        </a:rPr>
                        <a:t> memiliki pengalaman </a:t>
                      </a:r>
                      <a:r>
                        <a:rPr lang="id-ID" sz="1800" baseline="0" dirty="0"/>
                        <a:t>menggunakan sistem penjualan </a:t>
                      </a:r>
                      <a:r>
                        <a:rPr lang="id-ID" sz="1800" baseline="0" dirty="0" err="1"/>
                        <a:t>online</a:t>
                      </a:r>
                      <a:endParaRPr lang="en-US" sz="1800" dirty="0"/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id-ID" sz="1800" dirty="0"/>
                        <a:t>Divisi IT memiliki pemahaman yang baik tentang sistem penjualan CD</a:t>
                      </a:r>
                      <a:r>
                        <a:rPr lang="id-ID" sz="1800" baseline="0" dirty="0"/>
                        <a:t>, akan tetapi </a:t>
                      </a:r>
                      <a:r>
                        <a:rPr lang="id-ID" sz="1800" baseline="0" dirty="0">
                          <a:solidFill>
                            <a:srgbClr val="00B050"/>
                          </a:solidFill>
                        </a:rPr>
                        <a:t>tidak berpengalaman </a:t>
                      </a:r>
                      <a:r>
                        <a:rPr lang="id-ID" sz="1800" baseline="0" dirty="0"/>
                        <a:t>mengembangkan sistem penjualan CD berbasis web (</a:t>
                      </a:r>
                      <a:r>
                        <a:rPr lang="id-ID" sz="1800" baseline="0" dirty="0" err="1"/>
                        <a:t>online</a:t>
                      </a:r>
                      <a:r>
                        <a:rPr lang="id-ID" sz="1800" baseline="0" dirty="0"/>
                        <a:t>)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endParaRPr lang="en-US" sz="1050" dirty="0">
                        <a:solidFill>
                          <a:srgbClr val="0070C0"/>
                        </a:solidFill>
                      </a:endParaRPr>
                    </a:p>
                    <a:p>
                      <a:pPr algn="l"/>
                      <a:r>
                        <a:rPr lang="en-US" sz="2000" dirty="0" err="1"/>
                        <a:t>Risiko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Berhubungan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C00000"/>
                          </a:solidFill>
                        </a:rPr>
                        <a:t>Kefamili</a:t>
                      </a:r>
                      <a:r>
                        <a:rPr lang="id-ID" sz="2000" b="1" dirty="0">
                          <a:solidFill>
                            <a:srgbClr val="C00000"/>
                          </a:solidFill>
                        </a:rPr>
                        <a:t>e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ran </a:t>
                      </a:r>
                      <a:r>
                        <a:rPr lang="en-US" sz="2000" b="1" dirty="0" err="1">
                          <a:solidFill>
                            <a:srgbClr val="C00000"/>
                          </a:solidFill>
                        </a:rPr>
                        <a:t>dengan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id-ID" sz="2000" b="1" dirty="0">
                          <a:solidFill>
                            <a:srgbClr val="C00000"/>
                          </a:solidFill>
                        </a:rPr>
                        <a:t>Teknologi</a:t>
                      </a:r>
                      <a:r>
                        <a:rPr lang="en-US" sz="2000" dirty="0"/>
                        <a:t>: </a:t>
                      </a:r>
                      <a:r>
                        <a:rPr lang="en-US" sz="2000" dirty="0" err="1"/>
                        <a:t>Resiko</a:t>
                      </a:r>
                      <a:r>
                        <a:rPr lang="en-US" sz="2000" dirty="0"/>
                        <a:t> </a:t>
                      </a:r>
                      <a:r>
                        <a:rPr lang="id-ID" sz="2000" dirty="0">
                          <a:solidFill>
                            <a:srgbClr val="0070C0"/>
                          </a:solidFill>
                        </a:rPr>
                        <a:t>Sedang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 </a:t>
                      </a:r>
                    </a:p>
                    <a:p>
                      <a:pPr marL="800100" lvl="1" indent="-342900" algn="l">
                        <a:buFont typeface="Arial" pitchFamily="34" charset="0"/>
                        <a:buChar char="•"/>
                      </a:pPr>
                      <a:r>
                        <a:rPr lang="id-ID" sz="1800" dirty="0"/>
                        <a:t>Divisi IT </a:t>
                      </a:r>
                      <a:r>
                        <a:rPr lang="id-ID" sz="1800" dirty="0">
                          <a:solidFill>
                            <a:srgbClr val="00B050"/>
                          </a:solidFill>
                        </a:rPr>
                        <a:t>tidak menguasai </a:t>
                      </a:r>
                      <a:r>
                        <a:rPr lang="id-ID" sz="1800" baseline="0" dirty="0"/>
                        <a:t>masalah infrastruktur dan ISP, tetapi </a:t>
                      </a:r>
                      <a:r>
                        <a:rPr lang="id-ID" sz="1800" dirty="0"/>
                        <a:t>akan menyewa konsultan</a:t>
                      </a:r>
                      <a:r>
                        <a:rPr lang="id-ID" sz="1800" baseline="0" dirty="0"/>
                        <a:t>  </a:t>
                      </a:r>
                      <a:endParaRPr lang="en-US" sz="1800" dirty="0"/>
                    </a:p>
                    <a:p>
                      <a:pPr marL="800100" lvl="1" indent="-342900" algn="l">
                        <a:buFont typeface="Arial" pitchFamily="34" charset="0"/>
                        <a:buChar char="•"/>
                      </a:pPr>
                      <a:r>
                        <a:rPr lang="id-ID" sz="1800" dirty="0"/>
                        <a:t>Divisi IT </a:t>
                      </a:r>
                      <a:r>
                        <a:rPr lang="id-ID" sz="1800" dirty="0">
                          <a:solidFill>
                            <a:srgbClr val="00B050"/>
                          </a:solidFill>
                        </a:rPr>
                        <a:t>cukup familier </a:t>
                      </a:r>
                      <a:r>
                        <a:rPr lang="id-ID" sz="1800" dirty="0"/>
                        <a:t>dengan </a:t>
                      </a:r>
                      <a:r>
                        <a:rPr lang="id-ID" sz="1800" dirty="0" err="1"/>
                        <a:t>framework</a:t>
                      </a:r>
                      <a:r>
                        <a:rPr lang="id-ID" sz="1800" dirty="0"/>
                        <a:t> dan IDE yang akan digunakan</a:t>
                      </a:r>
                    </a:p>
                    <a:p>
                      <a:pPr marL="800100" lvl="1" indent="-342900" algn="l">
                        <a:buFont typeface="Arial" pitchFamily="34" charset="0"/>
                        <a:buChar char="•"/>
                      </a:pPr>
                      <a:r>
                        <a:rPr lang="id-ID" sz="1800" dirty="0"/>
                        <a:t>Divisi </a:t>
                      </a:r>
                      <a:r>
                        <a:rPr lang="id-ID" sz="1800" dirty="0" err="1"/>
                        <a:t>Marketing</a:t>
                      </a:r>
                      <a:r>
                        <a:rPr lang="id-ID" sz="1800" baseline="0" dirty="0"/>
                        <a:t> </a:t>
                      </a:r>
                      <a:r>
                        <a:rPr lang="id-ID" sz="1800" baseline="0" dirty="0">
                          <a:solidFill>
                            <a:srgbClr val="00B050"/>
                          </a:solidFill>
                        </a:rPr>
                        <a:t>tidak memiliki </a:t>
                      </a:r>
                      <a:r>
                        <a:rPr lang="id-ID" sz="1800" baseline="0" dirty="0"/>
                        <a:t>pengalaman menggunakan teknologi Web</a:t>
                      </a:r>
                    </a:p>
                    <a:p>
                      <a:pPr marL="800100" lvl="1" indent="-342900" algn="l">
                        <a:buFont typeface="Arial" pitchFamily="34" charset="0"/>
                        <a:buChar char="•"/>
                      </a:pPr>
                      <a:endParaRPr lang="id-ID" sz="1100" dirty="0"/>
                    </a:p>
                    <a:p>
                      <a:pPr algn="l"/>
                      <a:r>
                        <a:rPr lang="id-ID" sz="2000" dirty="0"/>
                        <a:t>Risiko berhubungan dengan</a:t>
                      </a:r>
                      <a:r>
                        <a:rPr lang="id-ID" sz="2000" baseline="0" dirty="0"/>
                        <a:t> </a:t>
                      </a:r>
                      <a:r>
                        <a:rPr lang="id-ID" sz="2000" b="1" baseline="0" dirty="0">
                          <a:solidFill>
                            <a:srgbClr val="C00000"/>
                          </a:solidFill>
                        </a:rPr>
                        <a:t>Ukuran Project</a:t>
                      </a:r>
                      <a:r>
                        <a:rPr lang="id-ID" sz="2000" baseline="0" dirty="0"/>
                        <a:t>: Risiko </a:t>
                      </a:r>
                      <a:r>
                        <a:rPr lang="id-ID" sz="2000" baseline="0" dirty="0">
                          <a:solidFill>
                            <a:srgbClr val="0070C0"/>
                          </a:solidFill>
                        </a:rPr>
                        <a:t>Rendah</a:t>
                      </a:r>
                      <a:endParaRPr lang="id-ID" sz="2000" dirty="0">
                        <a:solidFill>
                          <a:srgbClr val="0070C0"/>
                        </a:solidFill>
                      </a:endParaRPr>
                    </a:p>
                    <a:p>
                      <a:pPr marL="800100" lvl="1" indent="-342900" algn="l">
                        <a:buFont typeface="Arial" pitchFamily="34" charset="0"/>
                        <a:buChar char="•"/>
                      </a:pPr>
                      <a:r>
                        <a:rPr lang="id-ID" sz="1800" dirty="0"/>
                        <a:t>Perusahaan memiliki total 30 orang pengembang </a:t>
                      </a:r>
                    </a:p>
                    <a:p>
                      <a:pPr marL="800100" lvl="1" indent="-342900" algn="l">
                        <a:buFont typeface="Arial" pitchFamily="34" charset="0"/>
                        <a:buChar char="•"/>
                      </a:pPr>
                      <a:r>
                        <a:rPr lang="id-ID" sz="1800" dirty="0"/>
                        <a:t>Project dikerjakan oleh </a:t>
                      </a:r>
                      <a:r>
                        <a:rPr lang="id-ID" sz="1800" dirty="0">
                          <a:solidFill>
                            <a:srgbClr val="00B050"/>
                          </a:solidFill>
                        </a:rPr>
                        <a:t>5 orang pengembang </a:t>
                      </a:r>
                      <a:r>
                        <a:rPr lang="id-ID" sz="1800" dirty="0"/>
                        <a:t>dengan</a:t>
                      </a:r>
                      <a:r>
                        <a:rPr lang="id-ID" sz="1800" baseline="0" dirty="0"/>
                        <a:t> estimasi </a:t>
                      </a:r>
                      <a:r>
                        <a:rPr lang="id-ID" sz="1800" baseline="0" dirty="0">
                          <a:solidFill>
                            <a:srgbClr val="00B050"/>
                          </a:solidFill>
                        </a:rPr>
                        <a:t>waktu 6 bulan</a:t>
                      </a:r>
                    </a:p>
                    <a:p>
                      <a:pPr marL="800100" lvl="1" indent="-342900" algn="l">
                        <a:buFont typeface="Arial" pitchFamily="34" charset="0"/>
                        <a:buChar char="•"/>
                      </a:pPr>
                      <a:endParaRPr lang="en-US" sz="1100" b="0" dirty="0">
                        <a:solidFill>
                          <a:srgbClr val="0070C0"/>
                        </a:solidFill>
                      </a:endParaRPr>
                    </a:p>
                    <a:p>
                      <a:pPr algn="l"/>
                      <a:r>
                        <a:rPr lang="id-ID" sz="2000" b="1" dirty="0">
                          <a:solidFill>
                            <a:srgbClr val="C00000"/>
                          </a:solidFill>
                        </a:rPr>
                        <a:t>Kompatibilitas</a:t>
                      </a:r>
                      <a:r>
                        <a:rPr lang="id-ID" sz="2000" baseline="0" dirty="0"/>
                        <a:t> dengan sistem dan infrastruktur yang ada: Risiko </a:t>
                      </a:r>
                      <a:r>
                        <a:rPr lang="id-ID" sz="2000" baseline="0" dirty="0">
                          <a:solidFill>
                            <a:srgbClr val="0070C0"/>
                          </a:solidFill>
                        </a:rPr>
                        <a:t>Rendah</a:t>
                      </a:r>
                    </a:p>
                    <a:p>
                      <a:pPr marL="800100" lvl="1" indent="-342900" algn="l">
                        <a:buFont typeface="Arial" pitchFamily="34" charset="0"/>
                        <a:buChar char="•"/>
                      </a:pPr>
                      <a:r>
                        <a:rPr lang="id-ID" sz="1800" dirty="0"/>
                        <a:t>Sistem pemesanan yang ada sekarang menggunakan </a:t>
                      </a:r>
                      <a:r>
                        <a:rPr lang="id-ID" sz="1800" i="1" dirty="0"/>
                        <a:t>open </a:t>
                      </a:r>
                      <a:r>
                        <a:rPr lang="id-ID" sz="1800" i="1" dirty="0" err="1"/>
                        <a:t>standard</a:t>
                      </a:r>
                      <a:r>
                        <a:rPr lang="id-ID" sz="1800" dirty="0"/>
                        <a:t>, jadi sangat </a:t>
                      </a:r>
                      <a:r>
                        <a:rPr lang="id-ID" sz="1800" dirty="0">
                          <a:solidFill>
                            <a:srgbClr val="00B050"/>
                          </a:solidFill>
                        </a:rPr>
                        <a:t>kompatibel</a:t>
                      </a:r>
                      <a:r>
                        <a:rPr lang="id-ID" sz="1800" baseline="0" dirty="0">
                          <a:solidFill>
                            <a:srgbClr val="00B050"/>
                          </a:solidFill>
                        </a:rPr>
                        <a:t> dengan sistem penjualan </a:t>
                      </a:r>
                      <a:r>
                        <a:rPr lang="id-ID" sz="1800" baseline="0" dirty="0"/>
                        <a:t>berbasis web yang akan dibangun</a:t>
                      </a:r>
                      <a:endParaRPr lang="en-US" sz="1800" dirty="0"/>
                    </a:p>
                  </a:txBody>
                  <a:tcPr marL="14886" marR="14886" marT="7443" marB="744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543300" y="6730690"/>
            <a:ext cx="2057400" cy="127310"/>
          </a:xfr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71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" y="76200"/>
          <a:ext cx="8991600" cy="6205252"/>
        </p:xfrm>
        <a:graphic>
          <a:graphicData uri="http://schemas.openxmlformats.org/drawingml/2006/table">
            <a:tbl>
              <a:tblPr firstRow="1">
                <a:tableStyleId>{5DA37D80-6434-44D0-A028-1B22A696006F}</a:tableStyleId>
              </a:tblPr>
              <a:tblGrid>
                <a:gridCol w="899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439">
                <a:tc>
                  <a:txBody>
                    <a:bodyPr/>
                    <a:lstStyle/>
                    <a:p>
                      <a:pPr algn="l"/>
                      <a:r>
                        <a:rPr lang="id-ID" sz="2400" b="1" i="0" dirty="0">
                          <a:latin typeface="+mn-lt"/>
                          <a:cs typeface="+mn-cs"/>
                        </a:rPr>
                        <a:t>Kelayakan</a:t>
                      </a:r>
                      <a:r>
                        <a:rPr lang="id-ID" sz="2400" b="1" i="0" baseline="0" dirty="0">
                          <a:latin typeface="+mn-lt"/>
                          <a:cs typeface="+mn-cs"/>
                        </a:rPr>
                        <a:t> Ekonomi</a:t>
                      </a:r>
                      <a:endParaRPr lang="en-US" sz="2400" b="1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7451">
                <a:tc>
                  <a:txBody>
                    <a:bodyPr/>
                    <a:lstStyle/>
                    <a:p>
                      <a:pPr algn="l"/>
                      <a:r>
                        <a:rPr lang="id-ID" sz="2000" dirty="0" err="1"/>
                        <a:t>Cost</a:t>
                      </a:r>
                      <a:r>
                        <a:rPr lang="id-ID" sz="2000" dirty="0"/>
                        <a:t> </a:t>
                      </a:r>
                      <a:r>
                        <a:rPr lang="id-ID" sz="2000" dirty="0" err="1"/>
                        <a:t>benefit</a:t>
                      </a:r>
                      <a:r>
                        <a:rPr lang="id-ID" sz="2000" dirty="0"/>
                        <a:t> </a:t>
                      </a:r>
                      <a:r>
                        <a:rPr lang="id-ID" sz="2000" dirty="0" err="1"/>
                        <a:t>analysis</a:t>
                      </a:r>
                      <a:r>
                        <a:rPr lang="id-ID" sz="2000" dirty="0"/>
                        <a:t> telah</a:t>
                      </a:r>
                      <a:r>
                        <a:rPr lang="id-ID" sz="2000" baseline="0" dirty="0"/>
                        <a:t> dilakukan. Sistem </a:t>
                      </a:r>
                      <a:r>
                        <a:rPr lang="id-ID" sz="2000" dirty="0"/>
                        <a:t>Penjualan</a:t>
                      </a:r>
                      <a:r>
                        <a:rPr lang="id-ID" sz="2000" baseline="0" dirty="0"/>
                        <a:t> CD memiliki peluang yang baik untuk bisa meningkatkan pendapatan perusahaan.</a:t>
                      </a:r>
                      <a:endParaRPr lang="en-US" sz="2000" dirty="0"/>
                    </a:p>
                    <a:p>
                      <a:pPr marL="742950" lvl="1" indent="-285750" algn="l">
                        <a:buFont typeface="Arial" pitchFamily="34" charset="0"/>
                        <a:buChar char="•"/>
                      </a:pPr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Return</a:t>
                      </a:r>
                      <a:r>
                        <a:rPr lang="en-US" sz="2000" b="0" baseline="0" dirty="0">
                          <a:solidFill>
                            <a:srgbClr val="C00000"/>
                          </a:solidFill>
                        </a:rPr>
                        <a:t> on Investment (R</a:t>
                      </a:r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OI) </a:t>
                      </a:r>
                      <a:r>
                        <a:rPr lang="id-ID" sz="2000" b="0" dirty="0">
                          <a:solidFill>
                            <a:srgbClr val="C00000"/>
                          </a:solidFill>
                        </a:rPr>
                        <a:t>setelah</a:t>
                      </a:r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 3 </a:t>
                      </a:r>
                      <a:r>
                        <a:rPr lang="id-ID" sz="2000" b="0" dirty="0">
                          <a:solidFill>
                            <a:srgbClr val="C00000"/>
                          </a:solidFill>
                        </a:rPr>
                        <a:t>tahun</a:t>
                      </a:r>
                      <a:r>
                        <a:rPr lang="en-US" sz="2000" dirty="0"/>
                        <a:t>: </a:t>
                      </a:r>
                      <a:r>
                        <a:rPr lang="id-ID" sz="2000" b="1" dirty="0">
                          <a:solidFill>
                            <a:srgbClr val="0070C0"/>
                          </a:solidFill>
                        </a:rPr>
                        <a:t>26.2%</a:t>
                      </a:r>
                      <a:r>
                        <a:rPr lang="en-US" sz="2000" dirty="0"/>
                        <a:t> </a:t>
                      </a:r>
                    </a:p>
                    <a:p>
                      <a:pPr marL="742950" lvl="1" indent="-285750" algn="l">
                        <a:buFont typeface="Arial" pitchFamily="34" charset="0"/>
                        <a:buChar char="•"/>
                      </a:pPr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Break-even point (BEP)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id-ID" sz="2000" b="1" dirty="0">
                          <a:solidFill>
                            <a:srgbClr val="0070C0"/>
                          </a:solidFill>
                        </a:rPr>
                        <a:t>2.28</a:t>
                      </a:r>
                      <a:r>
                        <a:rPr lang="id-ID" sz="2000" b="1" baseline="0" dirty="0">
                          <a:solidFill>
                            <a:srgbClr val="0070C0"/>
                          </a:solidFill>
                        </a:rPr>
                        <a:t> tahun</a:t>
                      </a:r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id-ID" sz="2000" dirty="0"/>
                        <a:t>Total keuntungan</a:t>
                      </a:r>
                      <a:r>
                        <a:rPr lang="id-ID" sz="2000" baseline="0" dirty="0"/>
                        <a:t> setelah 3 tahun: </a:t>
                      </a:r>
                      <a:r>
                        <a:rPr lang="id-ID" sz="2000" b="1" baseline="0" dirty="0">
                          <a:solidFill>
                            <a:srgbClr val="0070C0"/>
                          </a:solidFill>
                        </a:rPr>
                        <a:t>Rp.429.878.356,-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id-ID" sz="2000" dirty="0"/>
                    </a:p>
                    <a:p>
                      <a:pPr algn="l"/>
                      <a:endParaRPr lang="en-US" sz="2000" dirty="0"/>
                    </a:p>
                    <a:p>
                      <a:pPr algn="l"/>
                      <a:r>
                        <a:rPr lang="id-ID" sz="2000" dirty="0"/>
                        <a:t>Keuntungan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Intangible</a:t>
                      </a:r>
                    </a:p>
                    <a:p>
                      <a:pPr marL="800100" lvl="1" indent="-342900" algn="l">
                        <a:buFont typeface="Arial" pitchFamily="34" charset="0"/>
                        <a:buChar char="•"/>
                      </a:pPr>
                      <a:r>
                        <a:rPr lang="id-ID" sz="2000" dirty="0"/>
                        <a:t>Meningkatkan </a:t>
                      </a:r>
                      <a:r>
                        <a:rPr lang="id-ID" sz="2000" dirty="0" err="1">
                          <a:solidFill>
                            <a:srgbClr val="0070C0"/>
                          </a:solidFill>
                        </a:rPr>
                        <a:t>kepuasaan</a:t>
                      </a:r>
                      <a:r>
                        <a:rPr lang="id-ID" sz="2000" dirty="0">
                          <a:solidFill>
                            <a:srgbClr val="0070C0"/>
                          </a:solidFill>
                        </a:rPr>
                        <a:t> pelanggan</a:t>
                      </a:r>
                    </a:p>
                    <a:p>
                      <a:pPr marL="800100" lvl="1" indent="-342900" algn="l">
                        <a:buFont typeface="Arial" pitchFamily="34" charset="0"/>
                        <a:buChar char="•"/>
                      </a:pPr>
                      <a:r>
                        <a:rPr lang="id-ID" sz="2000" dirty="0"/>
                        <a:t>Meningkatkan </a:t>
                      </a:r>
                      <a:r>
                        <a:rPr lang="id-ID" sz="2000" dirty="0" err="1">
                          <a:solidFill>
                            <a:srgbClr val="0070C0"/>
                          </a:solidFill>
                        </a:rPr>
                        <a:t>branding</a:t>
                      </a:r>
                      <a:r>
                        <a:rPr lang="id-ID" sz="2000" baseline="0" dirty="0">
                          <a:solidFill>
                            <a:srgbClr val="0070C0"/>
                          </a:solidFill>
                        </a:rPr>
                        <a:t> perusahaan</a:t>
                      </a:r>
                    </a:p>
                    <a:p>
                      <a:pPr marL="457200" lvl="1" indent="0" algn="l">
                        <a:buFont typeface="Arial" pitchFamily="34" charset="0"/>
                        <a:buNone/>
                      </a:pPr>
                      <a:endParaRPr lang="id-ID" sz="2000" baseline="0" dirty="0"/>
                    </a:p>
                    <a:p>
                      <a:pPr marL="457200" lvl="1" indent="0" algn="l">
                        <a:buFont typeface="Arial" pitchFamily="34" charset="0"/>
                        <a:buNone/>
                      </a:pP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4886" marR="14886" marT="7443" marB="744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81">
                <a:tc>
                  <a:txBody>
                    <a:bodyPr/>
                    <a:lstStyle/>
                    <a:p>
                      <a:pPr algn="l"/>
                      <a:r>
                        <a:rPr lang="id-ID" sz="2400" b="1" dirty="0"/>
                        <a:t>Kelayakan Organisasi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4886" marR="14886" marT="7443" marB="744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702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d-ID" sz="2000" dirty="0"/>
                        <a:t>Secara organisasi, </a:t>
                      </a:r>
                      <a:r>
                        <a:rPr lang="id-ID" sz="2000" dirty="0" err="1"/>
                        <a:t>resikonya</a:t>
                      </a:r>
                      <a:r>
                        <a:rPr lang="id-ID" sz="2000" dirty="0"/>
                        <a:t> rendah. Tujuan dari pengembangan</a:t>
                      </a:r>
                      <a:r>
                        <a:rPr lang="id-ID" sz="2000" baseline="0" dirty="0"/>
                        <a:t> </a:t>
                      </a:r>
                      <a:r>
                        <a:rPr lang="id-ID" sz="2000" dirty="0"/>
                        <a:t>sistem penjualan</a:t>
                      </a:r>
                      <a:r>
                        <a:rPr lang="id-ID" sz="2000" baseline="0" dirty="0"/>
                        <a:t> CD </a:t>
                      </a:r>
                      <a:r>
                        <a:rPr lang="id-ID" sz="2000" dirty="0"/>
                        <a:t>adalah meningkatkan penjualan perusahaan.</a:t>
                      </a:r>
                      <a:r>
                        <a:rPr lang="id-ID" sz="2000" baseline="0" dirty="0"/>
                        <a:t> D</a:t>
                      </a:r>
                      <a:r>
                        <a:rPr lang="id-ID" sz="2000" dirty="0"/>
                        <a:t>an ini </a:t>
                      </a:r>
                      <a:r>
                        <a:rPr lang="id-ID" sz="2000" dirty="0">
                          <a:solidFill>
                            <a:srgbClr val="0070C0"/>
                          </a:solidFill>
                        </a:rPr>
                        <a:t>selaras dengan KPI divisi </a:t>
                      </a:r>
                      <a:r>
                        <a:rPr lang="id-ID" sz="2000" dirty="0" err="1">
                          <a:solidFill>
                            <a:srgbClr val="0070C0"/>
                          </a:solidFill>
                        </a:rPr>
                        <a:t>marketing</a:t>
                      </a:r>
                      <a:r>
                        <a:rPr lang="id-ID" sz="20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id-ID" sz="2000" dirty="0"/>
                        <a:t>yang ke arah peningkatan kuantitas</a:t>
                      </a:r>
                      <a:r>
                        <a:rPr lang="id-ID" sz="2000" baseline="0" dirty="0"/>
                        <a:t> penjualan</a:t>
                      </a:r>
                      <a:endParaRPr lang="en-US" sz="20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d-ID" sz="2000" dirty="0"/>
                        <a:t>Project </a:t>
                      </a:r>
                      <a:r>
                        <a:rPr lang="id-ID" sz="2000" dirty="0" err="1"/>
                        <a:t>champion</a:t>
                      </a:r>
                      <a:r>
                        <a:rPr lang="id-ID" sz="2000" dirty="0"/>
                        <a:t> dari pengembangan</a:t>
                      </a:r>
                      <a:r>
                        <a:rPr lang="id-ID" sz="2000" baseline="0" dirty="0"/>
                        <a:t> Sistem </a:t>
                      </a:r>
                      <a:r>
                        <a:rPr lang="id-ID" sz="2000" dirty="0"/>
                        <a:t>Penjualan</a:t>
                      </a:r>
                      <a:r>
                        <a:rPr lang="id-ID" sz="2000" baseline="0" dirty="0"/>
                        <a:t> CD ini adalah </a:t>
                      </a:r>
                      <a:r>
                        <a:rPr lang="en-US" sz="2000" dirty="0"/>
                        <a:t>Margaret Mooney, Vice President of Marketing</a:t>
                      </a:r>
                      <a:endParaRPr lang="id-ID" sz="20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2000" dirty="0"/>
                    </a:p>
                  </a:txBody>
                  <a:tcPr marL="14886" marR="14886" marT="7443" marB="744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7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50292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err="1">
                <a:solidFill>
                  <a:srgbClr val="C00000"/>
                </a:solidFill>
              </a:rPr>
              <a:t>Lihat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contoh</a:t>
            </a:r>
            <a:r>
              <a:rPr lang="en-US" sz="3600" dirty="0">
                <a:solidFill>
                  <a:srgbClr val="C00000"/>
                </a:solidFill>
              </a:rPr>
              <a:t> Feasibility Analysis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id-ID" sz="3600" dirty="0">
                <a:solidFill>
                  <a:srgbClr val="0070C0"/>
                </a:solidFill>
              </a:rPr>
              <a:t>Internet Order Project</a:t>
            </a:r>
            <a:endParaRPr lang="en-US" sz="36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dirty="0" err="1"/>
              <a:t>Perhatikan</a:t>
            </a:r>
            <a:r>
              <a:rPr lang="en-US" sz="3600" dirty="0"/>
              <a:t> </a:t>
            </a:r>
            <a:r>
              <a:rPr lang="en-US" sz="3600" dirty="0" err="1"/>
              <a:t>kembali</a:t>
            </a:r>
            <a:r>
              <a:rPr lang="en-US" sz="3600" dirty="0"/>
              <a:t> System Request yang </a:t>
            </a:r>
            <a:r>
              <a:rPr lang="en-US" sz="3600" dirty="0" err="1"/>
              <a:t>sebelumnya</a:t>
            </a:r>
            <a:r>
              <a:rPr lang="en-US" sz="3600" dirty="0"/>
              <a:t> </a:t>
            </a:r>
            <a:r>
              <a:rPr lang="en-US" sz="3600" dirty="0" err="1"/>
              <a:t>sudah</a:t>
            </a:r>
            <a:r>
              <a:rPr lang="en-US" sz="3600" dirty="0"/>
              <a:t> </a:t>
            </a:r>
            <a:r>
              <a:rPr lang="en-US" sz="3600" dirty="0" err="1"/>
              <a:t>kita</a:t>
            </a:r>
            <a:r>
              <a:rPr lang="en-US" sz="3600" dirty="0"/>
              <a:t> </a:t>
            </a:r>
            <a:r>
              <a:rPr lang="en-US" sz="3600" dirty="0" err="1"/>
              <a:t>buat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 err="1">
                <a:solidFill>
                  <a:srgbClr val="C00000"/>
                </a:solidFill>
              </a:rPr>
              <a:t>Buat</a:t>
            </a:r>
            <a:r>
              <a:rPr lang="en-US" sz="3600" dirty="0">
                <a:solidFill>
                  <a:srgbClr val="C00000"/>
                </a:solidFill>
              </a:rPr>
              <a:t> Feasibility Analysis </a:t>
            </a:r>
            <a:r>
              <a:rPr lang="en-US" sz="3600" dirty="0" err="1"/>
              <a:t>dari</a:t>
            </a:r>
            <a:r>
              <a:rPr lang="en-US" sz="3600" dirty="0"/>
              <a:t> system yang </a:t>
            </a:r>
            <a:r>
              <a:rPr lang="en-US" sz="3600" dirty="0" err="1"/>
              <a:t>akan</a:t>
            </a:r>
            <a:r>
              <a:rPr lang="en-US" sz="3600" dirty="0"/>
              <a:t> </a:t>
            </a:r>
            <a:r>
              <a:rPr lang="en-US" sz="3600" dirty="0" err="1"/>
              <a:t>kita</a:t>
            </a:r>
            <a:r>
              <a:rPr lang="en-US" sz="3600" dirty="0"/>
              <a:t> </a:t>
            </a:r>
            <a:r>
              <a:rPr lang="en-US" sz="3600" dirty="0" err="1"/>
              <a:t>buat</a:t>
            </a:r>
            <a:r>
              <a:rPr lang="en-US" sz="3600" dirty="0"/>
              <a:t> </a:t>
            </a:r>
            <a:r>
              <a:rPr lang="en-US" sz="3600" dirty="0" err="1"/>
              <a:t>tersebut</a:t>
            </a:r>
            <a:endParaRPr lang="id-ID" sz="3600" dirty="0"/>
          </a:p>
          <a:p>
            <a:pPr marL="514350" indent="-514350">
              <a:buFont typeface="+mj-lt"/>
              <a:buAutoNum type="arabicPeriod"/>
            </a:pPr>
            <a:r>
              <a:rPr lang="id-ID" sz="3600" dirty="0">
                <a:solidFill>
                  <a:schemeClr val="bg1">
                    <a:lumMod val="95000"/>
                  </a:schemeClr>
                </a:solidFill>
              </a:rPr>
              <a:t>Kirim </a:t>
            </a:r>
            <a:r>
              <a:rPr lang="id-ID" sz="3600" dirty="0" err="1">
                <a:solidFill>
                  <a:schemeClr val="bg1">
                    <a:lumMod val="95000"/>
                  </a:schemeClr>
                </a:solidFill>
              </a:rPr>
              <a:t>file</a:t>
            </a:r>
            <a:r>
              <a:rPr lang="id-ID" sz="3600" dirty="0">
                <a:solidFill>
                  <a:schemeClr val="bg1">
                    <a:lumMod val="95000"/>
                  </a:schemeClr>
                </a:solidFill>
              </a:rPr>
              <a:t> System </a:t>
            </a:r>
            <a:r>
              <a:rPr lang="id-ID" sz="3600" dirty="0" err="1">
                <a:solidFill>
                  <a:schemeClr val="bg1">
                    <a:lumMod val="95000"/>
                  </a:schemeClr>
                </a:solidFill>
              </a:rPr>
              <a:t>Request</a:t>
            </a:r>
            <a:r>
              <a:rPr lang="id-ID" sz="3600" dirty="0">
                <a:solidFill>
                  <a:schemeClr val="bg1">
                    <a:lumMod val="95000"/>
                  </a:schemeClr>
                </a:solidFill>
              </a:rPr>
              <a:t> (PPT) dan </a:t>
            </a:r>
            <a:r>
              <a:rPr lang="id-ID" sz="3600" dirty="0" err="1">
                <a:solidFill>
                  <a:schemeClr val="bg1">
                    <a:lumMod val="95000"/>
                  </a:schemeClr>
                </a:solidFill>
              </a:rPr>
              <a:t>Economic</a:t>
            </a:r>
            <a:r>
              <a:rPr lang="id-ID" sz="3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d-ID" sz="3600" dirty="0" err="1">
                <a:solidFill>
                  <a:schemeClr val="bg1">
                    <a:lumMod val="95000"/>
                  </a:schemeClr>
                </a:solidFill>
              </a:rPr>
              <a:t>Feasibility</a:t>
            </a:r>
            <a:r>
              <a:rPr lang="id-ID" sz="3600" dirty="0">
                <a:solidFill>
                  <a:schemeClr val="bg1">
                    <a:lumMod val="95000"/>
                  </a:schemeClr>
                </a:solidFill>
              </a:rPr>
              <a:t> (XLS) ke romi@brainmatics.com</a:t>
            </a: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  <a:p>
            <a:pPr marL="514350" indent="-514350">
              <a:buNone/>
            </a:pPr>
            <a:endParaRPr lang="en-US" sz="3600" dirty="0"/>
          </a:p>
          <a:p>
            <a:pPr marL="514350" indent="-514350">
              <a:buNone/>
            </a:pPr>
            <a:r>
              <a:rPr lang="en-US" sz="2800" dirty="0"/>
              <a:t>	</a:t>
            </a:r>
            <a:endParaRPr lang="en-US" sz="28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1"/>
            <a:ext cx="8362950" cy="685800"/>
          </a:xfrm>
        </p:spPr>
        <p:txBody>
          <a:bodyPr>
            <a:normAutofit/>
          </a:bodyPr>
          <a:lstStyle/>
          <a:p>
            <a:r>
              <a:rPr lang="id-ID" dirty="0"/>
              <a:t>Exercise: </a:t>
            </a:r>
            <a:r>
              <a:rPr lang="en-US" dirty="0" err="1"/>
              <a:t>Membuat</a:t>
            </a:r>
            <a:r>
              <a:rPr lang="en-US" dirty="0"/>
              <a:t> Feasibility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51811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Selesaikan</a:t>
            </a:r>
            <a:r>
              <a:rPr lang="en-US" sz="3200" dirty="0"/>
              <a:t> </a:t>
            </a:r>
            <a:r>
              <a:rPr lang="en-US" sz="3200" dirty="0" err="1"/>
              <a:t>seluruh</a:t>
            </a:r>
            <a:r>
              <a:rPr lang="en-US" sz="3200" dirty="0"/>
              <a:t> </a:t>
            </a:r>
            <a:r>
              <a:rPr lang="en-US" sz="3200" dirty="0" err="1"/>
              <a:t>tahapan</a:t>
            </a:r>
            <a:r>
              <a:rPr lang="en-US" sz="3200" dirty="0"/>
              <a:t> planning (system request, feasibility analysis, cost-benefit analysis, project size estimation)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C00000"/>
                </a:solidFill>
              </a:rPr>
              <a:t>sistem</a:t>
            </a:r>
            <a:r>
              <a:rPr lang="en-US" sz="3200" dirty="0">
                <a:solidFill>
                  <a:srgbClr val="C00000"/>
                </a:solidFill>
              </a:rPr>
              <a:t> yang </a:t>
            </a:r>
            <a:r>
              <a:rPr lang="en-US" sz="3200" dirty="0" err="1">
                <a:solidFill>
                  <a:srgbClr val="C00000"/>
                </a:solidFill>
              </a:rPr>
              <a:t>kita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akan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kembangkan</a:t>
            </a:r>
            <a:endParaRPr lang="en-US" sz="3200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id-ID" sz="3200" dirty="0"/>
              <a:t>Kirimkan via email </a:t>
            </a:r>
            <a:r>
              <a:rPr lang="en-US" sz="3200" dirty="0" err="1"/>
              <a:t>seluruh</a:t>
            </a:r>
            <a:r>
              <a:rPr lang="en-US" sz="3200" dirty="0"/>
              <a:t> </a:t>
            </a:r>
            <a:r>
              <a:rPr lang="en-US" sz="3200" dirty="0" err="1"/>
              <a:t>dokumen</a:t>
            </a:r>
            <a:r>
              <a:rPr lang="en-US" sz="3200" dirty="0"/>
              <a:t> yang </a:t>
            </a:r>
            <a:r>
              <a:rPr lang="en-US" sz="3200" dirty="0" err="1"/>
              <a:t>telah</a:t>
            </a:r>
            <a:r>
              <a:rPr lang="en-US" sz="3200" dirty="0"/>
              <a:t> </a:t>
            </a:r>
            <a:r>
              <a:rPr lang="en-US" sz="3200" dirty="0" err="1"/>
              <a:t>dibuat</a:t>
            </a:r>
            <a:r>
              <a:rPr lang="en-US" sz="3200" dirty="0"/>
              <a:t>: </a:t>
            </a:r>
            <a:r>
              <a:rPr lang="en-US" sz="3200" dirty="0">
                <a:solidFill>
                  <a:srgbClr val="C00000"/>
                </a:solidFill>
              </a:rPr>
              <a:t>system request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C00000"/>
                </a:solidFill>
              </a:rPr>
              <a:t>feasibility analysis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C00000"/>
                </a:solidFill>
              </a:rPr>
              <a:t>project size estimation </a:t>
            </a:r>
            <a:r>
              <a:rPr lang="en-US" sz="3200" dirty="0"/>
              <a:t>(</a:t>
            </a:r>
            <a:r>
              <a:rPr lang="id-ID" sz="3200" dirty="0" err="1"/>
              <a:t>pptx</a:t>
            </a:r>
            <a:r>
              <a:rPr lang="en-US" sz="3200" dirty="0"/>
              <a:t>)</a:t>
            </a:r>
            <a:r>
              <a:rPr lang="id-ID" sz="3200" dirty="0"/>
              <a:t>,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C00000"/>
                </a:solidFill>
              </a:rPr>
              <a:t>cost-benefit analysis </a:t>
            </a:r>
            <a:r>
              <a:rPr lang="en-US" sz="3200" dirty="0"/>
              <a:t>(</a:t>
            </a:r>
            <a:r>
              <a:rPr lang="en-US" sz="3200" dirty="0" err="1"/>
              <a:t>xlsx</a:t>
            </a:r>
            <a:r>
              <a:rPr lang="en-US" sz="3200"/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43"/>
            <a:ext cx="8561387" cy="647700"/>
          </a:xfrm>
        </p:spPr>
        <p:txBody>
          <a:bodyPr>
            <a:normAutofit/>
          </a:bodyPr>
          <a:lstStyle/>
          <a:p>
            <a:r>
              <a:rPr lang="id-ID" dirty="0"/>
              <a:t>Exercise: </a:t>
            </a:r>
            <a:r>
              <a:rPr lang="en-US" dirty="0" err="1"/>
              <a:t>Selesaikan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28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28648" y="1066800"/>
            <a:ext cx="8134351" cy="51816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C00000"/>
                </a:solidFill>
              </a:rPr>
              <a:t>Project initiation </a:t>
            </a:r>
            <a:r>
              <a:rPr lang="en-US" sz="2800" dirty="0"/>
              <a:t>involves creating and assessing goals and expectations for a new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Identifying the </a:t>
            </a:r>
            <a:r>
              <a:rPr lang="en-US" sz="2800" dirty="0">
                <a:solidFill>
                  <a:srgbClr val="C00000"/>
                </a:solidFill>
              </a:rPr>
              <a:t>business value </a:t>
            </a:r>
            <a:r>
              <a:rPr lang="en-US" sz="2800" dirty="0"/>
              <a:t>of the new project is a key to success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C00000"/>
                </a:solidFill>
              </a:rPr>
              <a:t>system request </a:t>
            </a:r>
            <a:r>
              <a:rPr lang="en-US" sz="2800" dirty="0"/>
              <a:t>describes an overview of the proposed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feasibility study </a:t>
            </a:r>
            <a:r>
              <a:rPr lang="en-US" sz="2800" dirty="0"/>
              <a:t>is concerned with insuring that </a:t>
            </a:r>
            <a:r>
              <a:rPr lang="en-US" sz="2800" dirty="0">
                <a:solidFill>
                  <a:srgbClr val="C00000"/>
                </a:solidFill>
              </a:rPr>
              <a:t>technical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economic</a:t>
            </a:r>
            <a:r>
              <a:rPr lang="en-US" sz="2800" dirty="0"/>
              <a:t>, and </a:t>
            </a:r>
            <a:r>
              <a:rPr lang="en-US" sz="2800" dirty="0">
                <a:solidFill>
                  <a:srgbClr val="C00000"/>
                </a:solidFill>
              </a:rPr>
              <a:t>organizational</a:t>
            </a:r>
            <a:r>
              <a:rPr lang="en-US" sz="2800" dirty="0"/>
              <a:t> benefits outweigh costs and risks</a:t>
            </a:r>
            <a:endParaRPr lang="id-ID" sz="2800" dirty="0"/>
          </a:p>
          <a:p>
            <a:pPr marL="514350" indent="-514350">
              <a:buFont typeface="+mj-lt"/>
              <a:buAutoNum type="arabicPeriod"/>
            </a:pPr>
            <a:r>
              <a:rPr lang="id-ID" sz="2800" dirty="0"/>
              <a:t>Project estimation methods: simply method, </a:t>
            </a:r>
            <a:r>
              <a:rPr lang="id-ID" sz="2800" dirty="0" err="1">
                <a:solidFill>
                  <a:srgbClr val="C00000"/>
                </a:solidFill>
              </a:rPr>
              <a:t>function</a:t>
            </a:r>
            <a:r>
              <a:rPr lang="id-ID" sz="2800" dirty="0">
                <a:solidFill>
                  <a:srgbClr val="C00000"/>
                </a:solidFill>
              </a:rPr>
              <a:t> </a:t>
            </a:r>
            <a:r>
              <a:rPr lang="id-ID" sz="2800" dirty="0" err="1">
                <a:solidFill>
                  <a:srgbClr val="C00000"/>
                </a:solidFill>
              </a:rPr>
              <a:t>point</a:t>
            </a:r>
            <a:r>
              <a:rPr lang="id-ID" sz="2800" dirty="0"/>
              <a:t> and </a:t>
            </a:r>
            <a:r>
              <a:rPr lang="id-ID" sz="2800" dirty="0">
                <a:solidFill>
                  <a:srgbClr val="C00000"/>
                </a:solidFill>
              </a:rPr>
              <a:t>use case point</a:t>
            </a:r>
            <a:endParaRPr lang="en-US" sz="2800" dirty="0">
              <a:solidFill>
                <a:srgbClr val="C00000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3001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/>
              <a:t>Alan Dennis</a:t>
            </a:r>
            <a:r>
              <a:rPr lang="id-ID" sz="2600" dirty="0"/>
              <a:t>  et al,  </a:t>
            </a:r>
            <a:r>
              <a:rPr lang="en-US" sz="2600" dirty="0">
                <a:solidFill>
                  <a:srgbClr val="C00000"/>
                </a:solidFill>
              </a:rPr>
              <a:t>Systems Analysis and Design with UML </a:t>
            </a:r>
            <a:r>
              <a:rPr lang="id-ID" sz="2600" dirty="0">
                <a:solidFill>
                  <a:srgbClr val="C00000"/>
                </a:solidFill>
              </a:rPr>
              <a:t>4</a:t>
            </a:r>
            <a:r>
              <a:rPr lang="id-ID" sz="2600" baseline="30000" dirty="0">
                <a:solidFill>
                  <a:srgbClr val="C00000"/>
                </a:solidFill>
              </a:rPr>
              <a:t>th</a:t>
            </a:r>
            <a:r>
              <a:rPr lang="en-US" sz="2600" dirty="0">
                <a:solidFill>
                  <a:srgbClr val="C00000"/>
                </a:solidFill>
              </a:rPr>
              <a:t> Edition</a:t>
            </a:r>
            <a:r>
              <a:rPr lang="id-ID" sz="2600" dirty="0"/>
              <a:t>, </a:t>
            </a:r>
            <a:r>
              <a:rPr lang="en-US" sz="2600" i="1" dirty="0"/>
              <a:t>John Wiley and Sons</a:t>
            </a:r>
            <a:r>
              <a:rPr lang="en-US" sz="2600" dirty="0"/>
              <a:t>, 201</a:t>
            </a:r>
            <a:r>
              <a:rPr lang="id-ID" sz="2600" dirty="0"/>
              <a:t>3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Kenneth E. Kendall and Julie E Kendall, </a:t>
            </a:r>
            <a:r>
              <a:rPr lang="en-US" sz="2600" dirty="0">
                <a:solidFill>
                  <a:srgbClr val="C00000"/>
                </a:solidFill>
              </a:rPr>
              <a:t>Systems Analysis and Design 8</a:t>
            </a:r>
            <a:r>
              <a:rPr lang="en-US" sz="2600" baseline="30000" dirty="0">
                <a:solidFill>
                  <a:srgbClr val="C00000"/>
                </a:solidFill>
              </a:rPr>
              <a:t>th</a:t>
            </a:r>
            <a:r>
              <a:rPr lang="en-US" sz="2600" dirty="0">
                <a:solidFill>
                  <a:srgbClr val="C00000"/>
                </a:solidFill>
              </a:rPr>
              <a:t> Edition</a:t>
            </a:r>
            <a:r>
              <a:rPr lang="en-US" sz="2600" dirty="0"/>
              <a:t>, </a:t>
            </a:r>
            <a:r>
              <a:rPr lang="en-US" sz="2600" i="1" dirty="0"/>
              <a:t>Prentice Hall</a:t>
            </a:r>
            <a:r>
              <a:rPr lang="en-US" sz="2600" dirty="0"/>
              <a:t>, 2010</a:t>
            </a:r>
            <a:endParaRPr lang="id-ID" sz="2600" dirty="0"/>
          </a:p>
          <a:p>
            <a:pPr marL="514350" indent="-514350">
              <a:buFont typeface="+mj-lt"/>
              <a:buAutoNum type="arabicPeriod"/>
            </a:pPr>
            <a:r>
              <a:rPr lang="en-ID" sz="2600" dirty="0"/>
              <a:t>John W. </a:t>
            </a:r>
            <a:r>
              <a:rPr lang="en-ID" sz="2600" dirty="0" err="1"/>
              <a:t>Satzinge</a:t>
            </a:r>
            <a:r>
              <a:rPr lang="en-ID" sz="2600" dirty="0"/>
              <a:t>, Robert B. Jackson, Stephen D. </a:t>
            </a:r>
            <a:r>
              <a:rPr lang="en-ID" sz="2600" dirty="0" err="1"/>
              <a:t>Burd</a:t>
            </a:r>
            <a:r>
              <a:rPr lang="id-ID" sz="2600" dirty="0"/>
              <a:t>, </a:t>
            </a:r>
            <a:r>
              <a:rPr lang="en-ID" sz="2600" dirty="0">
                <a:solidFill>
                  <a:srgbClr val="C00000"/>
                </a:solidFill>
              </a:rPr>
              <a:t>Systems Analysis and Design in a Changing World</a:t>
            </a:r>
            <a:r>
              <a:rPr lang="id-ID" sz="2600" dirty="0">
                <a:solidFill>
                  <a:srgbClr val="C00000"/>
                </a:solidFill>
              </a:rPr>
              <a:t> </a:t>
            </a:r>
            <a:r>
              <a:rPr lang="en-ID" sz="2600" dirty="0">
                <a:solidFill>
                  <a:srgbClr val="C00000"/>
                </a:solidFill>
              </a:rPr>
              <a:t>6th Edition</a:t>
            </a:r>
            <a:r>
              <a:rPr lang="id-ID" sz="2600" dirty="0"/>
              <a:t>, </a:t>
            </a:r>
            <a:r>
              <a:rPr lang="en-ID" sz="2600" i="1" dirty="0"/>
              <a:t>Course Technology</a:t>
            </a:r>
            <a:r>
              <a:rPr lang="id-ID" sz="2600" dirty="0"/>
              <a:t>, 2012</a:t>
            </a:r>
            <a:endParaRPr lang="en-ID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Hassan </a:t>
            </a:r>
            <a:r>
              <a:rPr lang="en-US" sz="2600" dirty="0" err="1"/>
              <a:t>Gomaa</a:t>
            </a:r>
            <a:r>
              <a:rPr lang="id-ID" sz="2600" dirty="0"/>
              <a:t>, </a:t>
            </a:r>
            <a:r>
              <a:rPr lang="en-US" sz="2600" dirty="0">
                <a:solidFill>
                  <a:srgbClr val="C00000"/>
                </a:solidFill>
              </a:rPr>
              <a:t>Software </a:t>
            </a:r>
            <a:r>
              <a:rPr lang="id-ID" sz="2600" dirty="0">
                <a:solidFill>
                  <a:srgbClr val="C00000"/>
                </a:solidFill>
              </a:rPr>
              <a:t>M</a:t>
            </a:r>
            <a:r>
              <a:rPr lang="en-US" sz="2600" dirty="0" err="1">
                <a:solidFill>
                  <a:srgbClr val="C00000"/>
                </a:solidFill>
              </a:rPr>
              <a:t>odeling</a:t>
            </a:r>
            <a:r>
              <a:rPr lang="en-US" sz="2600" dirty="0">
                <a:solidFill>
                  <a:srgbClr val="C00000"/>
                </a:solidFill>
              </a:rPr>
              <a:t> and </a:t>
            </a:r>
            <a:r>
              <a:rPr lang="id-ID" sz="2600" dirty="0">
                <a:solidFill>
                  <a:srgbClr val="C00000"/>
                </a:solidFill>
              </a:rPr>
              <a:t>D</a:t>
            </a:r>
            <a:r>
              <a:rPr lang="en-US" sz="2600" dirty="0" err="1">
                <a:solidFill>
                  <a:srgbClr val="C00000"/>
                </a:solidFill>
              </a:rPr>
              <a:t>esign</a:t>
            </a:r>
            <a:r>
              <a:rPr lang="en-US" sz="2600" dirty="0">
                <a:solidFill>
                  <a:srgbClr val="C00000"/>
                </a:solidFill>
              </a:rPr>
              <a:t>: UML, </a:t>
            </a:r>
            <a:r>
              <a:rPr lang="id-ID" sz="2600" dirty="0">
                <a:solidFill>
                  <a:srgbClr val="C00000"/>
                </a:solidFill>
              </a:rPr>
              <a:t>U</a:t>
            </a:r>
            <a:r>
              <a:rPr lang="en-US" sz="2600" dirty="0">
                <a:solidFill>
                  <a:srgbClr val="C00000"/>
                </a:solidFill>
              </a:rPr>
              <a:t>se </a:t>
            </a:r>
            <a:r>
              <a:rPr lang="id-ID" sz="2600" dirty="0">
                <a:solidFill>
                  <a:srgbClr val="C00000"/>
                </a:solidFill>
              </a:rPr>
              <a:t>C</a:t>
            </a:r>
            <a:r>
              <a:rPr lang="en-US" sz="2600" dirty="0" err="1">
                <a:solidFill>
                  <a:srgbClr val="C00000"/>
                </a:solidFill>
              </a:rPr>
              <a:t>ases</a:t>
            </a:r>
            <a:r>
              <a:rPr lang="en-US" sz="2600" dirty="0">
                <a:solidFill>
                  <a:srgbClr val="C00000"/>
                </a:solidFill>
              </a:rPr>
              <a:t>, </a:t>
            </a:r>
            <a:r>
              <a:rPr lang="id-ID" sz="2600" dirty="0">
                <a:solidFill>
                  <a:srgbClr val="C00000"/>
                </a:solidFill>
              </a:rPr>
              <a:t>P</a:t>
            </a:r>
            <a:r>
              <a:rPr lang="en-US" sz="2600" dirty="0" err="1">
                <a:solidFill>
                  <a:srgbClr val="C00000"/>
                </a:solidFill>
              </a:rPr>
              <a:t>atterns</a:t>
            </a:r>
            <a:r>
              <a:rPr lang="en-US" sz="2600" dirty="0">
                <a:solidFill>
                  <a:srgbClr val="C00000"/>
                </a:solidFill>
              </a:rPr>
              <a:t>, and </a:t>
            </a:r>
            <a:r>
              <a:rPr lang="id-ID" sz="2600" dirty="0">
                <a:solidFill>
                  <a:srgbClr val="C00000"/>
                </a:solidFill>
              </a:rPr>
              <a:t>S</a:t>
            </a:r>
            <a:r>
              <a:rPr lang="en-US" sz="2600" dirty="0" err="1">
                <a:solidFill>
                  <a:srgbClr val="C00000"/>
                </a:solidFill>
              </a:rPr>
              <a:t>oftware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id-ID" sz="2600" dirty="0">
                <a:solidFill>
                  <a:srgbClr val="C00000"/>
                </a:solidFill>
              </a:rPr>
              <a:t>A</a:t>
            </a:r>
            <a:r>
              <a:rPr lang="en-US" sz="2600" dirty="0" err="1">
                <a:solidFill>
                  <a:srgbClr val="C00000"/>
                </a:solidFill>
              </a:rPr>
              <a:t>rchitectures</a:t>
            </a:r>
            <a:r>
              <a:rPr lang="id-ID" sz="2600" dirty="0"/>
              <a:t>, </a:t>
            </a:r>
            <a:r>
              <a:rPr lang="id-ID" sz="2600" i="1" dirty="0" err="1"/>
              <a:t>Cambridge</a:t>
            </a:r>
            <a:r>
              <a:rPr lang="id-ID" sz="2600" i="1" dirty="0"/>
              <a:t> </a:t>
            </a:r>
            <a:r>
              <a:rPr lang="id-ID" sz="2600" i="1" dirty="0" err="1"/>
              <a:t>University</a:t>
            </a:r>
            <a:r>
              <a:rPr lang="id-ID" sz="2600" i="1" dirty="0"/>
              <a:t> Press</a:t>
            </a:r>
            <a:r>
              <a:rPr lang="id-ID" sz="2600" dirty="0"/>
              <a:t>, 2011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Gary B. Shelly</a:t>
            </a:r>
            <a:r>
              <a:rPr lang="id-ID" sz="2600" dirty="0"/>
              <a:t> and </a:t>
            </a:r>
            <a:r>
              <a:rPr lang="en-US" sz="2600" dirty="0"/>
              <a:t>Harry J. Rosenblatt</a:t>
            </a:r>
            <a:r>
              <a:rPr lang="id-ID" sz="2600" dirty="0"/>
              <a:t>, </a:t>
            </a:r>
            <a:r>
              <a:rPr lang="en-US" sz="2600" dirty="0">
                <a:solidFill>
                  <a:srgbClr val="C00000"/>
                </a:solidFill>
              </a:rPr>
              <a:t>Systems Analysis and Design</a:t>
            </a:r>
            <a:r>
              <a:rPr lang="id-ID" sz="2600" dirty="0">
                <a:solidFill>
                  <a:srgbClr val="C00000"/>
                </a:solidFill>
              </a:rPr>
              <a:t> 9</a:t>
            </a:r>
            <a:r>
              <a:rPr lang="id-ID" sz="2600" baseline="30000" dirty="0">
                <a:solidFill>
                  <a:srgbClr val="C00000"/>
                </a:solidFill>
              </a:rPr>
              <a:t>th</a:t>
            </a:r>
            <a:r>
              <a:rPr lang="en-US" sz="2600" dirty="0">
                <a:solidFill>
                  <a:srgbClr val="C00000"/>
                </a:solidFill>
              </a:rPr>
              <a:t> Edition</a:t>
            </a:r>
            <a:r>
              <a:rPr lang="id-ID" sz="2600" dirty="0"/>
              <a:t>, </a:t>
            </a:r>
            <a:r>
              <a:rPr lang="id-ID" sz="2600" i="1" dirty="0"/>
              <a:t>Course Technology</a:t>
            </a:r>
            <a:r>
              <a:rPr lang="id-ID" sz="2600" dirty="0"/>
              <a:t>, 2011 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Howard </a:t>
            </a:r>
            <a:r>
              <a:rPr lang="en-US" sz="2600" dirty="0" err="1"/>
              <a:t>Podeswa</a:t>
            </a:r>
            <a:r>
              <a:rPr lang="en-US" sz="2600" dirty="0"/>
              <a:t>, </a:t>
            </a:r>
            <a:r>
              <a:rPr lang="en-US" sz="2600" dirty="0">
                <a:solidFill>
                  <a:srgbClr val="C00000"/>
                </a:solidFill>
              </a:rPr>
              <a:t>UML for the IT Business Analyst</a:t>
            </a:r>
            <a:r>
              <a:rPr lang="id-ID" sz="2600" dirty="0">
                <a:solidFill>
                  <a:srgbClr val="C00000"/>
                </a:solidFill>
              </a:rPr>
              <a:t> 2</a:t>
            </a:r>
            <a:r>
              <a:rPr lang="id-ID" sz="2600" baseline="30000" dirty="0">
                <a:solidFill>
                  <a:srgbClr val="C00000"/>
                </a:solidFill>
              </a:rPr>
              <a:t>nd</a:t>
            </a:r>
            <a:r>
              <a:rPr lang="id-ID" sz="2600" dirty="0">
                <a:solidFill>
                  <a:srgbClr val="C00000"/>
                </a:solidFill>
              </a:rPr>
              <a:t> Edition</a:t>
            </a:r>
            <a:r>
              <a:rPr lang="en-US" sz="2600" dirty="0"/>
              <a:t>, </a:t>
            </a:r>
            <a:r>
              <a:rPr lang="en-US" sz="2600" i="1" dirty="0"/>
              <a:t>Course Technology</a:t>
            </a:r>
            <a:r>
              <a:rPr lang="en-US" sz="2600" dirty="0"/>
              <a:t>, 200</a:t>
            </a:r>
            <a:r>
              <a:rPr lang="id-ID" sz="2600" dirty="0"/>
              <a:t>9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Jeffrey A. Hoffer et al, </a:t>
            </a:r>
            <a:r>
              <a:rPr lang="en-US" sz="2600" dirty="0">
                <a:solidFill>
                  <a:srgbClr val="C00000"/>
                </a:solidFill>
              </a:rPr>
              <a:t>Modern Systems Analysis and Design  </a:t>
            </a:r>
            <a:r>
              <a:rPr lang="id-ID" sz="2600" dirty="0">
                <a:solidFill>
                  <a:srgbClr val="C00000"/>
                </a:solidFill>
              </a:rPr>
              <a:t>6</a:t>
            </a:r>
            <a:r>
              <a:rPr lang="en-US" sz="2600" baseline="30000" dirty="0" err="1">
                <a:solidFill>
                  <a:srgbClr val="C00000"/>
                </a:solidFill>
              </a:rPr>
              <a:t>th</a:t>
            </a:r>
            <a:r>
              <a:rPr lang="en-US" sz="2600" dirty="0">
                <a:solidFill>
                  <a:srgbClr val="C00000"/>
                </a:solidFill>
              </a:rPr>
              <a:t> Edition</a:t>
            </a:r>
            <a:r>
              <a:rPr lang="en-US" sz="2600" dirty="0"/>
              <a:t>, </a:t>
            </a:r>
            <a:r>
              <a:rPr lang="en-US" sz="2600" i="1" dirty="0"/>
              <a:t>Prentice Hall</a:t>
            </a:r>
            <a:r>
              <a:rPr lang="en-US" sz="2600" dirty="0"/>
              <a:t>, 20</a:t>
            </a:r>
            <a:r>
              <a:rPr lang="id-ID" sz="2600" dirty="0"/>
              <a:t>10</a:t>
            </a: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947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990600"/>
            <a:ext cx="7886700" cy="5029200"/>
          </a:xfrm>
        </p:spPr>
        <p:txBody>
          <a:bodyPr>
            <a:no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C00000"/>
                </a:solidFill>
              </a:rPr>
              <a:t>systems analyst </a:t>
            </a:r>
            <a:r>
              <a:rPr lang="en-US" sz="2400" dirty="0"/>
              <a:t>is a key person analyzing the business</a:t>
            </a:r>
            <a:r>
              <a:rPr lang="en-US" sz="2400" dirty="0">
                <a:solidFill>
                  <a:srgbClr val="0070C0"/>
                </a:solidFill>
              </a:rPr>
              <a:t>, identifying opportunities</a:t>
            </a:r>
            <a:r>
              <a:rPr lang="en-US" sz="2400" dirty="0"/>
              <a:t> for improvement, and </a:t>
            </a:r>
            <a:r>
              <a:rPr lang="en-US" sz="2400" dirty="0">
                <a:solidFill>
                  <a:srgbClr val="0070C0"/>
                </a:solidFill>
              </a:rPr>
              <a:t>designing information systems </a:t>
            </a:r>
            <a:r>
              <a:rPr lang="en-US" sz="2400" dirty="0"/>
              <a:t>to implement these ideas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C00000"/>
                </a:solidFill>
              </a:rPr>
              <a:t>Systems Development Lifecycle </a:t>
            </a:r>
            <a:r>
              <a:rPr lang="en-US" sz="2400" dirty="0"/>
              <a:t>consists of four stages: </a:t>
            </a:r>
            <a:r>
              <a:rPr lang="en-US" sz="2400" dirty="0">
                <a:solidFill>
                  <a:srgbClr val="0070C0"/>
                </a:solidFill>
              </a:rPr>
              <a:t>Planning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Analysis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Design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0070C0"/>
                </a:solidFill>
              </a:rPr>
              <a:t>Implementation</a:t>
            </a:r>
          </a:p>
          <a:p>
            <a:r>
              <a:rPr lang="en-US" sz="2400" dirty="0"/>
              <a:t>The major </a:t>
            </a:r>
            <a:r>
              <a:rPr lang="en-US" sz="2400" dirty="0">
                <a:solidFill>
                  <a:srgbClr val="C00000"/>
                </a:solidFill>
              </a:rPr>
              <a:t>development methodologies</a:t>
            </a:r>
            <a:r>
              <a:rPr lang="en-US" sz="2400" dirty="0"/>
              <a:t>: </a:t>
            </a:r>
          </a:p>
          <a:p>
            <a:pPr marL="804862" lvl="1" indent="-3429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Structured Design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Waterfall method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Parallel development</a:t>
            </a:r>
          </a:p>
          <a:p>
            <a:pPr marL="804862" lvl="1" indent="-3429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Rapid Application Development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Phased Development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Prototyping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Throw-away Prototyping</a:t>
            </a:r>
          </a:p>
          <a:p>
            <a:pPr marL="804862" lvl="1" indent="-3429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Agile Development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Extreme Programming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Scrum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9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06" y="152400"/>
            <a:ext cx="8458200" cy="762000"/>
          </a:xfrm>
        </p:spPr>
        <p:txBody>
          <a:bodyPr/>
          <a:lstStyle/>
          <a:p>
            <a:r>
              <a:rPr lang="id-ID" dirty="0"/>
              <a:t>SDLC </a:t>
            </a:r>
            <a:r>
              <a:rPr lang="en-US" dirty="0"/>
              <a:t>and Deliverables</a:t>
            </a:r>
          </a:p>
        </p:txBody>
      </p:sp>
      <p:graphicFrame>
        <p:nvGraphicFramePr>
          <p:cNvPr id="5" name="Content Placeholder 9"/>
          <p:cNvGraphicFramePr>
            <a:graphicFrameLocks/>
          </p:cNvGraphicFramePr>
          <p:nvPr/>
        </p:nvGraphicFramePr>
        <p:xfrm>
          <a:off x="304800" y="1219200"/>
          <a:ext cx="859042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390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Project Planning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2.1 Identifying Business Value (System Request)</a:t>
            </a:r>
          </a:p>
          <a:p>
            <a:r>
              <a:rPr lang="en-US" dirty="0"/>
              <a:t>2.2 Feasibility Analysis</a:t>
            </a:r>
          </a:p>
          <a:p>
            <a:r>
              <a:rPr lang="en-US" dirty="0"/>
              <a:t>2.3 </a:t>
            </a:r>
            <a:r>
              <a:rPr lang="id-ID" dirty="0"/>
              <a:t>Project </a:t>
            </a:r>
            <a:r>
              <a:rPr lang="id-ID" dirty="0" err="1"/>
              <a:t>Size</a:t>
            </a:r>
            <a:r>
              <a:rPr lang="id-ID" dirty="0"/>
              <a:t> </a:t>
            </a:r>
            <a:r>
              <a:rPr lang="id-ID" dirty="0" err="1"/>
              <a:t>Estimation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1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2.1 </a:t>
            </a:r>
            <a:r>
              <a:rPr lang="id-ID" sz="4000" dirty="0" err="1"/>
              <a:t>Identifying</a:t>
            </a:r>
            <a:r>
              <a:rPr lang="id-ID" sz="4000" dirty="0"/>
              <a:t> Business </a:t>
            </a:r>
            <a:r>
              <a:rPr lang="id-ID" sz="4000" dirty="0" err="1"/>
              <a:t>Value</a:t>
            </a:r>
            <a:r>
              <a:rPr lang="en-US" sz="4000" dirty="0"/>
              <a:t> (System Request)</a:t>
            </a:r>
            <a:endParaRPr lang="id-ID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0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Ketika</a:t>
            </a:r>
            <a:r>
              <a:rPr lang="en-US" sz="3400" dirty="0"/>
              <a:t> </a:t>
            </a:r>
            <a:r>
              <a:rPr lang="en-US" sz="3400" dirty="0" err="1"/>
              <a:t>seseorang</a:t>
            </a:r>
            <a:r>
              <a:rPr lang="en-US" sz="3400" dirty="0"/>
              <a:t> </a:t>
            </a:r>
            <a:r>
              <a:rPr lang="en-US" sz="3400" dirty="0" err="1"/>
              <a:t>melihat</a:t>
            </a:r>
            <a:r>
              <a:rPr lang="en-US" sz="3400" dirty="0"/>
              <a:t> </a:t>
            </a:r>
            <a:r>
              <a:rPr lang="en-US" sz="3400" dirty="0" err="1"/>
              <a:t>peluang</a:t>
            </a:r>
            <a:r>
              <a:rPr lang="en-US" sz="3400" dirty="0"/>
              <a:t> </a:t>
            </a:r>
            <a:r>
              <a:rPr lang="en-US" sz="3400" dirty="0" err="1"/>
              <a:t>untuk</a:t>
            </a:r>
            <a:r>
              <a:rPr lang="en-US" sz="3400" dirty="0"/>
              <a:t> </a:t>
            </a:r>
            <a:r>
              <a:rPr lang="en-US" sz="3400" dirty="0" err="1"/>
              <a:t>menciptakan</a:t>
            </a:r>
            <a:r>
              <a:rPr lang="en-US" sz="3400" dirty="0"/>
              <a:t> </a:t>
            </a:r>
            <a:r>
              <a:rPr lang="en-US" sz="3400" dirty="0" err="1">
                <a:solidFill>
                  <a:srgbClr val="C00000"/>
                </a:solidFill>
              </a:rPr>
              <a:t>nilai</a:t>
            </a:r>
            <a:r>
              <a:rPr lang="en-US" sz="3400" dirty="0">
                <a:solidFill>
                  <a:srgbClr val="C00000"/>
                </a:solidFill>
              </a:rPr>
              <a:t> </a:t>
            </a:r>
            <a:r>
              <a:rPr lang="en-US" sz="3400" dirty="0" err="1">
                <a:solidFill>
                  <a:srgbClr val="C00000"/>
                </a:solidFill>
              </a:rPr>
              <a:t>bisnis</a:t>
            </a:r>
            <a:r>
              <a:rPr lang="en-US" sz="3400" dirty="0"/>
              <a:t> </a:t>
            </a:r>
            <a:r>
              <a:rPr lang="en-US" sz="3400" dirty="0" err="1"/>
              <a:t>dari</a:t>
            </a:r>
            <a:r>
              <a:rPr lang="en-US" sz="3400" dirty="0"/>
              <a:t> </a:t>
            </a:r>
            <a:r>
              <a:rPr lang="en-US" sz="3400" dirty="0" err="1"/>
              <a:t>menggunakan</a:t>
            </a:r>
            <a:r>
              <a:rPr lang="en-US" sz="3400" dirty="0"/>
              <a:t> </a:t>
            </a:r>
            <a:r>
              <a:rPr lang="en-US" sz="3400" dirty="0" err="1"/>
              <a:t>teknologi</a:t>
            </a:r>
            <a:r>
              <a:rPr lang="en-US" sz="3400" dirty="0"/>
              <a:t> </a:t>
            </a:r>
            <a:r>
              <a:rPr lang="en-US" sz="3400" dirty="0" err="1"/>
              <a:t>informasi</a:t>
            </a:r>
            <a:endParaRPr lang="id-ID" sz="3400" dirty="0"/>
          </a:p>
          <a:p>
            <a:pPr lvl="1"/>
            <a:r>
              <a:rPr lang="id-ID" sz="3200" dirty="0"/>
              <a:t>Kemudian dia membuat a </a:t>
            </a:r>
            <a:r>
              <a:rPr lang="id-ID" sz="3200" dirty="0">
                <a:solidFill>
                  <a:srgbClr val="0070C0"/>
                </a:solidFill>
              </a:rPr>
              <a:t>system request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400" dirty="0">
                <a:solidFill>
                  <a:srgbClr val="C00000"/>
                </a:solidFill>
              </a:rPr>
              <a:t>Feasibility analysis </a:t>
            </a:r>
            <a:r>
              <a:rPr lang="en-US" sz="3400" dirty="0" err="1"/>
              <a:t>digunakan</a:t>
            </a:r>
            <a:r>
              <a:rPr lang="en-US" sz="3400" dirty="0"/>
              <a:t> </a:t>
            </a:r>
            <a:r>
              <a:rPr lang="en-US" sz="3400" dirty="0" err="1"/>
              <a:t>untuk</a:t>
            </a:r>
            <a:r>
              <a:rPr lang="en-US" sz="3400" dirty="0"/>
              <a:t> </a:t>
            </a:r>
            <a:r>
              <a:rPr lang="en-US" sz="3400" dirty="0" err="1"/>
              <a:t>membantu</a:t>
            </a:r>
            <a:r>
              <a:rPr lang="en-US" sz="3400" dirty="0"/>
              <a:t> </a:t>
            </a:r>
            <a:r>
              <a:rPr lang="en-US" sz="3400" dirty="0" err="1"/>
              <a:t>keputusan</a:t>
            </a:r>
            <a:r>
              <a:rPr lang="en-US" sz="3400" dirty="0"/>
              <a:t> </a:t>
            </a:r>
            <a:r>
              <a:rPr lang="en-US" sz="3400" dirty="0" err="1"/>
              <a:t>atau</a:t>
            </a:r>
            <a:r>
              <a:rPr lang="en-US" sz="3400" dirty="0"/>
              <a:t> </a:t>
            </a:r>
            <a:r>
              <a:rPr lang="en-US" sz="3400" dirty="0" err="1"/>
              <a:t>tidak</a:t>
            </a:r>
            <a:r>
              <a:rPr lang="en-US" sz="3400" dirty="0"/>
              <a:t> </a:t>
            </a:r>
            <a:r>
              <a:rPr lang="en-US" sz="3400" dirty="0" err="1"/>
              <a:t>untuk</a:t>
            </a:r>
            <a:r>
              <a:rPr lang="en-US" sz="3400" dirty="0"/>
              <a:t> </a:t>
            </a:r>
            <a:r>
              <a:rPr lang="en-US" sz="3400" dirty="0" err="1"/>
              <a:t>melanjutkan</a:t>
            </a:r>
            <a:r>
              <a:rPr lang="en-US" sz="3400" dirty="0"/>
              <a:t> </a:t>
            </a:r>
            <a:r>
              <a:rPr lang="en-US" sz="3400" dirty="0" err="1"/>
              <a:t>proyek</a:t>
            </a:r>
            <a:endParaRPr lang="id-ID" sz="3400" dirty="0"/>
          </a:p>
          <a:p>
            <a:r>
              <a:rPr lang="id-ID" sz="3400" dirty="0">
                <a:solidFill>
                  <a:srgbClr val="C00000"/>
                </a:solidFill>
              </a:rPr>
              <a:t>Project </a:t>
            </a:r>
            <a:r>
              <a:rPr lang="en-US" sz="3400" dirty="0">
                <a:solidFill>
                  <a:srgbClr val="C00000"/>
                </a:solidFill>
              </a:rPr>
              <a:t>estimation</a:t>
            </a:r>
            <a:r>
              <a:rPr lang="id-ID" sz="3400" dirty="0">
                <a:solidFill>
                  <a:srgbClr val="C00000"/>
                </a:solidFill>
              </a:rPr>
              <a:t> </a:t>
            </a:r>
            <a:r>
              <a:rPr lang="id-ID" sz="3400" dirty="0"/>
              <a:t>adalah kegiatan penting yang bertujuan untuk memperkirakan ukuran proyek perangkat lunak</a:t>
            </a:r>
            <a:endParaRPr lang="en-US" sz="3600" dirty="0">
              <a:solidFill>
                <a:srgbClr val="C00000"/>
              </a:solidFill>
            </a:endParaRPr>
          </a:p>
          <a:p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id-ID" dirty="0"/>
              <a:t>D</a:t>
            </a:r>
            <a:r>
              <a:rPr lang="en-US" dirty="0"/>
              <a:t>o </a:t>
            </a:r>
            <a:r>
              <a:rPr lang="id-ID" dirty="0"/>
              <a:t>P</a:t>
            </a:r>
            <a:r>
              <a:rPr lang="en-US" dirty="0" err="1"/>
              <a:t>rojects</a:t>
            </a:r>
            <a:r>
              <a:rPr lang="en-US" dirty="0"/>
              <a:t> </a:t>
            </a:r>
            <a:r>
              <a:rPr lang="id-ID" dirty="0"/>
              <a:t>B</a:t>
            </a:r>
            <a:r>
              <a:rPr lang="en-US" dirty="0" err="1"/>
              <a:t>egin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4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800" y="1066800"/>
          <a:ext cx="8667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Planning</a:t>
            </a:r>
            <a:r>
              <a:rPr lang="id-ID" dirty="0"/>
              <a:t> (System Proposal)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77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52a8247506a7e5f9132df23dd6b0f53f322dfa"/>
  <p:tag name="ISPRING_RESOURCE_PATHS_HASH_PRESENTER" val="e39976395a037799849d1a48b8819f3b9dc2d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"/>
  <p:tag name="ISPRING_CUSTOM_TIMING_USED" val="1"/>
  <p:tag name="ISPRING_SLIDE_ID" val="{684D0899-EF23-4EE2-A9E9-C6D536FCF763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D" val="{DF05C9A8-CD4B-44D9-B032-D3A7FDD12DB4}"/>
  <p:tag name="GENSWF_ADVANCE_TIME" val="5.162"/>
</p:tagLst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58899</TotalTime>
  <Words>2893</Words>
  <Application>Microsoft Office PowerPoint</Application>
  <PresentationFormat>On-screen Show (4:3)</PresentationFormat>
  <Paragraphs>459</Paragraphs>
  <Slides>36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Constantia</vt:lpstr>
      <vt:lpstr>Tahoma</vt:lpstr>
      <vt:lpstr>Times New Roman</vt:lpstr>
      <vt:lpstr>Wingdings</vt:lpstr>
      <vt:lpstr>1_Office Theme</vt:lpstr>
      <vt:lpstr>Equation</vt:lpstr>
      <vt:lpstr> 2. Project Planning</vt:lpstr>
      <vt:lpstr>Romi Satria Wahono</vt:lpstr>
      <vt:lpstr>Course Outline</vt:lpstr>
      <vt:lpstr>Recap</vt:lpstr>
      <vt:lpstr>SDLC and Deliverables</vt:lpstr>
      <vt:lpstr>2. Project Planning</vt:lpstr>
      <vt:lpstr>2.1 Identifying Business Value (System Request)</vt:lpstr>
      <vt:lpstr>When Do Projects Begin?</vt:lpstr>
      <vt:lpstr>Planning (System Proposal)</vt:lpstr>
      <vt:lpstr>Elements of a System Request</vt:lpstr>
      <vt:lpstr>System Request</vt:lpstr>
      <vt:lpstr>Sofware Quality?</vt:lpstr>
      <vt:lpstr>PowerPoint Presentation</vt:lpstr>
      <vt:lpstr>PowerPoint Presentation</vt:lpstr>
      <vt:lpstr>Exercise: Membuat System Request</vt:lpstr>
      <vt:lpstr>2.2 Feasibility Analysis</vt:lpstr>
      <vt:lpstr>Feasibility Analysis</vt:lpstr>
      <vt:lpstr>Feasibility Analysis Template</vt:lpstr>
      <vt:lpstr>Technical Feasibility</vt:lpstr>
      <vt:lpstr>Economic Feasiblity – Cost Benefit Analysis</vt:lpstr>
      <vt:lpstr>Economic Feasiblity – Definition and Formula</vt:lpstr>
      <vt:lpstr>Present Value (PV)</vt:lpstr>
      <vt:lpstr>Net Present Value (NPV)</vt:lpstr>
      <vt:lpstr>Return on Investment (ROI)</vt:lpstr>
      <vt:lpstr>Break Even Point (BEP)</vt:lpstr>
      <vt:lpstr>Break Even Point (BEP)</vt:lpstr>
      <vt:lpstr>Organizational Feasibility</vt:lpstr>
      <vt:lpstr>Planning (System Proposal)</vt:lpstr>
      <vt:lpstr>PowerPoint Presentation</vt:lpstr>
      <vt:lpstr>Feasibility Analysis Template</vt:lpstr>
      <vt:lpstr>PowerPoint Presentation</vt:lpstr>
      <vt:lpstr>PowerPoint Presentation</vt:lpstr>
      <vt:lpstr>Exercise: Membuat Feasibility Analysis</vt:lpstr>
      <vt:lpstr>Exercise: Selesaikan Fase Planning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romi-jsai2000-presentation</dc:title>
  <dc:creator>Romi Satria Wahono</dc:creator>
  <cp:lastModifiedBy>Elkin</cp:lastModifiedBy>
  <cp:revision>5174</cp:revision>
  <cp:lastPrinted>1601-01-01T00:00:00Z</cp:lastPrinted>
  <dcterms:created xsi:type="dcterms:W3CDTF">1601-01-01T00:00:00Z</dcterms:created>
  <dcterms:modified xsi:type="dcterms:W3CDTF">2020-03-18T13:04:43Z</dcterms:modified>
</cp:coreProperties>
</file>