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or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Italic.fntdata"/><Relationship Id="rId14"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9c84a31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9c84a31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9c84a31c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9c84a31c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c84a31c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c84a31c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9c84a31c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9c84a31c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9e86209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9e86209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7950" y="835825"/>
            <a:ext cx="7688100" cy="30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100">
                <a:latin typeface="Lora"/>
                <a:ea typeface="Lora"/>
                <a:cs typeface="Lora"/>
                <a:sym typeface="Lora"/>
              </a:rPr>
              <a:t>Summer Project 2021</a:t>
            </a:r>
            <a:endParaRPr b="1" sz="3100">
              <a:latin typeface="Lora"/>
              <a:ea typeface="Lora"/>
              <a:cs typeface="Lora"/>
              <a:sym typeface="Lora"/>
            </a:endParaRPr>
          </a:p>
          <a:p>
            <a:pPr indent="0" lvl="0" marL="0" rtl="0" algn="ctr">
              <a:spcBef>
                <a:spcPts val="0"/>
              </a:spcBef>
              <a:spcAft>
                <a:spcPts val="0"/>
              </a:spcAft>
              <a:buSzPts val="990"/>
              <a:buNone/>
            </a:pPr>
            <a:r>
              <a:rPr b="1" lang="en" sz="3100">
                <a:latin typeface="Lora"/>
                <a:ea typeface="Lora"/>
                <a:cs typeface="Lora"/>
                <a:sym typeface="Lora"/>
              </a:rPr>
              <a:t>(May - July)</a:t>
            </a:r>
            <a:endParaRPr b="1" sz="3100">
              <a:latin typeface="Lora"/>
              <a:ea typeface="Lora"/>
              <a:cs typeface="Lora"/>
              <a:sym typeface="Lora"/>
            </a:endParaRPr>
          </a:p>
          <a:p>
            <a:pPr indent="0" lvl="0" marL="0" rtl="0" algn="ctr">
              <a:spcBef>
                <a:spcPts val="0"/>
              </a:spcBef>
              <a:spcAft>
                <a:spcPts val="0"/>
              </a:spcAft>
              <a:buSzPts val="990"/>
              <a:buNone/>
            </a:pPr>
            <a:r>
              <a:rPr lang="en" sz="3100">
                <a:latin typeface="Lora"/>
                <a:ea typeface="Lora"/>
                <a:cs typeface="Lora"/>
                <a:sym typeface="Lora"/>
              </a:rPr>
              <a:t> </a:t>
            </a:r>
            <a:endParaRPr sz="3100">
              <a:latin typeface="Lora"/>
              <a:ea typeface="Lora"/>
              <a:cs typeface="Lora"/>
              <a:sym typeface="Lora"/>
            </a:endParaRPr>
          </a:p>
          <a:p>
            <a:pPr indent="0" lvl="0" marL="0" rtl="0" algn="ctr">
              <a:spcBef>
                <a:spcPts val="0"/>
              </a:spcBef>
              <a:spcAft>
                <a:spcPts val="0"/>
              </a:spcAft>
              <a:buSzPts val="990"/>
              <a:buNone/>
            </a:pPr>
            <a:r>
              <a:rPr b="1" lang="en" sz="3100">
                <a:latin typeface="Lora"/>
                <a:ea typeface="Lora"/>
                <a:cs typeface="Lora"/>
                <a:sym typeface="Lora"/>
              </a:rPr>
              <a:t>Chatbot Generator for Visitors at a University and proving their effectiveness</a:t>
            </a:r>
            <a:endParaRPr b="1" sz="31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728675"/>
            <a:ext cx="8520600" cy="15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00">
                <a:latin typeface="Lora"/>
                <a:ea typeface="Lora"/>
                <a:cs typeface="Lora"/>
                <a:sym typeface="Lora"/>
              </a:rPr>
              <a:t>Speaker:</a:t>
            </a:r>
            <a:r>
              <a:rPr lang="en" sz="1800">
                <a:latin typeface="Lora"/>
                <a:ea typeface="Lora"/>
                <a:cs typeface="Lora"/>
                <a:sym typeface="Lora"/>
              </a:rPr>
              <a:t> Ridam Hazra (CSE, Sophomore, </a:t>
            </a:r>
            <a:r>
              <a:rPr lang="en" sz="1800">
                <a:latin typeface="Lora"/>
                <a:ea typeface="Lora"/>
                <a:cs typeface="Lora"/>
                <a:sym typeface="Lora"/>
              </a:rPr>
              <a:t>NIT Durgapur</a:t>
            </a:r>
            <a:r>
              <a:rPr lang="en" sz="1800">
                <a:latin typeface="Lora"/>
                <a:ea typeface="Lora"/>
                <a:cs typeface="Lora"/>
                <a:sym typeface="Lora"/>
              </a:rPr>
              <a:t>)</a:t>
            </a:r>
            <a:endParaRPr sz="1800">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rPr b="1" lang="en" sz="1800">
                <a:latin typeface="Lora"/>
                <a:ea typeface="Lora"/>
                <a:cs typeface="Lora"/>
                <a:sym typeface="Lora"/>
              </a:rPr>
              <a:t>Senior Mentor:</a:t>
            </a:r>
            <a:r>
              <a:rPr lang="en" sz="1800">
                <a:latin typeface="Lora"/>
                <a:ea typeface="Lora"/>
                <a:cs typeface="Lora"/>
                <a:sym typeface="Lora"/>
              </a:rPr>
              <a:t> Tarmo Koppel (UoSC)</a:t>
            </a:r>
            <a:endParaRPr sz="1800">
              <a:latin typeface="Lora"/>
              <a:ea typeface="Lora"/>
              <a:cs typeface="Lora"/>
              <a:sym typeface="Lora"/>
            </a:endParaRPr>
          </a:p>
          <a:p>
            <a:pPr indent="0" lvl="0" marL="0" rtl="0" algn="ctr">
              <a:lnSpc>
                <a:spcPct val="115000"/>
              </a:lnSpc>
              <a:spcBef>
                <a:spcPts val="0"/>
              </a:spcBef>
              <a:spcAft>
                <a:spcPts val="0"/>
              </a:spcAft>
              <a:buSzPts val="1100"/>
              <a:buNone/>
            </a:pPr>
            <a:r>
              <a:rPr b="1" lang="en" sz="1800">
                <a:latin typeface="Lora"/>
                <a:ea typeface="Lora"/>
                <a:cs typeface="Lora"/>
                <a:sym typeface="Lora"/>
              </a:rPr>
              <a:t>Faculty Mentors:</a:t>
            </a:r>
            <a:r>
              <a:rPr lang="en" sz="1800">
                <a:latin typeface="Lora"/>
                <a:ea typeface="Lora"/>
                <a:cs typeface="Lora"/>
                <a:sym typeface="Lora"/>
              </a:rPr>
              <a:t> Sandeep Kumar (IIT-R), Biplav Srivastava (UoSC)</a:t>
            </a:r>
            <a:endParaRPr sz="1800">
              <a:latin typeface="Lora"/>
              <a:ea typeface="Lora"/>
              <a:cs typeface="Lora"/>
              <a:sym typeface="Lora"/>
            </a:endParaRPr>
          </a:p>
          <a:p>
            <a:pPr indent="0" lvl="0" marL="0" rtl="0" algn="ctr">
              <a:lnSpc>
                <a:spcPct val="115000"/>
              </a:lnSpc>
              <a:spcBef>
                <a:spcPts val="0"/>
              </a:spcBef>
              <a:spcAft>
                <a:spcPts val="0"/>
              </a:spcAft>
              <a:buSzPts val="1100"/>
              <a:buNone/>
            </a:pPr>
            <a:r>
              <a:t/>
            </a:r>
            <a:endParaRPr b="1" sz="1500">
              <a:latin typeface="Lora"/>
              <a:ea typeface="Lora"/>
              <a:cs typeface="Lora"/>
              <a:sym typeface="Lora"/>
            </a:endParaRPr>
          </a:p>
          <a:p>
            <a:pPr indent="0" lvl="0" marL="0" rtl="0" algn="ctr">
              <a:lnSpc>
                <a:spcPct val="115000"/>
              </a:lnSpc>
              <a:spcBef>
                <a:spcPts val="0"/>
              </a:spcBef>
              <a:spcAft>
                <a:spcPts val="0"/>
              </a:spcAft>
              <a:buSzPts val="1100"/>
              <a:buNone/>
            </a:pPr>
            <a:r>
              <a:rPr b="1" lang="en" sz="1500">
                <a:latin typeface="Lora"/>
                <a:ea typeface="Lora"/>
                <a:cs typeface="Lora"/>
                <a:sym typeface="Lora"/>
              </a:rPr>
              <a:t>Interests: </a:t>
            </a:r>
            <a:r>
              <a:rPr lang="en" sz="1500">
                <a:latin typeface="Lora"/>
                <a:ea typeface="Lora"/>
                <a:cs typeface="Lora"/>
                <a:sym typeface="Lora"/>
              </a:rPr>
              <a:t>Machine Learning, Deep Learning, Data Visualization, Front End Development</a:t>
            </a:r>
            <a:endParaRPr sz="1500">
              <a:latin typeface="Lora"/>
              <a:ea typeface="Lora"/>
              <a:cs typeface="Lora"/>
              <a:sym typeface="Lora"/>
            </a:endParaRPr>
          </a:p>
          <a:p>
            <a:pPr indent="0" lvl="0" marL="0" rtl="0" algn="ctr">
              <a:lnSpc>
                <a:spcPct val="115000"/>
              </a:lnSpc>
              <a:spcBef>
                <a:spcPts val="0"/>
              </a:spcBef>
              <a:spcAft>
                <a:spcPts val="0"/>
              </a:spcAft>
              <a:buClr>
                <a:schemeClr val="dk1"/>
              </a:buClr>
              <a:buSzPts val="1100"/>
              <a:buFont typeface="Arial"/>
              <a:buNone/>
            </a:pPr>
            <a:r>
              <a:t/>
            </a:r>
            <a:endParaRPr sz="2000">
              <a:latin typeface="Lora"/>
              <a:ea typeface="Lora"/>
              <a:cs typeface="Lora"/>
              <a:sym typeface="Lora"/>
            </a:endParaRPr>
          </a:p>
        </p:txBody>
      </p:sp>
      <p:sp>
        <p:nvSpPr>
          <p:cNvPr id="60" name="Google Shape;60;p14"/>
          <p:cNvSpPr txBox="1"/>
          <p:nvPr>
            <p:ph idx="1" type="body"/>
          </p:nvPr>
        </p:nvSpPr>
        <p:spPr>
          <a:xfrm>
            <a:off x="727650" y="2432425"/>
            <a:ext cx="7688700" cy="184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latin typeface="Lora"/>
                <a:ea typeface="Lora"/>
                <a:cs typeface="Lora"/>
                <a:sym typeface="Lora"/>
              </a:rPr>
              <a:t>Background:</a:t>
            </a:r>
            <a:endParaRPr b="1" sz="2000">
              <a:latin typeface="Lora"/>
              <a:ea typeface="Lora"/>
              <a:cs typeface="Lora"/>
              <a:sym typeface="Lora"/>
            </a:endParaRPr>
          </a:p>
          <a:p>
            <a:pPr indent="-333375" lvl="0" marL="457200" rtl="0" algn="l">
              <a:lnSpc>
                <a:spcPct val="91283"/>
              </a:lnSpc>
              <a:spcBef>
                <a:spcPts val="1200"/>
              </a:spcBef>
              <a:spcAft>
                <a:spcPts val="0"/>
              </a:spcAft>
              <a:buClr>
                <a:schemeClr val="dk2"/>
              </a:buClr>
              <a:buSzPts val="1650"/>
              <a:buFont typeface="Lora"/>
              <a:buChar char="-"/>
            </a:pPr>
            <a:r>
              <a:rPr lang="en" sz="1650">
                <a:solidFill>
                  <a:schemeClr val="dk2"/>
                </a:solidFill>
                <a:highlight>
                  <a:srgbClr val="FFFFFF"/>
                </a:highlight>
                <a:latin typeface="Lora"/>
                <a:ea typeface="Lora"/>
                <a:cs typeface="Lora"/>
                <a:sym typeface="Lora"/>
              </a:rPr>
              <a:t>Decision-support for the Masses by Enabling Conversations with Open Data</a:t>
            </a:r>
            <a:endParaRPr sz="1650">
              <a:solidFill>
                <a:schemeClr val="dk2"/>
              </a:solidFill>
              <a:highlight>
                <a:srgbClr val="FFFFFF"/>
              </a:highlight>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Configuration on user’s preferences</a:t>
            </a:r>
            <a:endParaRPr sz="1650">
              <a:solidFill>
                <a:schemeClr val="dk2"/>
              </a:solidFill>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Usage of AI/NLP tools for automating chatbot generation</a:t>
            </a:r>
            <a:endParaRPr sz="1650">
              <a:solidFill>
                <a:schemeClr val="dk2"/>
              </a:solidFill>
              <a:latin typeface="Lora"/>
              <a:ea typeface="Lora"/>
              <a:cs typeface="Lora"/>
              <a:sym typeface="Lora"/>
            </a:endParaRPr>
          </a:p>
          <a:p>
            <a:pPr indent="-333375" lvl="0" marL="457200" rtl="0" algn="l">
              <a:spcBef>
                <a:spcPts val="0"/>
              </a:spcBef>
              <a:spcAft>
                <a:spcPts val="0"/>
              </a:spcAft>
              <a:buClr>
                <a:schemeClr val="dk2"/>
              </a:buClr>
              <a:buSzPts val="1650"/>
              <a:buFont typeface="Lora"/>
              <a:buChar char="-"/>
            </a:pPr>
            <a:r>
              <a:rPr lang="en" sz="1650">
                <a:solidFill>
                  <a:schemeClr val="dk2"/>
                </a:solidFill>
                <a:latin typeface="Lora"/>
                <a:ea typeface="Lora"/>
                <a:cs typeface="Lora"/>
                <a:sym typeface="Lora"/>
              </a:rPr>
              <a:t>A/B testing on chatbots via randomized controlled trial </a:t>
            </a:r>
            <a:endParaRPr sz="1650">
              <a:solidFill>
                <a:schemeClr val="dk2"/>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364975"/>
            <a:ext cx="8104800" cy="16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latin typeface="Lora"/>
                <a:ea typeface="Lora"/>
                <a:cs typeface="Lora"/>
                <a:sym typeface="Lora"/>
              </a:rPr>
              <a:t>Problem:</a:t>
            </a:r>
            <a:endParaRPr b="1" sz="12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lang="en" sz="1600">
                <a:latin typeface="Lora"/>
                <a:ea typeface="Lora"/>
                <a:cs typeface="Lora"/>
                <a:sym typeface="Lora"/>
              </a:rPr>
              <a:t>The incoming students have standard questions that usually cover the same set of topics. Answering questions takes much time for the support staff and the answers may be delayed for many days.</a:t>
            </a:r>
            <a:endParaRPr>
              <a:latin typeface="Lora"/>
              <a:ea typeface="Lora"/>
              <a:cs typeface="Lora"/>
              <a:sym typeface="Lora"/>
            </a:endParaRPr>
          </a:p>
        </p:txBody>
      </p:sp>
      <p:sp>
        <p:nvSpPr>
          <p:cNvPr id="66" name="Google Shape;66;p15"/>
          <p:cNvSpPr txBox="1"/>
          <p:nvPr>
            <p:ph idx="1" type="body"/>
          </p:nvPr>
        </p:nvSpPr>
        <p:spPr>
          <a:xfrm>
            <a:off x="311700" y="2121700"/>
            <a:ext cx="8520600" cy="2871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400">
                <a:solidFill>
                  <a:schemeClr val="dk1"/>
                </a:solidFill>
                <a:latin typeface="Lora"/>
                <a:ea typeface="Lora"/>
                <a:cs typeface="Lora"/>
                <a:sym typeface="Lora"/>
              </a:rPr>
              <a:t>Approach &amp; Solution:</a:t>
            </a:r>
            <a:endParaRPr b="1"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Design:</a:t>
            </a:r>
            <a:r>
              <a:rPr lang="en">
                <a:solidFill>
                  <a:schemeClr val="dk1"/>
                </a:solidFill>
                <a:latin typeface="Lora"/>
                <a:ea typeface="Lora"/>
                <a:cs typeface="Lora"/>
                <a:sym typeface="Lora"/>
              </a:rPr>
              <a:t>  A chatbot generator that will generate a chatbot for a university</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Reponses Dataset:</a:t>
            </a:r>
            <a:r>
              <a:rPr lang="en">
                <a:solidFill>
                  <a:schemeClr val="dk1"/>
                </a:solidFill>
                <a:latin typeface="Lora"/>
                <a:ea typeface="Lora"/>
                <a:cs typeface="Lora"/>
                <a:sym typeface="Lora"/>
              </a:rPr>
              <a:t> Predefined set of responses in English for testing and training</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Training:</a:t>
            </a:r>
            <a:r>
              <a:rPr lang="en">
                <a:solidFill>
                  <a:schemeClr val="dk1"/>
                </a:solidFill>
                <a:latin typeface="Lora"/>
                <a:ea typeface="Lora"/>
                <a:cs typeface="Lora"/>
                <a:sym typeface="Lora"/>
              </a:rPr>
              <a:t> Neural Network for predicting the best response from the dataset for the user’s utterance</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Testing:</a:t>
            </a:r>
            <a:r>
              <a:rPr lang="en">
                <a:solidFill>
                  <a:schemeClr val="dk1"/>
                </a:solidFill>
                <a:latin typeface="Lora"/>
                <a:ea typeface="Lora"/>
                <a:cs typeface="Lora"/>
                <a:sym typeface="Lora"/>
              </a:rPr>
              <a:t> Its effectiveness with students using it and without it, also the aim is to measure the effectiveness of chatbot with respect to real people</a:t>
            </a:r>
            <a:endParaRPr>
              <a:solidFill>
                <a:schemeClr val="dk1"/>
              </a:solidFill>
              <a:latin typeface="Lora"/>
              <a:ea typeface="Lora"/>
              <a:cs typeface="Lora"/>
              <a:sym typeface="Lora"/>
            </a:endParaRPr>
          </a:p>
          <a:p>
            <a:pPr indent="-317182" lvl="0" marL="457200" rtl="0" algn="l">
              <a:spcBef>
                <a:spcPts val="0"/>
              </a:spcBef>
              <a:spcAft>
                <a:spcPts val="0"/>
              </a:spcAft>
              <a:buClr>
                <a:schemeClr val="dk1"/>
              </a:buClr>
              <a:buSzPct val="100000"/>
              <a:buFont typeface="Lora"/>
              <a:buChar char="-"/>
            </a:pPr>
            <a:r>
              <a:rPr b="1" lang="en">
                <a:solidFill>
                  <a:schemeClr val="dk1"/>
                </a:solidFill>
                <a:latin typeface="Lora"/>
                <a:ea typeface="Lora"/>
                <a:cs typeface="Lora"/>
                <a:sym typeface="Lora"/>
              </a:rPr>
              <a:t>Validation:</a:t>
            </a:r>
            <a:r>
              <a:rPr lang="en">
                <a:solidFill>
                  <a:schemeClr val="dk1"/>
                </a:solidFill>
                <a:latin typeface="Lora"/>
                <a:ea typeface="Lora"/>
                <a:cs typeface="Lora"/>
                <a:sym typeface="Lora"/>
              </a:rPr>
              <a:t> The chatbot based AI will be validated by conducting a randomized controlled trial, which includes analyzing the records of chatbot dialogue</a:t>
            </a:r>
            <a:endParaRPr>
              <a:solidFill>
                <a:schemeClr val="dk1"/>
              </a:solidFill>
              <a:latin typeface="Lora"/>
              <a:ea typeface="Lora"/>
              <a:cs typeface="Lora"/>
              <a:sym typeface="Lora"/>
            </a:endParaRPr>
          </a:p>
          <a:p>
            <a:pPr indent="0" lvl="0" marL="0" rtl="0" algn="l">
              <a:spcBef>
                <a:spcPts val="0"/>
              </a:spcBef>
              <a:spcAft>
                <a:spcPts val="0"/>
              </a:spcAft>
              <a:buNone/>
            </a:pPr>
            <a:r>
              <a:t/>
            </a:r>
            <a:endParaRPr>
              <a:solidFill>
                <a:schemeClr val="dk1"/>
              </a:solidFill>
              <a:latin typeface="Lora"/>
              <a:ea typeface="Lora"/>
              <a:cs typeface="Lora"/>
              <a:sym typeface="Lora"/>
            </a:endParaRPr>
          </a:p>
          <a:p>
            <a:pPr indent="457200" lvl="0" marL="0" rtl="0" algn="l">
              <a:spcBef>
                <a:spcPts val="0"/>
              </a:spcBef>
              <a:spcAft>
                <a:spcPts val="0"/>
              </a:spcAft>
              <a:buNone/>
            </a:pPr>
            <a:r>
              <a:rPr b="1" lang="en" sz="1250">
                <a:solidFill>
                  <a:schemeClr val="dk1"/>
                </a:solidFill>
                <a:latin typeface="Lora"/>
                <a:ea typeface="Lora"/>
                <a:cs typeface="Lora"/>
                <a:sym typeface="Lora"/>
              </a:rPr>
              <a:t>Code available at:</a:t>
            </a:r>
            <a:r>
              <a:rPr lang="en" sz="1250">
                <a:solidFill>
                  <a:schemeClr val="dk1"/>
                </a:solidFill>
                <a:latin typeface="Lora"/>
                <a:ea typeface="Lora"/>
                <a:cs typeface="Lora"/>
                <a:sym typeface="Lora"/>
              </a:rPr>
              <a:t> https://github.com/rhazra-003/Chatbot_USC</a:t>
            </a:r>
            <a:endParaRPr sz="1250">
              <a:solidFill>
                <a:schemeClr val="dk1"/>
              </a:solidFill>
              <a:latin typeface="Lora"/>
              <a:ea typeface="Lora"/>
              <a:cs typeface="Lora"/>
              <a:sym typeface="Lora"/>
            </a:endParaRPr>
          </a:p>
          <a:p>
            <a:pPr indent="0" lvl="0" marL="0" rtl="0" algn="l">
              <a:spcBef>
                <a:spcPts val="0"/>
              </a:spcBef>
              <a:spcAft>
                <a:spcPts val="1200"/>
              </a:spcAft>
              <a:buNone/>
            </a:pPr>
            <a:r>
              <a:t/>
            </a:r>
            <a:endParaRPr sz="1154">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337875"/>
            <a:ext cx="85206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b="1" lang="en"/>
              <a:t>Evaluation:</a:t>
            </a:r>
            <a:r>
              <a:rPr lang="en"/>
              <a:t> </a:t>
            </a:r>
            <a:endParaRPr/>
          </a:p>
        </p:txBody>
      </p:sp>
      <p:sp>
        <p:nvSpPr>
          <p:cNvPr id="72" name="Google Shape;72;p16"/>
          <p:cNvSpPr txBox="1"/>
          <p:nvPr>
            <p:ph idx="1" type="body"/>
          </p:nvPr>
        </p:nvSpPr>
        <p:spPr>
          <a:xfrm>
            <a:off x="311700" y="1034600"/>
            <a:ext cx="4178100" cy="3626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Created dataset of Q&amp;A for 3 Unis (UoSC, IIT-R, NIT-D)</a:t>
            </a:r>
            <a:endParaRPr/>
          </a:p>
          <a:p>
            <a:pPr indent="-342900" lvl="0" marL="457200" rtl="0" algn="l">
              <a:spcBef>
                <a:spcPts val="0"/>
              </a:spcBef>
              <a:spcAft>
                <a:spcPts val="0"/>
              </a:spcAft>
              <a:buSzPts val="1800"/>
              <a:buChar char="-"/>
            </a:pPr>
            <a:r>
              <a:rPr lang="en"/>
              <a:t>Explored Rasa framework</a:t>
            </a:r>
            <a:endParaRPr/>
          </a:p>
          <a:p>
            <a:pPr indent="-342900" lvl="0" marL="457200" rtl="0" algn="l">
              <a:spcBef>
                <a:spcPts val="0"/>
              </a:spcBef>
              <a:spcAft>
                <a:spcPts val="0"/>
              </a:spcAft>
              <a:buSzPts val="1800"/>
              <a:buChar char="-"/>
            </a:pPr>
            <a:r>
              <a:rPr lang="en"/>
              <a:t>Achieved the creation of chatbot with </a:t>
            </a:r>
            <a:r>
              <a:rPr b="1" lang="en"/>
              <a:t>f1 score of 0.9983</a:t>
            </a:r>
            <a:r>
              <a:rPr lang="en"/>
              <a:t> with about </a:t>
            </a:r>
            <a:r>
              <a:rPr b="1" lang="en"/>
              <a:t>50 intents</a:t>
            </a:r>
            <a:endParaRPr b="1"/>
          </a:p>
          <a:p>
            <a:pPr indent="-342900" lvl="0" marL="457200" rtl="0" algn="l">
              <a:spcBef>
                <a:spcPts val="0"/>
              </a:spcBef>
              <a:spcAft>
                <a:spcPts val="0"/>
              </a:spcAft>
              <a:buSzPts val="1800"/>
              <a:buChar char="-"/>
            </a:pPr>
            <a:r>
              <a:rPr lang="en"/>
              <a:t>Recording of the conversation for user preference analysis</a:t>
            </a:r>
            <a:endParaRPr/>
          </a:p>
          <a:p>
            <a:pPr indent="-342900" lvl="0" marL="457200" rtl="0" algn="l">
              <a:spcBef>
                <a:spcPts val="0"/>
              </a:spcBef>
              <a:spcAft>
                <a:spcPts val="0"/>
              </a:spcAft>
              <a:buSzPts val="1800"/>
              <a:buChar char="-"/>
            </a:pPr>
            <a:r>
              <a:rPr lang="en"/>
              <a:t>Problem with deployment for technical issues in Rasa</a:t>
            </a:r>
            <a:endParaRPr/>
          </a:p>
          <a:p>
            <a:pPr indent="-342900" lvl="0" marL="457200" rtl="0" algn="l">
              <a:spcBef>
                <a:spcPts val="0"/>
              </a:spcBef>
              <a:spcAft>
                <a:spcPts val="0"/>
              </a:spcAft>
              <a:buSzPts val="1800"/>
              <a:buChar char="-"/>
            </a:pPr>
            <a:r>
              <a:rPr lang="en"/>
              <a:t>Work in progress for design of randomised controlled trial</a:t>
            </a:r>
            <a:endParaRPr/>
          </a:p>
        </p:txBody>
      </p:sp>
      <p:pic>
        <p:nvPicPr>
          <p:cNvPr id="73" name="Google Shape;73;p16"/>
          <p:cNvPicPr preferRelativeResize="0"/>
          <p:nvPr/>
        </p:nvPicPr>
        <p:blipFill>
          <a:blip r:embed="rId3">
            <a:alphaModFix/>
          </a:blip>
          <a:stretch>
            <a:fillRect/>
          </a:stretch>
        </p:blipFill>
        <p:spPr>
          <a:xfrm>
            <a:off x="4929200" y="445025"/>
            <a:ext cx="3787901" cy="412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685800" y="1023675"/>
            <a:ext cx="8123700" cy="5727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b="1" lang="en"/>
              <a:t>Works to be done:</a:t>
            </a:r>
            <a:r>
              <a:rPr lang="en"/>
              <a:t> </a:t>
            </a:r>
            <a:endParaRPr/>
          </a:p>
        </p:txBody>
      </p:sp>
      <p:sp>
        <p:nvSpPr>
          <p:cNvPr id="79" name="Google Shape;79;p17"/>
          <p:cNvSpPr txBox="1"/>
          <p:nvPr>
            <p:ph idx="1" type="body"/>
          </p:nvPr>
        </p:nvSpPr>
        <p:spPr>
          <a:xfrm>
            <a:off x="685800" y="1821650"/>
            <a:ext cx="7758000" cy="227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Trying out the autogenerativenss (for 2 or 3 university </a:t>
            </a:r>
            <a:r>
              <a:rPr lang="en" sz="2000"/>
              <a:t>variants</a:t>
            </a:r>
            <a:r>
              <a:rPr lang="en" sz="2000"/>
              <a:t>)</a:t>
            </a:r>
            <a:endParaRPr sz="2000"/>
          </a:p>
          <a:p>
            <a:pPr indent="-355600" lvl="0" marL="457200" rtl="0" algn="l">
              <a:spcBef>
                <a:spcPts val="0"/>
              </a:spcBef>
              <a:spcAft>
                <a:spcPts val="0"/>
              </a:spcAft>
              <a:buSzPts val="2000"/>
              <a:buChar char="-"/>
            </a:pPr>
            <a:r>
              <a:rPr lang="en" sz="2000"/>
              <a:t>Creating and carrying out the whole testing procedure starting from UoSC</a:t>
            </a:r>
            <a:endParaRPr sz="2000"/>
          </a:p>
          <a:p>
            <a:pPr indent="-355600" lvl="0" marL="457200" rtl="0" algn="l">
              <a:spcBef>
                <a:spcPts val="0"/>
              </a:spcBef>
              <a:spcAft>
                <a:spcPts val="0"/>
              </a:spcAft>
              <a:buSzPts val="2000"/>
              <a:buChar char="-"/>
            </a:pPr>
            <a:r>
              <a:rPr lang="en" sz="2000"/>
              <a:t>Analysis of the conversations with users</a:t>
            </a:r>
            <a:endParaRPr sz="2000"/>
          </a:p>
          <a:p>
            <a:pPr indent="-355600" lvl="0" marL="457200" rtl="0" algn="l">
              <a:spcBef>
                <a:spcPts val="0"/>
              </a:spcBef>
              <a:spcAft>
                <a:spcPts val="0"/>
              </a:spcAft>
              <a:buSzPts val="2000"/>
              <a:buChar char="-"/>
            </a:pPr>
            <a:r>
              <a:rPr lang="en" sz="2000"/>
              <a:t>Taking the system to production level</a:t>
            </a:r>
            <a:endParaRPr sz="2000"/>
          </a:p>
          <a:p>
            <a:pPr indent="-355600" lvl="0" marL="457200" rtl="0" algn="l">
              <a:spcBef>
                <a:spcPts val="0"/>
              </a:spcBef>
              <a:spcAft>
                <a:spcPts val="0"/>
              </a:spcAft>
              <a:buSzPts val="2000"/>
              <a:buChar char="-"/>
            </a:pPr>
            <a:r>
              <a:rPr lang="en" sz="2000"/>
              <a:t>Publishing paper in AI/NLP related conference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128825" y="1891625"/>
            <a:ext cx="4650600" cy="948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5000"/>
              <a:t>Thank You!!</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