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4" r:id="rId4"/>
    <p:sldId id="268" r:id="rId5"/>
    <p:sldId id="269" r:id="rId6"/>
    <p:sldId id="275" r:id="rId7"/>
    <p:sldId id="277" r:id="rId8"/>
    <p:sldId id="278" r:id="rId9"/>
    <p:sldId id="261" r:id="rId10"/>
    <p:sldId id="266" r:id="rId11"/>
    <p:sldId id="267" r:id="rId12"/>
    <p:sldId id="264" r:id="rId13"/>
    <p:sldId id="265" r:id="rId14"/>
    <p:sldId id="279"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5" d="100"/>
          <a:sy n="35" d="100"/>
        </p:scale>
        <p:origin x="253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22664041994752"/>
          <c:y val="5.1400554097404488E-2"/>
          <c:w val="0.81839610673665752"/>
          <c:h val="0.74838582677165355"/>
        </c:manualLayout>
      </c:layout>
      <c:lineChart>
        <c:grouping val="standard"/>
        <c:varyColors val="0"/>
        <c:ser>
          <c:idx val="0"/>
          <c:order val="0"/>
          <c:spPr>
            <a:ln>
              <a:solidFill>
                <a:srgbClr val="C00000"/>
              </a:solidFill>
            </a:ln>
          </c:spPr>
          <c:marker>
            <c:symbol val="none"/>
          </c:marker>
          <c:cat>
            <c:numRef>
              <c:f>'Sheet5 (2)'!$A$1:$A$32</c:f>
              <c:numCache>
                <c:formatCode>General</c:formatCode>
                <c:ptCount val="32"/>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numCache>
            </c:numRef>
          </c:cat>
          <c:val>
            <c:numRef>
              <c:f>'Sheet5 (2)'!$B$1:$B$32</c:f>
              <c:numCache>
                <c:formatCode>0.0</c:formatCode>
                <c:ptCount val="32"/>
                <c:pt idx="0">
                  <c:v>47.604199999999999</c:v>
                </c:pt>
                <c:pt idx="1">
                  <c:v>47.922800000000002</c:v>
                </c:pt>
                <c:pt idx="2">
                  <c:v>48.216200000000001</c:v>
                </c:pt>
                <c:pt idx="3">
                  <c:v>48.578000000000003</c:v>
                </c:pt>
                <c:pt idx="4">
                  <c:v>48.075800000000001</c:v>
                </c:pt>
                <c:pt idx="5">
                  <c:v>48.633800000000001</c:v>
                </c:pt>
                <c:pt idx="6">
                  <c:v>48.534800000000004</c:v>
                </c:pt>
                <c:pt idx="7">
                  <c:v>47.904800000000002</c:v>
                </c:pt>
                <c:pt idx="8">
                  <c:v>47.9696</c:v>
                </c:pt>
                <c:pt idx="9">
                  <c:v>48.282799999999995</c:v>
                </c:pt>
                <c:pt idx="10">
                  <c:v>48.840800000000002</c:v>
                </c:pt>
                <c:pt idx="11">
                  <c:v>48.282799999999995</c:v>
                </c:pt>
                <c:pt idx="12">
                  <c:v>48.574399999999997</c:v>
                </c:pt>
                <c:pt idx="13">
                  <c:v>49.159399999999998</c:v>
                </c:pt>
                <c:pt idx="14">
                  <c:v>48.731000000000002</c:v>
                </c:pt>
                <c:pt idx="15">
                  <c:v>48.5852</c:v>
                </c:pt>
                <c:pt idx="16">
                  <c:v>48.961399999999998</c:v>
                </c:pt>
                <c:pt idx="17">
                  <c:v>49.245800000000003</c:v>
                </c:pt>
                <c:pt idx="18">
                  <c:v>49.171999999999997</c:v>
                </c:pt>
                <c:pt idx="19">
                  <c:v>48.808400000000006</c:v>
                </c:pt>
                <c:pt idx="20">
                  <c:v>49.494199999999999</c:v>
                </c:pt>
                <c:pt idx="21">
                  <c:v>49.175600000000003</c:v>
                </c:pt>
                <c:pt idx="22">
                  <c:v>49.539200000000001</c:v>
                </c:pt>
                <c:pt idx="23">
                  <c:v>48.992000000000004</c:v>
                </c:pt>
                <c:pt idx="24">
                  <c:v>49.119799999999998</c:v>
                </c:pt>
                <c:pt idx="25">
                  <c:v>49.479799999999997</c:v>
                </c:pt>
                <c:pt idx="26">
                  <c:v>49.152200000000001</c:v>
                </c:pt>
                <c:pt idx="27">
                  <c:v>49.123400000000004</c:v>
                </c:pt>
                <c:pt idx="28">
                  <c:v>49.301600000000001</c:v>
                </c:pt>
                <c:pt idx="29">
                  <c:v>49.234999999999999</c:v>
                </c:pt>
                <c:pt idx="30">
                  <c:v>49.686800000000005</c:v>
                </c:pt>
                <c:pt idx="31">
                  <c:v>50.057600000000001</c:v>
                </c:pt>
              </c:numCache>
            </c:numRef>
          </c:val>
          <c:smooth val="0"/>
          <c:extLst>
            <c:ext xmlns:c16="http://schemas.microsoft.com/office/drawing/2014/chart" uri="{C3380CC4-5D6E-409C-BE32-E72D297353CC}">
              <c16:uniqueId val="{00000000-0C7B-485C-B8B4-4EB66292B927}"/>
            </c:ext>
          </c:extLst>
        </c:ser>
        <c:dLbls>
          <c:showLegendKey val="0"/>
          <c:showVal val="0"/>
          <c:showCatName val="0"/>
          <c:showSerName val="0"/>
          <c:showPercent val="0"/>
          <c:showBubbleSize val="0"/>
        </c:dLbls>
        <c:smooth val="0"/>
        <c:axId val="124868480"/>
        <c:axId val="126952960"/>
      </c:lineChart>
      <c:catAx>
        <c:axId val="124868480"/>
        <c:scaling>
          <c:orientation val="minMax"/>
        </c:scaling>
        <c:delete val="0"/>
        <c:axPos val="b"/>
        <c:numFmt formatCode="General" sourceLinked="1"/>
        <c:majorTickMark val="out"/>
        <c:minorTickMark val="none"/>
        <c:tickLblPos val="nextTo"/>
        <c:crossAx val="126952960"/>
        <c:crosses val="autoZero"/>
        <c:auto val="1"/>
        <c:lblAlgn val="ctr"/>
        <c:lblOffset val="100"/>
        <c:noMultiLvlLbl val="0"/>
      </c:catAx>
      <c:valAx>
        <c:axId val="126952960"/>
        <c:scaling>
          <c:orientation val="minMax"/>
        </c:scaling>
        <c:delete val="0"/>
        <c:axPos val="l"/>
        <c:majorGridlines/>
        <c:title>
          <c:tx>
            <c:rich>
              <a:bodyPr rot="-5400000" vert="horz"/>
              <a:lstStyle/>
              <a:p>
                <a:pPr>
                  <a:defRPr/>
                </a:pPr>
                <a:r>
                  <a:rPr lang="en-US"/>
                  <a:t>Temperature</a:t>
                </a:r>
                <a:r>
                  <a:rPr lang="en-US" baseline="0"/>
                  <a:t> (F)</a:t>
                </a:r>
                <a:endParaRPr lang="en-US"/>
              </a:p>
            </c:rich>
          </c:tx>
          <c:layout>
            <c:manualLayout>
              <c:xMode val="edge"/>
              <c:yMode val="edge"/>
              <c:x val="1.3888888888888888E-2"/>
              <c:y val="0.30514949218304233"/>
            </c:manualLayout>
          </c:layout>
          <c:overlay val="0"/>
        </c:title>
        <c:numFmt formatCode="0.0" sourceLinked="1"/>
        <c:majorTickMark val="out"/>
        <c:minorTickMark val="none"/>
        <c:tickLblPos val="nextTo"/>
        <c:crossAx val="124868480"/>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CA428B-76F4-4A32-B4FB-EE910FD04FA3}"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CA428B-76F4-4A32-B4FB-EE910FD04FA3}"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CA428B-76F4-4A32-B4FB-EE910FD04FA3}"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CA428B-76F4-4A32-B4FB-EE910FD04FA3}"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CA428B-76F4-4A32-B4FB-EE910FD04FA3}" type="datetimeFigureOut">
              <a:rPr lang="en-US" smtClean="0"/>
              <a:pPr/>
              <a:t>7/10/2017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CA428B-76F4-4A32-B4FB-EE910FD04FA3}"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CA428B-76F4-4A32-B4FB-EE910FD04FA3}" type="datetimeFigureOut">
              <a:rPr lang="en-US" smtClean="0"/>
              <a:pPr/>
              <a:t>7/10/2017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CA428B-76F4-4A32-B4FB-EE910FD04FA3}" type="datetimeFigureOut">
              <a:rPr lang="en-US" smtClean="0"/>
              <a:pPr/>
              <a:t>7/10/2017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A428B-76F4-4A32-B4FB-EE910FD04FA3}" type="datetimeFigureOut">
              <a:rPr lang="en-US" smtClean="0"/>
              <a:pPr/>
              <a:t>7/10/2017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CA428B-76F4-4A32-B4FB-EE910FD04FA3}"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CA428B-76F4-4A32-B4FB-EE910FD04FA3}" type="datetimeFigureOut">
              <a:rPr lang="en-US" smtClean="0"/>
              <a:pPr/>
              <a:t>7/10/2017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31E3E-4D44-427C-8F27-4179C6EF95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A428B-76F4-4A32-B4FB-EE910FD04FA3}" type="datetimeFigureOut">
              <a:rPr lang="en-US" smtClean="0"/>
              <a:pPr/>
              <a:t>7/10/2017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31E3E-4D44-427C-8F27-4179C6EF95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jis.sagepub.com/" TargetMode="External"/><Relationship Id="rId2" Type="http://schemas.openxmlformats.org/officeDocument/2006/relationships/hyperlink" Target="http://www.asist.org/" TargetMode="External"/><Relationship Id="rId1" Type="http://schemas.openxmlformats.org/officeDocument/2006/relationships/slideLayout" Target="../slideLayouts/slideLayout2.xml"/><Relationship Id="rId5" Type="http://schemas.openxmlformats.org/officeDocument/2006/relationships/hyperlink" Target="https://www.economist.com/news/special-report/21700758-will-smarter-machines-cause-mass-unemployment-automation-and-anxiety" TargetMode="External"/><Relationship Id="rId4" Type="http://schemas.openxmlformats.org/officeDocument/2006/relationships/hyperlink" Target="http://berkeleyearth.lbl.gov/auto/Global/Complete_TAVG_summary.tx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ANLY 506</a:t>
            </a:r>
            <a:br>
              <a:rPr lang="en-US" dirty="0"/>
            </a:br>
            <a:r>
              <a:rPr lang="en-US" dirty="0"/>
              <a:t>Exploratory Data Analysis</a:t>
            </a:r>
          </a:p>
        </p:txBody>
      </p:sp>
      <p:sp>
        <p:nvSpPr>
          <p:cNvPr id="3" name="Subtitle 2"/>
          <p:cNvSpPr>
            <a:spLocks noGrp="1"/>
          </p:cNvSpPr>
          <p:nvPr>
            <p:ph type="subTitle" idx="1"/>
          </p:nvPr>
        </p:nvSpPr>
        <p:spPr/>
        <p:txBody>
          <a:bodyPr/>
          <a:lstStyle/>
          <a:p>
            <a:r>
              <a:rPr lang="en-US" dirty="0"/>
              <a:t>Lecture 1: Introduction and Background</a:t>
            </a:r>
          </a:p>
        </p:txBody>
      </p:sp>
    </p:spTree>
    <p:extLst>
      <p:ext uri="{BB962C8B-B14F-4D97-AF65-F5344CB8AC3E}">
        <p14:creationId xmlns:p14="http://schemas.microsoft.com/office/powerpoint/2010/main" val="81398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Exploratory Data Analysis?</a:t>
            </a: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a:t>Exploratory Data Analysis (EDA) is an approach/philosophy for data analysis that employs a variety of </a:t>
            </a:r>
            <a:r>
              <a:rPr lang="en-US"/>
              <a:t>techniques to</a:t>
            </a:r>
            <a:endParaRPr lang="en-US" dirty="0"/>
          </a:p>
          <a:p>
            <a:pPr lvl="1"/>
            <a:r>
              <a:rPr lang="en-US" dirty="0"/>
              <a:t>maximize insight into a data set;</a:t>
            </a:r>
          </a:p>
          <a:p>
            <a:pPr lvl="1"/>
            <a:r>
              <a:rPr lang="en-US" dirty="0"/>
              <a:t>uncover underlying structure;</a:t>
            </a:r>
          </a:p>
          <a:p>
            <a:pPr lvl="1"/>
            <a:r>
              <a:rPr lang="en-US" dirty="0"/>
              <a:t>extract important variables;</a:t>
            </a:r>
          </a:p>
          <a:p>
            <a:pPr lvl="1"/>
            <a:r>
              <a:rPr lang="en-US" dirty="0"/>
              <a:t>detect outliers and anomalies;</a:t>
            </a:r>
          </a:p>
          <a:p>
            <a:pPr lvl="1"/>
            <a:r>
              <a:rPr lang="en-US" dirty="0"/>
              <a:t>test underlying assumptions;</a:t>
            </a:r>
          </a:p>
          <a:p>
            <a:pPr lvl="1"/>
            <a:r>
              <a:rPr lang="en-US" dirty="0"/>
              <a:t>develop parsimonious models; and</a:t>
            </a:r>
          </a:p>
          <a:p>
            <a:pPr lvl="1"/>
            <a:r>
              <a:rPr lang="en-US" dirty="0"/>
              <a:t>determine optimal factor settings.</a:t>
            </a:r>
          </a:p>
          <a:p>
            <a:pPr lvl="1">
              <a:buNone/>
            </a:pPr>
            <a:endParaRPr lang="en-US" dirty="0"/>
          </a:p>
        </p:txBody>
      </p:sp>
    </p:spTree>
    <p:extLst>
      <p:ext uri="{BB962C8B-B14F-4D97-AF65-F5344CB8AC3E}">
        <p14:creationId xmlns:p14="http://schemas.microsoft.com/office/powerpoint/2010/main" val="145422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EDA differ from classical data analysis?</a:t>
            </a: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b="1"/>
              <a:t>Classical:</a:t>
            </a:r>
            <a:r>
              <a:rPr lang="en-US" b="1" dirty="0"/>
              <a:t> </a:t>
            </a:r>
            <a:r>
              <a:rPr lang="en-US"/>
              <a:t>The </a:t>
            </a:r>
            <a:r>
              <a:rPr lang="en-US" dirty="0"/>
              <a:t>classical approach imposes models (both deterministic and probabilistic) on the data. Deterministic models include, for example, regression models and analysis of variance (ANOVA) models. The most common probabilistic model assumes that the errors about the deterministic model are normally distributed--this assumption affects the validity of the ANOVA F tests.</a:t>
            </a:r>
          </a:p>
          <a:p>
            <a:r>
              <a:rPr lang="en-US" b="1"/>
              <a:t>Exploratory:</a:t>
            </a:r>
            <a:r>
              <a:rPr lang="en-US" b="1" dirty="0"/>
              <a:t> </a:t>
            </a:r>
            <a:r>
              <a:rPr lang="en-US"/>
              <a:t>The </a:t>
            </a:r>
            <a:r>
              <a:rPr lang="en-US" dirty="0"/>
              <a:t>Exploratory Data Analysis approach does not impose deterministic or probabilistic models on the data. On the contrary, the EDA approach allows the data to suggest admissible models that best fit the </a:t>
            </a:r>
            <a:r>
              <a:rPr lang="en-US"/>
              <a:t>data.</a:t>
            </a:r>
            <a:endParaRPr lang="en-US" dirty="0"/>
          </a:p>
        </p:txBody>
      </p:sp>
    </p:spTree>
    <p:extLst>
      <p:ext uri="{BB962C8B-B14F-4D97-AF65-F5344CB8AC3E}">
        <p14:creationId xmlns:p14="http://schemas.microsoft.com/office/powerpoint/2010/main" val="63440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p>
        </p:txBody>
      </p:sp>
      <p:sp>
        <p:nvSpPr>
          <p:cNvPr id="3" name="Content Placeholder 2"/>
          <p:cNvSpPr>
            <a:spLocks noGrp="1"/>
          </p:cNvSpPr>
          <p:nvPr>
            <p:ph idx="1"/>
          </p:nvPr>
        </p:nvSpPr>
        <p:spPr>
          <a:xfrm>
            <a:off x="381000" y="1600200"/>
            <a:ext cx="6400800" cy="5029200"/>
          </a:xfrm>
        </p:spPr>
        <p:txBody>
          <a:bodyPr>
            <a:normAutofit fontScale="92500" lnSpcReduction="10000"/>
          </a:bodyPr>
          <a:lstStyle/>
          <a:p>
            <a:r>
              <a:rPr lang="en-US" dirty="0"/>
              <a:t>Quantitative and Qualitative Data Exploration go Hand-in-Hand</a:t>
            </a:r>
          </a:p>
          <a:p>
            <a:pPr lvl="1"/>
            <a:r>
              <a:rPr lang="en-US" dirty="0"/>
              <a:t>Quantitative methods include: Summary/Descriptive Statistics; Hypothesis testing; Analysis of Variance; Point Estimates and Confidence Intervals;  and Least </a:t>
            </a:r>
            <a:r>
              <a:rPr lang="en-US"/>
              <a:t>Squares Regression</a:t>
            </a:r>
            <a:endParaRPr lang="en-US" b="1" dirty="0"/>
          </a:p>
          <a:p>
            <a:pPr lvl="1"/>
            <a:r>
              <a:rPr lang="en-US"/>
              <a:t>Exploratory Data Analysis-let </a:t>
            </a:r>
            <a:r>
              <a:rPr lang="en-US" dirty="0"/>
              <a:t>the data </a:t>
            </a:r>
            <a:r>
              <a:rPr lang="en-US"/>
              <a:t>guide us</a:t>
            </a:r>
            <a:endParaRPr lang="en-US" dirty="0"/>
          </a:p>
          <a:p>
            <a:pPr lvl="1"/>
            <a:r>
              <a:rPr lang="en-US"/>
              <a:t>Qualitative methods focused </a:t>
            </a:r>
            <a:r>
              <a:rPr lang="en-US" dirty="0"/>
              <a:t>on graphical methods – which form the core of EDA.</a:t>
            </a:r>
          </a:p>
        </p:txBody>
      </p:sp>
    </p:spTree>
    <p:extLst>
      <p:ext uri="{BB962C8B-B14F-4D97-AF65-F5344CB8AC3E}">
        <p14:creationId xmlns:p14="http://schemas.microsoft.com/office/powerpoint/2010/main" val="69634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the data?</a:t>
            </a:r>
          </a:p>
        </p:txBody>
      </p:sp>
      <p:sp>
        <p:nvSpPr>
          <p:cNvPr id="3" name="Content Placeholder 2"/>
          <p:cNvSpPr>
            <a:spLocks noGrp="1"/>
          </p:cNvSpPr>
          <p:nvPr>
            <p:ph idx="1"/>
          </p:nvPr>
        </p:nvSpPr>
        <p:spPr/>
        <p:txBody>
          <a:bodyPr/>
          <a:lstStyle/>
          <a:p>
            <a:r>
              <a:rPr lang="en-US" dirty="0"/>
              <a:t>Everywhere</a:t>
            </a:r>
          </a:p>
          <a:p>
            <a:pPr lvl="1"/>
            <a:r>
              <a:rPr lang="en-US" dirty="0"/>
              <a:t>It is on the Internet in a variety of forms, e.g. files on websites and even the websites themselves</a:t>
            </a:r>
          </a:p>
          <a:p>
            <a:pPr lvl="1"/>
            <a:r>
              <a:rPr lang="en-US" dirty="0"/>
              <a:t>It is in databases</a:t>
            </a:r>
          </a:p>
          <a:p>
            <a:pPr lvl="1"/>
            <a:r>
              <a:rPr lang="en-US" dirty="0"/>
              <a:t>It is in files </a:t>
            </a:r>
          </a:p>
          <a:p>
            <a:pPr lvl="1"/>
            <a:r>
              <a:rPr lang="en-US" dirty="0"/>
              <a:t>It is in repositories</a:t>
            </a:r>
          </a:p>
          <a:p>
            <a:pPr lvl="1"/>
            <a:r>
              <a:rPr lang="en-US" dirty="0"/>
              <a:t>It is on your computer, your network </a:t>
            </a:r>
          </a:p>
          <a:p>
            <a:pPr lvl="1"/>
            <a:r>
              <a:rPr lang="en-US" dirty="0"/>
              <a:t>Data is everywhere…</a:t>
            </a:r>
          </a:p>
        </p:txBody>
      </p:sp>
    </p:spTree>
    <p:extLst>
      <p:ext uri="{BB962C8B-B14F-4D97-AF65-F5344CB8AC3E}">
        <p14:creationId xmlns:p14="http://schemas.microsoft.com/office/powerpoint/2010/main" val="128445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Data Science</a:t>
            </a:r>
          </a:p>
        </p:txBody>
      </p:sp>
      <p:sp>
        <p:nvSpPr>
          <p:cNvPr id="3" name="Content Placeholder 2"/>
          <p:cNvSpPr>
            <a:spLocks noGrp="1"/>
          </p:cNvSpPr>
          <p:nvPr>
            <p:ph idx="1"/>
          </p:nvPr>
        </p:nvSpPr>
        <p:spPr/>
        <p:txBody>
          <a:bodyPr/>
          <a:lstStyle/>
          <a:p>
            <a:r>
              <a:rPr lang="en-US"/>
              <a:t>Data spans all professions and industries</a:t>
            </a:r>
          </a:p>
          <a:p>
            <a:r>
              <a:rPr lang="en-US"/>
              <a:t>The world economy is becoming automated (50% unemployment in next 20 years); the new economy will likely demand data scientists</a:t>
            </a:r>
          </a:p>
          <a:p>
            <a:r>
              <a:rPr lang="en-US"/>
              <a:t>Solving the world’s problems requires understanding data</a:t>
            </a:r>
          </a:p>
          <a:p>
            <a:endParaRPr lang="en-US"/>
          </a:p>
          <a:p>
            <a:pPr>
              <a:buNone/>
            </a:pPr>
            <a:endParaRPr lang="en-US"/>
          </a:p>
          <a:p>
            <a:pPr>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Sources</a:t>
            </a:r>
            <a:endParaRPr lang="en-US" dirty="0"/>
          </a:p>
        </p:txBody>
      </p:sp>
      <p:sp>
        <p:nvSpPr>
          <p:cNvPr id="3" name="Content Placeholder 2"/>
          <p:cNvSpPr>
            <a:spLocks noGrp="1"/>
          </p:cNvSpPr>
          <p:nvPr>
            <p:ph idx="1"/>
          </p:nvPr>
        </p:nvSpPr>
        <p:spPr>
          <a:xfrm>
            <a:off x="457200" y="1600201"/>
            <a:ext cx="8229600" cy="1828799"/>
          </a:xfrm>
        </p:spPr>
        <p:txBody>
          <a:bodyPr>
            <a:normAutofit/>
          </a:bodyPr>
          <a:lstStyle/>
          <a:p>
            <a:r>
              <a:rPr lang="en-US" sz="2800"/>
              <a:t>Information Science</a:t>
            </a:r>
            <a:endParaRPr lang="en-US" sz="2800" dirty="0"/>
          </a:p>
          <a:p>
            <a:pPr lvl="1"/>
            <a:r>
              <a:rPr lang="en-US" sz="2400" dirty="0"/>
              <a:t>Association for Information Science and Technology, </a:t>
            </a:r>
            <a:r>
              <a:rPr lang="en-US" sz="2400" dirty="0">
                <a:hlinkClick r:id="rId2"/>
              </a:rPr>
              <a:t>www.asist.org</a:t>
            </a:r>
            <a:r>
              <a:rPr lang="en-US" sz="2400" dirty="0"/>
              <a:t> </a:t>
            </a:r>
          </a:p>
          <a:p>
            <a:pPr lvl="1"/>
            <a:r>
              <a:rPr lang="en-US" sz="2400" dirty="0"/>
              <a:t>Journal of Information Science, </a:t>
            </a:r>
            <a:r>
              <a:rPr lang="en-US" sz="2400" dirty="0">
                <a:hlinkClick r:id="rId3"/>
              </a:rPr>
              <a:t>http://jis.sagepub.com</a:t>
            </a:r>
            <a:r>
              <a:rPr lang="en-US" sz="2400">
                <a:hlinkClick r:id="rId3"/>
              </a:rPr>
              <a:t>/</a:t>
            </a:r>
            <a:r>
              <a:rPr lang="en-US" sz="2400"/>
              <a:t> </a:t>
            </a:r>
            <a:endParaRPr lang="en-US" sz="2400" dirty="0"/>
          </a:p>
        </p:txBody>
      </p:sp>
      <p:sp>
        <p:nvSpPr>
          <p:cNvPr id="4" name="Rectangle 3"/>
          <p:cNvSpPr/>
          <p:nvPr/>
        </p:nvSpPr>
        <p:spPr>
          <a:xfrm>
            <a:off x="609600" y="3581400"/>
            <a:ext cx="6629400" cy="3108543"/>
          </a:xfrm>
          <a:prstGeom prst="rect">
            <a:avLst/>
          </a:prstGeom>
        </p:spPr>
        <p:txBody>
          <a:bodyPr wrap="square">
            <a:spAutoFit/>
          </a:bodyPr>
          <a:lstStyle/>
          <a:p>
            <a:pPr>
              <a:buFont typeface="Arial" pitchFamily="34" charset="0"/>
              <a:buChar char="•"/>
            </a:pPr>
            <a:r>
              <a:rPr lang="en-US" sz="2800"/>
              <a:t> Climate change data </a:t>
            </a:r>
            <a:r>
              <a:rPr lang="en-US" sz="2400">
                <a:hlinkClick r:id="rId4"/>
              </a:rPr>
              <a:t>http://berkeleyearth.lbl.gov/auto/Global/Complete_TAVG_summary.txt</a:t>
            </a:r>
            <a:r>
              <a:rPr lang="en-US" sz="2400"/>
              <a:t> </a:t>
            </a:r>
          </a:p>
          <a:p>
            <a:pPr>
              <a:buFont typeface="Arial" pitchFamily="34" charset="0"/>
              <a:buChar char="•"/>
            </a:pPr>
            <a:endParaRPr lang="en-US" sz="2000"/>
          </a:p>
          <a:p>
            <a:pPr>
              <a:buFont typeface="Arial" pitchFamily="34" charset="0"/>
              <a:buChar char="•"/>
            </a:pPr>
            <a:r>
              <a:rPr lang="en-US" sz="2800"/>
              <a:t>Automation</a:t>
            </a:r>
          </a:p>
          <a:p>
            <a:r>
              <a:rPr lang="en-US" sz="2400">
                <a:hlinkClick r:id="rId5"/>
              </a:rPr>
              <a:t>https://www.economist.com/news/special-report/21700758-will-smarter-machines-cause-mass-unemployment-automation-and-anxiety</a:t>
            </a:r>
            <a:r>
              <a:rPr lang="en-US" sz="2400"/>
              <a:t> </a:t>
            </a:r>
          </a:p>
        </p:txBody>
      </p:sp>
    </p:spTree>
    <p:extLst>
      <p:ext uri="{BB962C8B-B14F-4D97-AF65-F5344CB8AC3E}">
        <p14:creationId xmlns:p14="http://schemas.microsoft.com/office/powerpoint/2010/main" val="1514863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we doing? </a:t>
            </a:r>
            <a:br>
              <a:rPr lang="en-US" dirty="0"/>
            </a:br>
            <a:r>
              <a:rPr lang="en-US" dirty="0"/>
              <a:t>What will we learn?</a:t>
            </a:r>
          </a:p>
        </p:txBody>
      </p:sp>
      <p:sp>
        <p:nvSpPr>
          <p:cNvPr id="3" name="Content Placeholder 2"/>
          <p:cNvSpPr>
            <a:spLocks noGrp="1"/>
          </p:cNvSpPr>
          <p:nvPr>
            <p:ph idx="1"/>
          </p:nvPr>
        </p:nvSpPr>
        <p:spPr/>
        <p:txBody>
          <a:bodyPr>
            <a:normAutofit/>
          </a:bodyPr>
          <a:lstStyle/>
          <a:p>
            <a:r>
              <a:rPr lang="en-US" dirty="0"/>
              <a:t>Before we can explore our data we have to get it</a:t>
            </a:r>
          </a:p>
          <a:p>
            <a:pPr lvl="1"/>
            <a:r>
              <a:rPr lang="en-US" dirty="0"/>
              <a:t>How do we do that?</a:t>
            </a:r>
          </a:p>
          <a:p>
            <a:pPr lvl="1"/>
            <a:r>
              <a:rPr lang="en-US" dirty="0"/>
              <a:t>What is the difference between data and information?</a:t>
            </a:r>
          </a:p>
          <a:p>
            <a:r>
              <a:rPr lang="en-US" dirty="0"/>
              <a:t>Once we have retrieved our data how do we explore it?</a:t>
            </a:r>
          </a:p>
          <a:p>
            <a:pPr lvl="1"/>
            <a:r>
              <a:rPr lang="en-US" dirty="0"/>
              <a:t>What is Exploratory Data Analysis? </a:t>
            </a:r>
          </a:p>
        </p:txBody>
      </p:sp>
    </p:spTree>
    <p:extLst>
      <p:ext uri="{BB962C8B-B14F-4D97-AF65-F5344CB8AC3E}">
        <p14:creationId xmlns:p14="http://schemas.microsoft.com/office/powerpoint/2010/main" val="190528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Information and Knowledge</a:t>
            </a:r>
          </a:p>
        </p:txBody>
      </p:sp>
      <p:sp>
        <p:nvSpPr>
          <p:cNvPr id="3" name="Content Placeholder 2"/>
          <p:cNvSpPr>
            <a:spLocks noGrp="1"/>
          </p:cNvSpPr>
          <p:nvPr>
            <p:ph idx="1"/>
          </p:nvPr>
        </p:nvSpPr>
        <p:spPr/>
        <p:txBody>
          <a:bodyPr/>
          <a:lstStyle/>
          <a:p>
            <a:r>
              <a:rPr lang="en-US"/>
              <a:t>Data – numerical or categorical measurement (ex: measure heat through a thermometer – temperature is the data)</a:t>
            </a:r>
          </a:p>
          <a:p>
            <a:r>
              <a:rPr lang="en-US"/>
              <a:t>Information – data provided along with context such that it is useful</a:t>
            </a:r>
          </a:p>
          <a:p>
            <a:r>
              <a:rPr lang="en-US"/>
              <a:t>Knowledge – The ability to make a decision given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Data</a:t>
            </a:r>
          </a:p>
        </p:txBody>
      </p:sp>
      <p:graphicFrame>
        <p:nvGraphicFramePr>
          <p:cNvPr id="5" name="Table 4"/>
          <p:cNvGraphicFramePr>
            <a:graphicFrameLocks noGrp="1"/>
          </p:cNvGraphicFramePr>
          <p:nvPr/>
        </p:nvGraphicFramePr>
        <p:xfrm>
          <a:off x="457200" y="3200400"/>
          <a:ext cx="4191000" cy="31242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182880">
                <a:tc>
                  <a:txBody>
                    <a:bodyPr/>
                    <a:lstStyle/>
                    <a:p>
                      <a:pPr algn="ctr" fontAlgn="b"/>
                      <a:r>
                        <a:rPr lang="en-US" sz="2000" b="0" i="0" u="none" strike="noStrike">
                          <a:solidFill>
                            <a:srgbClr val="C00000"/>
                          </a:solidFill>
                          <a:latin typeface="Calibri"/>
                        </a:rPr>
                        <a:t>47.7</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49.5</a:t>
                      </a:r>
                    </a:p>
                  </a:txBody>
                  <a:tcPr marL="7620" marR="7620" marT="7620" marB="0" anchor="b">
                    <a:lnL>
                      <a:noFill/>
                    </a:lnL>
                    <a:lnR>
                      <a:noFill/>
                    </a:lnR>
                    <a:lnT>
                      <a:noFill/>
                    </a:lnT>
                    <a:lnB>
                      <a:noFill/>
                    </a:lnB>
                  </a:tcPr>
                </a:tc>
                <a:extLst>
                  <a:ext uri="{0D108BD9-81ED-4DB2-BD59-A6C34878D82A}">
                    <a16:rowId xmlns:a16="http://schemas.microsoft.com/office/drawing/2014/main" val="10000"/>
                  </a:ext>
                </a:extLst>
              </a:tr>
              <a:tr h="182880">
                <a:tc>
                  <a:txBody>
                    <a:bodyPr/>
                    <a:lstStyle/>
                    <a:p>
                      <a:pPr algn="ctr" fontAlgn="b"/>
                      <a:r>
                        <a:rPr lang="en-US" sz="2000" b="0" i="0" u="none" strike="noStrike">
                          <a:solidFill>
                            <a:srgbClr val="C00000"/>
                          </a:solidFill>
                          <a:latin typeface="Calibri"/>
                        </a:rPr>
                        <a:t>47.5</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48.5</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48.5</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49.0</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extLst>
                  <a:ext uri="{0D108BD9-81ED-4DB2-BD59-A6C34878D82A}">
                    <a16:rowId xmlns:a16="http://schemas.microsoft.com/office/drawing/2014/main" val="10001"/>
                  </a:ext>
                </a:extLst>
              </a:tr>
              <a:tr h="182880">
                <a:tc>
                  <a:txBody>
                    <a:bodyPr/>
                    <a:lstStyle/>
                    <a:p>
                      <a:pPr algn="ctr" fontAlgn="b"/>
                      <a:r>
                        <a:rPr lang="en-US" sz="2000" b="0" i="0" u="none" strike="noStrike">
                          <a:solidFill>
                            <a:srgbClr val="C00000"/>
                          </a:solidFill>
                          <a:latin typeface="Calibri"/>
                        </a:rPr>
                        <a:t>47.3</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47.9</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49.1</a:t>
                      </a:r>
                    </a:p>
                  </a:txBody>
                  <a:tcPr marL="7620" marR="7620" marT="7620" marB="0" anchor="b">
                    <a:lnL>
                      <a:noFill/>
                    </a:lnL>
                    <a:lnR>
                      <a:noFill/>
                    </a:lnR>
                    <a:lnT>
                      <a:noFill/>
                    </a:lnT>
                    <a:lnB>
                      <a:noFill/>
                    </a:lnB>
                  </a:tcPr>
                </a:tc>
                <a:extLst>
                  <a:ext uri="{0D108BD9-81ED-4DB2-BD59-A6C34878D82A}">
                    <a16:rowId xmlns:a16="http://schemas.microsoft.com/office/drawing/2014/main" val="10002"/>
                  </a:ext>
                </a:extLst>
              </a:tr>
              <a:tr h="182880">
                <a:tc>
                  <a:txBody>
                    <a:bodyPr/>
                    <a:lstStyle/>
                    <a:p>
                      <a:pPr algn="ctr" fontAlgn="b"/>
                      <a:r>
                        <a:rPr lang="en-US" sz="2000" b="0" i="0" u="none" strike="noStrike">
                          <a:solidFill>
                            <a:srgbClr val="C00000"/>
                          </a:solidFill>
                          <a:latin typeface="Calibri"/>
                        </a:rPr>
                        <a:t>48.1</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48.3</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48.0</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49.3</a:t>
                      </a:r>
                    </a:p>
                  </a:txBody>
                  <a:tcPr marL="7620" marR="7620" marT="7620" marB="0" anchor="b">
                    <a:lnL>
                      <a:noFill/>
                    </a:lnL>
                    <a:lnR>
                      <a:noFill/>
                    </a:lnR>
                    <a:lnT>
                      <a:noFill/>
                    </a:lnT>
                    <a:lnB>
                      <a:noFill/>
                    </a:lnB>
                  </a:tcPr>
                </a:tc>
                <a:extLst>
                  <a:ext uri="{0D108BD9-81ED-4DB2-BD59-A6C34878D82A}">
                    <a16:rowId xmlns:a16="http://schemas.microsoft.com/office/drawing/2014/main" val="10003"/>
                  </a:ext>
                </a:extLst>
              </a:tr>
              <a:tr h="182880">
                <a:tc>
                  <a:txBody>
                    <a:bodyPr/>
                    <a:lstStyle/>
                    <a:p>
                      <a:pPr algn="ctr" fontAlgn="b"/>
                      <a:r>
                        <a:rPr lang="en-US" sz="2000" b="0" i="0" u="none" strike="noStrike">
                          <a:solidFill>
                            <a:srgbClr val="C00000"/>
                          </a:solidFill>
                          <a:latin typeface="Calibri"/>
                        </a:rPr>
                        <a:t>47.3</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47.7</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48.3</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48.8</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extLst>
                  <a:ext uri="{0D108BD9-81ED-4DB2-BD59-A6C34878D82A}">
                    <a16:rowId xmlns:a16="http://schemas.microsoft.com/office/drawing/2014/main" val="10004"/>
                  </a:ext>
                </a:extLst>
              </a:tr>
              <a:tr h="182880">
                <a:tc>
                  <a:txBody>
                    <a:bodyPr/>
                    <a:lstStyle/>
                    <a:p>
                      <a:pPr algn="ctr" fontAlgn="b"/>
                      <a:r>
                        <a:rPr lang="en-US" sz="2000" b="0" i="0" u="none" strike="noStrike">
                          <a:solidFill>
                            <a:srgbClr val="C00000"/>
                          </a:solidFill>
                          <a:latin typeface="Calibri"/>
                        </a:rPr>
                        <a:t>47.7</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48.8</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49.5</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49.7</a:t>
                      </a:r>
                    </a:p>
                  </a:txBody>
                  <a:tcPr marL="7620" marR="7620" marT="7620" marB="0" anchor="b">
                    <a:lnL>
                      <a:noFill/>
                    </a:lnL>
                    <a:lnR>
                      <a:noFill/>
                    </a:lnR>
                    <a:lnT>
                      <a:noFill/>
                    </a:lnT>
                    <a:lnB>
                      <a:noFill/>
                    </a:lnB>
                  </a:tcPr>
                </a:tc>
                <a:extLst>
                  <a:ext uri="{0D108BD9-81ED-4DB2-BD59-A6C34878D82A}">
                    <a16:rowId xmlns:a16="http://schemas.microsoft.com/office/drawing/2014/main" val="10005"/>
                  </a:ext>
                </a:extLst>
              </a:tr>
              <a:tr h="182880">
                <a:tc>
                  <a:txBody>
                    <a:bodyPr/>
                    <a:lstStyle/>
                    <a:p>
                      <a:pPr algn="ctr" fontAlgn="b"/>
                      <a:r>
                        <a:rPr lang="en-US" sz="2000" b="0" i="0" u="none" strike="noStrike">
                          <a:solidFill>
                            <a:srgbClr val="C00000"/>
                          </a:solidFill>
                          <a:latin typeface="Calibri"/>
                        </a:rPr>
                        <a:t>47.0</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47.9</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48.3</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50.1</a:t>
                      </a:r>
                    </a:p>
                  </a:txBody>
                  <a:tcPr marL="7620" marR="7620" marT="7620" marB="0" anchor="b">
                    <a:lnL>
                      <a:noFill/>
                    </a:lnL>
                    <a:lnR>
                      <a:noFill/>
                    </a:lnR>
                    <a:lnT>
                      <a:noFill/>
                    </a:lnT>
                    <a:lnB>
                      <a:noFill/>
                    </a:lnB>
                  </a:tcPr>
                </a:tc>
                <a:extLst>
                  <a:ext uri="{0D108BD9-81ED-4DB2-BD59-A6C34878D82A}">
                    <a16:rowId xmlns:a16="http://schemas.microsoft.com/office/drawing/2014/main" val="10006"/>
                  </a:ext>
                </a:extLst>
              </a:tr>
              <a:tr h="182880">
                <a:tc>
                  <a:txBody>
                    <a:bodyPr/>
                    <a:lstStyle/>
                    <a:p>
                      <a:pPr algn="ctr" fontAlgn="b"/>
                      <a:r>
                        <a:rPr lang="en-US" sz="2000" b="0" i="0" u="none" strike="noStrike">
                          <a:solidFill>
                            <a:srgbClr val="C00000"/>
                          </a:solidFill>
                          <a:latin typeface="Calibri"/>
                        </a:rPr>
                        <a:t>47.9</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49.5</a:t>
                      </a:r>
                    </a:p>
                  </a:txBody>
                  <a:tcPr marL="7620" marR="7620" marT="7620" marB="0" anchor="b">
                    <a:lnL>
                      <a:noFill/>
                    </a:lnL>
                    <a:lnR>
                      <a:noFill/>
                    </a:lnR>
                    <a:lnT>
                      <a:noFill/>
                    </a:lnT>
                    <a:lnB>
                      <a:noFill/>
                    </a:lnB>
                  </a:tcPr>
                </a:tc>
                <a:tc>
                  <a:txBody>
                    <a:bodyPr/>
                    <a:lstStyle/>
                    <a:p>
                      <a:pPr algn="ctr" fontAlgn="b"/>
                      <a:endParaRPr lang="en-US" sz="2000" b="0" i="0" u="none" strike="noStrike">
                        <a:solidFill>
                          <a:srgbClr val="C00000"/>
                        </a:solidFill>
                        <a:latin typeface="Calibri"/>
                      </a:endParaRPr>
                    </a:p>
                  </a:txBody>
                  <a:tcPr marL="7620" marR="7620" marT="7620" marB="0" anchor="b">
                    <a:lnL>
                      <a:noFill/>
                    </a:lnL>
                    <a:lnR>
                      <a:noFill/>
                    </a:lnR>
                    <a:lnT>
                      <a:noFill/>
                    </a:lnT>
                    <a:lnB>
                      <a:noFill/>
                    </a:lnB>
                  </a:tcPr>
                </a:tc>
                <a:extLst>
                  <a:ext uri="{0D108BD9-81ED-4DB2-BD59-A6C34878D82A}">
                    <a16:rowId xmlns:a16="http://schemas.microsoft.com/office/drawing/2014/main" val="10007"/>
                  </a:ext>
                </a:extLst>
              </a:tr>
              <a:tr h="182880">
                <a:tc>
                  <a:txBody>
                    <a:bodyPr/>
                    <a:lstStyle/>
                    <a:p>
                      <a:pPr algn="ctr" fontAlgn="b"/>
                      <a:r>
                        <a:rPr lang="en-US" sz="2000" b="0" i="0" u="none" strike="noStrike">
                          <a:solidFill>
                            <a:srgbClr val="C00000"/>
                          </a:solidFill>
                          <a:latin typeface="Calibri"/>
                        </a:rPr>
                        <a:t>47.7</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49.0</a:t>
                      </a:r>
                    </a:p>
                  </a:txBody>
                  <a:tcPr marL="7620" marR="7620" marT="7620" marB="0" anchor="b">
                    <a:lnL>
                      <a:noFill/>
                    </a:lnL>
                    <a:lnR>
                      <a:noFill/>
                    </a:lnR>
                    <a:lnT>
                      <a:noFill/>
                    </a:lnT>
                    <a:lnB>
                      <a:noFill/>
                    </a:lnB>
                  </a:tcPr>
                </a:tc>
                <a:tc>
                  <a:txBody>
                    <a:bodyPr/>
                    <a:lstStyle/>
                    <a:p>
                      <a:pPr algn="ctr" fontAlgn="b"/>
                      <a:endParaRPr lang="en-US" sz="2000" b="0" i="0" u="none" strike="noStrike">
                        <a:solidFill>
                          <a:srgbClr val="C00000"/>
                        </a:solidFill>
                        <a:latin typeface="Calibri"/>
                      </a:endParaRPr>
                    </a:p>
                  </a:txBody>
                  <a:tcPr marL="7620" marR="7620" marT="7620" marB="0" anchor="b">
                    <a:lnL>
                      <a:noFill/>
                    </a:lnL>
                    <a:lnR>
                      <a:noFill/>
                    </a:lnR>
                    <a:lnT>
                      <a:noFill/>
                    </a:lnT>
                    <a:lnB>
                      <a:noFill/>
                    </a:lnB>
                  </a:tcPr>
                </a:tc>
                <a:extLst>
                  <a:ext uri="{0D108BD9-81ED-4DB2-BD59-A6C34878D82A}">
                    <a16:rowId xmlns:a16="http://schemas.microsoft.com/office/drawing/2014/main" val="10008"/>
                  </a:ext>
                </a:extLst>
              </a:tr>
              <a:tr h="182880">
                <a:tc>
                  <a:txBody>
                    <a:bodyPr/>
                    <a:lstStyle/>
                    <a:p>
                      <a:pPr algn="ctr" fontAlgn="b"/>
                      <a:r>
                        <a:rPr lang="en-US" sz="2000" b="0" i="0" u="none" strike="noStrike">
                          <a:solidFill>
                            <a:srgbClr val="C00000"/>
                          </a:solidFill>
                          <a:latin typeface="Calibri"/>
                        </a:rPr>
                        <a:t>47.7</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48.1</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48.7</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49.1</a:t>
                      </a:r>
                    </a:p>
                  </a:txBody>
                  <a:tcPr marL="7620" marR="7620" marT="7620" marB="0" anchor="b">
                    <a:lnL>
                      <a:noFill/>
                    </a:lnL>
                    <a:lnR>
                      <a:noFill/>
                    </a:lnR>
                    <a:lnT>
                      <a:noFill/>
                    </a:lnT>
                    <a:lnB>
                      <a:noFill/>
                    </a:lnB>
                  </a:tcPr>
                </a:tc>
                <a:tc>
                  <a:txBody>
                    <a:bodyPr/>
                    <a:lstStyle/>
                    <a:p>
                      <a:pPr algn="ctr" fontAlgn="b"/>
                      <a:endParaRPr lang="en-US" sz="2000" b="0" i="0" u="none" strike="noStrike">
                        <a:solidFill>
                          <a:srgbClr val="C00000"/>
                        </a:solidFill>
                        <a:latin typeface="Calibri"/>
                      </a:endParaRPr>
                    </a:p>
                  </a:txBody>
                  <a:tcPr marL="7620" marR="7620" marT="7620" marB="0" anchor="b">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7" name="Content Placeholder 2"/>
          <p:cNvSpPr>
            <a:spLocks noGrp="1"/>
          </p:cNvSpPr>
          <p:nvPr>
            <p:ph idx="1"/>
          </p:nvPr>
        </p:nvSpPr>
        <p:spPr>
          <a:xfrm>
            <a:off x="457200" y="1295400"/>
            <a:ext cx="8458200" cy="1828800"/>
          </a:xfrm>
        </p:spPr>
        <p:txBody>
          <a:bodyPr>
            <a:normAutofit/>
          </a:bodyPr>
          <a:lstStyle/>
          <a:p>
            <a:r>
              <a:rPr lang="en-US" sz="2800"/>
              <a:t>Raw data can be meaningless if it is provided without context or structure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Information</a:t>
            </a:r>
          </a:p>
        </p:txBody>
      </p:sp>
      <p:graphicFrame>
        <p:nvGraphicFramePr>
          <p:cNvPr id="4" name="Table 3"/>
          <p:cNvGraphicFramePr>
            <a:graphicFrameLocks noGrp="1"/>
          </p:cNvGraphicFramePr>
          <p:nvPr/>
        </p:nvGraphicFramePr>
        <p:xfrm>
          <a:off x="228600" y="3429000"/>
          <a:ext cx="8229600" cy="3124200"/>
        </p:xfrm>
        <a:graphic>
          <a:graphicData uri="http://schemas.openxmlformats.org/drawingml/2006/table">
            <a:tbl>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gridCol w="822960">
                  <a:extLst>
                    <a:ext uri="{9D8B030D-6E8A-4147-A177-3AD203B41FA5}">
                      <a16:colId xmlns:a16="http://schemas.microsoft.com/office/drawing/2014/main" val="20009"/>
                    </a:ext>
                  </a:extLst>
                </a:gridCol>
              </a:tblGrid>
              <a:tr h="182880">
                <a:tc>
                  <a:txBody>
                    <a:bodyPr/>
                    <a:lstStyle/>
                    <a:p>
                      <a:pPr algn="ctr" fontAlgn="b"/>
                      <a:r>
                        <a:rPr lang="en-US" sz="2000" b="0" i="0" u="none" strike="noStrike">
                          <a:solidFill>
                            <a:srgbClr val="000000"/>
                          </a:solidFill>
                          <a:latin typeface="Calibri"/>
                        </a:rPr>
                        <a:t>1970</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47.7</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1980</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48.2</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1990</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48.6</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2000</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48.6</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2010</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49.5</a:t>
                      </a:r>
                    </a:p>
                  </a:txBody>
                  <a:tcPr marL="7620" marR="7620" marT="7620" marB="0" anchor="b">
                    <a:lnL>
                      <a:noFill/>
                    </a:lnL>
                    <a:lnR>
                      <a:noFill/>
                    </a:lnR>
                    <a:lnT>
                      <a:noFill/>
                    </a:lnT>
                    <a:lnB>
                      <a:noFill/>
                    </a:lnB>
                  </a:tcPr>
                </a:tc>
                <a:extLst>
                  <a:ext uri="{0D108BD9-81ED-4DB2-BD59-A6C34878D82A}">
                    <a16:rowId xmlns:a16="http://schemas.microsoft.com/office/drawing/2014/main" val="10000"/>
                  </a:ext>
                </a:extLst>
              </a:tr>
              <a:tr h="182880">
                <a:tc>
                  <a:txBody>
                    <a:bodyPr/>
                    <a:lstStyle/>
                    <a:p>
                      <a:pPr algn="ctr" fontAlgn="b"/>
                      <a:r>
                        <a:rPr lang="en-US" sz="2000" b="0" i="0" u="none" strike="noStrike">
                          <a:solidFill>
                            <a:srgbClr val="000000"/>
                          </a:solidFill>
                          <a:latin typeface="Calibri"/>
                        </a:rPr>
                        <a:t>1971</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47.5</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1981</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48.5</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1991</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48.5</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2001</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49.0</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2011</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extLst>
                  <a:ext uri="{0D108BD9-81ED-4DB2-BD59-A6C34878D82A}">
                    <a16:rowId xmlns:a16="http://schemas.microsoft.com/office/drawing/2014/main" val="10001"/>
                  </a:ext>
                </a:extLst>
              </a:tr>
              <a:tr h="182880">
                <a:tc>
                  <a:txBody>
                    <a:bodyPr/>
                    <a:lstStyle/>
                    <a:p>
                      <a:pPr algn="ctr" fontAlgn="b"/>
                      <a:r>
                        <a:rPr lang="en-US" sz="2000" b="0" i="0" u="none" strike="noStrike">
                          <a:solidFill>
                            <a:srgbClr val="000000"/>
                          </a:solidFill>
                          <a:latin typeface="Calibri"/>
                        </a:rPr>
                        <a:t>1972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47.3</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1982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47.6</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1992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47.9</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2002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2012</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49.1</a:t>
                      </a:r>
                    </a:p>
                  </a:txBody>
                  <a:tcPr marL="7620" marR="7620" marT="7620" marB="0" anchor="b">
                    <a:lnL>
                      <a:noFill/>
                    </a:lnL>
                    <a:lnR>
                      <a:noFill/>
                    </a:lnR>
                    <a:lnT>
                      <a:noFill/>
                    </a:lnT>
                    <a:lnB>
                      <a:noFill/>
                    </a:lnB>
                  </a:tcPr>
                </a:tc>
                <a:extLst>
                  <a:ext uri="{0D108BD9-81ED-4DB2-BD59-A6C34878D82A}">
                    <a16:rowId xmlns:a16="http://schemas.microsoft.com/office/drawing/2014/main" val="10002"/>
                  </a:ext>
                </a:extLst>
              </a:tr>
              <a:tr h="182880">
                <a:tc>
                  <a:txBody>
                    <a:bodyPr/>
                    <a:lstStyle/>
                    <a:p>
                      <a:pPr algn="ctr" fontAlgn="b"/>
                      <a:r>
                        <a:rPr lang="en-US" sz="2000" b="0" i="0" u="none" strike="noStrike">
                          <a:solidFill>
                            <a:srgbClr val="000000"/>
                          </a:solidFill>
                          <a:latin typeface="Calibri"/>
                        </a:rPr>
                        <a:t>1973</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48.1</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1983</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48.3</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1993</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48.0</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2003</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2013</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49.3</a:t>
                      </a:r>
                    </a:p>
                  </a:txBody>
                  <a:tcPr marL="7620" marR="7620" marT="7620" marB="0" anchor="b">
                    <a:lnL>
                      <a:noFill/>
                    </a:lnL>
                    <a:lnR>
                      <a:noFill/>
                    </a:lnR>
                    <a:lnT>
                      <a:noFill/>
                    </a:lnT>
                    <a:lnB>
                      <a:noFill/>
                    </a:lnB>
                  </a:tcPr>
                </a:tc>
                <a:extLst>
                  <a:ext uri="{0D108BD9-81ED-4DB2-BD59-A6C34878D82A}">
                    <a16:rowId xmlns:a16="http://schemas.microsoft.com/office/drawing/2014/main" val="10003"/>
                  </a:ext>
                </a:extLst>
              </a:tr>
              <a:tr h="182880">
                <a:tc>
                  <a:txBody>
                    <a:bodyPr/>
                    <a:lstStyle/>
                    <a:p>
                      <a:pPr algn="ctr" fontAlgn="b"/>
                      <a:r>
                        <a:rPr lang="en-US" sz="2000" b="0" i="0" u="none" strike="noStrike">
                          <a:solidFill>
                            <a:srgbClr val="000000"/>
                          </a:solidFill>
                          <a:latin typeface="Calibri"/>
                        </a:rPr>
                        <a:t>1974</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47.3</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1984</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47.7</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1994</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48.3</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2004</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48.8</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2014</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extLst>
                  <a:ext uri="{0D108BD9-81ED-4DB2-BD59-A6C34878D82A}">
                    <a16:rowId xmlns:a16="http://schemas.microsoft.com/office/drawing/2014/main" val="10004"/>
                  </a:ext>
                </a:extLst>
              </a:tr>
              <a:tr h="182880">
                <a:tc>
                  <a:txBody>
                    <a:bodyPr/>
                    <a:lstStyle/>
                    <a:p>
                      <a:pPr algn="ctr" fontAlgn="b"/>
                      <a:r>
                        <a:rPr lang="en-US" sz="2000" b="0" i="0" u="none" strike="noStrike">
                          <a:solidFill>
                            <a:srgbClr val="000000"/>
                          </a:solidFill>
                          <a:latin typeface="Calibri"/>
                        </a:rPr>
                        <a:t>1975</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47.7</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1985</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47.6</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1995</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48.8</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2005</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49.5</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2015</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49.7</a:t>
                      </a:r>
                    </a:p>
                  </a:txBody>
                  <a:tcPr marL="7620" marR="7620" marT="7620" marB="0" anchor="b">
                    <a:lnL>
                      <a:noFill/>
                    </a:lnL>
                    <a:lnR>
                      <a:noFill/>
                    </a:lnR>
                    <a:lnT>
                      <a:noFill/>
                    </a:lnT>
                    <a:lnB>
                      <a:noFill/>
                    </a:lnB>
                  </a:tcPr>
                </a:tc>
                <a:extLst>
                  <a:ext uri="{0D108BD9-81ED-4DB2-BD59-A6C34878D82A}">
                    <a16:rowId xmlns:a16="http://schemas.microsoft.com/office/drawing/2014/main" val="10005"/>
                  </a:ext>
                </a:extLst>
              </a:tr>
              <a:tr h="182880">
                <a:tc>
                  <a:txBody>
                    <a:bodyPr/>
                    <a:lstStyle/>
                    <a:p>
                      <a:pPr algn="ctr" fontAlgn="b"/>
                      <a:r>
                        <a:rPr lang="en-US" sz="2000" b="0" i="0" u="none" strike="noStrike">
                          <a:solidFill>
                            <a:srgbClr val="000000"/>
                          </a:solidFill>
                          <a:latin typeface="Calibri"/>
                        </a:rPr>
                        <a:t>1976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47.0</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1986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47.9</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1996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48.3</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2006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2016</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50.1</a:t>
                      </a:r>
                    </a:p>
                  </a:txBody>
                  <a:tcPr marL="7620" marR="7620" marT="7620" marB="0" anchor="b">
                    <a:lnL>
                      <a:noFill/>
                    </a:lnL>
                    <a:lnR>
                      <a:noFill/>
                    </a:lnR>
                    <a:lnT>
                      <a:noFill/>
                    </a:lnT>
                    <a:lnB>
                      <a:noFill/>
                    </a:lnB>
                  </a:tcPr>
                </a:tc>
                <a:extLst>
                  <a:ext uri="{0D108BD9-81ED-4DB2-BD59-A6C34878D82A}">
                    <a16:rowId xmlns:a16="http://schemas.microsoft.com/office/drawing/2014/main" val="10006"/>
                  </a:ext>
                </a:extLst>
              </a:tr>
              <a:tr h="182880">
                <a:tc>
                  <a:txBody>
                    <a:bodyPr/>
                    <a:lstStyle/>
                    <a:p>
                      <a:pPr algn="ctr" fontAlgn="b"/>
                      <a:r>
                        <a:rPr lang="en-US" sz="2000" b="0" i="0" u="none" strike="noStrike">
                          <a:solidFill>
                            <a:srgbClr val="000000"/>
                          </a:solidFill>
                          <a:latin typeface="Calibri"/>
                        </a:rPr>
                        <a:t>1977</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47.9</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1987</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48.2</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1997</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48.6</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2007</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49.5</a:t>
                      </a:r>
                    </a:p>
                  </a:txBody>
                  <a:tcPr marL="7620" marR="7620" marT="7620" marB="0" anchor="b">
                    <a:lnL>
                      <a:noFill/>
                    </a:lnL>
                    <a:lnR>
                      <a:noFill/>
                    </a:lnR>
                    <a:lnT>
                      <a:noFill/>
                    </a:lnT>
                    <a:lnB>
                      <a:noFill/>
                    </a:lnB>
                  </a:tcPr>
                </a:tc>
                <a:tc>
                  <a:txBody>
                    <a:bodyPr/>
                    <a:lstStyle/>
                    <a:p>
                      <a:pPr algn="ctr" fontAlgn="b"/>
                      <a:endParaRPr lang="en-US" sz="2000" b="0" i="0" u="none" strike="noStrike">
                        <a:solidFill>
                          <a:srgbClr val="000000"/>
                        </a:solidFill>
                        <a:latin typeface="Calibri"/>
                      </a:endParaRPr>
                    </a:p>
                  </a:txBody>
                  <a:tcPr marL="7620" marR="7620" marT="7620" marB="0" anchor="b">
                    <a:lnL>
                      <a:noFill/>
                    </a:lnL>
                    <a:lnR>
                      <a:noFill/>
                    </a:lnR>
                    <a:lnT>
                      <a:noFill/>
                    </a:lnT>
                    <a:lnB>
                      <a:noFill/>
                    </a:lnB>
                  </a:tcPr>
                </a:tc>
                <a:tc>
                  <a:txBody>
                    <a:bodyPr/>
                    <a:lstStyle/>
                    <a:p>
                      <a:pPr algn="ctr" fontAlgn="b"/>
                      <a:endParaRPr lang="en-US" sz="2000" b="0" i="0" u="none" strike="noStrike">
                        <a:solidFill>
                          <a:srgbClr val="000000"/>
                        </a:solidFill>
                        <a:latin typeface="Calibri"/>
                      </a:endParaRPr>
                    </a:p>
                  </a:txBody>
                  <a:tcPr marL="7620" marR="7620" marT="7620" marB="0" anchor="b">
                    <a:lnL>
                      <a:noFill/>
                    </a:lnL>
                    <a:lnR>
                      <a:noFill/>
                    </a:lnR>
                    <a:lnT>
                      <a:noFill/>
                    </a:lnT>
                    <a:lnB>
                      <a:noFill/>
                    </a:lnB>
                  </a:tcPr>
                </a:tc>
                <a:extLst>
                  <a:ext uri="{0D108BD9-81ED-4DB2-BD59-A6C34878D82A}">
                    <a16:rowId xmlns:a16="http://schemas.microsoft.com/office/drawing/2014/main" val="10007"/>
                  </a:ext>
                </a:extLst>
              </a:tr>
              <a:tr h="182880">
                <a:tc>
                  <a:txBody>
                    <a:bodyPr/>
                    <a:lstStyle/>
                    <a:p>
                      <a:pPr algn="ctr" fontAlgn="b"/>
                      <a:r>
                        <a:rPr lang="en-US" sz="2000" b="0" i="0" u="none" strike="noStrike">
                          <a:solidFill>
                            <a:srgbClr val="000000"/>
                          </a:solidFill>
                          <a:latin typeface="Calibri"/>
                        </a:rPr>
                        <a:t>1978</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47.7</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1988</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48.6</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1998</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49.2</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2008</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49.0</a:t>
                      </a:r>
                    </a:p>
                  </a:txBody>
                  <a:tcPr marL="7620" marR="7620" marT="7620" marB="0" anchor="b">
                    <a:lnL>
                      <a:noFill/>
                    </a:lnL>
                    <a:lnR>
                      <a:noFill/>
                    </a:lnR>
                    <a:lnT>
                      <a:noFill/>
                    </a:lnT>
                    <a:lnB>
                      <a:noFill/>
                    </a:lnB>
                  </a:tcPr>
                </a:tc>
                <a:tc>
                  <a:txBody>
                    <a:bodyPr/>
                    <a:lstStyle/>
                    <a:p>
                      <a:pPr algn="ctr" fontAlgn="b"/>
                      <a:endParaRPr lang="en-US" sz="2000" b="0" i="0" u="none" strike="noStrike">
                        <a:solidFill>
                          <a:srgbClr val="000000"/>
                        </a:solidFill>
                        <a:latin typeface="Calibri"/>
                      </a:endParaRPr>
                    </a:p>
                  </a:txBody>
                  <a:tcPr marL="7620" marR="7620" marT="7620" marB="0" anchor="b">
                    <a:lnL>
                      <a:noFill/>
                    </a:lnL>
                    <a:lnR>
                      <a:noFill/>
                    </a:lnR>
                    <a:lnT>
                      <a:noFill/>
                    </a:lnT>
                    <a:lnB>
                      <a:noFill/>
                    </a:lnB>
                  </a:tcPr>
                </a:tc>
                <a:tc>
                  <a:txBody>
                    <a:bodyPr/>
                    <a:lstStyle/>
                    <a:p>
                      <a:pPr algn="ctr" fontAlgn="b"/>
                      <a:endParaRPr lang="en-US" sz="2000" b="0" i="0" u="none" strike="noStrike">
                        <a:solidFill>
                          <a:srgbClr val="000000"/>
                        </a:solidFill>
                        <a:latin typeface="Calibri"/>
                      </a:endParaRPr>
                    </a:p>
                  </a:txBody>
                  <a:tcPr marL="7620" marR="7620" marT="7620" marB="0" anchor="b">
                    <a:lnL>
                      <a:noFill/>
                    </a:lnL>
                    <a:lnR>
                      <a:noFill/>
                    </a:lnR>
                    <a:lnT>
                      <a:noFill/>
                    </a:lnT>
                    <a:lnB>
                      <a:noFill/>
                    </a:lnB>
                  </a:tcPr>
                </a:tc>
                <a:extLst>
                  <a:ext uri="{0D108BD9-81ED-4DB2-BD59-A6C34878D82A}">
                    <a16:rowId xmlns:a16="http://schemas.microsoft.com/office/drawing/2014/main" val="10008"/>
                  </a:ext>
                </a:extLst>
              </a:tr>
              <a:tr h="182880">
                <a:tc>
                  <a:txBody>
                    <a:bodyPr/>
                    <a:lstStyle/>
                    <a:p>
                      <a:pPr algn="ctr" fontAlgn="b"/>
                      <a:r>
                        <a:rPr lang="en-US" sz="2000" b="0" i="0" u="none" strike="noStrike">
                          <a:solidFill>
                            <a:srgbClr val="000000"/>
                          </a:solidFill>
                          <a:latin typeface="Calibri"/>
                        </a:rPr>
                        <a:t>1979</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47.7</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1989</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48.1</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1999</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48.7</a:t>
                      </a:r>
                    </a:p>
                  </a:txBody>
                  <a:tcPr marL="7620" marR="7620" marT="7620" marB="0" anchor="b">
                    <a:lnL>
                      <a:noFill/>
                    </a:lnL>
                    <a:lnR>
                      <a:noFill/>
                    </a:lnR>
                    <a:lnT>
                      <a:noFill/>
                    </a:lnT>
                    <a:lnB>
                      <a:noFill/>
                    </a:lnB>
                  </a:tcPr>
                </a:tc>
                <a:tc>
                  <a:txBody>
                    <a:bodyPr/>
                    <a:lstStyle/>
                    <a:p>
                      <a:pPr algn="ctr" fontAlgn="b"/>
                      <a:r>
                        <a:rPr lang="en-US" sz="2000" b="0" i="0" u="none" strike="noStrike">
                          <a:solidFill>
                            <a:srgbClr val="000000"/>
                          </a:solidFill>
                          <a:latin typeface="Calibri"/>
                        </a:rPr>
                        <a:t>2009</a:t>
                      </a:r>
                    </a:p>
                  </a:txBody>
                  <a:tcPr marL="7620" marR="7620" marT="7620" marB="0" anchor="b">
                    <a:lnL>
                      <a:noFill/>
                    </a:lnL>
                    <a:lnR>
                      <a:noFill/>
                    </a:lnR>
                    <a:lnT>
                      <a:noFill/>
                    </a:lnT>
                    <a:lnB>
                      <a:noFill/>
                    </a:lnB>
                  </a:tcPr>
                </a:tc>
                <a:tc>
                  <a:txBody>
                    <a:bodyPr/>
                    <a:lstStyle/>
                    <a:p>
                      <a:pPr algn="ctr" fontAlgn="b"/>
                      <a:r>
                        <a:rPr lang="en-US" sz="2000" b="0" i="0" u="none" strike="noStrike">
                          <a:solidFill>
                            <a:srgbClr val="C00000"/>
                          </a:solidFill>
                          <a:latin typeface="Calibri"/>
                        </a:rPr>
                        <a:t>49.1</a:t>
                      </a:r>
                    </a:p>
                  </a:txBody>
                  <a:tcPr marL="7620" marR="7620" marT="7620" marB="0" anchor="b">
                    <a:lnL>
                      <a:noFill/>
                    </a:lnL>
                    <a:lnR>
                      <a:noFill/>
                    </a:lnR>
                    <a:lnT>
                      <a:noFill/>
                    </a:lnT>
                    <a:lnB>
                      <a:noFill/>
                    </a:lnB>
                  </a:tcPr>
                </a:tc>
                <a:tc>
                  <a:txBody>
                    <a:bodyPr/>
                    <a:lstStyle/>
                    <a:p>
                      <a:pPr algn="ctr" fontAlgn="b"/>
                      <a:endParaRPr lang="en-US" sz="2000" b="0" i="0" u="none" strike="noStrike">
                        <a:solidFill>
                          <a:srgbClr val="000000"/>
                        </a:solidFill>
                        <a:latin typeface="Calibri"/>
                      </a:endParaRPr>
                    </a:p>
                  </a:txBody>
                  <a:tcPr marL="7620" marR="7620" marT="7620" marB="0" anchor="b">
                    <a:lnL>
                      <a:noFill/>
                    </a:lnL>
                    <a:lnR>
                      <a:noFill/>
                    </a:lnR>
                    <a:lnT>
                      <a:noFill/>
                    </a:lnT>
                    <a:lnB>
                      <a:noFill/>
                    </a:lnB>
                  </a:tcPr>
                </a:tc>
                <a:tc>
                  <a:txBody>
                    <a:bodyPr/>
                    <a:lstStyle/>
                    <a:p>
                      <a:pPr algn="ctr" fontAlgn="b"/>
                      <a:endParaRPr lang="en-US" sz="2000" b="0" i="0" u="none" strike="noStrike">
                        <a:solidFill>
                          <a:srgbClr val="000000"/>
                        </a:solidFill>
                        <a:latin typeface="Calibri"/>
                      </a:endParaRPr>
                    </a:p>
                  </a:txBody>
                  <a:tcPr marL="7620" marR="7620" marT="7620" marB="0" anchor="b">
                    <a:lnL>
                      <a:noFill/>
                    </a:lnL>
                    <a:lnR>
                      <a:noFill/>
                    </a:lnR>
                    <a:lnT>
                      <a:noFill/>
                    </a:lnT>
                    <a:lnB>
                      <a:noFill/>
                    </a:lnB>
                  </a:tcPr>
                </a:tc>
                <a:extLst>
                  <a:ext uri="{0D108BD9-81ED-4DB2-BD59-A6C34878D82A}">
                    <a16:rowId xmlns:a16="http://schemas.microsoft.com/office/drawing/2014/main" val="10009"/>
                  </a:ext>
                </a:extLst>
              </a:tr>
            </a:tbl>
          </a:graphicData>
        </a:graphic>
      </p:graphicFrame>
      <p:sp>
        <p:nvSpPr>
          <p:cNvPr id="6" name="Rectangle 5"/>
          <p:cNvSpPr/>
          <p:nvPr/>
        </p:nvSpPr>
        <p:spPr>
          <a:xfrm>
            <a:off x="304800" y="2743200"/>
            <a:ext cx="8382000" cy="461665"/>
          </a:xfrm>
          <a:prstGeom prst="rect">
            <a:avLst/>
          </a:prstGeom>
        </p:spPr>
        <p:txBody>
          <a:bodyPr wrap="square">
            <a:spAutoFit/>
          </a:bodyPr>
          <a:lstStyle/>
          <a:p>
            <a:r>
              <a:rPr lang="en-US" sz="2400">
                <a:solidFill>
                  <a:srgbClr val="C00000"/>
                </a:solidFill>
              </a:rPr>
              <a:t>Average annual temperature (degrees Fareignheight)</a:t>
            </a:r>
          </a:p>
        </p:txBody>
      </p:sp>
      <p:sp>
        <p:nvSpPr>
          <p:cNvPr id="7" name="Content Placeholder 2"/>
          <p:cNvSpPr>
            <a:spLocks noGrp="1"/>
          </p:cNvSpPr>
          <p:nvPr>
            <p:ph idx="1"/>
          </p:nvPr>
        </p:nvSpPr>
        <p:spPr>
          <a:xfrm>
            <a:off x="381000" y="1371600"/>
            <a:ext cx="8458200" cy="990600"/>
          </a:xfrm>
        </p:spPr>
        <p:txBody>
          <a:bodyPr>
            <a:normAutofit/>
          </a:bodyPr>
          <a:lstStyle/>
          <a:p>
            <a:r>
              <a:rPr lang="en-US" sz="2800"/>
              <a:t>With context and structure the data becomes meaningful. We can consider this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Knowledge</a:t>
            </a:r>
          </a:p>
        </p:txBody>
      </p:sp>
      <p:sp>
        <p:nvSpPr>
          <p:cNvPr id="7" name="Content Placeholder 2"/>
          <p:cNvSpPr>
            <a:spLocks noGrp="1"/>
          </p:cNvSpPr>
          <p:nvPr>
            <p:ph idx="1"/>
          </p:nvPr>
        </p:nvSpPr>
        <p:spPr>
          <a:xfrm>
            <a:off x="381000" y="1143000"/>
            <a:ext cx="8458200" cy="1600200"/>
          </a:xfrm>
        </p:spPr>
        <p:txBody>
          <a:bodyPr>
            <a:normAutofit/>
          </a:bodyPr>
          <a:lstStyle/>
          <a:p>
            <a:r>
              <a:rPr lang="en-US" sz="2800"/>
              <a:t>The ability to make a decision given information</a:t>
            </a:r>
          </a:p>
          <a:p>
            <a:r>
              <a:rPr lang="en-US" sz="2800"/>
              <a:t>Scientists can recommend solutions to global warming using the information along with other information</a:t>
            </a:r>
          </a:p>
        </p:txBody>
      </p:sp>
      <p:graphicFrame>
        <p:nvGraphicFramePr>
          <p:cNvPr id="9" name="Chart 8"/>
          <p:cNvGraphicFramePr/>
          <p:nvPr/>
        </p:nvGraphicFramePr>
        <p:xfrm>
          <a:off x="152400" y="2743200"/>
          <a:ext cx="45720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45058" name="AutoShape 2" descr="Image result for global warm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0" name="AutoShape 4" descr="Image result for global warm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2" name="Picture 6" descr="Image result for global warming"/>
          <p:cNvPicPr>
            <a:picLocks noChangeAspect="1" noChangeArrowheads="1"/>
          </p:cNvPicPr>
          <p:nvPr/>
        </p:nvPicPr>
        <p:blipFill>
          <a:blip r:embed="rId3"/>
          <a:srcRect/>
          <a:stretch>
            <a:fillRect/>
          </a:stretch>
        </p:blipFill>
        <p:spPr bwMode="auto">
          <a:xfrm>
            <a:off x="4724400" y="2896153"/>
            <a:ext cx="4419600" cy="2935707"/>
          </a:xfrm>
          <a:prstGeom prst="rect">
            <a:avLst/>
          </a:prstGeom>
          <a:noFill/>
        </p:spPr>
      </p:pic>
      <p:pic>
        <p:nvPicPr>
          <p:cNvPr id="45064" name="Picture 8" descr="Related image"/>
          <p:cNvPicPr>
            <a:picLocks noChangeAspect="1" noChangeArrowheads="1"/>
          </p:cNvPicPr>
          <p:nvPr/>
        </p:nvPicPr>
        <p:blipFill>
          <a:blip r:embed="rId4"/>
          <a:srcRect/>
          <a:stretch>
            <a:fillRect/>
          </a:stretch>
        </p:blipFill>
        <p:spPr bwMode="auto">
          <a:xfrm>
            <a:off x="5276850" y="4648200"/>
            <a:ext cx="3867150" cy="2209800"/>
          </a:xfrm>
          <a:prstGeom prst="rect">
            <a:avLst/>
          </a:prstGeom>
          <a:noFill/>
        </p:spPr>
      </p:pic>
      <p:sp>
        <p:nvSpPr>
          <p:cNvPr id="45066" name="AutoShape 10" descr="Image result for recycl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8" name="Picture 12" descr="Image result"/>
          <p:cNvPicPr>
            <a:picLocks noChangeAspect="1" noChangeArrowheads="1"/>
          </p:cNvPicPr>
          <p:nvPr/>
        </p:nvPicPr>
        <p:blipFill>
          <a:blip r:embed="rId5" cstate="print"/>
          <a:srcRect/>
          <a:stretch>
            <a:fillRect/>
          </a:stretch>
        </p:blipFill>
        <p:spPr bwMode="auto">
          <a:xfrm>
            <a:off x="2362200" y="5791200"/>
            <a:ext cx="2947739" cy="1066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Data Types</a:t>
            </a:r>
          </a:p>
        </p:txBody>
      </p:sp>
      <p:sp>
        <p:nvSpPr>
          <p:cNvPr id="3" name="Content Placeholder 2"/>
          <p:cNvSpPr>
            <a:spLocks noGrp="1"/>
          </p:cNvSpPr>
          <p:nvPr>
            <p:ph idx="1"/>
          </p:nvPr>
        </p:nvSpPr>
        <p:spPr>
          <a:xfrm>
            <a:off x="457200" y="1143000"/>
            <a:ext cx="8229600" cy="5334000"/>
          </a:xfrm>
        </p:spPr>
        <p:txBody>
          <a:bodyPr>
            <a:normAutofit lnSpcReduction="10000"/>
          </a:bodyPr>
          <a:lstStyle/>
          <a:p>
            <a:r>
              <a:rPr lang="en-US"/>
              <a:t>Structured</a:t>
            </a:r>
          </a:p>
          <a:p>
            <a:pPr lvl="1"/>
            <a:r>
              <a:rPr lang="en-US"/>
              <a:t>Numerical/Double (temperature, stock prices)</a:t>
            </a:r>
          </a:p>
          <a:p>
            <a:pPr lvl="1"/>
            <a:r>
              <a:rPr lang="en-US"/>
              <a:t>Categorical/Factor (dog breeds, states in the US)</a:t>
            </a:r>
          </a:p>
          <a:p>
            <a:pPr lvl="1"/>
            <a:r>
              <a:rPr lang="en-US"/>
              <a:t>We will deal only with structured data in this course</a:t>
            </a:r>
          </a:p>
          <a:p>
            <a:r>
              <a:rPr lang="en-US"/>
              <a:t>Unstructured</a:t>
            </a:r>
          </a:p>
          <a:p>
            <a:pPr lvl="1"/>
            <a:r>
              <a:rPr lang="en-US"/>
              <a:t>Typically text data</a:t>
            </a:r>
          </a:p>
          <a:p>
            <a:pPr lvl="1"/>
            <a:r>
              <a:rPr lang="en-US"/>
              <a:t>I.e. Survey free responses, emails</a:t>
            </a:r>
          </a:p>
          <a:p>
            <a:pPr lvl="1"/>
            <a:r>
              <a:rPr lang="en-US"/>
              <a:t>International Data Corporation (IDC) estimates that 80% of data in organizations is unstructured</a:t>
            </a:r>
          </a:p>
          <a:p>
            <a:pPr marL="342900" lvl="1" indent="-342900">
              <a:buFont typeface="Arial" pitchFamily="34" charset="0"/>
              <a:buChar char="•"/>
            </a:pPr>
            <a:r>
              <a:rPr lang="en-US" sz="3200"/>
              <a:t>In general, data is messy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Big Data</a:t>
            </a:r>
          </a:p>
        </p:txBody>
      </p:sp>
      <p:sp>
        <p:nvSpPr>
          <p:cNvPr id="3" name="Content Placeholder 2"/>
          <p:cNvSpPr>
            <a:spLocks noGrp="1"/>
          </p:cNvSpPr>
          <p:nvPr>
            <p:ph idx="1"/>
          </p:nvPr>
        </p:nvSpPr>
        <p:spPr>
          <a:xfrm>
            <a:off x="3200400" y="1447800"/>
            <a:ext cx="5486400" cy="5029200"/>
          </a:xfrm>
        </p:spPr>
        <p:txBody>
          <a:bodyPr>
            <a:normAutofit lnSpcReduction="10000"/>
          </a:bodyPr>
          <a:lstStyle/>
          <a:p>
            <a:r>
              <a:rPr lang="en-US"/>
              <a:t>A MB is 1000 kBs, a GB is 1000 MBs, etc.</a:t>
            </a:r>
          </a:p>
          <a:p>
            <a:r>
              <a:rPr lang="en-US"/>
              <a:t>An mp3 is about 3 MBs. A standard definition video is about 1 GB.</a:t>
            </a:r>
          </a:p>
          <a:p>
            <a:r>
              <a:rPr lang="en-US"/>
              <a:t>IDC and Dell EMC project that global data will grow to </a:t>
            </a:r>
            <a:r>
              <a:rPr lang="en-US" b="1"/>
              <a:t>40 zettabytes</a:t>
            </a:r>
            <a:r>
              <a:rPr lang="en-US"/>
              <a:t> by 2020</a:t>
            </a:r>
          </a:p>
          <a:p>
            <a:r>
              <a:rPr lang="en-US"/>
              <a:t>This is a stack of 16 GB Ipads piled 11,300 miles high</a:t>
            </a:r>
          </a:p>
        </p:txBody>
      </p:sp>
      <p:pic>
        <p:nvPicPr>
          <p:cNvPr id="47106" name="Picture 2"/>
          <p:cNvPicPr>
            <a:picLocks noChangeAspect="1" noChangeArrowheads="1"/>
          </p:cNvPicPr>
          <p:nvPr/>
        </p:nvPicPr>
        <p:blipFill>
          <a:blip r:embed="rId2"/>
          <a:srcRect/>
          <a:stretch>
            <a:fillRect/>
          </a:stretch>
        </p:blipFill>
        <p:spPr bwMode="auto">
          <a:xfrm>
            <a:off x="152400" y="1752600"/>
            <a:ext cx="2514600" cy="4649638"/>
          </a:xfrm>
          <a:prstGeom prst="rect">
            <a:avLst/>
          </a:prstGeom>
          <a:noFill/>
          <a:ln w="9525">
            <a:noFill/>
            <a:miter lim="800000"/>
            <a:headEnd/>
            <a:tailEnd/>
          </a:ln>
          <a:effectLst/>
        </p:spPr>
      </p:pic>
      <p:pic>
        <p:nvPicPr>
          <p:cNvPr id="47108" name="Picture 4" descr="Image result for big data"/>
          <p:cNvPicPr>
            <a:picLocks noChangeAspect="1" noChangeArrowheads="1"/>
          </p:cNvPicPr>
          <p:nvPr/>
        </p:nvPicPr>
        <p:blipFill>
          <a:blip r:embed="rId3"/>
          <a:srcRect/>
          <a:stretch>
            <a:fillRect/>
          </a:stretch>
        </p:blipFill>
        <p:spPr bwMode="auto">
          <a:xfrm>
            <a:off x="0" y="1"/>
            <a:ext cx="2842694" cy="1524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Information Theory and Information Science</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a:t>A little bit of history</a:t>
            </a:r>
          </a:p>
          <a:p>
            <a:pPr lvl="1"/>
            <a:r>
              <a:rPr lang="en-US"/>
              <a:t>Information Theory: A branch of applied mathematics, electrical engineering, and computer science involving the quantification, storage, and communication of information.</a:t>
            </a:r>
            <a:endParaRPr lang="en-US" dirty="0"/>
          </a:p>
          <a:p>
            <a:pPr lvl="1"/>
            <a:r>
              <a:rPr lang="en-US"/>
              <a:t>Information Science: Idea of how shared information and knowledge could prevent incidents like war </a:t>
            </a:r>
            <a:endParaRPr lang="en-US" dirty="0"/>
          </a:p>
        </p:txBody>
      </p:sp>
    </p:spTree>
    <p:extLst>
      <p:ext uri="{BB962C8B-B14F-4D97-AF65-F5344CB8AC3E}">
        <p14:creationId xmlns:p14="http://schemas.microsoft.com/office/powerpoint/2010/main" val="97332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TotalTime>
  <Words>872</Words>
  <Application>Microsoft Office PowerPoint</Application>
  <PresentationFormat>On-screen Show (4:3)</PresentationFormat>
  <Paragraphs>219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ANLY 506 Exploratory Data Analysis</vt:lpstr>
      <vt:lpstr>What are we doing?  What will we learn?</vt:lpstr>
      <vt:lpstr>Data, Information and Knowledge</vt:lpstr>
      <vt:lpstr>Data</vt:lpstr>
      <vt:lpstr>Information</vt:lpstr>
      <vt:lpstr>Knowledge</vt:lpstr>
      <vt:lpstr>Data Types</vt:lpstr>
      <vt:lpstr>Big Data</vt:lpstr>
      <vt:lpstr>Information Theory and Information Science</vt:lpstr>
      <vt:lpstr>What is Exploratory Data Analysis?</vt:lpstr>
      <vt:lpstr>How does EDA differ from classical data analysis?</vt:lpstr>
      <vt:lpstr>Data Exploration</vt:lpstr>
      <vt:lpstr>Where is the data?</vt:lpstr>
      <vt:lpstr>Why Data Science</vt:lpstr>
      <vt:lpstr>Sources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ANLY 506 Exploratory Data Analysis</dc:title>
  <dc:creator>Marvine</dc:creator>
  <cp:lastModifiedBy>Owner</cp:lastModifiedBy>
  <cp:revision>66</cp:revision>
  <dcterms:created xsi:type="dcterms:W3CDTF">2016-05-02T10:23:11Z</dcterms:created>
  <dcterms:modified xsi:type="dcterms:W3CDTF">2017-07-10T12:32:19Z</dcterms:modified>
</cp:coreProperties>
</file>