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7" autoAdjust="0"/>
    <p:restoredTop sz="94660"/>
  </p:normalViewPr>
  <p:slideViewPr>
    <p:cSldViewPr snapToGrid="0">
      <p:cViewPr varScale="1">
        <p:scale>
          <a:sx n="34" d="100"/>
          <a:sy n="34" d="100"/>
        </p:scale>
        <p:origin x="85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AF756-5C52-46E9-989F-95E604AF11B4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C138A8-6078-4866-9446-C2A95C414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93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049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721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608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B94E-6D5D-4A2C-905C-897FB7DF3CB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9AC3-1784-4751-81D5-B6F4F72E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10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B94E-6D5D-4A2C-905C-897FB7DF3CB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9AC3-1784-4751-81D5-B6F4F72E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90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B94E-6D5D-4A2C-905C-897FB7DF3CB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9AC3-1784-4751-81D5-B6F4F72E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54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B94E-6D5D-4A2C-905C-897FB7DF3CB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9AC3-1784-4751-81D5-B6F4F72E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15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B94E-6D5D-4A2C-905C-897FB7DF3CB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9AC3-1784-4751-81D5-B6F4F72E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25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B94E-6D5D-4A2C-905C-897FB7DF3CB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9AC3-1784-4751-81D5-B6F4F72E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57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B94E-6D5D-4A2C-905C-897FB7DF3CB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9AC3-1784-4751-81D5-B6F4F72E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15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B94E-6D5D-4A2C-905C-897FB7DF3CB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9AC3-1784-4751-81D5-B6F4F72E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62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B94E-6D5D-4A2C-905C-897FB7DF3CB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9AC3-1784-4751-81D5-B6F4F72E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0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B94E-6D5D-4A2C-905C-897FB7DF3CB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9AC3-1784-4751-81D5-B6F4F72E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8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B94E-6D5D-4A2C-905C-897FB7DF3CB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9AC3-1784-4751-81D5-B6F4F72E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70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3B94E-6D5D-4A2C-905C-897FB7DF3CBD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B9AC3-1784-4751-81D5-B6F4F72E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92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lr.cs.umass.edu/ml/datasets/Communities+and+Crime+Unnormalize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890" y="356553"/>
            <a:ext cx="9144000" cy="889317"/>
          </a:xfrm>
        </p:spPr>
        <p:txBody>
          <a:bodyPr>
            <a:normAutofit fontScale="90000"/>
          </a:bodyPr>
          <a:lstStyle/>
          <a:p>
            <a:r>
              <a:rPr lang="en-US"/>
              <a:t>Crime Dataset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890" y="1588770"/>
            <a:ext cx="10683240" cy="3726180"/>
          </a:xfrm>
        </p:spPr>
        <p:txBody>
          <a:bodyPr>
            <a:normAutofit/>
          </a:bodyPr>
          <a:lstStyle/>
          <a:p>
            <a:r>
              <a:rPr lang="en-US" sz="1100"/>
              <a:t> </a:t>
            </a:r>
          </a:p>
          <a:p>
            <a:r>
              <a:rPr lang="en-US" sz="1100"/>
              <a:t> </a:t>
            </a:r>
            <a:endParaRPr lang="en-US" sz="4400"/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2800"/>
              <a:t>Download crime.csv from Moodle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2800"/>
              <a:t>Save to working directory</a:t>
            </a:r>
          </a:p>
          <a:p>
            <a:pPr marL="685800" lvl="1" indent="-6858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/>
              <a:t>Read in with crime=read.csv(“crime.csv”)</a:t>
            </a:r>
            <a:endParaRPr lang="en-US" sz="1600"/>
          </a:p>
          <a:p>
            <a:endParaRPr lang="en-US" sz="1100"/>
          </a:p>
          <a:p>
            <a:endParaRPr lang="en-US" sz="1100"/>
          </a:p>
          <a:p>
            <a:endParaRPr lang="en-US" sz="1100"/>
          </a:p>
          <a:p>
            <a:endParaRPr lang="en-US" sz="1100"/>
          </a:p>
        </p:txBody>
      </p:sp>
      <p:pic>
        <p:nvPicPr>
          <p:cNvPr id="1025" name="Picture 1" descr="cleardot">
            <a:extLst>
              <a:ext uri="{FF2B5EF4-FFF2-40B4-BE49-F238E27FC236}">
                <a16:creationId xmlns:a16="http://schemas.microsoft.com/office/drawing/2014/main" id="{6622C701-BB8F-4A0A-95C8-09E79BEAB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leardot">
            <a:extLst>
              <a:ext uri="{FF2B5EF4-FFF2-40B4-BE49-F238E27FC236}">
                <a16:creationId xmlns:a16="http://schemas.microsoft.com/office/drawing/2014/main" id="{41E0C122-7C5A-4E94-80EA-92F76D8D4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12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94410"/>
          </a:xfrm>
        </p:spPr>
        <p:txBody>
          <a:bodyPr>
            <a:normAutofit/>
          </a:bodyPr>
          <a:lstStyle/>
          <a:p>
            <a:r>
              <a:rPr lang="en-US" sz="3600"/>
              <a:t>A First Look at the Data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994411"/>
            <a:ext cx="8229600" cy="5567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Run</a:t>
            </a:r>
          </a:p>
          <a:p>
            <a:r>
              <a:rPr lang="en-US" sz="2200"/>
              <a:t>library("ggplot2")</a:t>
            </a:r>
          </a:p>
          <a:p>
            <a:r>
              <a:rPr lang="en-US" sz="2200"/>
              <a:t>library("dplyer")</a:t>
            </a:r>
          </a:p>
          <a:p>
            <a:pPr marL="0" indent="0">
              <a:buNone/>
            </a:pPr>
            <a:endParaRPr lang="en-US" sz="1050"/>
          </a:p>
          <a:p>
            <a:r>
              <a:rPr lang="en-US" sz="2400"/>
              <a:t>Which command would you run to get a look at all of the variables at once?</a:t>
            </a:r>
          </a:p>
          <a:p>
            <a:endParaRPr lang="en-US" sz="1100"/>
          </a:p>
          <a:p>
            <a:r>
              <a:rPr lang="en-US" sz="2400"/>
              <a:t>Which variable types appear to be wrongly defined?</a:t>
            </a:r>
          </a:p>
          <a:p>
            <a:r>
              <a:rPr lang="en-US" sz="2400"/>
              <a:t>As a reminder, the possible variable types are:</a:t>
            </a:r>
          </a:p>
          <a:p>
            <a:pPr lvl="1"/>
            <a:r>
              <a:rPr lang="en-US" sz="2000"/>
              <a:t>Numeric</a:t>
            </a:r>
          </a:p>
          <a:p>
            <a:pPr lvl="2"/>
            <a:r>
              <a:rPr lang="en-US"/>
              <a:t>Integer-whole number</a:t>
            </a:r>
          </a:p>
          <a:p>
            <a:pPr lvl="2"/>
            <a:r>
              <a:rPr lang="en-US"/>
              <a:t>Double-decimal</a:t>
            </a:r>
          </a:p>
          <a:p>
            <a:pPr lvl="1"/>
            <a:r>
              <a:rPr lang="en-US" sz="2000"/>
              <a:t>Character</a:t>
            </a:r>
          </a:p>
          <a:p>
            <a:pPr lvl="1"/>
            <a:r>
              <a:rPr lang="en-US" sz="2000"/>
              <a:t>Logical</a:t>
            </a:r>
          </a:p>
          <a:p>
            <a:pPr lvl="1"/>
            <a:r>
              <a:rPr lang="en-US" sz="2000"/>
              <a:t>Factor</a:t>
            </a:r>
          </a:p>
        </p:txBody>
      </p:sp>
    </p:spTree>
    <p:extLst>
      <p:ext uri="{BB962C8B-B14F-4D97-AF65-F5344CB8AC3E}">
        <p14:creationId xmlns:p14="http://schemas.microsoft.com/office/powerpoint/2010/main" val="542370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94410"/>
          </a:xfrm>
        </p:spPr>
        <p:txBody>
          <a:bodyPr>
            <a:normAutofit/>
          </a:bodyPr>
          <a:lstStyle/>
          <a:p>
            <a:r>
              <a:rPr lang="en-US" sz="3600"/>
              <a:t>Cleaning Data</a:t>
            </a:r>
          </a:p>
        </p:txBody>
      </p:sp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838200" y="702468"/>
            <a:ext cx="8229600" cy="6032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/>
              <a:t>As a first step, we should compare the data read into R with a dataset description, if available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hlinkClick r:id="rId3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hlinkClick r:id="rId3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http://mlr.cs.umass.edu/ml/datasets/Communities+and+Crime+Unnormalized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400">
              <a:latin typeface="Arial" panose="020B0604020202020204" pitchFamily="34" charset="0"/>
            </a:endParaRPr>
          </a:p>
          <a:p>
            <a:pPr marL="228600"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/>
              <a:t>We should check that</a:t>
            </a:r>
          </a:p>
          <a:p>
            <a:pPr marL="685800"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/>
              <a:t>We have the right number of observations and variables</a:t>
            </a:r>
          </a:p>
          <a:p>
            <a:pPr marL="685800"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/>
              <a:t>Our variables are represented correctly</a:t>
            </a:r>
          </a:p>
          <a:p>
            <a:pPr marL="685800"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800"/>
          </a:p>
          <a:p>
            <a:pPr marL="228600"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/>
              <a:t>When looking at the output from glimpse(crime), we can see that there are many variables defined as factors which should be defined as numeric.</a:t>
            </a:r>
          </a:p>
          <a:p>
            <a:pPr marL="228600"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000"/>
          </a:p>
          <a:p>
            <a:pPr marL="228600"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/>
              <a:t>To redefine variable type in R, we use as. command</a:t>
            </a:r>
          </a:p>
          <a:p>
            <a:pPr marL="228600"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/>
              <a:t>a=2</a:t>
            </a:r>
          </a:p>
          <a:p>
            <a:pPr marL="228600"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/>
              <a:t>class(a)</a:t>
            </a:r>
          </a:p>
          <a:p>
            <a:pPr marL="228600"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/>
              <a:t>b=as.character(a)</a:t>
            </a:r>
          </a:p>
          <a:p>
            <a:pPr marL="228600"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/>
              <a:t>class(b)</a:t>
            </a:r>
          </a:p>
          <a:p>
            <a:pPr marL="228600"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/>
              <a:t>c=as.logical(a)</a:t>
            </a:r>
          </a:p>
          <a:p>
            <a:pPr marL="228600"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/>
              <a:t>class(c)</a:t>
            </a:r>
          </a:p>
          <a:p>
            <a:pPr marL="228600"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/>
              <a:t>d=as.factor(a)</a:t>
            </a:r>
          </a:p>
          <a:p>
            <a:pPr marL="228600"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/>
              <a:t>class(d)</a:t>
            </a:r>
          </a:p>
        </p:txBody>
      </p:sp>
    </p:spTree>
    <p:extLst>
      <p:ext uri="{BB962C8B-B14F-4D97-AF65-F5344CB8AC3E}">
        <p14:creationId xmlns:p14="http://schemas.microsoft.com/office/powerpoint/2010/main" val="927788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94410"/>
          </a:xfrm>
        </p:spPr>
        <p:txBody>
          <a:bodyPr>
            <a:normAutofit/>
          </a:bodyPr>
          <a:lstStyle/>
          <a:p>
            <a:r>
              <a:rPr lang="en-US" sz="3600"/>
              <a:t>Cleaning Data</a:t>
            </a:r>
          </a:p>
        </p:txBody>
      </p:sp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838200" y="911723"/>
            <a:ext cx="10968990" cy="5570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28600"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/>
              <a:t>In our dataset, the rapes variable is currently defined as a factor. We can see this with class(crime$rapes)</a:t>
            </a:r>
          </a:p>
          <a:p>
            <a:pPr marL="228600"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000"/>
          </a:p>
          <a:p>
            <a:pPr marL="228600"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/>
              <a:t>Let’s redefine it as a numeric variable</a:t>
            </a:r>
          </a:p>
          <a:p>
            <a:pPr marL="685800"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/>
              <a:t>crime$rapes=as.numeric(crime$rapes)</a:t>
            </a:r>
          </a:p>
          <a:p>
            <a:pPr marL="685800"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800"/>
          </a:p>
          <a:p>
            <a:pPr marL="228600"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/>
              <a:t>In order to perform this command many many times, we will need to use lapply or sapply</a:t>
            </a:r>
          </a:p>
          <a:p>
            <a:pPr marL="685800"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/>
              <a:t>a=c(1,2,3)</a:t>
            </a:r>
          </a:p>
          <a:p>
            <a:pPr marL="685800"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/>
              <a:t>b=sapply(a,function(x) x*2)	#sapply returns vector</a:t>
            </a:r>
          </a:p>
          <a:p>
            <a:pPr marL="685800"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/>
              <a:t>c=lapply(a,function(x) x*2)	#lapply returns list</a:t>
            </a:r>
          </a:p>
          <a:p>
            <a:pPr marL="228600"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000"/>
          </a:p>
          <a:p>
            <a:pPr marL="228600"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/>
              <a:t>Let’s run the following lines</a:t>
            </a:r>
          </a:p>
          <a:p>
            <a:pPr marL="685800"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/>
              <a:t>crime2=crime</a:t>
            </a:r>
          </a:p>
          <a:p>
            <a:pPr marL="685800"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/>
              <a:t>crime2[ , 6:ncol(crime2) ]  =  sapply(crime2[ , 6:ncol(crime2) ], as.character)</a:t>
            </a:r>
          </a:p>
          <a:p>
            <a:pPr marL="685800"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/>
              <a:t>crime2[ , 6:ncol(crime2) ]  =  sapply(crime2[ , 6:ncol(crime2) ], as.numeric)</a:t>
            </a:r>
          </a:p>
          <a:p>
            <a:pPr marL="685800"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800"/>
          </a:p>
          <a:p>
            <a:pPr marL="685800"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/>
              <a:t>As best practice, when converting to numeric, convert to character first. This is due to a bug in R</a:t>
            </a:r>
          </a:p>
          <a:p>
            <a:pPr marL="685800"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/>
              <a:t>We only converted columns 6 and onward because our first 5 columns were correctly defined as factors</a:t>
            </a:r>
          </a:p>
          <a:p>
            <a:pPr marL="685800"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/>
              <a:t>ncol(crime2) gives the number of columns in crime2. Similarly, nrow() will give the number of rows.</a:t>
            </a:r>
          </a:p>
        </p:txBody>
      </p:sp>
    </p:spTree>
    <p:extLst>
      <p:ext uri="{BB962C8B-B14F-4D97-AF65-F5344CB8AC3E}">
        <p14:creationId xmlns:p14="http://schemas.microsoft.com/office/powerpoint/2010/main" val="4200535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890" y="1588770"/>
            <a:ext cx="11380470" cy="3954780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/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Now run glimpse again on both crime and crime2 to see what happened</a:t>
            </a:r>
          </a:p>
          <a:p>
            <a:pPr marL="342900" lvl="1" indent="-3429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/>
              <a:t>We only have 5 factor variables and the rest are numeric</a:t>
            </a:r>
          </a:p>
          <a:p>
            <a:pPr marL="342900" lvl="1" indent="-3429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/>
              <a:t>Now we see that the missing values are represented by NA</a:t>
            </a:r>
          </a:p>
          <a:p>
            <a:pPr marL="342900" lvl="1" indent="-3429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/>
              <a:t>Let’s reassign crime=crime2 and remove crime2 with rm(crime2)</a:t>
            </a:r>
          </a:p>
          <a:p>
            <a:pPr marL="342900" lvl="1" indent="-3429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/>
              <a:t>We have many missing values in our data.</a:t>
            </a:r>
          </a:p>
          <a:p>
            <a:pPr marL="800100" lvl="2" indent="-3429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/>
              <a:t>sum (is.na (crime$ViolentCrimesPerPop) ) 		#Returns 221, number of NAs</a:t>
            </a:r>
          </a:p>
          <a:p>
            <a:pPr marL="800100" lvl="2" indent="-3429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/>
              <a:t>mean(crime$ViolentCrimesPerPop)			#Returns NA</a:t>
            </a:r>
          </a:p>
          <a:p>
            <a:pPr marL="800100" lvl="2" indent="-3429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/>
              <a:t>mean(crime$ViolentCrimesPerPop,na.rm = TRUE)	#Returns 589</a:t>
            </a:r>
          </a:p>
          <a:p>
            <a:pPr marL="685800" lvl="1" indent="-685800" algn="l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/>
          </a:p>
          <a:p>
            <a:pPr marL="685800" lvl="1" indent="-685800" algn="l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/>
          </a:p>
          <a:p>
            <a:pPr marL="685800" lvl="1" indent="-685800" algn="l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/>
          </a:p>
          <a:p>
            <a:pPr marL="685800" lvl="1" indent="-685800" algn="l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/>
          </a:p>
          <a:p>
            <a:pPr marL="685800" lvl="1" indent="-685800" algn="l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/>
          </a:p>
          <a:p>
            <a:pPr marL="685800" lvl="1" indent="-685800" algn="l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/>
          </a:p>
          <a:p>
            <a:pPr marL="685800" lvl="1" indent="-685800" algn="l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/>
          </a:p>
          <a:p>
            <a:pPr marL="685800" lvl="1" indent="-685800" algn="l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/>
          </a:p>
          <a:p>
            <a:pPr marL="685800" lvl="1" indent="-685800" algn="l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/>
          </a:p>
          <a:p>
            <a:pPr marL="685800" lvl="1" indent="-685800" algn="l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/>
          </a:p>
          <a:p>
            <a:pPr marL="685800" lvl="1" indent="-685800" algn="l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/>
          </a:p>
          <a:p>
            <a:pPr marL="685800" lvl="1" indent="-685800" algn="l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/>
          </a:p>
          <a:p>
            <a:pPr marL="685800" lvl="1" indent="-685800" algn="l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/>
          </a:p>
          <a:p>
            <a:pPr marL="685800" lvl="1" indent="-685800" algn="l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/>
          </a:p>
          <a:p>
            <a:pPr marL="685800" lvl="1" indent="-685800" algn="l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/>
          </a:p>
          <a:p>
            <a:pPr marL="685800" lvl="1" indent="-685800" algn="l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/>
          </a:p>
          <a:p>
            <a:pPr marL="685800" lvl="1" indent="-685800" algn="l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4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/>
          </a:p>
        </p:txBody>
      </p:sp>
      <p:sp>
        <p:nvSpPr>
          <p:cNvPr id="6" name="Title 5"/>
          <p:cNvSpPr txBox="1">
            <a:spLocks/>
          </p:cNvSpPr>
          <p:nvPr/>
        </p:nvSpPr>
        <p:spPr>
          <a:xfrm>
            <a:off x="838200" y="1"/>
            <a:ext cx="10515600" cy="9944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/>
              <a:t>Cleaning Data</a:t>
            </a:r>
          </a:p>
        </p:txBody>
      </p:sp>
    </p:spTree>
    <p:extLst>
      <p:ext uri="{BB962C8B-B14F-4D97-AF65-F5344CB8AC3E}">
        <p14:creationId xmlns:p14="http://schemas.microsoft.com/office/powerpoint/2010/main" val="3340067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2039</TotalTime>
  <Words>387</Words>
  <Application>Microsoft Office PowerPoint</Application>
  <PresentationFormat>Widescreen</PresentationFormat>
  <Paragraphs>94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Crime Dataset</vt:lpstr>
      <vt:lpstr>A First Look at the Data</vt:lpstr>
      <vt:lpstr>Cleaning Data</vt:lpstr>
      <vt:lpstr>Cleaning 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Dataset</dc:title>
  <dc:creator>Owner</dc:creator>
  <cp:lastModifiedBy>Doaa Taha</cp:lastModifiedBy>
  <cp:revision>12</cp:revision>
  <dcterms:created xsi:type="dcterms:W3CDTF">2017-03-02T01:37:11Z</dcterms:created>
  <dcterms:modified xsi:type="dcterms:W3CDTF">2019-10-18T01:15:48Z</dcterms:modified>
</cp:coreProperties>
</file>