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9"/>
  </p:handoutMasterIdLst>
  <p:sldIdLst>
    <p:sldId id="278" r:id="rId2"/>
    <p:sldId id="266" r:id="rId3"/>
    <p:sldId id="310" r:id="rId4"/>
    <p:sldId id="317" r:id="rId5"/>
    <p:sldId id="311" r:id="rId6"/>
    <p:sldId id="280" r:id="rId7"/>
    <p:sldId id="273" r:id="rId8"/>
    <p:sldId id="257" r:id="rId9"/>
    <p:sldId id="274" r:id="rId10"/>
    <p:sldId id="309" r:id="rId11"/>
    <p:sldId id="308" r:id="rId12"/>
    <p:sldId id="268" r:id="rId13"/>
    <p:sldId id="267" r:id="rId14"/>
    <p:sldId id="283" r:id="rId15"/>
    <p:sldId id="259" r:id="rId16"/>
    <p:sldId id="327" r:id="rId17"/>
    <p:sldId id="328" r:id="rId18"/>
    <p:sldId id="272" r:id="rId19"/>
    <p:sldId id="271" r:id="rId20"/>
    <p:sldId id="306" r:id="rId21"/>
    <p:sldId id="307" r:id="rId22"/>
    <p:sldId id="261" r:id="rId23"/>
    <p:sldId id="279" r:id="rId24"/>
    <p:sldId id="258" r:id="rId25"/>
    <p:sldId id="326" r:id="rId26"/>
    <p:sldId id="264" r:id="rId27"/>
    <p:sldId id="265" r:id="rId28"/>
    <p:sldId id="260" r:id="rId29"/>
    <p:sldId id="282" r:id="rId30"/>
    <p:sldId id="284" r:id="rId31"/>
    <p:sldId id="281" r:id="rId32"/>
    <p:sldId id="256" r:id="rId33"/>
    <p:sldId id="323" r:id="rId34"/>
    <p:sldId id="324" r:id="rId35"/>
    <p:sldId id="325" r:id="rId36"/>
    <p:sldId id="312" r:id="rId37"/>
    <p:sldId id="321" r:id="rId38"/>
    <p:sldId id="322" r:id="rId39"/>
    <p:sldId id="316" r:id="rId40"/>
    <p:sldId id="320" r:id="rId41"/>
    <p:sldId id="313" r:id="rId42"/>
    <p:sldId id="304" r:id="rId43"/>
    <p:sldId id="305" r:id="rId44"/>
    <p:sldId id="285" r:id="rId45"/>
    <p:sldId id="287" r:id="rId46"/>
    <p:sldId id="288" r:id="rId47"/>
    <p:sldId id="289" r:id="rId48"/>
    <p:sldId id="290" r:id="rId49"/>
    <p:sldId id="314" r:id="rId50"/>
    <p:sldId id="295" r:id="rId51"/>
    <p:sldId id="294" r:id="rId52"/>
    <p:sldId id="297" r:id="rId53"/>
    <p:sldId id="298" r:id="rId54"/>
    <p:sldId id="315" r:id="rId55"/>
    <p:sldId id="292" r:id="rId56"/>
    <p:sldId id="293" r:id="rId57"/>
    <p:sldId id="29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p:cViewPr varScale="1">
        <p:scale>
          <a:sx n="122" d="100"/>
          <a:sy n="122" d="100"/>
        </p:scale>
        <p:origin x="129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1CD9A-5183-4B68-9FEB-E7331A37ECCF}" type="doc">
      <dgm:prSet loTypeId="urn:microsoft.com/office/officeart/2009/3/layout/PhasedProcess" loCatId="process" qsTypeId="urn:microsoft.com/office/officeart/2005/8/quickstyle/simple1" qsCatId="simple" csTypeId="urn:microsoft.com/office/officeart/2005/8/colors/accent1_2" csCatId="accent1" phldr="1"/>
      <dgm:spPr/>
      <dgm:t>
        <a:bodyPr/>
        <a:lstStyle/>
        <a:p>
          <a:endParaRPr lang="en-US"/>
        </a:p>
      </dgm:t>
    </dgm:pt>
    <dgm:pt modelId="{DB65E6E7-3503-4D37-B75B-CC28B9664EC4}">
      <dgm:prSet phldrT="[Text]"/>
      <dgm:spPr/>
      <dgm:t>
        <a:bodyPr/>
        <a:lstStyle/>
        <a:p>
          <a:r>
            <a:rPr lang="en-US" b="1" dirty="0"/>
            <a:t>Discovery</a:t>
          </a:r>
        </a:p>
      </dgm:t>
    </dgm:pt>
    <dgm:pt modelId="{70F78A04-42D4-4B80-91B9-60003F6024A2}" type="parTrans" cxnId="{0E8CDF28-A17B-4E7C-93E2-0B9F68312DB8}">
      <dgm:prSet/>
      <dgm:spPr/>
      <dgm:t>
        <a:bodyPr/>
        <a:lstStyle/>
        <a:p>
          <a:endParaRPr lang="en-US" b="1"/>
        </a:p>
      </dgm:t>
    </dgm:pt>
    <dgm:pt modelId="{40E724E0-C419-4024-B02A-1893D985775A}" type="sibTrans" cxnId="{0E8CDF28-A17B-4E7C-93E2-0B9F68312DB8}">
      <dgm:prSet/>
      <dgm:spPr/>
      <dgm:t>
        <a:bodyPr/>
        <a:lstStyle/>
        <a:p>
          <a:endParaRPr lang="en-US" b="1"/>
        </a:p>
      </dgm:t>
    </dgm:pt>
    <dgm:pt modelId="{B86F0A51-A0F1-482D-AE10-3360F550D08F}">
      <dgm:prSet phldrT="[Text]"/>
      <dgm:spPr/>
      <dgm:t>
        <a:bodyPr/>
        <a:lstStyle/>
        <a:p>
          <a:r>
            <a:rPr lang="en-US" b="1" dirty="0"/>
            <a:t>Research Design</a:t>
          </a:r>
        </a:p>
      </dgm:t>
    </dgm:pt>
    <dgm:pt modelId="{5095AD6A-DE11-47B3-8FB1-197D3491E64B}" type="parTrans" cxnId="{664188B9-74F9-464D-819E-B8EDF7157114}">
      <dgm:prSet/>
      <dgm:spPr/>
      <dgm:t>
        <a:bodyPr/>
        <a:lstStyle/>
        <a:p>
          <a:endParaRPr lang="en-US" b="1"/>
        </a:p>
      </dgm:t>
    </dgm:pt>
    <dgm:pt modelId="{8EE95978-187E-43A0-9BA8-121DD1C627E4}" type="sibTrans" cxnId="{664188B9-74F9-464D-819E-B8EDF7157114}">
      <dgm:prSet/>
      <dgm:spPr/>
      <dgm:t>
        <a:bodyPr/>
        <a:lstStyle/>
        <a:p>
          <a:endParaRPr lang="en-US" b="1"/>
        </a:p>
      </dgm:t>
    </dgm:pt>
    <dgm:pt modelId="{1A69F7C3-C6CD-4750-9C06-34C4347AFFBC}">
      <dgm:prSet phldrT="[Text]"/>
      <dgm:spPr/>
      <dgm:t>
        <a:bodyPr/>
        <a:lstStyle/>
        <a:p>
          <a:r>
            <a:rPr lang="en-US" b="1" dirty="0"/>
            <a:t>Data</a:t>
          </a:r>
        </a:p>
      </dgm:t>
    </dgm:pt>
    <dgm:pt modelId="{FE34D3E8-07C1-4E9B-8F5C-D9CF36076CF0}" type="parTrans" cxnId="{BA021423-B1C7-433A-9E08-A731B72A1607}">
      <dgm:prSet/>
      <dgm:spPr/>
      <dgm:t>
        <a:bodyPr/>
        <a:lstStyle/>
        <a:p>
          <a:endParaRPr lang="en-US" b="1"/>
        </a:p>
      </dgm:t>
    </dgm:pt>
    <dgm:pt modelId="{CABFDBB4-0945-458F-AFB0-FD02B56B1E56}" type="sibTrans" cxnId="{BA021423-B1C7-433A-9E08-A731B72A1607}">
      <dgm:prSet/>
      <dgm:spPr/>
      <dgm:t>
        <a:bodyPr/>
        <a:lstStyle/>
        <a:p>
          <a:endParaRPr lang="en-US" b="1"/>
        </a:p>
      </dgm:t>
    </dgm:pt>
    <dgm:pt modelId="{4164C213-9235-408C-AF9D-8AA08E889A06}">
      <dgm:prSet phldrT="[Text]"/>
      <dgm:spPr/>
      <dgm:t>
        <a:bodyPr/>
        <a:lstStyle/>
        <a:p>
          <a:r>
            <a:rPr lang="en-US" b="1" dirty="0"/>
            <a:t>Search</a:t>
          </a:r>
        </a:p>
      </dgm:t>
    </dgm:pt>
    <dgm:pt modelId="{F51725B7-99E0-4B73-B8CB-25815AABB4F9}" type="parTrans" cxnId="{FB3A86FD-621A-43A3-BEED-60BA200E0BBC}">
      <dgm:prSet/>
      <dgm:spPr/>
      <dgm:t>
        <a:bodyPr/>
        <a:lstStyle/>
        <a:p>
          <a:endParaRPr lang="en-US" b="1"/>
        </a:p>
      </dgm:t>
    </dgm:pt>
    <dgm:pt modelId="{555F3F55-92E2-412E-9DCF-C08A0B8D0973}" type="sibTrans" cxnId="{FB3A86FD-621A-43A3-BEED-60BA200E0BBC}">
      <dgm:prSet/>
      <dgm:spPr/>
      <dgm:t>
        <a:bodyPr/>
        <a:lstStyle/>
        <a:p>
          <a:endParaRPr lang="en-US" b="1"/>
        </a:p>
      </dgm:t>
    </dgm:pt>
    <dgm:pt modelId="{0F294D77-811A-4223-A3D2-BA15C89B69C5}">
      <dgm:prSet phldrT="[Text]"/>
      <dgm:spPr/>
      <dgm:t>
        <a:bodyPr/>
        <a:lstStyle/>
        <a:p>
          <a:r>
            <a:rPr lang="en-US" b="1" dirty="0"/>
            <a:t>Analysis</a:t>
          </a:r>
        </a:p>
      </dgm:t>
    </dgm:pt>
    <dgm:pt modelId="{B82C321A-699F-4784-B118-1235BEA275CC}" type="parTrans" cxnId="{FED57B98-91BD-42FD-A2BF-BC6698F0507B}">
      <dgm:prSet/>
      <dgm:spPr/>
      <dgm:t>
        <a:bodyPr/>
        <a:lstStyle/>
        <a:p>
          <a:endParaRPr lang="en-US" b="1"/>
        </a:p>
      </dgm:t>
    </dgm:pt>
    <dgm:pt modelId="{81F994F4-A29D-4C28-A470-17F274C2017E}" type="sibTrans" cxnId="{FED57B98-91BD-42FD-A2BF-BC6698F0507B}">
      <dgm:prSet/>
      <dgm:spPr/>
      <dgm:t>
        <a:bodyPr/>
        <a:lstStyle/>
        <a:p>
          <a:endParaRPr lang="en-US" b="1"/>
        </a:p>
      </dgm:t>
    </dgm:pt>
    <dgm:pt modelId="{C4EDA884-E95E-4E2E-9AB6-610EB86DADE1}">
      <dgm:prSet phldrT="[Text]" custT="1"/>
      <dgm:spPr/>
      <dgm:t>
        <a:bodyPr/>
        <a:lstStyle/>
        <a:p>
          <a:r>
            <a:rPr lang="en-US" sz="1200" b="1" dirty="0"/>
            <a:t>Pre-Processing</a:t>
          </a:r>
        </a:p>
      </dgm:t>
    </dgm:pt>
    <dgm:pt modelId="{28D73167-1467-4D4D-8143-97E2F1BB6E6F}" type="parTrans" cxnId="{34F98612-9832-4845-BD98-80898DFDF82E}">
      <dgm:prSet/>
      <dgm:spPr/>
      <dgm:t>
        <a:bodyPr/>
        <a:lstStyle/>
        <a:p>
          <a:endParaRPr lang="en-US" b="1"/>
        </a:p>
      </dgm:t>
    </dgm:pt>
    <dgm:pt modelId="{46E517F7-FB43-43A3-9482-D04A165D1B4C}" type="sibTrans" cxnId="{34F98612-9832-4845-BD98-80898DFDF82E}">
      <dgm:prSet/>
      <dgm:spPr/>
      <dgm:t>
        <a:bodyPr/>
        <a:lstStyle/>
        <a:p>
          <a:endParaRPr lang="en-US" b="1"/>
        </a:p>
      </dgm:t>
    </dgm:pt>
    <dgm:pt modelId="{0CB39124-99CE-42E9-BD50-E04E24B92130}">
      <dgm:prSet phldrT="[Text]" custT="1"/>
      <dgm:spPr/>
      <dgm:t>
        <a:bodyPr/>
        <a:lstStyle/>
        <a:p>
          <a:r>
            <a:rPr lang="en-US" sz="1200" b="1" dirty="0"/>
            <a:t>Processing/Analysis</a:t>
          </a:r>
        </a:p>
      </dgm:t>
    </dgm:pt>
    <dgm:pt modelId="{F25157E5-1E02-4256-8D9A-86CF86E4AFF9}" type="parTrans" cxnId="{2ED5BB7B-160C-43C1-B965-C616BC929D79}">
      <dgm:prSet/>
      <dgm:spPr/>
      <dgm:t>
        <a:bodyPr/>
        <a:lstStyle/>
        <a:p>
          <a:endParaRPr lang="en-US" b="1"/>
        </a:p>
      </dgm:t>
    </dgm:pt>
    <dgm:pt modelId="{BF0F78F9-F9D4-4C3F-B46B-8CC66B045F61}" type="sibTrans" cxnId="{2ED5BB7B-160C-43C1-B965-C616BC929D79}">
      <dgm:prSet/>
      <dgm:spPr/>
      <dgm:t>
        <a:bodyPr/>
        <a:lstStyle/>
        <a:p>
          <a:endParaRPr lang="en-US" b="1"/>
        </a:p>
      </dgm:t>
    </dgm:pt>
    <dgm:pt modelId="{DCC209E5-0830-49E7-A5D3-AF962686B1AA}">
      <dgm:prSet phldrT="[Text]"/>
      <dgm:spPr/>
      <dgm:t>
        <a:bodyPr/>
        <a:lstStyle/>
        <a:p>
          <a:r>
            <a:rPr lang="en-US" b="1" dirty="0"/>
            <a:t>Results</a:t>
          </a:r>
        </a:p>
      </dgm:t>
    </dgm:pt>
    <dgm:pt modelId="{E8EB187D-AF88-488C-8561-8486E9BC50A2}" type="parTrans" cxnId="{52CCC572-06B1-466C-BCEE-E070E5BE29A7}">
      <dgm:prSet/>
      <dgm:spPr/>
      <dgm:t>
        <a:bodyPr/>
        <a:lstStyle/>
        <a:p>
          <a:endParaRPr lang="en-US" b="1"/>
        </a:p>
      </dgm:t>
    </dgm:pt>
    <dgm:pt modelId="{0ABE1122-BF4D-48B2-8D6E-E419129E0D3B}" type="sibTrans" cxnId="{52CCC572-06B1-466C-BCEE-E070E5BE29A7}">
      <dgm:prSet/>
      <dgm:spPr/>
      <dgm:t>
        <a:bodyPr/>
        <a:lstStyle/>
        <a:p>
          <a:endParaRPr lang="en-US" b="1"/>
        </a:p>
      </dgm:t>
    </dgm:pt>
    <dgm:pt modelId="{1BBC06C4-7E5A-4247-9B6D-3E7ABDC1A94D}">
      <dgm:prSet phldrT="[Text]"/>
      <dgm:spPr/>
      <dgm:t>
        <a:bodyPr/>
        <a:lstStyle/>
        <a:p>
          <a:r>
            <a:rPr lang="en-US" b="1" dirty="0"/>
            <a:t>Conclusions</a:t>
          </a:r>
        </a:p>
      </dgm:t>
    </dgm:pt>
    <dgm:pt modelId="{D8052460-4CD4-4EDB-9EFF-4E74316C6E49}" type="parTrans" cxnId="{2247A9BF-F720-46A6-8CB1-E424345980AE}">
      <dgm:prSet/>
      <dgm:spPr/>
      <dgm:t>
        <a:bodyPr/>
        <a:lstStyle/>
        <a:p>
          <a:endParaRPr lang="en-US" b="1"/>
        </a:p>
      </dgm:t>
    </dgm:pt>
    <dgm:pt modelId="{7BF0792B-A90F-4341-AFCB-EA92F921656B}" type="sibTrans" cxnId="{2247A9BF-F720-46A6-8CB1-E424345980AE}">
      <dgm:prSet/>
      <dgm:spPr/>
      <dgm:t>
        <a:bodyPr/>
        <a:lstStyle/>
        <a:p>
          <a:endParaRPr lang="en-US" b="1"/>
        </a:p>
      </dgm:t>
    </dgm:pt>
    <dgm:pt modelId="{BF7E1328-F9E2-4793-A784-DAD9CBA22942}" type="pres">
      <dgm:prSet presAssocID="{8821CD9A-5183-4B68-9FEB-E7331A37ECCF}" presName="Name0" presStyleCnt="0">
        <dgm:presLayoutVars>
          <dgm:chMax val="3"/>
          <dgm:chPref val="3"/>
          <dgm:bulletEnabled val="1"/>
          <dgm:dir/>
          <dgm:animLvl val="lvl"/>
        </dgm:presLayoutVars>
      </dgm:prSet>
      <dgm:spPr/>
    </dgm:pt>
    <dgm:pt modelId="{D9A0D6BC-F662-4C2D-96ED-A132815A405C}" type="pres">
      <dgm:prSet presAssocID="{8821CD9A-5183-4B68-9FEB-E7331A37ECCF}" presName="arc1" presStyleLbl="node1" presStyleIdx="0" presStyleCnt="4"/>
      <dgm:spPr/>
    </dgm:pt>
    <dgm:pt modelId="{8A35680C-25DB-4745-8A94-2BBEC87EE8EF}" type="pres">
      <dgm:prSet presAssocID="{8821CD9A-5183-4B68-9FEB-E7331A37ECCF}" presName="arc3" presStyleLbl="node1" presStyleIdx="1" presStyleCnt="4"/>
      <dgm:spPr/>
    </dgm:pt>
    <dgm:pt modelId="{EB35AEC5-95D1-443D-96B8-0E9498EE308A}" type="pres">
      <dgm:prSet presAssocID="{8821CD9A-5183-4B68-9FEB-E7331A37ECCF}" presName="parentText2" presStyleLbl="revTx" presStyleIdx="0" presStyleCnt="3">
        <dgm:presLayoutVars>
          <dgm:chMax val="4"/>
          <dgm:chPref val="3"/>
          <dgm:bulletEnabled val="1"/>
        </dgm:presLayoutVars>
      </dgm:prSet>
      <dgm:spPr/>
    </dgm:pt>
    <dgm:pt modelId="{8CFF7B7F-9614-46B7-9FC8-36A90F4B7A20}" type="pres">
      <dgm:prSet presAssocID="{8821CD9A-5183-4B68-9FEB-E7331A37ECCF}" presName="arc2" presStyleLbl="node1" presStyleIdx="2" presStyleCnt="4"/>
      <dgm:spPr/>
    </dgm:pt>
    <dgm:pt modelId="{E99FA93E-B9F5-4AE0-87C4-FCF46B83000C}" type="pres">
      <dgm:prSet presAssocID="{8821CD9A-5183-4B68-9FEB-E7331A37ECCF}" presName="arc4" presStyleLbl="node1" presStyleIdx="3" presStyleCnt="4"/>
      <dgm:spPr/>
    </dgm:pt>
    <dgm:pt modelId="{C5385D72-4727-4646-9E0A-9E48A41BAE32}" type="pres">
      <dgm:prSet presAssocID="{8821CD9A-5183-4B68-9FEB-E7331A37ECCF}" presName="parentText3" presStyleLbl="revTx" presStyleIdx="1" presStyleCnt="3">
        <dgm:presLayoutVars>
          <dgm:chMax val="1"/>
          <dgm:chPref val="1"/>
          <dgm:bulletEnabled val="1"/>
        </dgm:presLayoutVars>
      </dgm:prSet>
      <dgm:spPr/>
    </dgm:pt>
    <dgm:pt modelId="{1B8644D7-A3EB-4A5F-AA31-921C64B19D89}" type="pres">
      <dgm:prSet presAssocID="{8821CD9A-5183-4B68-9FEB-E7331A37ECCF}" presName="middleComposite" presStyleCnt="0"/>
      <dgm:spPr/>
    </dgm:pt>
    <dgm:pt modelId="{66CAC9DD-F3BF-4C46-B8A0-1D0CEFC9CBBD}" type="pres">
      <dgm:prSet presAssocID="{C4EDA884-E95E-4E2E-9AB6-610EB86DADE1}" presName="circ1" presStyleLbl="vennNode1" presStyleIdx="0" presStyleCnt="8"/>
      <dgm:spPr/>
    </dgm:pt>
    <dgm:pt modelId="{A2335CF7-F665-4DBD-9E04-657921705943}" type="pres">
      <dgm:prSet presAssocID="{C4EDA884-E95E-4E2E-9AB6-610EB86DADE1}" presName="circ1Tx" presStyleLbl="revTx" presStyleIdx="1" presStyleCnt="3">
        <dgm:presLayoutVars>
          <dgm:chMax val="0"/>
          <dgm:chPref val="0"/>
        </dgm:presLayoutVars>
      </dgm:prSet>
      <dgm:spPr/>
    </dgm:pt>
    <dgm:pt modelId="{46A739A6-D050-46D5-8F2F-9EA2FB1CFE57}" type="pres">
      <dgm:prSet presAssocID="{0CB39124-99CE-42E9-BD50-E04E24B92130}" presName="circ2" presStyleLbl="vennNode1" presStyleIdx="1" presStyleCnt="8"/>
      <dgm:spPr/>
    </dgm:pt>
    <dgm:pt modelId="{79CA5220-56FE-413C-BF03-A97C6D0CE1AC}" type="pres">
      <dgm:prSet presAssocID="{0CB39124-99CE-42E9-BD50-E04E24B92130}" presName="circ2Tx" presStyleLbl="revTx" presStyleIdx="1" presStyleCnt="3">
        <dgm:presLayoutVars>
          <dgm:chMax val="0"/>
          <dgm:chPref val="0"/>
        </dgm:presLayoutVars>
      </dgm:prSet>
      <dgm:spPr/>
    </dgm:pt>
    <dgm:pt modelId="{8B598160-37CD-4F17-9E5A-1D0F4044D000}" type="pres">
      <dgm:prSet presAssocID="{8821CD9A-5183-4B68-9FEB-E7331A37ECCF}" presName="leftComposite" presStyleCnt="0"/>
      <dgm:spPr/>
    </dgm:pt>
    <dgm:pt modelId="{43004F52-DAA5-45E5-8E80-CCE12D5B0EC8}" type="pres">
      <dgm:prSet presAssocID="{B86F0A51-A0F1-482D-AE10-3360F550D08F}" presName="childText1_1" presStyleLbl="vennNode1" presStyleIdx="2" presStyleCnt="8">
        <dgm:presLayoutVars>
          <dgm:chMax val="0"/>
          <dgm:chPref val="0"/>
        </dgm:presLayoutVars>
      </dgm:prSet>
      <dgm:spPr/>
    </dgm:pt>
    <dgm:pt modelId="{C14FCC63-6A3D-4806-997B-B62A67C292D0}" type="pres">
      <dgm:prSet presAssocID="{B86F0A51-A0F1-482D-AE10-3360F550D08F}" presName="ellipse1" presStyleLbl="vennNode1" presStyleIdx="3" presStyleCnt="8"/>
      <dgm:spPr/>
    </dgm:pt>
    <dgm:pt modelId="{4F2C1219-7F85-4FA4-8A02-6D4D7C92EAB7}" type="pres">
      <dgm:prSet presAssocID="{B86F0A51-A0F1-482D-AE10-3360F550D08F}" presName="ellipse2" presStyleLbl="vennNode1" presStyleIdx="4" presStyleCnt="8"/>
      <dgm:spPr/>
    </dgm:pt>
    <dgm:pt modelId="{448A6973-BF0D-4F18-BD97-7ED9C7860F7C}" type="pres">
      <dgm:prSet presAssocID="{1A69F7C3-C6CD-4750-9C06-34C4347AFFBC}" presName="childText1_2" presStyleLbl="vennNode1" presStyleIdx="5" presStyleCnt="8">
        <dgm:presLayoutVars>
          <dgm:chMax val="0"/>
          <dgm:chPref val="0"/>
        </dgm:presLayoutVars>
      </dgm:prSet>
      <dgm:spPr/>
    </dgm:pt>
    <dgm:pt modelId="{19A93D62-D64C-4371-B488-B5E60308CB0F}" type="pres">
      <dgm:prSet presAssocID="{1A69F7C3-C6CD-4750-9C06-34C4347AFFBC}" presName="ellipse3" presStyleLbl="vennNode1" presStyleIdx="6" presStyleCnt="8"/>
      <dgm:spPr/>
    </dgm:pt>
    <dgm:pt modelId="{41513F82-5F6A-43A9-8646-F5A96494F6A4}" type="pres">
      <dgm:prSet presAssocID="{4164C213-9235-408C-AF9D-8AA08E889A06}" presName="childText1_3" presStyleLbl="vennNode1" presStyleIdx="7" presStyleCnt="8">
        <dgm:presLayoutVars>
          <dgm:chMax val="0"/>
          <dgm:chPref val="0"/>
        </dgm:presLayoutVars>
      </dgm:prSet>
      <dgm:spPr/>
    </dgm:pt>
    <dgm:pt modelId="{F14A1EEA-38DC-434F-AC10-6F0831EFE721}" type="pres">
      <dgm:prSet presAssocID="{8821CD9A-5183-4B68-9FEB-E7331A37ECCF}" presName="rightChild" presStyleLbl="node2" presStyleIdx="0" presStyleCnt="1">
        <dgm:presLayoutVars>
          <dgm:chMax val="0"/>
          <dgm:chPref val="0"/>
        </dgm:presLayoutVars>
      </dgm:prSet>
      <dgm:spPr/>
    </dgm:pt>
    <dgm:pt modelId="{2EF10BBD-2950-4232-96E5-EF9FD3F10451}" type="pres">
      <dgm:prSet presAssocID="{8821CD9A-5183-4B68-9FEB-E7331A37ECCF}" presName="parentText1" presStyleLbl="revTx" presStyleIdx="2" presStyleCnt="3">
        <dgm:presLayoutVars>
          <dgm:chMax val="4"/>
          <dgm:chPref val="3"/>
          <dgm:bulletEnabled val="1"/>
        </dgm:presLayoutVars>
      </dgm:prSet>
      <dgm:spPr/>
    </dgm:pt>
  </dgm:ptLst>
  <dgm:cxnLst>
    <dgm:cxn modelId="{4FB95D0F-7534-4368-9C76-6BE1DF2FE189}" type="presOf" srcId="{0CB39124-99CE-42E9-BD50-E04E24B92130}" destId="{46A739A6-D050-46D5-8F2F-9EA2FB1CFE57}" srcOrd="0" destOrd="0" presId="urn:microsoft.com/office/officeart/2009/3/layout/PhasedProcess"/>
    <dgm:cxn modelId="{34F98612-9832-4845-BD98-80898DFDF82E}" srcId="{0F294D77-811A-4223-A3D2-BA15C89B69C5}" destId="{C4EDA884-E95E-4E2E-9AB6-610EB86DADE1}" srcOrd="0" destOrd="0" parTransId="{28D73167-1467-4D4D-8143-97E2F1BB6E6F}" sibTransId="{46E517F7-FB43-43A3-9482-D04A165D1B4C}"/>
    <dgm:cxn modelId="{FF2DAF1F-81D5-46A6-B47C-7E7153ABEBAE}" type="presOf" srcId="{B86F0A51-A0F1-482D-AE10-3360F550D08F}" destId="{43004F52-DAA5-45E5-8E80-CCE12D5B0EC8}" srcOrd="0" destOrd="0" presId="urn:microsoft.com/office/officeart/2009/3/layout/PhasedProcess"/>
    <dgm:cxn modelId="{BA021423-B1C7-433A-9E08-A731B72A1607}" srcId="{DB65E6E7-3503-4D37-B75B-CC28B9664EC4}" destId="{1A69F7C3-C6CD-4750-9C06-34C4347AFFBC}" srcOrd="1" destOrd="0" parTransId="{FE34D3E8-07C1-4E9B-8F5C-D9CF36076CF0}" sibTransId="{CABFDBB4-0945-458F-AFB0-FD02B56B1E56}"/>
    <dgm:cxn modelId="{8F2F1228-A9CA-40C1-BFA2-C40E70E90BC2}" type="presOf" srcId="{4164C213-9235-408C-AF9D-8AA08E889A06}" destId="{41513F82-5F6A-43A9-8646-F5A96494F6A4}" srcOrd="0" destOrd="0" presId="urn:microsoft.com/office/officeart/2009/3/layout/PhasedProcess"/>
    <dgm:cxn modelId="{0E8CDF28-A17B-4E7C-93E2-0B9F68312DB8}" srcId="{8821CD9A-5183-4B68-9FEB-E7331A37ECCF}" destId="{DB65E6E7-3503-4D37-B75B-CC28B9664EC4}" srcOrd="0" destOrd="0" parTransId="{70F78A04-42D4-4B80-91B9-60003F6024A2}" sibTransId="{40E724E0-C419-4024-B02A-1893D985775A}"/>
    <dgm:cxn modelId="{EA0D3E3F-9DA1-4E8B-9F00-762EFAF7F868}" type="presOf" srcId="{DCC209E5-0830-49E7-A5D3-AF962686B1AA}" destId="{C5385D72-4727-4646-9E0A-9E48A41BAE32}" srcOrd="0" destOrd="0" presId="urn:microsoft.com/office/officeart/2009/3/layout/PhasedProcess"/>
    <dgm:cxn modelId="{E8C5CB41-4B6C-454C-9060-513B8649BF5A}" type="presOf" srcId="{0F294D77-811A-4223-A3D2-BA15C89B69C5}" destId="{EB35AEC5-95D1-443D-96B8-0E9498EE308A}" srcOrd="0" destOrd="0" presId="urn:microsoft.com/office/officeart/2009/3/layout/PhasedProcess"/>
    <dgm:cxn modelId="{52CCC572-06B1-466C-BCEE-E070E5BE29A7}" srcId="{8821CD9A-5183-4B68-9FEB-E7331A37ECCF}" destId="{DCC209E5-0830-49E7-A5D3-AF962686B1AA}" srcOrd="2" destOrd="0" parTransId="{E8EB187D-AF88-488C-8561-8486E9BC50A2}" sibTransId="{0ABE1122-BF4D-48B2-8D6E-E419129E0D3B}"/>
    <dgm:cxn modelId="{21F9D955-7150-4439-AA17-9E6486065493}" type="presOf" srcId="{1BBC06C4-7E5A-4247-9B6D-3E7ABDC1A94D}" destId="{F14A1EEA-38DC-434F-AC10-6F0831EFE721}" srcOrd="0" destOrd="0" presId="urn:microsoft.com/office/officeart/2009/3/layout/PhasedProcess"/>
    <dgm:cxn modelId="{5B524979-BA91-4DF4-9EEE-45E582D3B883}" type="presOf" srcId="{C4EDA884-E95E-4E2E-9AB6-610EB86DADE1}" destId="{A2335CF7-F665-4DBD-9E04-657921705943}" srcOrd="1" destOrd="0" presId="urn:microsoft.com/office/officeart/2009/3/layout/PhasedProcess"/>
    <dgm:cxn modelId="{2ED5BB7B-160C-43C1-B965-C616BC929D79}" srcId="{0F294D77-811A-4223-A3D2-BA15C89B69C5}" destId="{0CB39124-99CE-42E9-BD50-E04E24B92130}" srcOrd="1" destOrd="0" parTransId="{F25157E5-1E02-4256-8D9A-86CF86E4AFF9}" sibTransId="{BF0F78F9-F9D4-4C3F-B46B-8CC66B045F61}"/>
    <dgm:cxn modelId="{00C51698-D8E6-4C9D-AC37-1ACF26B28520}" type="presOf" srcId="{DB65E6E7-3503-4D37-B75B-CC28B9664EC4}" destId="{2EF10BBD-2950-4232-96E5-EF9FD3F10451}" srcOrd="0" destOrd="0" presId="urn:microsoft.com/office/officeart/2009/3/layout/PhasedProcess"/>
    <dgm:cxn modelId="{FED57B98-91BD-42FD-A2BF-BC6698F0507B}" srcId="{8821CD9A-5183-4B68-9FEB-E7331A37ECCF}" destId="{0F294D77-811A-4223-A3D2-BA15C89B69C5}" srcOrd="1" destOrd="0" parTransId="{B82C321A-699F-4784-B118-1235BEA275CC}" sibTransId="{81F994F4-A29D-4C28-A470-17F274C2017E}"/>
    <dgm:cxn modelId="{61FF229C-4A7E-4F0D-81A0-0FE10CEF556D}" type="presOf" srcId="{0CB39124-99CE-42E9-BD50-E04E24B92130}" destId="{79CA5220-56FE-413C-BF03-A97C6D0CE1AC}" srcOrd="1" destOrd="0" presId="urn:microsoft.com/office/officeart/2009/3/layout/PhasedProcess"/>
    <dgm:cxn modelId="{664188B9-74F9-464D-819E-B8EDF7157114}" srcId="{DB65E6E7-3503-4D37-B75B-CC28B9664EC4}" destId="{B86F0A51-A0F1-482D-AE10-3360F550D08F}" srcOrd="0" destOrd="0" parTransId="{5095AD6A-DE11-47B3-8FB1-197D3491E64B}" sibTransId="{8EE95978-187E-43A0-9BA8-121DD1C627E4}"/>
    <dgm:cxn modelId="{4466B9BE-7881-4455-9F14-B4F6487BD994}" type="presOf" srcId="{C4EDA884-E95E-4E2E-9AB6-610EB86DADE1}" destId="{66CAC9DD-F3BF-4C46-B8A0-1D0CEFC9CBBD}" srcOrd="0" destOrd="0" presId="urn:microsoft.com/office/officeart/2009/3/layout/PhasedProcess"/>
    <dgm:cxn modelId="{2247A9BF-F720-46A6-8CB1-E424345980AE}" srcId="{DCC209E5-0830-49E7-A5D3-AF962686B1AA}" destId="{1BBC06C4-7E5A-4247-9B6D-3E7ABDC1A94D}" srcOrd="0" destOrd="0" parTransId="{D8052460-4CD4-4EDB-9EFF-4E74316C6E49}" sibTransId="{7BF0792B-A90F-4341-AFCB-EA92F921656B}"/>
    <dgm:cxn modelId="{7A5283CE-8F29-41AB-A8FE-3BD071DF7C4B}" type="presOf" srcId="{8821CD9A-5183-4B68-9FEB-E7331A37ECCF}" destId="{BF7E1328-F9E2-4793-A784-DAD9CBA22942}" srcOrd="0" destOrd="0" presId="urn:microsoft.com/office/officeart/2009/3/layout/PhasedProcess"/>
    <dgm:cxn modelId="{B471ACE1-4248-411B-9B18-D719DBEBA55E}" type="presOf" srcId="{1A69F7C3-C6CD-4750-9C06-34C4347AFFBC}" destId="{448A6973-BF0D-4F18-BD97-7ED9C7860F7C}" srcOrd="0" destOrd="0" presId="urn:microsoft.com/office/officeart/2009/3/layout/PhasedProcess"/>
    <dgm:cxn modelId="{FB3A86FD-621A-43A3-BEED-60BA200E0BBC}" srcId="{DB65E6E7-3503-4D37-B75B-CC28B9664EC4}" destId="{4164C213-9235-408C-AF9D-8AA08E889A06}" srcOrd="2" destOrd="0" parTransId="{F51725B7-99E0-4B73-B8CB-25815AABB4F9}" sibTransId="{555F3F55-92E2-412E-9DCF-C08A0B8D0973}"/>
    <dgm:cxn modelId="{A9DE1F2B-D1FA-4D58-AC4E-7FB534373D83}" type="presParOf" srcId="{BF7E1328-F9E2-4793-A784-DAD9CBA22942}" destId="{D9A0D6BC-F662-4C2D-96ED-A132815A405C}" srcOrd="0" destOrd="0" presId="urn:microsoft.com/office/officeart/2009/3/layout/PhasedProcess"/>
    <dgm:cxn modelId="{1A8AC778-71F8-4D8E-AE1C-30CB15E3D883}" type="presParOf" srcId="{BF7E1328-F9E2-4793-A784-DAD9CBA22942}" destId="{8A35680C-25DB-4745-8A94-2BBEC87EE8EF}" srcOrd="1" destOrd="0" presId="urn:microsoft.com/office/officeart/2009/3/layout/PhasedProcess"/>
    <dgm:cxn modelId="{3DC3DB8E-2F44-4B50-81B8-CA5AF1898607}" type="presParOf" srcId="{BF7E1328-F9E2-4793-A784-DAD9CBA22942}" destId="{EB35AEC5-95D1-443D-96B8-0E9498EE308A}" srcOrd="2" destOrd="0" presId="urn:microsoft.com/office/officeart/2009/3/layout/PhasedProcess"/>
    <dgm:cxn modelId="{AB1546ED-2191-499D-BD59-45D9A8832E30}" type="presParOf" srcId="{BF7E1328-F9E2-4793-A784-DAD9CBA22942}" destId="{8CFF7B7F-9614-46B7-9FC8-36A90F4B7A20}" srcOrd="3" destOrd="0" presId="urn:microsoft.com/office/officeart/2009/3/layout/PhasedProcess"/>
    <dgm:cxn modelId="{BC4E7479-0579-4055-930A-BEA2B13BF39E}" type="presParOf" srcId="{BF7E1328-F9E2-4793-A784-DAD9CBA22942}" destId="{E99FA93E-B9F5-4AE0-87C4-FCF46B83000C}" srcOrd="4" destOrd="0" presId="urn:microsoft.com/office/officeart/2009/3/layout/PhasedProcess"/>
    <dgm:cxn modelId="{D74844E8-B583-4B7B-BFA9-49038EBC0357}" type="presParOf" srcId="{BF7E1328-F9E2-4793-A784-DAD9CBA22942}" destId="{C5385D72-4727-4646-9E0A-9E48A41BAE32}" srcOrd="5" destOrd="0" presId="urn:microsoft.com/office/officeart/2009/3/layout/PhasedProcess"/>
    <dgm:cxn modelId="{81E37C8B-6F34-4ED4-AF29-C4CD8D4C9535}" type="presParOf" srcId="{BF7E1328-F9E2-4793-A784-DAD9CBA22942}" destId="{1B8644D7-A3EB-4A5F-AA31-921C64B19D89}" srcOrd="6" destOrd="0" presId="urn:microsoft.com/office/officeart/2009/3/layout/PhasedProcess"/>
    <dgm:cxn modelId="{04E885EE-8424-417A-BFE5-A9109A6E47D7}" type="presParOf" srcId="{1B8644D7-A3EB-4A5F-AA31-921C64B19D89}" destId="{66CAC9DD-F3BF-4C46-B8A0-1D0CEFC9CBBD}" srcOrd="0" destOrd="0" presId="urn:microsoft.com/office/officeart/2009/3/layout/PhasedProcess"/>
    <dgm:cxn modelId="{19607194-D847-46EB-9B90-7851ECE8C12D}" type="presParOf" srcId="{1B8644D7-A3EB-4A5F-AA31-921C64B19D89}" destId="{A2335CF7-F665-4DBD-9E04-657921705943}" srcOrd="1" destOrd="0" presId="urn:microsoft.com/office/officeart/2009/3/layout/PhasedProcess"/>
    <dgm:cxn modelId="{A0DB638E-52EB-4464-8E92-3F9F310C808A}" type="presParOf" srcId="{1B8644D7-A3EB-4A5F-AA31-921C64B19D89}" destId="{46A739A6-D050-46D5-8F2F-9EA2FB1CFE57}" srcOrd="2" destOrd="0" presId="urn:microsoft.com/office/officeart/2009/3/layout/PhasedProcess"/>
    <dgm:cxn modelId="{949EAEE1-74C6-43B3-AF34-D2AB2C3E2B5F}" type="presParOf" srcId="{1B8644D7-A3EB-4A5F-AA31-921C64B19D89}" destId="{79CA5220-56FE-413C-BF03-A97C6D0CE1AC}" srcOrd="3" destOrd="0" presId="urn:microsoft.com/office/officeart/2009/3/layout/PhasedProcess"/>
    <dgm:cxn modelId="{393AC753-2B32-4166-82C7-3831BFF8D095}" type="presParOf" srcId="{BF7E1328-F9E2-4793-A784-DAD9CBA22942}" destId="{8B598160-37CD-4F17-9E5A-1D0F4044D000}" srcOrd="7" destOrd="0" presId="urn:microsoft.com/office/officeart/2009/3/layout/PhasedProcess"/>
    <dgm:cxn modelId="{CAF75066-0346-41FD-A1D2-712C69400BD9}" type="presParOf" srcId="{8B598160-37CD-4F17-9E5A-1D0F4044D000}" destId="{43004F52-DAA5-45E5-8E80-CCE12D5B0EC8}" srcOrd="0" destOrd="0" presId="urn:microsoft.com/office/officeart/2009/3/layout/PhasedProcess"/>
    <dgm:cxn modelId="{4A0D0EAC-90FD-4851-9221-EFF7A2E963BE}" type="presParOf" srcId="{8B598160-37CD-4F17-9E5A-1D0F4044D000}" destId="{C14FCC63-6A3D-4806-997B-B62A67C292D0}" srcOrd="1" destOrd="0" presId="urn:microsoft.com/office/officeart/2009/3/layout/PhasedProcess"/>
    <dgm:cxn modelId="{80E482DA-FF2F-4EA4-A811-7D0689F2EC8A}" type="presParOf" srcId="{8B598160-37CD-4F17-9E5A-1D0F4044D000}" destId="{4F2C1219-7F85-4FA4-8A02-6D4D7C92EAB7}" srcOrd="2" destOrd="0" presId="urn:microsoft.com/office/officeart/2009/3/layout/PhasedProcess"/>
    <dgm:cxn modelId="{359F6B14-CF45-450F-BA39-0438BFB604BE}" type="presParOf" srcId="{8B598160-37CD-4F17-9E5A-1D0F4044D000}" destId="{448A6973-BF0D-4F18-BD97-7ED9C7860F7C}" srcOrd="3" destOrd="0" presId="urn:microsoft.com/office/officeart/2009/3/layout/PhasedProcess"/>
    <dgm:cxn modelId="{482A7E2B-A671-462A-8B44-A951764EB82A}" type="presParOf" srcId="{8B598160-37CD-4F17-9E5A-1D0F4044D000}" destId="{19A93D62-D64C-4371-B488-B5E60308CB0F}" srcOrd="4" destOrd="0" presId="urn:microsoft.com/office/officeart/2009/3/layout/PhasedProcess"/>
    <dgm:cxn modelId="{A9C2CC96-2CBF-42DA-A779-4676079287DB}" type="presParOf" srcId="{8B598160-37CD-4F17-9E5A-1D0F4044D000}" destId="{41513F82-5F6A-43A9-8646-F5A96494F6A4}" srcOrd="5" destOrd="0" presId="urn:microsoft.com/office/officeart/2009/3/layout/PhasedProcess"/>
    <dgm:cxn modelId="{390B3940-7549-4FF8-B1E4-01D771CC53DC}" type="presParOf" srcId="{BF7E1328-F9E2-4793-A784-DAD9CBA22942}" destId="{F14A1EEA-38DC-434F-AC10-6F0831EFE721}" srcOrd="8" destOrd="0" presId="urn:microsoft.com/office/officeart/2009/3/layout/PhasedProcess"/>
    <dgm:cxn modelId="{16DEBEF2-D23D-42FE-B3A7-E00B8A103162}" type="presParOf" srcId="{BF7E1328-F9E2-4793-A784-DAD9CBA22942}" destId="{2EF10BBD-2950-4232-96E5-EF9FD3F10451}"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1CD9A-5183-4B68-9FEB-E7331A37ECCF}" type="doc">
      <dgm:prSet loTypeId="urn:microsoft.com/office/officeart/2009/3/layout/PhasedProcess" loCatId="process" qsTypeId="urn:microsoft.com/office/officeart/2005/8/quickstyle/simple1" qsCatId="simple" csTypeId="urn:microsoft.com/office/officeart/2005/8/colors/accent1_2" csCatId="accent1" phldr="1"/>
      <dgm:spPr/>
      <dgm:t>
        <a:bodyPr/>
        <a:lstStyle/>
        <a:p>
          <a:endParaRPr lang="en-US"/>
        </a:p>
      </dgm:t>
    </dgm:pt>
    <dgm:pt modelId="{DB65E6E7-3503-4D37-B75B-CC28B9664EC4}">
      <dgm:prSet phldrT="[Text]"/>
      <dgm:spPr/>
      <dgm:t>
        <a:bodyPr/>
        <a:lstStyle/>
        <a:p>
          <a:r>
            <a:rPr lang="en-US" b="1" dirty="0"/>
            <a:t>Discovery</a:t>
          </a:r>
        </a:p>
      </dgm:t>
    </dgm:pt>
    <dgm:pt modelId="{70F78A04-42D4-4B80-91B9-60003F6024A2}" type="parTrans" cxnId="{0E8CDF28-A17B-4E7C-93E2-0B9F68312DB8}">
      <dgm:prSet/>
      <dgm:spPr/>
      <dgm:t>
        <a:bodyPr/>
        <a:lstStyle/>
        <a:p>
          <a:endParaRPr lang="en-US" b="1"/>
        </a:p>
      </dgm:t>
    </dgm:pt>
    <dgm:pt modelId="{40E724E0-C419-4024-B02A-1893D985775A}" type="sibTrans" cxnId="{0E8CDF28-A17B-4E7C-93E2-0B9F68312DB8}">
      <dgm:prSet/>
      <dgm:spPr/>
      <dgm:t>
        <a:bodyPr/>
        <a:lstStyle/>
        <a:p>
          <a:endParaRPr lang="en-US" b="1"/>
        </a:p>
      </dgm:t>
    </dgm:pt>
    <dgm:pt modelId="{B86F0A51-A0F1-482D-AE10-3360F550D08F}">
      <dgm:prSet phldrT="[Text]"/>
      <dgm:spPr/>
      <dgm:t>
        <a:bodyPr/>
        <a:lstStyle/>
        <a:p>
          <a:r>
            <a:rPr lang="en-US" b="1" dirty="0"/>
            <a:t>Research Design</a:t>
          </a:r>
        </a:p>
      </dgm:t>
    </dgm:pt>
    <dgm:pt modelId="{5095AD6A-DE11-47B3-8FB1-197D3491E64B}" type="parTrans" cxnId="{664188B9-74F9-464D-819E-B8EDF7157114}">
      <dgm:prSet/>
      <dgm:spPr/>
      <dgm:t>
        <a:bodyPr/>
        <a:lstStyle/>
        <a:p>
          <a:endParaRPr lang="en-US" b="1"/>
        </a:p>
      </dgm:t>
    </dgm:pt>
    <dgm:pt modelId="{8EE95978-187E-43A0-9BA8-121DD1C627E4}" type="sibTrans" cxnId="{664188B9-74F9-464D-819E-B8EDF7157114}">
      <dgm:prSet/>
      <dgm:spPr/>
      <dgm:t>
        <a:bodyPr/>
        <a:lstStyle/>
        <a:p>
          <a:endParaRPr lang="en-US" b="1"/>
        </a:p>
      </dgm:t>
    </dgm:pt>
    <dgm:pt modelId="{1A69F7C3-C6CD-4750-9C06-34C4347AFFBC}">
      <dgm:prSet phldrT="[Text]"/>
      <dgm:spPr/>
      <dgm:t>
        <a:bodyPr/>
        <a:lstStyle/>
        <a:p>
          <a:r>
            <a:rPr lang="en-US" b="1" dirty="0"/>
            <a:t>Data</a:t>
          </a:r>
        </a:p>
      </dgm:t>
    </dgm:pt>
    <dgm:pt modelId="{FE34D3E8-07C1-4E9B-8F5C-D9CF36076CF0}" type="parTrans" cxnId="{BA021423-B1C7-433A-9E08-A731B72A1607}">
      <dgm:prSet/>
      <dgm:spPr/>
      <dgm:t>
        <a:bodyPr/>
        <a:lstStyle/>
        <a:p>
          <a:endParaRPr lang="en-US" b="1"/>
        </a:p>
      </dgm:t>
    </dgm:pt>
    <dgm:pt modelId="{CABFDBB4-0945-458F-AFB0-FD02B56B1E56}" type="sibTrans" cxnId="{BA021423-B1C7-433A-9E08-A731B72A1607}">
      <dgm:prSet/>
      <dgm:spPr/>
      <dgm:t>
        <a:bodyPr/>
        <a:lstStyle/>
        <a:p>
          <a:endParaRPr lang="en-US" b="1"/>
        </a:p>
      </dgm:t>
    </dgm:pt>
    <dgm:pt modelId="{4164C213-9235-408C-AF9D-8AA08E889A06}">
      <dgm:prSet phldrT="[Text]"/>
      <dgm:spPr/>
      <dgm:t>
        <a:bodyPr/>
        <a:lstStyle/>
        <a:p>
          <a:r>
            <a:rPr lang="en-US" b="1" dirty="0"/>
            <a:t>Search</a:t>
          </a:r>
        </a:p>
      </dgm:t>
    </dgm:pt>
    <dgm:pt modelId="{F51725B7-99E0-4B73-B8CB-25815AABB4F9}" type="parTrans" cxnId="{FB3A86FD-621A-43A3-BEED-60BA200E0BBC}">
      <dgm:prSet/>
      <dgm:spPr/>
      <dgm:t>
        <a:bodyPr/>
        <a:lstStyle/>
        <a:p>
          <a:endParaRPr lang="en-US" b="1"/>
        </a:p>
      </dgm:t>
    </dgm:pt>
    <dgm:pt modelId="{555F3F55-92E2-412E-9DCF-C08A0B8D0973}" type="sibTrans" cxnId="{FB3A86FD-621A-43A3-BEED-60BA200E0BBC}">
      <dgm:prSet/>
      <dgm:spPr/>
      <dgm:t>
        <a:bodyPr/>
        <a:lstStyle/>
        <a:p>
          <a:endParaRPr lang="en-US" b="1"/>
        </a:p>
      </dgm:t>
    </dgm:pt>
    <dgm:pt modelId="{0F294D77-811A-4223-A3D2-BA15C89B69C5}">
      <dgm:prSet phldrT="[Text]"/>
      <dgm:spPr/>
      <dgm:t>
        <a:bodyPr/>
        <a:lstStyle/>
        <a:p>
          <a:r>
            <a:rPr lang="en-US" b="1" dirty="0"/>
            <a:t>Analysis</a:t>
          </a:r>
        </a:p>
      </dgm:t>
    </dgm:pt>
    <dgm:pt modelId="{B82C321A-699F-4784-B118-1235BEA275CC}" type="parTrans" cxnId="{FED57B98-91BD-42FD-A2BF-BC6698F0507B}">
      <dgm:prSet/>
      <dgm:spPr/>
      <dgm:t>
        <a:bodyPr/>
        <a:lstStyle/>
        <a:p>
          <a:endParaRPr lang="en-US" b="1"/>
        </a:p>
      </dgm:t>
    </dgm:pt>
    <dgm:pt modelId="{81F994F4-A29D-4C28-A470-17F274C2017E}" type="sibTrans" cxnId="{FED57B98-91BD-42FD-A2BF-BC6698F0507B}">
      <dgm:prSet/>
      <dgm:spPr/>
      <dgm:t>
        <a:bodyPr/>
        <a:lstStyle/>
        <a:p>
          <a:endParaRPr lang="en-US" b="1"/>
        </a:p>
      </dgm:t>
    </dgm:pt>
    <dgm:pt modelId="{C4EDA884-E95E-4E2E-9AB6-610EB86DADE1}">
      <dgm:prSet phldrT="[Text]" custT="1"/>
      <dgm:spPr/>
      <dgm:t>
        <a:bodyPr/>
        <a:lstStyle/>
        <a:p>
          <a:r>
            <a:rPr lang="en-US" sz="1200" b="1" dirty="0"/>
            <a:t>Pre-Processing</a:t>
          </a:r>
        </a:p>
      </dgm:t>
    </dgm:pt>
    <dgm:pt modelId="{28D73167-1467-4D4D-8143-97E2F1BB6E6F}" type="parTrans" cxnId="{34F98612-9832-4845-BD98-80898DFDF82E}">
      <dgm:prSet/>
      <dgm:spPr/>
      <dgm:t>
        <a:bodyPr/>
        <a:lstStyle/>
        <a:p>
          <a:endParaRPr lang="en-US" b="1"/>
        </a:p>
      </dgm:t>
    </dgm:pt>
    <dgm:pt modelId="{46E517F7-FB43-43A3-9482-D04A165D1B4C}" type="sibTrans" cxnId="{34F98612-9832-4845-BD98-80898DFDF82E}">
      <dgm:prSet/>
      <dgm:spPr/>
      <dgm:t>
        <a:bodyPr/>
        <a:lstStyle/>
        <a:p>
          <a:endParaRPr lang="en-US" b="1"/>
        </a:p>
      </dgm:t>
    </dgm:pt>
    <dgm:pt modelId="{0CB39124-99CE-42E9-BD50-E04E24B92130}">
      <dgm:prSet phldrT="[Text]" custT="1"/>
      <dgm:spPr/>
      <dgm:t>
        <a:bodyPr/>
        <a:lstStyle/>
        <a:p>
          <a:r>
            <a:rPr lang="en-US" sz="1200" b="1" dirty="0"/>
            <a:t>Processing/Analysis</a:t>
          </a:r>
        </a:p>
      </dgm:t>
    </dgm:pt>
    <dgm:pt modelId="{F25157E5-1E02-4256-8D9A-86CF86E4AFF9}" type="parTrans" cxnId="{2ED5BB7B-160C-43C1-B965-C616BC929D79}">
      <dgm:prSet/>
      <dgm:spPr/>
      <dgm:t>
        <a:bodyPr/>
        <a:lstStyle/>
        <a:p>
          <a:endParaRPr lang="en-US" b="1"/>
        </a:p>
      </dgm:t>
    </dgm:pt>
    <dgm:pt modelId="{BF0F78F9-F9D4-4C3F-B46B-8CC66B045F61}" type="sibTrans" cxnId="{2ED5BB7B-160C-43C1-B965-C616BC929D79}">
      <dgm:prSet/>
      <dgm:spPr/>
      <dgm:t>
        <a:bodyPr/>
        <a:lstStyle/>
        <a:p>
          <a:endParaRPr lang="en-US" b="1"/>
        </a:p>
      </dgm:t>
    </dgm:pt>
    <dgm:pt modelId="{DCC209E5-0830-49E7-A5D3-AF962686B1AA}">
      <dgm:prSet phldrT="[Text]"/>
      <dgm:spPr/>
      <dgm:t>
        <a:bodyPr/>
        <a:lstStyle/>
        <a:p>
          <a:r>
            <a:rPr lang="en-US" b="1" dirty="0"/>
            <a:t>Results</a:t>
          </a:r>
        </a:p>
      </dgm:t>
    </dgm:pt>
    <dgm:pt modelId="{E8EB187D-AF88-488C-8561-8486E9BC50A2}" type="parTrans" cxnId="{52CCC572-06B1-466C-BCEE-E070E5BE29A7}">
      <dgm:prSet/>
      <dgm:spPr/>
      <dgm:t>
        <a:bodyPr/>
        <a:lstStyle/>
        <a:p>
          <a:endParaRPr lang="en-US" b="1"/>
        </a:p>
      </dgm:t>
    </dgm:pt>
    <dgm:pt modelId="{0ABE1122-BF4D-48B2-8D6E-E419129E0D3B}" type="sibTrans" cxnId="{52CCC572-06B1-466C-BCEE-E070E5BE29A7}">
      <dgm:prSet/>
      <dgm:spPr/>
      <dgm:t>
        <a:bodyPr/>
        <a:lstStyle/>
        <a:p>
          <a:endParaRPr lang="en-US" b="1"/>
        </a:p>
      </dgm:t>
    </dgm:pt>
    <dgm:pt modelId="{1BBC06C4-7E5A-4247-9B6D-3E7ABDC1A94D}">
      <dgm:prSet phldrT="[Text]"/>
      <dgm:spPr/>
      <dgm:t>
        <a:bodyPr/>
        <a:lstStyle/>
        <a:p>
          <a:r>
            <a:rPr lang="en-US" b="1" dirty="0"/>
            <a:t>Conclusions</a:t>
          </a:r>
        </a:p>
      </dgm:t>
    </dgm:pt>
    <dgm:pt modelId="{D8052460-4CD4-4EDB-9EFF-4E74316C6E49}" type="parTrans" cxnId="{2247A9BF-F720-46A6-8CB1-E424345980AE}">
      <dgm:prSet/>
      <dgm:spPr/>
      <dgm:t>
        <a:bodyPr/>
        <a:lstStyle/>
        <a:p>
          <a:endParaRPr lang="en-US" b="1"/>
        </a:p>
      </dgm:t>
    </dgm:pt>
    <dgm:pt modelId="{7BF0792B-A90F-4341-AFCB-EA92F921656B}" type="sibTrans" cxnId="{2247A9BF-F720-46A6-8CB1-E424345980AE}">
      <dgm:prSet/>
      <dgm:spPr/>
      <dgm:t>
        <a:bodyPr/>
        <a:lstStyle/>
        <a:p>
          <a:endParaRPr lang="en-US" b="1"/>
        </a:p>
      </dgm:t>
    </dgm:pt>
    <dgm:pt modelId="{BF7E1328-F9E2-4793-A784-DAD9CBA22942}" type="pres">
      <dgm:prSet presAssocID="{8821CD9A-5183-4B68-9FEB-E7331A37ECCF}" presName="Name0" presStyleCnt="0">
        <dgm:presLayoutVars>
          <dgm:chMax val="3"/>
          <dgm:chPref val="3"/>
          <dgm:bulletEnabled val="1"/>
          <dgm:dir/>
          <dgm:animLvl val="lvl"/>
        </dgm:presLayoutVars>
      </dgm:prSet>
      <dgm:spPr/>
    </dgm:pt>
    <dgm:pt modelId="{D9A0D6BC-F662-4C2D-96ED-A132815A405C}" type="pres">
      <dgm:prSet presAssocID="{8821CD9A-5183-4B68-9FEB-E7331A37ECCF}" presName="arc1" presStyleLbl="node1" presStyleIdx="0" presStyleCnt="4"/>
      <dgm:spPr/>
    </dgm:pt>
    <dgm:pt modelId="{8A35680C-25DB-4745-8A94-2BBEC87EE8EF}" type="pres">
      <dgm:prSet presAssocID="{8821CD9A-5183-4B68-9FEB-E7331A37ECCF}" presName="arc3" presStyleLbl="node1" presStyleIdx="1" presStyleCnt="4"/>
      <dgm:spPr/>
    </dgm:pt>
    <dgm:pt modelId="{EB35AEC5-95D1-443D-96B8-0E9498EE308A}" type="pres">
      <dgm:prSet presAssocID="{8821CD9A-5183-4B68-9FEB-E7331A37ECCF}" presName="parentText2" presStyleLbl="revTx" presStyleIdx="0" presStyleCnt="3">
        <dgm:presLayoutVars>
          <dgm:chMax val="4"/>
          <dgm:chPref val="3"/>
          <dgm:bulletEnabled val="1"/>
        </dgm:presLayoutVars>
      </dgm:prSet>
      <dgm:spPr/>
    </dgm:pt>
    <dgm:pt modelId="{8CFF7B7F-9614-46B7-9FC8-36A90F4B7A20}" type="pres">
      <dgm:prSet presAssocID="{8821CD9A-5183-4B68-9FEB-E7331A37ECCF}" presName="arc2" presStyleLbl="node1" presStyleIdx="2" presStyleCnt="4"/>
      <dgm:spPr/>
    </dgm:pt>
    <dgm:pt modelId="{E99FA93E-B9F5-4AE0-87C4-FCF46B83000C}" type="pres">
      <dgm:prSet presAssocID="{8821CD9A-5183-4B68-9FEB-E7331A37ECCF}" presName="arc4" presStyleLbl="node1" presStyleIdx="3" presStyleCnt="4"/>
      <dgm:spPr/>
    </dgm:pt>
    <dgm:pt modelId="{C5385D72-4727-4646-9E0A-9E48A41BAE32}" type="pres">
      <dgm:prSet presAssocID="{8821CD9A-5183-4B68-9FEB-E7331A37ECCF}" presName="parentText3" presStyleLbl="revTx" presStyleIdx="1" presStyleCnt="3">
        <dgm:presLayoutVars>
          <dgm:chMax val="1"/>
          <dgm:chPref val="1"/>
          <dgm:bulletEnabled val="1"/>
        </dgm:presLayoutVars>
      </dgm:prSet>
      <dgm:spPr/>
    </dgm:pt>
    <dgm:pt modelId="{1B8644D7-A3EB-4A5F-AA31-921C64B19D89}" type="pres">
      <dgm:prSet presAssocID="{8821CD9A-5183-4B68-9FEB-E7331A37ECCF}" presName="middleComposite" presStyleCnt="0"/>
      <dgm:spPr/>
    </dgm:pt>
    <dgm:pt modelId="{66CAC9DD-F3BF-4C46-B8A0-1D0CEFC9CBBD}" type="pres">
      <dgm:prSet presAssocID="{C4EDA884-E95E-4E2E-9AB6-610EB86DADE1}" presName="circ1" presStyleLbl="vennNode1" presStyleIdx="0" presStyleCnt="8"/>
      <dgm:spPr/>
    </dgm:pt>
    <dgm:pt modelId="{A2335CF7-F665-4DBD-9E04-657921705943}" type="pres">
      <dgm:prSet presAssocID="{C4EDA884-E95E-4E2E-9AB6-610EB86DADE1}" presName="circ1Tx" presStyleLbl="revTx" presStyleIdx="1" presStyleCnt="3">
        <dgm:presLayoutVars>
          <dgm:chMax val="0"/>
          <dgm:chPref val="0"/>
        </dgm:presLayoutVars>
      </dgm:prSet>
      <dgm:spPr/>
    </dgm:pt>
    <dgm:pt modelId="{46A739A6-D050-46D5-8F2F-9EA2FB1CFE57}" type="pres">
      <dgm:prSet presAssocID="{0CB39124-99CE-42E9-BD50-E04E24B92130}" presName="circ2" presStyleLbl="vennNode1" presStyleIdx="1" presStyleCnt="8"/>
      <dgm:spPr/>
    </dgm:pt>
    <dgm:pt modelId="{79CA5220-56FE-413C-BF03-A97C6D0CE1AC}" type="pres">
      <dgm:prSet presAssocID="{0CB39124-99CE-42E9-BD50-E04E24B92130}" presName="circ2Tx" presStyleLbl="revTx" presStyleIdx="1" presStyleCnt="3">
        <dgm:presLayoutVars>
          <dgm:chMax val="0"/>
          <dgm:chPref val="0"/>
        </dgm:presLayoutVars>
      </dgm:prSet>
      <dgm:spPr/>
    </dgm:pt>
    <dgm:pt modelId="{8B598160-37CD-4F17-9E5A-1D0F4044D000}" type="pres">
      <dgm:prSet presAssocID="{8821CD9A-5183-4B68-9FEB-E7331A37ECCF}" presName="leftComposite" presStyleCnt="0"/>
      <dgm:spPr/>
    </dgm:pt>
    <dgm:pt modelId="{43004F52-DAA5-45E5-8E80-CCE12D5B0EC8}" type="pres">
      <dgm:prSet presAssocID="{B86F0A51-A0F1-482D-AE10-3360F550D08F}" presName="childText1_1" presStyleLbl="vennNode1" presStyleIdx="2" presStyleCnt="8">
        <dgm:presLayoutVars>
          <dgm:chMax val="0"/>
          <dgm:chPref val="0"/>
        </dgm:presLayoutVars>
      </dgm:prSet>
      <dgm:spPr/>
    </dgm:pt>
    <dgm:pt modelId="{C14FCC63-6A3D-4806-997B-B62A67C292D0}" type="pres">
      <dgm:prSet presAssocID="{B86F0A51-A0F1-482D-AE10-3360F550D08F}" presName="ellipse1" presStyleLbl="vennNode1" presStyleIdx="3" presStyleCnt="8"/>
      <dgm:spPr/>
    </dgm:pt>
    <dgm:pt modelId="{4F2C1219-7F85-4FA4-8A02-6D4D7C92EAB7}" type="pres">
      <dgm:prSet presAssocID="{B86F0A51-A0F1-482D-AE10-3360F550D08F}" presName="ellipse2" presStyleLbl="vennNode1" presStyleIdx="4" presStyleCnt="8"/>
      <dgm:spPr/>
    </dgm:pt>
    <dgm:pt modelId="{448A6973-BF0D-4F18-BD97-7ED9C7860F7C}" type="pres">
      <dgm:prSet presAssocID="{1A69F7C3-C6CD-4750-9C06-34C4347AFFBC}" presName="childText1_2" presStyleLbl="vennNode1" presStyleIdx="5" presStyleCnt="8">
        <dgm:presLayoutVars>
          <dgm:chMax val="0"/>
          <dgm:chPref val="0"/>
        </dgm:presLayoutVars>
      </dgm:prSet>
      <dgm:spPr/>
    </dgm:pt>
    <dgm:pt modelId="{19A93D62-D64C-4371-B488-B5E60308CB0F}" type="pres">
      <dgm:prSet presAssocID="{1A69F7C3-C6CD-4750-9C06-34C4347AFFBC}" presName="ellipse3" presStyleLbl="vennNode1" presStyleIdx="6" presStyleCnt="8"/>
      <dgm:spPr/>
    </dgm:pt>
    <dgm:pt modelId="{41513F82-5F6A-43A9-8646-F5A96494F6A4}" type="pres">
      <dgm:prSet presAssocID="{4164C213-9235-408C-AF9D-8AA08E889A06}" presName="childText1_3" presStyleLbl="vennNode1" presStyleIdx="7" presStyleCnt="8">
        <dgm:presLayoutVars>
          <dgm:chMax val="0"/>
          <dgm:chPref val="0"/>
        </dgm:presLayoutVars>
      </dgm:prSet>
      <dgm:spPr/>
    </dgm:pt>
    <dgm:pt modelId="{F14A1EEA-38DC-434F-AC10-6F0831EFE721}" type="pres">
      <dgm:prSet presAssocID="{8821CD9A-5183-4B68-9FEB-E7331A37ECCF}" presName="rightChild" presStyleLbl="node2" presStyleIdx="0" presStyleCnt="1">
        <dgm:presLayoutVars>
          <dgm:chMax val="0"/>
          <dgm:chPref val="0"/>
        </dgm:presLayoutVars>
      </dgm:prSet>
      <dgm:spPr/>
    </dgm:pt>
    <dgm:pt modelId="{2EF10BBD-2950-4232-96E5-EF9FD3F10451}" type="pres">
      <dgm:prSet presAssocID="{8821CD9A-5183-4B68-9FEB-E7331A37ECCF}" presName="parentText1" presStyleLbl="revTx" presStyleIdx="2" presStyleCnt="3">
        <dgm:presLayoutVars>
          <dgm:chMax val="4"/>
          <dgm:chPref val="3"/>
          <dgm:bulletEnabled val="1"/>
        </dgm:presLayoutVars>
      </dgm:prSet>
      <dgm:spPr/>
    </dgm:pt>
  </dgm:ptLst>
  <dgm:cxnLst>
    <dgm:cxn modelId="{1BDDB905-8AA9-4E87-89B7-CB919D743235}" type="presOf" srcId="{DCC209E5-0830-49E7-A5D3-AF962686B1AA}" destId="{C5385D72-4727-4646-9E0A-9E48A41BAE32}" srcOrd="0" destOrd="0" presId="urn:microsoft.com/office/officeart/2009/3/layout/PhasedProcess"/>
    <dgm:cxn modelId="{FD6A3D0A-ABD1-442C-B8E0-6484FF5F785C}" type="presOf" srcId="{0CB39124-99CE-42E9-BD50-E04E24B92130}" destId="{79CA5220-56FE-413C-BF03-A97C6D0CE1AC}" srcOrd="1" destOrd="0" presId="urn:microsoft.com/office/officeart/2009/3/layout/PhasedProcess"/>
    <dgm:cxn modelId="{34F98612-9832-4845-BD98-80898DFDF82E}" srcId="{0F294D77-811A-4223-A3D2-BA15C89B69C5}" destId="{C4EDA884-E95E-4E2E-9AB6-610EB86DADE1}" srcOrd="0" destOrd="0" parTransId="{28D73167-1467-4D4D-8143-97E2F1BB6E6F}" sibTransId="{46E517F7-FB43-43A3-9482-D04A165D1B4C}"/>
    <dgm:cxn modelId="{BA021423-B1C7-433A-9E08-A731B72A1607}" srcId="{DB65E6E7-3503-4D37-B75B-CC28B9664EC4}" destId="{1A69F7C3-C6CD-4750-9C06-34C4347AFFBC}" srcOrd="1" destOrd="0" parTransId="{FE34D3E8-07C1-4E9B-8F5C-D9CF36076CF0}" sibTransId="{CABFDBB4-0945-458F-AFB0-FD02B56B1E56}"/>
    <dgm:cxn modelId="{05F38F28-CEB4-48CD-91D6-224D4AEF81BD}" type="presOf" srcId="{C4EDA884-E95E-4E2E-9AB6-610EB86DADE1}" destId="{66CAC9DD-F3BF-4C46-B8A0-1D0CEFC9CBBD}" srcOrd="0" destOrd="0" presId="urn:microsoft.com/office/officeart/2009/3/layout/PhasedProcess"/>
    <dgm:cxn modelId="{0E8CDF28-A17B-4E7C-93E2-0B9F68312DB8}" srcId="{8821CD9A-5183-4B68-9FEB-E7331A37ECCF}" destId="{DB65E6E7-3503-4D37-B75B-CC28B9664EC4}" srcOrd="0" destOrd="0" parTransId="{70F78A04-42D4-4B80-91B9-60003F6024A2}" sibTransId="{40E724E0-C419-4024-B02A-1893D985775A}"/>
    <dgm:cxn modelId="{7E098B2E-261A-44F2-B2A4-886E0A5461E7}" type="presOf" srcId="{1BBC06C4-7E5A-4247-9B6D-3E7ABDC1A94D}" destId="{F14A1EEA-38DC-434F-AC10-6F0831EFE721}" srcOrd="0" destOrd="0" presId="urn:microsoft.com/office/officeart/2009/3/layout/PhasedProcess"/>
    <dgm:cxn modelId="{2EAF4B68-0194-4F66-B9FE-3C955298374F}" type="presOf" srcId="{B86F0A51-A0F1-482D-AE10-3360F550D08F}" destId="{43004F52-DAA5-45E5-8E80-CCE12D5B0EC8}" srcOrd="0" destOrd="0" presId="urn:microsoft.com/office/officeart/2009/3/layout/PhasedProcess"/>
    <dgm:cxn modelId="{52CCC572-06B1-466C-BCEE-E070E5BE29A7}" srcId="{8821CD9A-5183-4B68-9FEB-E7331A37ECCF}" destId="{DCC209E5-0830-49E7-A5D3-AF962686B1AA}" srcOrd="2" destOrd="0" parTransId="{E8EB187D-AF88-488C-8561-8486E9BC50A2}" sibTransId="{0ABE1122-BF4D-48B2-8D6E-E419129E0D3B}"/>
    <dgm:cxn modelId="{2ED5BB7B-160C-43C1-B965-C616BC929D79}" srcId="{0F294D77-811A-4223-A3D2-BA15C89B69C5}" destId="{0CB39124-99CE-42E9-BD50-E04E24B92130}" srcOrd="1" destOrd="0" parTransId="{F25157E5-1E02-4256-8D9A-86CF86E4AFF9}" sibTransId="{BF0F78F9-F9D4-4C3F-B46B-8CC66B045F61}"/>
    <dgm:cxn modelId="{14F32B97-A54D-4A0F-9931-0D03272F84B8}" type="presOf" srcId="{0F294D77-811A-4223-A3D2-BA15C89B69C5}" destId="{EB35AEC5-95D1-443D-96B8-0E9498EE308A}" srcOrd="0" destOrd="0" presId="urn:microsoft.com/office/officeart/2009/3/layout/PhasedProcess"/>
    <dgm:cxn modelId="{FED57B98-91BD-42FD-A2BF-BC6698F0507B}" srcId="{8821CD9A-5183-4B68-9FEB-E7331A37ECCF}" destId="{0F294D77-811A-4223-A3D2-BA15C89B69C5}" srcOrd="1" destOrd="0" parTransId="{B82C321A-699F-4784-B118-1235BEA275CC}" sibTransId="{81F994F4-A29D-4C28-A470-17F274C2017E}"/>
    <dgm:cxn modelId="{8A079EAA-D7C9-43FA-94CF-B3EBA3189003}" type="presOf" srcId="{DB65E6E7-3503-4D37-B75B-CC28B9664EC4}" destId="{2EF10BBD-2950-4232-96E5-EF9FD3F10451}" srcOrd="0" destOrd="0" presId="urn:microsoft.com/office/officeart/2009/3/layout/PhasedProcess"/>
    <dgm:cxn modelId="{11BB9AB3-E201-49D8-9AD7-53BA3B906FE6}" type="presOf" srcId="{1A69F7C3-C6CD-4750-9C06-34C4347AFFBC}" destId="{448A6973-BF0D-4F18-BD97-7ED9C7860F7C}" srcOrd="0" destOrd="0" presId="urn:microsoft.com/office/officeart/2009/3/layout/PhasedProcess"/>
    <dgm:cxn modelId="{664188B9-74F9-464D-819E-B8EDF7157114}" srcId="{DB65E6E7-3503-4D37-B75B-CC28B9664EC4}" destId="{B86F0A51-A0F1-482D-AE10-3360F550D08F}" srcOrd="0" destOrd="0" parTransId="{5095AD6A-DE11-47B3-8FB1-197D3491E64B}" sibTransId="{8EE95978-187E-43A0-9BA8-121DD1C627E4}"/>
    <dgm:cxn modelId="{2247A9BF-F720-46A6-8CB1-E424345980AE}" srcId="{DCC209E5-0830-49E7-A5D3-AF962686B1AA}" destId="{1BBC06C4-7E5A-4247-9B6D-3E7ABDC1A94D}" srcOrd="0" destOrd="0" parTransId="{D8052460-4CD4-4EDB-9EFF-4E74316C6E49}" sibTransId="{7BF0792B-A90F-4341-AFCB-EA92F921656B}"/>
    <dgm:cxn modelId="{86F83BC0-1F85-43E7-95EB-6B284017BEF9}" type="presOf" srcId="{4164C213-9235-408C-AF9D-8AA08E889A06}" destId="{41513F82-5F6A-43A9-8646-F5A96494F6A4}" srcOrd="0" destOrd="0" presId="urn:microsoft.com/office/officeart/2009/3/layout/PhasedProcess"/>
    <dgm:cxn modelId="{12343DD1-FF03-40DD-9417-8070DCF163D5}" type="presOf" srcId="{0CB39124-99CE-42E9-BD50-E04E24B92130}" destId="{46A739A6-D050-46D5-8F2F-9EA2FB1CFE57}" srcOrd="0" destOrd="0" presId="urn:microsoft.com/office/officeart/2009/3/layout/PhasedProcess"/>
    <dgm:cxn modelId="{5495B0F2-4A43-460C-B1BB-0CB645902439}" type="presOf" srcId="{8821CD9A-5183-4B68-9FEB-E7331A37ECCF}" destId="{BF7E1328-F9E2-4793-A784-DAD9CBA22942}" srcOrd="0" destOrd="0" presId="urn:microsoft.com/office/officeart/2009/3/layout/PhasedProcess"/>
    <dgm:cxn modelId="{7799D4F7-C09E-4529-A4A2-15427013544B}" type="presOf" srcId="{C4EDA884-E95E-4E2E-9AB6-610EB86DADE1}" destId="{A2335CF7-F665-4DBD-9E04-657921705943}" srcOrd="1" destOrd="0" presId="urn:microsoft.com/office/officeart/2009/3/layout/PhasedProcess"/>
    <dgm:cxn modelId="{FB3A86FD-621A-43A3-BEED-60BA200E0BBC}" srcId="{DB65E6E7-3503-4D37-B75B-CC28B9664EC4}" destId="{4164C213-9235-408C-AF9D-8AA08E889A06}" srcOrd="2" destOrd="0" parTransId="{F51725B7-99E0-4B73-B8CB-25815AABB4F9}" sibTransId="{555F3F55-92E2-412E-9DCF-C08A0B8D0973}"/>
    <dgm:cxn modelId="{26A7BF0F-E583-419F-A48C-B1D98036729C}" type="presParOf" srcId="{BF7E1328-F9E2-4793-A784-DAD9CBA22942}" destId="{D9A0D6BC-F662-4C2D-96ED-A132815A405C}" srcOrd="0" destOrd="0" presId="urn:microsoft.com/office/officeart/2009/3/layout/PhasedProcess"/>
    <dgm:cxn modelId="{63F50499-29F4-4CD6-8B6A-80E8C24FC946}" type="presParOf" srcId="{BF7E1328-F9E2-4793-A784-DAD9CBA22942}" destId="{8A35680C-25DB-4745-8A94-2BBEC87EE8EF}" srcOrd="1" destOrd="0" presId="urn:microsoft.com/office/officeart/2009/3/layout/PhasedProcess"/>
    <dgm:cxn modelId="{E4843CAC-143D-44F4-8912-FE0654582DC1}" type="presParOf" srcId="{BF7E1328-F9E2-4793-A784-DAD9CBA22942}" destId="{EB35AEC5-95D1-443D-96B8-0E9498EE308A}" srcOrd="2" destOrd="0" presId="urn:microsoft.com/office/officeart/2009/3/layout/PhasedProcess"/>
    <dgm:cxn modelId="{47425388-FA85-4B08-887A-B99EACF4458A}" type="presParOf" srcId="{BF7E1328-F9E2-4793-A784-DAD9CBA22942}" destId="{8CFF7B7F-9614-46B7-9FC8-36A90F4B7A20}" srcOrd="3" destOrd="0" presId="urn:microsoft.com/office/officeart/2009/3/layout/PhasedProcess"/>
    <dgm:cxn modelId="{87653904-9059-45C9-AADD-EE0970713808}" type="presParOf" srcId="{BF7E1328-F9E2-4793-A784-DAD9CBA22942}" destId="{E99FA93E-B9F5-4AE0-87C4-FCF46B83000C}" srcOrd="4" destOrd="0" presId="urn:microsoft.com/office/officeart/2009/3/layout/PhasedProcess"/>
    <dgm:cxn modelId="{41FEFF0E-A333-4B2D-9F1F-7678EF3E0EDF}" type="presParOf" srcId="{BF7E1328-F9E2-4793-A784-DAD9CBA22942}" destId="{C5385D72-4727-4646-9E0A-9E48A41BAE32}" srcOrd="5" destOrd="0" presId="urn:microsoft.com/office/officeart/2009/3/layout/PhasedProcess"/>
    <dgm:cxn modelId="{09574C09-A7DC-4E76-BE32-41919AD95979}" type="presParOf" srcId="{BF7E1328-F9E2-4793-A784-DAD9CBA22942}" destId="{1B8644D7-A3EB-4A5F-AA31-921C64B19D89}" srcOrd="6" destOrd="0" presId="urn:microsoft.com/office/officeart/2009/3/layout/PhasedProcess"/>
    <dgm:cxn modelId="{64B4301A-CEA0-434E-9031-386AB48A58AA}" type="presParOf" srcId="{1B8644D7-A3EB-4A5F-AA31-921C64B19D89}" destId="{66CAC9DD-F3BF-4C46-B8A0-1D0CEFC9CBBD}" srcOrd="0" destOrd="0" presId="urn:microsoft.com/office/officeart/2009/3/layout/PhasedProcess"/>
    <dgm:cxn modelId="{F0546B4F-3C46-4EC9-80EF-77F18210CBB5}" type="presParOf" srcId="{1B8644D7-A3EB-4A5F-AA31-921C64B19D89}" destId="{A2335CF7-F665-4DBD-9E04-657921705943}" srcOrd="1" destOrd="0" presId="urn:microsoft.com/office/officeart/2009/3/layout/PhasedProcess"/>
    <dgm:cxn modelId="{458E2B89-AC10-4D0B-B8FB-9592B2EFF009}" type="presParOf" srcId="{1B8644D7-A3EB-4A5F-AA31-921C64B19D89}" destId="{46A739A6-D050-46D5-8F2F-9EA2FB1CFE57}" srcOrd="2" destOrd="0" presId="urn:microsoft.com/office/officeart/2009/3/layout/PhasedProcess"/>
    <dgm:cxn modelId="{30B32B5C-353D-46A7-AA72-7F32B4119C56}" type="presParOf" srcId="{1B8644D7-A3EB-4A5F-AA31-921C64B19D89}" destId="{79CA5220-56FE-413C-BF03-A97C6D0CE1AC}" srcOrd="3" destOrd="0" presId="urn:microsoft.com/office/officeart/2009/3/layout/PhasedProcess"/>
    <dgm:cxn modelId="{0AF3014E-22A4-4019-8B19-F1F63AD8F6D4}" type="presParOf" srcId="{BF7E1328-F9E2-4793-A784-DAD9CBA22942}" destId="{8B598160-37CD-4F17-9E5A-1D0F4044D000}" srcOrd="7" destOrd="0" presId="urn:microsoft.com/office/officeart/2009/3/layout/PhasedProcess"/>
    <dgm:cxn modelId="{4829555F-1750-42B2-A6D3-B6DA4C67E6AE}" type="presParOf" srcId="{8B598160-37CD-4F17-9E5A-1D0F4044D000}" destId="{43004F52-DAA5-45E5-8E80-CCE12D5B0EC8}" srcOrd="0" destOrd="0" presId="urn:microsoft.com/office/officeart/2009/3/layout/PhasedProcess"/>
    <dgm:cxn modelId="{C4DA4D94-10C8-41B1-8CC6-AF1F7334FD2E}" type="presParOf" srcId="{8B598160-37CD-4F17-9E5A-1D0F4044D000}" destId="{C14FCC63-6A3D-4806-997B-B62A67C292D0}" srcOrd="1" destOrd="0" presId="urn:microsoft.com/office/officeart/2009/3/layout/PhasedProcess"/>
    <dgm:cxn modelId="{3B02BB2C-B189-4465-967E-24519E0B7D53}" type="presParOf" srcId="{8B598160-37CD-4F17-9E5A-1D0F4044D000}" destId="{4F2C1219-7F85-4FA4-8A02-6D4D7C92EAB7}" srcOrd="2" destOrd="0" presId="urn:microsoft.com/office/officeart/2009/3/layout/PhasedProcess"/>
    <dgm:cxn modelId="{2F427E3A-2326-434A-9B6D-74028F1D0E34}" type="presParOf" srcId="{8B598160-37CD-4F17-9E5A-1D0F4044D000}" destId="{448A6973-BF0D-4F18-BD97-7ED9C7860F7C}" srcOrd="3" destOrd="0" presId="urn:microsoft.com/office/officeart/2009/3/layout/PhasedProcess"/>
    <dgm:cxn modelId="{2A9A49FA-BDE2-43E5-9800-516D90D377B8}" type="presParOf" srcId="{8B598160-37CD-4F17-9E5A-1D0F4044D000}" destId="{19A93D62-D64C-4371-B488-B5E60308CB0F}" srcOrd="4" destOrd="0" presId="urn:microsoft.com/office/officeart/2009/3/layout/PhasedProcess"/>
    <dgm:cxn modelId="{EDEDA555-5098-48C3-B559-31F933C3318F}" type="presParOf" srcId="{8B598160-37CD-4F17-9E5A-1D0F4044D000}" destId="{41513F82-5F6A-43A9-8646-F5A96494F6A4}" srcOrd="5" destOrd="0" presId="urn:microsoft.com/office/officeart/2009/3/layout/PhasedProcess"/>
    <dgm:cxn modelId="{E260D85B-A260-4EED-A49D-A803707BD007}" type="presParOf" srcId="{BF7E1328-F9E2-4793-A784-DAD9CBA22942}" destId="{F14A1EEA-38DC-434F-AC10-6F0831EFE721}" srcOrd="8" destOrd="0" presId="urn:microsoft.com/office/officeart/2009/3/layout/PhasedProcess"/>
    <dgm:cxn modelId="{D463E858-328D-4338-B478-D225DBD25AA3}" type="presParOf" srcId="{BF7E1328-F9E2-4793-A784-DAD9CBA22942}" destId="{2EF10BBD-2950-4232-96E5-EF9FD3F10451}"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0D6BC-F662-4C2D-96ED-A132815A405C}">
      <dsp:nvSpPr>
        <dsp:cNvPr id="0" name=""/>
        <dsp:cNvSpPr/>
      </dsp:nvSpPr>
      <dsp:spPr>
        <a:xfrm rot="5400000">
          <a:off x="232"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5680C-25DB-4745-8A94-2BBEC87EE8EF}">
      <dsp:nvSpPr>
        <dsp:cNvPr id="0" name=""/>
        <dsp:cNvSpPr/>
      </dsp:nvSpPr>
      <dsp:spPr>
        <a:xfrm rot="16200000">
          <a:off x="3120760"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5AEC5-95D1-443D-96B8-0E9498EE308A}">
      <dsp:nvSpPr>
        <dsp:cNvPr id="0" name=""/>
        <dsp:cNvSpPr/>
      </dsp:nvSpPr>
      <dsp:spPr>
        <a:xfrm>
          <a:off x="3479282" y="3832975"/>
          <a:ext cx="2302088" cy="60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Analysis</a:t>
          </a:r>
        </a:p>
      </dsp:txBody>
      <dsp:txXfrm>
        <a:off x="3479282" y="3832975"/>
        <a:ext cx="2302088" cy="606590"/>
      </dsp:txXfrm>
    </dsp:sp>
    <dsp:sp modelId="{8CFF7B7F-9614-46B7-9FC8-36A90F4B7A20}">
      <dsp:nvSpPr>
        <dsp:cNvPr id="0" name=""/>
        <dsp:cNvSpPr/>
      </dsp:nvSpPr>
      <dsp:spPr>
        <a:xfrm rot="5400000">
          <a:off x="3023501"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FA93E-B9F5-4AE0-87C4-FCF46B83000C}">
      <dsp:nvSpPr>
        <dsp:cNvPr id="0" name=""/>
        <dsp:cNvSpPr/>
      </dsp:nvSpPr>
      <dsp:spPr>
        <a:xfrm rot="16200000">
          <a:off x="6143111"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85D72-4727-4646-9E0A-9E48A41BAE32}">
      <dsp:nvSpPr>
        <dsp:cNvPr id="0" name=""/>
        <dsp:cNvSpPr/>
      </dsp:nvSpPr>
      <dsp:spPr>
        <a:xfrm>
          <a:off x="6280508" y="3832975"/>
          <a:ext cx="2302088" cy="60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Results</a:t>
          </a:r>
        </a:p>
      </dsp:txBody>
      <dsp:txXfrm>
        <a:off x="6280508" y="3832975"/>
        <a:ext cx="2302088" cy="606590"/>
      </dsp:txXfrm>
    </dsp:sp>
    <dsp:sp modelId="{66CAC9DD-F3BF-4C46-B8A0-1D0CEFC9CBBD}">
      <dsp:nvSpPr>
        <dsp:cNvPr id="0" name=""/>
        <dsp:cNvSpPr/>
      </dsp:nvSpPr>
      <dsp:spPr>
        <a:xfrm>
          <a:off x="3405311" y="2069238"/>
          <a:ext cx="1389180" cy="13891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Pre-Processing</a:t>
          </a:r>
        </a:p>
      </dsp:txBody>
      <dsp:txXfrm>
        <a:off x="3599295" y="2233052"/>
        <a:ext cx="800968" cy="1061552"/>
      </dsp:txXfrm>
    </dsp:sp>
    <dsp:sp modelId="{46A739A6-D050-46D5-8F2F-9EA2FB1CFE57}">
      <dsp:nvSpPr>
        <dsp:cNvPr id="0" name=""/>
        <dsp:cNvSpPr/>
      </dsp:nvSpPr>
      <dsp:spPr>
        <a:xfrm>
          <a:off x="4406522" y="2069238"/>
          <a:ext cx="1389180" cy="13891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Processing/Analysis</a:t>
          </a:r>
        </a:p>
      </dsp:txBody>
      <dsp:txXfrm>
        <a:off x="4800749" y="2233052"/>
        <a:ext cx="800968" cy="1061552"/>
      </dsp:txXfrm>
    </dsp:sp>
    <dsp:sp modelId="{43004F52-DAA5-45E5-8E80-CCE12D5B0EC8}">
      <dsp:nvSpPr>
        <dsp:cNvPr id="0" name=""/>
        <dsp:cNvSpPr/>
      </dsp:nvSpPr>
      <dsp:spPr>
        <a:xfrm>
          <a:off x="874565" y="1659507"/>
          <a:ext cx="960709" cy="9607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Research Design</a:t>
          </a:r>
        </a:p>
      </dsp:txBody>
      <dsp:txXfrm>
        <a:off x="1015258" y="1800203"/>
        <a:ext cx="679323" cy="679339"/>
      </dsp:txXfrm>
    </dsp:sp>
    <dsp:sp modelId="{C14FCC63-6A3D-4806-997B-B62A67C292D0}">
      <dsp:nvSpPr>
        <dsp:cNvPr id="0" name=""/>
        <dsp:cNvSpPr/>
      </dsp:nvSpPr>
      <dsp:spPr>
        <a:xfrm>
          <a:off x="520240" y="2462721"/>
          <a:ext cx="471907" cy="47171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F2C1219-7F85-4FA4-8A02-6D4D7C92EAB7}">
      <dsp:nvSpPr>
        <dsp:cNvPr id="0" name=""/>
        <dsp:cNvSpPr/>
      </dsp:nvSpPr>
      <dsp:spPr>
        <a:xfrm>
          <a:off x="1914113" y="1848486"/>
          <a:ext cx="274584" cy="27440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8A6973-BF0D-4F18-BD97-7ED9C7860F7C}">
      <dsp:nvSpPr>
        <dsp:cNvPr id="0" name=""/>
        <dsp:cNvSpPr/>
      </dsp:nvSpPr>
      <dsp:spPr>
        <a:xfrm>
          <a:off x="1812073" y="2233321"/>
          <a:ext cx="960709" cy="9607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a:t>
          </a:r>
        </a:p>
      </dsp:txBody>
      <dsp:txXfrm>
        <a:off x="1952766" y="2374017"/>
        <a:ext cx="679323" cy="679339"/>
      </dsp:txXfrm>
    </dsp:sp>
    <dsp:sp modelId="{19A93D62-D64C-4371-B488-B5E60308CB0F}">
      <dsp:nvSpPr>
        <dsp:cNvPr id="0" name=""/>
        <dsp:cNvSpPr/>
      </dsp:nvSpPr>
      <dsp:spPr>
        <a:xfrm>
          <a:off x="1912536" y="3252809"/>
          <a:ext cx="274584" cy="27440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1513F82-5F6A-43A9-8646-F5A96494F6A4}">
      <dsp:nvSpPr>
        <dsp:cNvPr id="0" name=""/>
        <dsp:cNvSpPr/>
      </dsp:nvSpPr>
      <dsp:spPr>
        <a:xfrm>
          <a:off x="891684" y="2782340"/>
          <a:ext cx="960709" cy="9607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Search</a:t>
          </a:r>
        </a:p>
      </dsp:txBody>
      <dsp:txXfrm>
        <a:off x="1032377" y="2923036"/>
        <a:ext cx="679323" cy="679339"/>
      </dsp:txXfrm>
    </dsp:sp>
    <dsp:sp modelId="{F14A1EEA-38DC-434F-AC10-6F0831EFE721}">
      <dsp:nvSpPr>
        <dsp:cNvPr id="0" name=""/>
        <dsp:cNvSpPr/>
      </dsp:nvSpPr>
      <dsp:spPr>
        <a:xfrm>
          <a:off x="6542005" y="1825914"/>
          <a:ext cx="1770837" cy="17705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Conclusions</a:t>
          </a:r>
        </a:p>
      </dsp:txBody>
      <dsp:txXfrm>
        <a:off x="6801338" y="2085200"/>
        <a:ext cx="1252171" cy="1251945"/>
      </dsp:txXfrm>
    </dsp:sp>
    <dsp:sp modelId="{2EF10BBD-2950-4232-96E5-EF9FD3F10451}">
      <dsp:nvSpPr>
        <dsp:cNvPr id="0" name=""/>
        <dsp:cNvSpPr/>
      </dsp:nvSpPr>
      <dsp:spPr>
        <a:xfrm>
          <a:off x="569787" y="3832975"/>
          <a:ext cx="2302088" cy="60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Discovery</a:t>
          </a:r>
        </a:p>
      </dsp:txBody>
      <dsp:txXfrm>
        <a:off x="569787" y="3832975"/>
        <a:ext cx="2302088" cy="606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0D6BC-F662-4C2D-96ED-A132815A405C}">
      <dsp:nvSpPr>
        <dsp:cNvPr id="0" name=""/>
        <dsp:cNvSpPr/>
      </dsp:nvSpPr>
      <dsp:spPr>
        <a:xfrm rot="5400000">
          <a:off x="232"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5680C-25DB-4745-8A94-2BBEC87EE8EF}">
      <dsp:nvSpPr>
        <dsp:cNvPr id="0" name=""/>
        <dsp:cNvSpPr/>
      </dsp:nvSpPr>
      <dsp:spPr>
        <a:xfrm rot="16200000">
          <a:off x="3120760"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5AEC5-95D1-443D-96B8-0E9498EE308A}">
      <dsp:nvSpPr>
        <dsp:cNvPr id="0" name=""/>
        <dsp:cNvSpPr/>
      </dsp:nvSpPr>
      <dsp:spPr>
        <a:xfrm>
          <a:off x="3479282" y="3832975"/>
          <a:ext cx="2302088" cy="60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Analysis</a:t>
          </a:r>
        </a:p>
      </dsp:txBody>
      <dsp:txXfrm>
        <a:off x="3479282" y="3832975"/>
        <a:ext cx="2302088" cy="606590"/>
      </dsp:txXfrm>
    </dsp:sp>
    <dsp:sp modelId="{8CFF7B7F-9614-46B7-9FC8-36A90F4B7A20}">
      <dsp:nvSpPr>
        <dsp:cNvPr id="0" name=""/>
        <dsp:cNvSpPr/>
      </dsp:nvSpPr>
      <dsp:spPr>
        <a:xfrm rot="5400000">
          <a:off x="3023501"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FA93E-B9F5-4AE0-87C4-FCF46B83000C}">
      <dsp:nvSpPr>
        <dsp:cNvPr id="0" name=""/>
        <dsp:cNvSpPr/>
      </dsp:nvSpPr>
      <dsp:spPr>
        <a:xfrm rot="16200000">
          <a:off x="6143111" y="1199001"/>
          <a:ext cx="3031978" cy="3032444"/>
        </a:xfrm>
        <a:prstGeom prst="blockArc">
          <a:avLst>
            <a:gd name="adj1" fmla="val 13500000"/>
            <a:gd name="adj2" fmla="val 18900000"/>
            <a:gd name="adj3" fmla="val 49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85D72-4727-4646-9E0A-9E48A41BAE32}">
      <dsp:nvSpPr>
        <dsp:cNvPr id="0" name=""/>
        <dsp:cNvSpPr/>
      </dsp:nvSpPr>
      <dsp:spPr>
        <a:xfrm>
          <a:off x="6280508" y="3832975"/>
          <a:ext cx="2302088" cy="60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Results</a:t>
          </a:r>
        </a:p>
      </dsp:txBody>
      <dsp:txXfrm>
        <a:off x="6280508" y="3832975"/>
        <a:ext cx="2302088" cy="606590"/>
      </dsp:txXfrm>
    </dsp:sp>
    <dsp:sp modelId="{66CAC9DD-F3BF-4C46-B8A0-1D0CEFC9CBBD}">
      <dsp:nvSpPr>
        <dsp:cNvPr id="0" name=""/>
        <dsp:cNvSpPr/>
      </dsp:nvSpPr>
      <dsp:spPr>
        <a:xfrm>
          <a:off x="3405311" y="2069238"/>
          <a:ext cx="1389180" cy="13891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Pre-Processing</a:t>
          </a:r>
        </a:p>
      </dsp:txBody>
      <dsp:txXfrm>
        <a:off x="3599295" y="2233052"/>
        <a:ext cx="800968" cy="1061552"/>
      </dsp:txXfrm>
    </dsp:sp>
    <dsp:sp modelId="{46A739A6-D050-46D5-8F2F-9EA2FB1CFE57}">
      <dsp:nvSpPr>
        <dsp:cNvPr id="0" name=""/>
        <dsp:cNvSpPr/>
      </dsp:nvSpPr>
      <dsp:spPr>
        <a:xfrm>
          <a:off x="4406522" y="2069238"/>
          <a:ext cx="1389180" cy="13891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Processing/Analysis</a:t>
          </a:r>
        </a:p>
      </dsp:txBody>
      <dsp:txXfrm>
        <a:off x="4800749" y="2233052"/>
        <a:ext cx="800968" cy="1061552"/>
      </dsp:txXfrm>
    </dsp:sp>
    <dsp:sp modelId="{43004F52-DAA5-45E5-8E80-CCE12D5B0EC8}">
      <dsp:nvSpPr>
        <dsp:cNvPr id="0" name=""/>
        <dsp:cNvSpPr/>
      </dsp:nvSpPr>
      <dsp:spPr>
        <a:xfrm>
          <a:off x="874565" y="1659507"/>
          <a:ext cx="960709" cy="9607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Research Design</a:t>
          </a:r>
        </a:p>
      </dsp:txBody>
      <dsp:txXfrm>
        <a:off x="1015258" y="1800203"/>
        <a:ext cx="679323" cy="679339"/>
      </dsp:txXfrm>
    </dsp:sp>
    <dsp:sp modelId="{C14FCC63-6A3D-4806-997B-B62A67C292D0}">
      <dsp:nvSpPr>
        <dsp:cNvPr id="0" name=""/>
        <dsp:cNvSpPr/>
      </dsp:nvSpPr>
      <dsp:spPr>
        <a:xfrm>
          <a:off x="520240" y="2462721"/>
          <a:ext cx="471907" cy="47171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F2C1219-7F85-4FA4-8A02-6D4D7C92EAB7}">
      <dsp:nvSpPr>
        <dsp:cNvPr id="0" name=""/>
        <dsp:cNvSpPr/>
      </dsp:nvSpPr>
      <dsp:spPr>
        <a:xfrm>
          <a:off x="1914113" y="1848486"/>
          <a:ext cx="274584" cy="27440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8A6973-BF0D-4F18-BD97-7ED9C7860F7C}">
      <dsp:nvSpPr>
        <dsp:cNvPr id="0" name=""/>
        <dsp:cNvSpPr/>
      </dsp:nvSpPr>
      <dsp:spPr>
        <a:xfrm>
          <a:off x="1812073" y="2233321"/>
          <a:ext cx="960709" cy="9607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a:t>
          </a:r>
        </a:p>
      </dsp:txBody>
      <dsp:txXfrm>
        <a:off x="1952766" y="2374017"/>
        <a:ext cx="679323" cy="679339"/>
      </dsp:txXfrm>
    </dsp:sp>
    <dsp:sp modelId="{19A93D62-D64C-4371-B488-B5E60308CB0F}">
      <dsp:nvSpPr>
        <dsp:cNvPr id="0" name=""/>
        <dsp:cNvSpPr/>
      </dsp:nvSpPr>
      <dsp:spPr>
        <a:xfrm>
          <a:off x="1912536" y="3252809"/>
          <a:ext cx="274584" cy="27440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1513F82-5F6A-43A9-8646-F5A96494F6A4}">
      <dsp:nvSpPr>
        <dsp:cNvPr id="0" name=""/>
        <dsp:cNvSpPr/>
      </dsp:nvSpPr>
      <dsp:spPr>
        <a:xfrm>
          <a:off x="891684" y="2782340"/>
          <a:ext cx="960709" cy="96073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Search</a:t>
          </a:r>
        </a:p>
      </dsp:txBody>
      <dsp:txXfrm>
        <a:off x="1032377" y="2923036"/>
        <a:ext cx="679323" cy="679339"/>
      </dsp:txXfrm>
    </dsp:sp>
    <dsp:sp modelId="{F14A1EEA-38DC-434F-AC10-6F0831EFE721}">
      <dsp:nvSpPr>
        <dsp:cNvPr id="0" name=""/>
        <dsp:cNvSpPr/>
      </dsp:nvSpPr>
      <dsp:spPr>
        <a:xfrm>
          <a:off x="6542005" y="1825914"/>
          <a:ext cx="1770837" cy="17705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Conclusions</a:t>
          </a:r>
        </a:p>
      </dsp:txBody>
      <dsp:txXfrm>
        <a:off x="6801338" y="2085200"/>
        <a:ext cx="1252171" cy="1251945"/>
      </dsp:txXfrm>
    </dsp:sp>
    <dsp:sp modelId="{2EF10BBD-2950-4232-96E5-EF9FD3F10451}">
      <dsp:nvSpPr>
        <dsp:cNvPr id="0" name=""/>
        <dsp:cNvSpPr/>
      </dsp:nvSpPr>
      <dsp:spPr>
        <a:xfrm>
          <a:off x="569787" y="3832975"/>
          <a:ext cx="2302088" cy="60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Discovery</a:t>
          </a:r>
        </a:p>
      </dsp:txBody>
      <dsp:txXfrm>
        <a:off x="569787" y="3832975"/>
        <a:ext cx="2302088" cy="606590"/>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AF813E-6D7D-46FB-9803-190AF9B1D5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12D523-59CD-4CFB-946D-EFE984DCD6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DDFA-B49C-465D-BF85-C882E615A831}" type="datetimeFigureOut">
              <a:rPr lang="en-US" smtClean="0"/>
              <a:t>9/8/2017</a:t>
            </a:fld>
            <a:endParaRPr lang="en-US"/>
          </a:p>
        </p:txBody>
      </p:sp>
      <p:sp>
        <p:nvSpPr>
          <p:cNvPr id="4" name="Footer Placeholder 3">
            <a:extLst>
              <a:ext uri="{FF2B5EF4-FFF2-40B4-BE49-F238E27FC236}">
                <a16:creationId xmlns:a16="http://schemas.microsoft.com/office/drawing/2014/main" id="{AD4F4449-3922-40CC-8151-D999B93198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2C6197-62A4-4287-AC4A-926348A2FF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17F315-5E33-4E81-9742-5FB0D6419EB4}" type="slidenum">
              <a:rPr lang="en-US" smtClean="0"/>
              <a:t>‹#›</a:t>
            </a:fld>
            <a:endParaRPr lang="en-US"/>
          </a:p>
        </p:txBody>
      </p:sp>
    </p:spTree>
    <p:extLst>
      <p:ext uri="{BB962C8B-B14F-4D97-AF65-F5344CB8AC3E}">
        <p14:creationId xmlns:p14="http://schemas.microsoft.com/office/powerpoint/2010/main" val="38033527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580B8B-2A71-4F5A-BBE8-6241A0DDF6DC}"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80B8B-2A71-4F5A-BBE8-6241A0DDF6DC}"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80B8B-2A71-4F5A-BBE8-6241A0DDF6DC}"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80B8B-2A71-4F5A-BBE8-6241A0DDF6DC}"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80B8B-2A71-4F5A-BBE8-6241A0DDF6DC}"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80B8B-2A71-4F5A-BBE8-6241A0DDF6DC}"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80B8B-2A71-4F5A-BBE8-6241A0DDF6DC}" type="datetimeFigureOut">
              <a:rPr lang="en-US" smtClean="0"/>
              <a:pPr/>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580B8B-2A71-4F5A-BBE8-6241A0DDF6DC}" type="datetimeFigureOut">
              <a:rPr lang="en-US" smtClean="0"/>
              <a:pPr/>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0B8B-2A71-4F5A-BBE8-6241A0DDF6DC}" type="datetimeFigureOut">
              <a:rPr lang="en-US" smtClean="0"/>
              <a:pPr/>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80B8B-2A71-4F5A-BBE8-6241A0DDF6DC}"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80B8B-2A71-4F5A-BBE8-6241A0DDF6DC}"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9E1D1-E7E2-4D61-A6B2-BED539199E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80B8B-2A71-4F5A-BBE8-6241A0DDF6DC}" type="datetimeFigureOut">
              <a:rPr lang="en-US" smtClean="0"/>
              <a:pPr/>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9E1D1-E7E2-4D61-A6B2-BED539199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ava.com/en/download/manual.j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com/en/download/manual.j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archive.ics.uci.edu/ml/machine-learning-databases/forest-fires/forestfires.csv"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quandl.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an.r-project.org/bin/macosx/" TargetMode="External"/><Relationship Id="rId7" Type="http://schemas.openxmlformats.org/officeDocument/2006/relationships/image" Target="../media/image5.png"/><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rstudio.com/products/rstudio/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5">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5400" b="1">
                <a:solidFill>
                  <a:schemeClr val="bg1"/>
                </a:solidFill>
              </a:rPr>
              <a:t>ANLY 506 Exec Format 1</a:t>
            </a:r>
          </a:p>
        </p:txBody>
      </p:sp>
      <p:sp>
        <p:nvSpPr>
          <p:cNvPr id="7" name="Subtitle 2"/>
          <p:cNvSpPr>
            <a:spLocks noGrp="1"/>
          </p:cNvSpPr>
          <p:nvPr>
            <p:ph type="subTitle" idx="1"/>
          </p:nvPr>
        </p:nvSpPr>
        <p:spPr>
          <a:xfrm>
            <a:off x="1371600" y="3886200"/>
            <a:ext cx="6400800" cy="1752600"/>
          </a:xfrm>
        </p:spPr>
        <p:txBody>
          <a:bodyPr/>
          <a:lstStyle/>
          <a:p>
            <a:r>
              <a:rPr lang="en-US">
                <a:solidFill>
                  <a:schemeClr val="bg1"/>
                </a:solidFill>
              </a:rPr>
              <a:t>Sourcing Data and Pre-Processing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153400" cy="5791200"/>
          </a:xfrm>
        </p:spPr>
        <p:txBody>
          <a:bodyPr>
            <a:noAutofit/>
          </a:bodyPr>
          <a:lstStyle/>
          <a:p>
            <a:pPr marL="0" indent="0">
              <a:buNone/>
            </a:pPr>
            <a:r>
              <a:rPr lang="en-US" sz="2400"/>
              <a:t>Many R packages require Java.</a:t>
            </a:r>
          </a:p>
          <a:p>
            <a:pPr marL="0" indent="0">
              <a:buNone/>
            </a:pPr>
            <a:r>
              <a:rPr lang="en-US" sz="2400"/>
              <a:t>Install rJava – If errors, need to update Java.</a:t>
            </a:r>
          </a:p>
          <a:p>
            <a:pPr marL="0" indent="0">
              <a:buNone/>
            </a:pPr>
            <a:r>
              <a:rPr lang="en-US" sz="2400">
                <a:solidFill>
                  <a:srgbClr val="0070C0"/>
                </a:solidFill>
              </a:rPr>
              <a:t>if(!require("rJava")){install.packages("rJava")}</a:t>
            </a:r>
          </a:p>
          <a:p>
            <a:pPr marL="0" indent="0">
              <a:buNone/>
            </a:pPr>
            <a:r>
              <a:rPr lang="en-US" sz="2400">
                <a:solidFill>
                  <a:srgbClr val="0070C0"/>
                </a:solidFill>
              </a:rPr>
              <a:t>library("rJava")</a:t>
            </a:r>
          </a:p>
          <a:p>
            <a:pPr marL="0" indent="0">
              <a:buNone/>
            </a:pPr>
            <a:r>
              <a:rPr lang="en-US" sz="2400"/>
              <a:t>Java version MUST MATCH version of R</a:t>
            </a:r>
          </a:p>
          <a:p>
            <a:pPr marL="0" indent="0"/>
            <a:r>
              <a:rPr lang="en-US" sz="2400"/>
              <a:t> 32 bit R requires 32 bit Java</a:t>
            </a:r>
          </a:p>
          <a:p>
            <a:pPr marL="0" indent="0"/>
            <a:r>
              <a:rPr lang="en-US" sz="2400"/>
              <a:t> 64 bit R requries 64 bit Java</a:t>
            </a:r>
          </a:p>
          <a:p>
            <a:pPr marL="0" indent="0">
              <a:buNone/>
            </a:pPr>
            <a:r>
              <a:rPr lang="en-US" sz="2400"/>
              <a:t>Check version of R using </a:t>
            </a:r>
            <a:r>
              <a:rPr lang="en-US" sz="2400">
                <a:solidFill>
                  <a:srgbClr val="0070C0"/>
                </a:solidFill>
              </a:rPr>
              <a:t>version</a:t>
            </a:r>
          </a:p>
          <a:p>
            <a:pPr marL="0" indent="0">
              <a:buNone/>
            </a:pPr>
            <a:endParaRPr lang="en-US" sz="2400">
              <a:solidFill>
                <a:srgbClr val="0070C0"/>
              </a:solidFill>
            </a:endParaRPr>
          </a:p>
          <a:p>
            <a:pPr marL="0" indent="0">
              <a:buNone/>
            </a:pPr>
            <a:endParaRPr lang="en-US" sz="2400"/>
          </a:p>
          <a:p>
            <a:pPr marL="0" indent="0">
              <a:buNone/>
            </a:pPr>
            <a:endParaRPr lang="en-US" sz="2400"/>
          </a:p>
          <a:p>
            <a:pPr marL="0" indent="0">
              <a:buNone/>
            </a:pPr>
            <a:r>
              <a:rPr lang="en-US" sz="2400"/>
              <a:t>Download java here: </a:t>
            </a:r>
            <a:r>
              <a:rPr lang="en-US" sz="2400">
                <a:hlinkClick r:id="rId2"/>
              </a:rPr>
              <a:t>https://www.java.com/en/download/manual.jsp</a:t>
            </a:r>
            <a:r>
              <a:rPr lang="en-US" sz="2400"/>
              <a:t> </a:t>
            </a:r>
          </a:p>
          <a:p>
            <a:pPr>
              <a:buNone/>
            </a:pPr>
            <a:endParaRPr lang="en-US" sz="2400"/>
          </a:p>
        </p:txBody>
      </p:sp>
      <p:sp>
        <p:nvSpPr>
          <p:cNvPr id="2" name="Title 1"/>
          <p:cNvSpPr>
            <a:spLocks noGrp="1"/>
          </p:cNvSpPr>
          <p:nvPr>
            <p:ph type="title"/>
          </p:nvPr>
        </p:nvSpPr>
        <p:spPr>
          <a:xfrm>
            <a:off x="381000" y="0"/>
            <a:ext cx="8229600" cy="914400"/>
          </a:xfrm>
        </p:spPr>
        <p:txBody>
          <a:bodyPr>
            <a:normAutofit/>
          </a:bodyPr>
          <a:lstStyle/>
          <a:p>
            <a:r>
              <a:rPr lang="en-US" sz="4000"/>
              <a:t>Setup - Java</a:t>
            </a:r>
          </a:p>
        </p:txBody>
      </p:sp>
      <p:grpSp>
        <p:nvGrpSpPr>
          <p:cNvPr id="4" name="Group 10"/>
          <p:cNvGrpSpPr/>
          <p:nvPr/>
        </p:nvGrpSpPr>
        <p:grpSpPr>
          <a:xfrm>
            <a:off x="533400" y="4676775"/>
            <a:ext cx="5715000" cy="962025"/>
            <a:chOff x="533400" y="3124200"/>
            <a:chExt cx="5715000" cy="962025"/>
          </a:xfrm>
        </p:grpSpPr>
        <p:pic>
          <p:nvPicPr>
            <p:cNvPr id="15363" name="Picture 3"/>
            <p:cNvPicPr>
              <a:picLocks noChangeAspect="1" noChangeArrowheads="1"/>
            </p:cNvPicPr>
            <p:nvPr/>
          </p:nvPicPr>
          <p:blipFill>
            <a:blip r:embed="rId3"/>
            <a:srcRect/>
            <a:stretch>
              <a:fillRect/>
            </a:stretch>
          </p:blipFill>
          <p:spPr bwMode="auto">
            <a:xfrm>
              <a:off x="533400" y="3124200"/>
              <a:ext cx="3600450" cy="962025"/>
            </a:xfrm>
            <a:prstGeom prst="rect">
              <a:avLst/>
            </a:prstGeom>
            <a:noFill/>
            <a:ln w="9525">
              <a:noFill/>
              <a:miter lim="800000"/>
              <a:headEnd/>
              <a:tailEnd/>
            </a:ln>
            <a:effectLst/>
          </p:spPr>
        </p:pic>
        <p:sp>
          <p:nvSpPr>
            <p:cNvPr id="5" name="Rectangle 4"/>
            <p:cNvSpPr/>
            <p:nvPr/>
          </p:nvSpPr>
          <p:spPr>
            <a:xfrm>
              <a:off x="609600" y="3352800"/>
              <a:ext cx="2133600" cy="228600"/>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2819400" y="3429000"/>
              <a:ext cx="2438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57800" y="3200400"/>
              <a:ext cx="990600" cy="461665"/>
            </a:xfrm>
            <a:prstGeom prst="rect">
              <a:avLst/>
            </a:prstGeom>
            <a:noFill/>
          </p:spPr>
          <p:txBody>
            <a:bodyPr wrap="square" rtlCol="0">
              <a:spAutoFit/>
            </a:bodyPr>
            <a:lstStyle/>
            <a:p>
              <a:pPr algn="ctr"/>
              <a:r>
                <a:rPr lang="en-US" sz="2400" b="1"/>
                <a:t>64 bit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228600" y="990600"/>
            <a:ext cx="7219950" cy="4657725"/>
          </a:xfrm>
          <a:prstGeom prst="rect">
            <a:avLst/>
          </a:prstGeom>
          <a:noFill/>
          <a:ln w="9525">
            <a:noFill/>
            <a:miter lim="800000"/>
            <a:headEnd/>
            <a:tailEnd/>
          </a:ln>
          <a:effectLst/>
        </p:spPr>
      </p:pic>
      <p:sp>
        <p:nvSpPr>
          <p:cNvPr id="2" name="Title 1"/>
          <p:cNvSpPr>
            <a:spLocks noGrp="1"/>
          </p:cNvSpPr>
          <p:nvPr>
            <p:ph type="title"/>
          </p:nvPr>
        </p:nvSpPr>
        <p:spPr>
          <a:xfrm>
            <a:off x="381000" y="0"/>
            <a:ext cx="8229600" cy="914400"/>
          </a:xfrm>
        </p:spPr>
        <p:txBody>
          <a:bodyPr>
            <a:normAutofit/>
          </a:bodyPr>
          <a:lstStyle/>
          <a:p>
            <a:r>
              <a:rPr lang="en-US" sz="4000"/>
              <a:t>Setup - Java</a:t>
            </a:r>
          </a:p>
        </p:txBody>
      </p:sp>
      <p:cxnSp>
        <p:nvCxnSpPr>
          <p:cNvPr id="7" name="Straight Arrow Connector 6"/>
          <p:cNvCxnSpPr/>
          <p:nvPr/>
        </p:nvCxnSpPr>
        <p:spPr>
          <a:xfrm rot="10800000">
            <a:off x="2590800" y="27432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2514600"/>
            <a:ext cx="990600" cy="461665"/>
          </a:xfrm>
          <a:prstGeom prst="rect">
            <a:avLst/>
          </a:prstGeom>
          <a:noFill/>
        </p:spPr>
        <p:txBody>
          <a:bodyPr wrap="square" rtlCol="0">
            <a:spAutoFit/>
          </a:bodyPr>
          <a:lstStyle/>
          <a:p>
            <a:pPr algn="ctr"/>
            <a:r>
              <a:rPr lang="en-US" sz="2400" b="1"/>
              <a:t>64 bit</a:t>
            </a:r>
          </a:p>
        </p:txBody>
      </p:sp>
      <p:cxnSp>
        <p:nvCxnSpPr>
          <p:cNvPr id="13" name="Straight Arrow Connector 12"/>
          <p:cNvCxnSpPr/>
          <p:nvPr/>
        </p:nvCxnSpPr>
        <p:spPr>
          <a:xfrm rot="10800000">
            <a:off x="2286000" y="22098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71800" y="1981200"/>
            <a:ext cx="990600" cy="461665"/>
          </a:xfrm>
          <a:prstGeom prst="rect">
            <a:avLst/>
          </a:prstGeom>
          <a:noFill/>
        </p:spPr>
        <p:txBody>
          <a:bodyPr wrap="square" rtlCol="0">
            <a:spAutoFit/>
          </a:bodyPr>
          <a:lstStyle/>
          <a:p>
            <a:pPr algn="ctr"/>
            <a:r>
              <a:rPr lang="en-US" sz="2400" b="1"/>
              <a:t>32 bit</a:t>
            </a:r>
          </a:p>
        </p:txBody>
      </p:sp>
      <p:cxnSp>
        <p:nvCxnSpPr>
          <p:cNvPr id="15" name="Straight Arrow Connector 14"/>
          <p:cNvCxnSpPr/>
          <p:nvPr/>
        </p:nvCxnSpPr>
        <p:spPr>
          <a:xfrm rot="10800000">
            <a:off x="2057400" y="5105400"/>
            <a:ext cx="8382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43200" y="5181600"/>
            <a:ext cx="2590800" cy="461665"/>
          </a:xfrm>
          <a:prstGeom prst="rect">
            <a:avLst/>
          </a:prstGeom>
          <a:noFill/>
        </p:spPr>
        <p:txBody>
          <a:bodyPr wrap="square" rtlCol="0">
            <a:spAutoFit/>
          </a:bodyPr>
          <a:lstStyle/>
          <a:p>
            <a:pPr algn="ctr"/>
            <a:r>
              <a:rPr lang="en-US" sz="2400" b="1"/>
              <a:t>64 bit (no 32 bit)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460802" y="1573458"/>
            <a:ext cx="5122688" cy="5167311"/>
          </a:xfrm>
          <a:prstGeom prst="rect">
            <a:avLst/>
          </a:prstGeom>
        </p:spPr>
      </p:pic>
      <p:sp>
        <p:nvSpPr>
          <p:cNvPr id="10" name="Title 1"/>
          <p:cNvSpPr>
            <a:spLocks noGrp="1"/>
          </p:cNvSpPr>
          <p:nvPr>
            <p:ph type="title"/>
          </p:nvPr>
        </p:nvSpPr>
        <p:spPr>
          <a:xfrm>
            <a:off x="609600" y="0"/>
            <a:ext cx="8140212" cy="1325563"/>
          </a:xfrm>
        </p:spPr>
        <p:txBody>
          <a:bodyPr>
            <a:normAutofit fontScale="90000"/>
          </a:bodyPr>
          <a:lstStyle/>
          <a:p>
            <a:r>
              <a:rPr lang="en-US"/>
              <a:t>Getting Started – Set Default Working Directory</a:t>
            </a:r>
          </a:p>
        </p:txBody>
      </p:sp>
      <p:sp>
        <p:nvSpPr>
          <p:cNvPr id="11" name="TextBox 10"/>
          <p:cNvSpPr txBox="1"/>
          <p:nvPr/>
        </p:nvSpPr>
        <p:spPr>
          <a:xfrm>
            <a:off x="381000" y="1600200"/>
            <a:ext cx="2743200" cy="5016758"/>
          </a:xfrm>
          <a:prstGeom prst="rect">
            <a:avLst/>
          </a:prstGeom>
          <a:noFill/>
        </p:spPr>
        <p:txBody>
          <a:bodyPr wrap="square" rtlCol="0">
            <a:spAutoFit/>
          </a:bodyPr>
          <a:lstStyle/>
          <a:p>
            <a:pPr marL="285750" indent="-285750">
              <a:buFont typeface="Arial" panose="020B0604020202020204" pitchFamily="34" charset="0"/>
              <a:buChar char="•"/>
            </a:pPr>
            <a:r>
              <a:rPr lang="en-US" sz="2000"/>
              <a:t>Go to Tools&gt;Global Options</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Under Default working directory hit Browse and select the folder you would like</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Restart R Studio</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To temporarily change the working directory later, use </a:t>
            </a:r>
            <a:r>
              <a:rPr lang="en-US" sz="2000">
                <a:solidFill>
                  <a:srgbClr val="0070C0"/>
                </a:solidFill>
              </a:rPr>
              <a:t>setwd(“path”), </a:t>
            </a:r>
            <a:r>
              <a:rPr lang="en-US" sz="2000"/>
              <a:t>replacing all / with //</a:t>
            </a:r>
          </a:p>
        </p:txBody>
      </p:sp>
      <p:sp>
        <p:nvSpPr>
          <p:cNvPr id="12" name="Oval 11"/>
          <p:cNvSpPr/>
          <p:nvPr/>
        </p:nvSpPr>
        <p:spPr>
          <a:xfrm>
            <a:off x="3575538" y="2332892"/>
            <a:ext cx="4853354" cy="550985"/>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15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97280" y="917313"/>
            <a:ext cx="7166610" cy="4917023"/>
          </a:xfrm>
          <a:prstGeom prst="rect">
            <a:avLst/>
          </a:prstGeom>
        </p:spPr>
      </p:pic>
      <p:sp>
        <p:nvSpPr>
          <p:cNvPr id="11" name="Rectangle 10"/>
          <p:cNvSpPr/>
          <p:nvPr/>
        </p:nvSpPr>
        <p:spPr>
          <a:xfrm>
            <a:off x="4572000" y="218651"/>
            <a:ext cx="4572000" cy="646331"/>
          </a:xfrm>
          <a:prstGeom prst="rect">
            <a:avLst/>
          </a:prstGeom>
        </p:spPr>
        <p:txBody>
          <a:bodyPr>
            <a:spAutoFit/>
          </a:bodyPr>
          <a:lstStyle/>
          <a:p>
            <a:r>
              <a:rPr lang="en-US" b="1"/>
              <a:t>Global Environment/Workspace: </a:t>
            </a:r>
            <a:r>
              <a:rPr lang="en-US"/>
              <a:t>All defined Data and Values will appear here</a:t>
            </a:r>
          </a:p>
        </p:txBody>
      </p:sp>
      <p:sp>
        <p:nvSpPr>
          <p:cNvPr id="12" name="Rectangle 11"/>
          <p:cNvSpPr/>
          <p:nvPr/>
        </p:nvSpPr>
        <p:spPr>
          <a:xfrm>
            <a:off x="5186934" y="6019657"/>
            <a:ext cx="3839835" cy="646331"/>
          </a:xfrm>
          <a:prstGeom prst="rect">
            <a:avLst/>
          </a:prstGeom>
        </p:spPr>
        <p:txBody>
          <a:bodyPr wrap="square">
            <a:spAutoFit/>
          </a:bodyPr>
          <a:lstStyle/>
          <a:p>
            <a:r>
              <a:rPr lang="en-US"/>
              <a:t>Here you can see files, plots, packages (libraries), and the help view.</a:t>
            </a:r>
          </a:p>
        </p:txBody>
      </p:sp>
      <p:sp>
        <p:nvSpPr>
          <p:cNvPr id="13" name="Rectangle 12"/>
          <p:cNvSpPr/>
          <p:nvPr/>
        </p:nvSpPr>
        <p:spPr>
          <a:xfrm>
            <a:off x="108585" y="98645"/>
            <a:ext cx="4572000" cy="369332"/>
          </a:xfrm>
          <a:prstGeom prst="rect">
            <a:avLst/>
          </a:prstGeom>
        </p:spPr>
        <p:txBody>
          <a:bodyPr>
            <a:spAutoFit/>
          </a:bodyPr>
          <a:lstStyle/>
          <a:p>
            <a:r>
              <a:rPr lang="en-US" b="1"/>
              <a:t>Script: </a:t>
            </a:r>
            <a:r>
              <a:rPr lang="en-US"/>
              <a:t>will run most commands from here</a:t>
            </a:r>
          </a:p>
        </p:txBody>
      </p:sp>
      <p:sp>
        <p:nvSpPr>
          <p:cNvPr id="14" name="Rectangle 13"/>
          <p:cNvSpPr/>
          <p:nvPr/>
        </p:nvSpPr>
        <p:spPr>
          <a:xfrm>
            <a:off x="108585" y="5881158"/>
            <a:ext cx="3383280" cy="923330"/>
          </a:xfrm>
          <a:prstGeom prst="rect">
            <a:avLst/>
          </a:prstGeom>
        </p:spPr>
        <p:txBody>
          <a:bodyPr wrap="square">
            <a:spAutoFit/>
          </a:bodyPr>
          <a:lstStyle/>
          <a:p>
            <a:r>
              <a:rPr lang="en-US" b="1"/>
              <a:t>Console/Log</a:t>
            </a:r>
            <a:r>
              <a:rPr lang="en-US"/>
              <a:t>: Displays commands which have been run. Can also run commands directly in console.</a:t>
            </a:r>
          </a:p>
        </p:txBody>
      </p:sp>
      <p:cxnSp>
        <p:nvCxnSpPr>
          <p:cNvPr id="16" name="Straight Arrow Connector 15"/>
          <p:cNvCxnSpPr>
            <a:cxnSpLocks/>
          </p:cNvCxnSpPr>
          <p:nvPr/>
        </p:nvCxnSpPr>
        <p:spPr>
          <a:xfrm>
            <a:off x="502742" y="759542"/>
            <a:ext cx="484341" cy="73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7373816" y="1021975"/>
            <a:ext cx="0" cy="73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flipV="1">
            <a:off x="8263890" y="4972913"/>
            <a:ext cx="540141" cy="94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V="1">
            <a:off x="557139" y="5092248"/>
            <a:ext cx="375549" cy="74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5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Started – Examples</a:t>
            </a:r>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sz="2800"/>
              <a:t>Use either = or &lt;- for the assignment operator</a:t>
            </a:r>
          </a:p>
          <a:p>
            <a:r>
              <a:rPr lang="en-US" sz="2800"/>
              <a:t>R is </a:t>
            </a:r>
            <a:r>
              <a:rPr lang="en-US" sz="2800" i="1" u="sng"/>
              <a:t>case sensitive</a:t>
            </a:r>
          </a:p>
          <a:p>
            <a:r>
              <a:rPr lang="en-US" sz="2800"/>
              <a:t>To create a vector use c(value1, value2, … n)</a:t>
            </a:r>
          </a:p>
          <a:p>
            <a:r>
              <a:rPr lang="en-US" sz="2800"/>
              <a:t>A few simple examples</a:t>
            </a:r>
          </a:p>
          <a:p>
            <a:pPr lvl="1"/>
            <a:r>
              <a:rPr lang="en-US">
                <a:solidFill>
                  <a:srgbClr val="0070C0"/>
                </a:solidFill>
              </a:rPr>
              <a:t>X &lt;- 3</a:t>
            </a:r>
            <a:r>
              <a:rPr lang="en-US"/>
              <a:t>			#assign X the value 3</a:t>
            </a:r>
          </a:p>
          <a:p>
            <a:pPr lvl="1"/>
            <a:r>
              <a:rPr lang="en-US">
                <a:solidFill>
                  <a:srgbClr val="0070C0"/>
                </a:solidFill>
              </a:rPr>
              <a:t>X = 3</a:t>
            </a:r>
            <a:r>
              <a:rPr lang="en-US"/>
              <a:t>			#same as previous line</a:t>
            </a:r>
          </a:p>
          <a:p>
            <a:pPr lvl="1"/>
            <a:r>
              <a:rPr lang="en-US">
                <a:solidFill>
                  <a:srgbClr val="0070C0"/>
                </a:solidFill>
              </a:rPr>
              <a:t>vector = c(1, 2, 3, 4)</a:t>
            </a:r>
            <a:r>
              <a:rPr lang="en-US"/>
              <a:t>	#define a vector</a:t>
            </a:r>
          </a:p>
          <a:p>
            <a:pPr lvl="1"/>
            <a:r>
              <a:rPr lang="en-US">
                <a:solidFill>
                  <a:srgbClr val="0070C0"/>
                </a:solidFill>
              </a:rPr>
              <a:t>vector2 = vector*2</a:t>
            </a:r>
            <a:r>
              <a:rPr lang="en-US"/>
              <a:t>	#scale the vector</a:t>
            </a:r>
          </a:p>
          <a:p>
            <a:pPr lvl="1"/>
            <a:r>
              <a:rPr lang="en-US">
                <a:solidFill>
                  <a:srgbClr val="0070C0"/>
                </a:solidFill>
              </a:rPr>
              <a:t>Y = max(vector2)</a:t>
            </a:r>
            <a:r>
              <a:rPr lang="en-US"/>
              <a:t>	#assign m to the max of vector 2 (8)</a:t>
            </a:r>
          </a:p>
          <a:p>
            <a:pPr lvl="1"/>
            <a:r>
              <a:rPr lang="en-US">
                <a:solidFill>
                  <a:srgbClr val="0070C0"/>
                </a:solidFill>
              </a:rPr>
              <a:t>Z = “This is a string”</a:t>
            </a:r>
            <a:r>
              <a:rPr lang="en-US"/>
              <a:t>	#assign Z to a string</a:t>
            </a:r>
          </a:p>
          <a:p>
            <a:pPr lvl="1"/>
            <a:r>
              <a:rPr lang="en-US">
                <a:solidFill>
                  <a:srgbClr val="0070C0"/>
                </a:solidFill>
              </a:rPr>
              <a:t>Z == Y</a:t>
            </a:r>
            <a:r>
              <a:rPr lang="en-US"/>
              <a:t>			#returns a Logical/Boolean (FALSE)</a:t>
            </a:r>
          </a:p>
          <a:p>
            <a:pPr marL="0" indent="0">
              <a:buNone/>
            </a:pPr>
            <a:endParaRPr lang="en-US"/>
          </a:p>
          <a:p>
            <a:pPr lvl="1"/>
            <a:endParaRPr lang="en-US"/>
          </a:p>
        </p:txBody>
      </p:sp>
    </p:spTree>
    <p:extLst>
      <p:ext uri="{BB962C8B-B14F-4D97-AF65-F5344CB8AC3E}">
        <p14:creationId xmlns:p14="http://schemas.microsoft.com/office/powerpoint/2010/main" val="90540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Built in Datasets in R</a:t>
            </a:r>
          </a:p>
        </p:txBody>
      </p:sp>
      <p:sp>
        <p:nvSpPr>
          <p:cNvPr id="3" name="Content Placeholder 2"/>
          <p:cNvSpPr>
            <a:spLocks noGrp="1"/>
          </p:cNvSpPr>
          <p:nvPr>
            <p:ph idx="1"/>
          </p:nvPr>
        </p:nvSpPr>
        <p:spPr>
          <a:xfrm>
            <a:off x="457200" y="1295400"/>
            <a:ext cx="8229600" cy="5257800"/>
          </a:xfrm>
        </p:spPr>
        <p:txBody>
          <a:bodyPr>
            <a:noAutofit/>
          </a:bodyPr>
          <a:lstStyle/>
          <a:p>
            <a:pPr>
              <a:buNone/>
            </a:pPr>
            <a:r>
              <a:rPr lang="en-US" sz="2400"/>
              <a:t>View all built in datasets in R</a:t>
            </a:r>
          </a:p>
          <a:p>
            <a:pPr>
              <a:buNone/>
            </a:pPr>
            <a:r>
              <a:rPr lang="en-US" sz="2400">
                <a:solidFill>
                  <a:srgbClr val="0070C0"/>
                </a:solidFill>
              </a:rPr>
              <a:t>data ()</a:t>
            </a:r>
            <a:endParaRPr lang="en-US" sz="2400"/>
          </a:p>
          <a:p>
            <a:pPr>
              <a:buNone/>
            </a:pPr>
            <a:r>
              <a:rPr lang="en-US" sz="2400"/>
              <a:t>Read in data from built in dataset</a:t>
            </a:r>
          </a:p>
          <a:p>
            <a:pPr>
              <a:buNone/>
            </a:pPr>
            <a:r>
              <a:rPr lang="en-US" sz="2400">
                <a:solidFill>
                  <a:srgbClr val="0070C0"/>
                </a:solidFill>
              </a:rPr>
              <a:t>data(mtcars)</a:t>
            </a:r>
          </a:p>
          <a:p>
            <a:pPr>
              <a:buNone/>
            </a:pPr>
            <a:r>
              <a:rPr lang="en-US" sz="2400"/>
              <a:t>The dataset will appear as a dataframe once it's used</a:t>
            </a:r>
          </a:p>
          <a:p>
            <a:pPr>
              <a:buNone/>
            </a:pPr>
            <a:r>
              <a:rPr lang="en-US" sz="2400"/>
              <a:t>Summary provides the min, 1</a:t>
            </a:r>
            <a:r>
              <a:rPr lang="en-US" sz="2400" baseline="30000"/>
              <a:t>st</a:t>
            </a:r>
            <a:r>
              <a:rPr lang="en-US" sz="2400"/>
              <a:t> quartile, mean, 3</a:t>
            </a:r>
            <a:r>
              <a:rPr lang="en-US" sz="2400" baseline="30000"/>
              <a:t>rd</a:t>
            </a:r>
            <a:r>
              <a:rPr lang="en-US" sz="2400"/>
              <a:t> quartile, and max for every variable in the dataset</a:t>
            </a:r>
          </a:p>
          <a:p>
            <a:pPr>
              <a:buNone/>
            </a:pPr>
            <a:r>
              <a:rPr lang="en-US" sz="2400">
                <a:solidFill>
                  <a:srgbClr val="0070C0"/>
                </a:solidFill>
              </a:rPr>
              <a:t>summary(mtcars)</a:t>
            </a:r>
          </a:p>
          <a:p>
            <a:pPr>
              <a:buNone/>
            </a:pPr>
            <a:r>
              <a:rPr lang="en-US" sz="2400"/>
              <a:t>Get the names of all variables in the dataset</a:t>
            </a:r>
          </a:p>
          <a:p>
            <a:pPr>
              <a:buNone/>
            </a:pPr>
            <a:r>
              <a:rPr lang="en-US" sz="2400">
                <a:solidFill>
                  <a:srgbClr val="0070C0"/>
                </a:solidFill>
              </a:rPr>
              <a:t>names(mtcars)</a:t>
            </a:r>
          </a:p>
          <a:p>
            <a:pPr>
              <a:buNone/>
            </a:pPr>
            <a:r>
              <a:rPr lang="en-US" sz="2400"/>
              <a:t>Get a summary for just one variable</a:t>
            </a:r>
          </a:p>
          <a:p>
            <a:pPr>
              <a:buNone/>
            </a:pPr>
            <a:r>
              <a:rPr lang="en-US" sz="2400">
                <a:solidFill>
                  <a:srgbClr val="0070C0"/>
                </a:solidFill>
              </a:rPr>
              <a:t>summary(mtcars$mpg)</a:t>
            </a:r>
          </a:p>
          <a:p>
            <a:pPr>
              <a:buNone/>
            </a:pPr>
            <a:endParaRPr lang="en-US" sz="2400">
              <a:solidFill>
                <a:srgbClr val="0070C0"/>
              </a:solidFill>
            </a:endParaRPr>
          </a:p>
          <a:p>
            <a:pPr>
              <a:buNone/>
            </a:pPr>
            <a:endParaRPr lang="en-US" sz="240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Getting Started - Subsetting</a:t>
            </a:r>
          </a:p>
        </p:txBody>
      </p:sp>
      <p:sp>
        <p:nvSpPr>
          <p:cNvPr id="3" name="Content Placeholder 2"/>
          <p:cNvSpPr>
            <a:spLocks noGrp="1"/>
          </p:cNvSpPr>
          <p:nvPr>
            <p:ph idx="1"/>
          </p:nvPr>
        </p:nvSpPr>
        <p:spPr>
          <a:xfrm>
            <a:off x="457200" y="1295400"/>
            <a:ext cx="8229600" cy="5257800"/>
          </a:xfrm>
        </p:spPr>
        <p:txBody>
          <a:bodyPr>
            <a:noAutofit/>
          </a:bodyPr>
          <a:lstStyle/>
          <a:p>
            <a:pPr marL="0" indent="0">
              <a:buNone/>
            </a:pPr>
            <a:r>
              <a:rPr lang="en-US" sz="2400"/>
              <a:t>Subsetting – Taking part of the data based on some condition(s)</a:t>
            </a:r>
          </a:p>
          <a:p>
            <a:pPr>
              <a:buNone/>
            </a:pPr>
            <a:endParaRPr lang="en-US" sz="1000"/>
          </a:p>
          <a:p>
            <a:pPr>
              <a:buNone/>
            </a:pPr>
            <a:r>
              <a:rPr lang="en-US" sz="2400"/>
              <a:t>General form: data [ rowCondition , columnCondition ]</a:t>
            </a:r>
          </a:p>
          <a:p>
            <a:pPr>
              <a:buNone/>
            </a:pPr>
            <a:endParaRPr lang="en-US" sz="1000">
              <a:solidFill>
                <a:srgbClr val="0070C0"/>
              </a:solidFill>
            </a:endParaRPr>
          </a:p>
          <a:p>
            <a:pPr>
              <a:buNone/>
            </a:pPr>
            <a:r>
              <a:rPr lang="en-US" sz="2400"/>
              <a:t>First row: </a:t>
            </a:r>
            <a:r>
              <a:rPr lang="en-US" sz="2400">
                <a:solidFill>
                  <a:srgbClr val="0070C0"/>
                </a:solidFill>
              </a:rPr>
              <a:t>mtcars [ 1 , ]</a:t>
            </a:r>
          </a:p>
          <a:p>
            <a:pPr>
              <a:buNone/>
            </a:pPr>
            <a:r>
              <a:rPr lang="en-US" sz="2400"/>
              <a:t>Second column: </a:t>
            </a:r>
            <a:r>
              <a:rPr lang="en-US" sz="2400">
                <a:solidFill>
                  <a:srgbClr val="0070C0"/>
                </a:solidFill>
              </a:rPr>
              <a:t>mtcars [ , 2]</a:t>
            </a:r>
          </a:p>
          <a:p>
            <a:pPr>
              <a:buNone/>
            </a:pPr>
            <a:endParaRPr lang="en-US" sz="1000">
              <a:solidFill>
                <a:srgbClr val="0070C0"/>
              </a:solidFill>
            </a:endParaRPr>
          </a:p>
          <a:p>
            <a:pPr>
              <a:buNone/>
            </a:pPr>
            <a:r>
              <a:rPr lang="en-US" sz="2400"/>
              <a:t>Subset data into 2 new datasets based on mpg</a:t>
            </a:r>
          </a:p>
          <a:p>
            <a:pPr>
              <a:buNone/>
            </a:pPr>
            <a:r>
              <a:rPr lang="en-US" sz="2400">
                <a:solidFill>
                  <a:srgbClr val="0070C0"/>
                </a:solidFill>
              </a:rPr>
              <a:t>EnvironmentalCars=mtcars[mtcars$mpg&gt;20,]</a:t>
            </a:r>
          </a:p>
          <a:p>
            <a:pPr>
              <a:buNone/>
            </a:pPr>
            <a:r>
              <a:rPr lang="en-US" sz="2400">
                <a:solidFill>
                  <a:srgbClr val="0070C0"/>
                </a:solidFill>
              </a:rPr>
              <a:t>notEnvironmentalCars=mtcars[mtcars$mpg&lt;=20,]</a:t>
            </a:r>
          </a:p>
          <a:p>
            <a:pPr>
              <a:buNone/>
            </a:pPr>
            <a:r>
              <a:rPr lang="en-US" sz="2400"/>
              <a:t>Compare horsepower for 2 subsets</a:t>
            </a:r>
          </a:p>
          <a:p>
            <a:pPr>
              <a:buNone/>
            </a:pPr>
            <a:r>
              <a:rPr lang="en-US" sz="2400">
                <a:solidFill>
                  <a:srgbClr val="0070C0"/>
                </a:solidFill>
              </a:rPr>
              <a:t>summary(EnvironmentalCars$hp)</a:t>
            </a:r>
          </a:p>
          <a:p>
            <a:pPr>
              <a:buNone/>
            </a:pPr>
            <a:r>
              <a:rPr lang="en-US" sz="2400">
                <a:solidFill>
                  <a:srgbClr val="0070C0"/>
                </a:solidFill>
              </a:rPr>
              <a:t>summary(notEnvironmentalCars$hp)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Getting Started - Sorting</a:t>
            </a:r>
          </a:p>
        </p:txBody>
      </p:sp>
      <p:pic>
        <p:nvPicPr>
          <p:cNvPr id="68610" name="Picture 2"/>
          <p:cNvPicPr>
            <a:picLocks noChangeAspect="1" noChangeArrowheads="1"/>
          </p:cNvPicPr>
          <p:nvPr/>
        </p:nvPicPr>
        <p:blipFill>
          <a:blip r:embed="rId2"/>
          <a:srcRect/>
          <a:stretch>
            <a:fillRect/>
          </a:stretch>
        </p:blipFill>
        <p:spPr bwMode="auto">
          <a:xfrm>
            <a:off x="609600" y="2667000"/>
            <a:ext cx="8115300" cy="1038225"/>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a:srcRect/>
          <a:stretch>
            <a:fillRect/>
          </a:stretch>
        </p:blipFill>
        <p:spPr bwMode="auto">
          <a:xfrm>
            <a:off x="609599" y="5181601"/>
            <a:ext cx="8119872" cy="1108964"/>
          </a:xfrm>
          <a:prstGeom prst="rect">
            <a:avLst/>
          </a:prstGeom>
          <a:noFill/>
          <a:ln w="9525">
            <a:noFill/>
            <a:miter lim="800000"/>
            <a:headEnd/>
            <a:tailEnd/>
          </a:ln>
          <a:effectLst/>
        </p:spPr>
      </p:pic>
      <p:sp>
        <p:nvSpPr>
          <p:cNvPr id="7" name="Content Placeholder 2"/>
          <p:cNvSpPr>
            <a:spLocks noGrp="1"/>
          </p:cNvSpPr>
          <p:nvPr>
            <p:ph idx="1"/>
          </p:nvPr>
        </p:nvSpPr>
        <p:spPr>
          <a:xfrm>
            <a:off x="457200" y="1295400"/>
            <a:ext cx="8229600" cy="1447800"/>
          </a:xfrm>
        </p:spPr>
        <p:txBody>
          <a:bodyPr>
            <a:noAutofit/>
          </a:bodyPr>
          <a:lstStyle/>
          <a:p>
            <a:pPr marL="0" indent="0">
              <a:buNone/>
            </a:pPr>
            <a:r>
              <a:rPr lang="en-US" sz="2400"/>
              <a:t>Open a dataframe and click on any variable to sort by that variable, in ascending order.</a:t>
            </a:r>
          </a:p>
          <a:p>
            <a:pPr marL="0" indent="0">
              <a:buNone/>
            </a:pPr>
            <a:r>
              <a:rPr lang="en-US" sz="2400"/>
              <a:t>Cars with lowest horsepower:</a:t>
            </a:r>
          </a:p>
          <a:p>
            <a:pPr>
              <a:buNone/>
            </a:pPr>
            <a:endParaRPr lang="en-US" sz="2400">
              <a:solidFill>
                <a:srgbClr val="0070C0"/>
              </a:solidFill>
            </a:endParaRPr>
          </a:p>
        </p:txBody>
      </p:sp>
      <p:sp>
        <p:nvSpPr>
          <p:cNvPr id="8" name="Content Placeholder 2"/>
          <p:cNvSpPr txBox="1">
            <a:spLocks/>
          </p:cNvSpPr>
          <p:nvPr/>
        </p:nvSpPr>
        <p:spPr>
          <a:xfrm>
            <a:off x="533400" y="4114800"/>
            <a:ext cx="8229600" cy="838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Click on</a:t>
            </a:r>
            <a:r>
              <a:rPr kumimoji="0" lang="en-US" sz="2400" b="0" i="0" u="none" strike="noStrike" kern="1200" cap="none" spc="0" normalizeH="0" noProof="0">
                <a:ln>
                  <a:noFill/>
                </a:ln>
                <a:solidFill>
                  <a:schemeClr val="tx1"/>
                </a:solidFill>
                <a:effectLst/>
                <a:uLnTx/>
                <a:uFillTx/>
                <a:latin typeface="+mn-lt"/>
                <a:ea typeface="+mn-ea"/>
                <a:cs typeface="+mn-cs"/>
              </a:rPr>
              <a:t> the variable again to sort in descending order.</a:t>
            </a: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Cars with highest horsepower: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a:ln>
                <a:noFill/>
              </a:ln>
              <a:solidFill>
                <a:srgbClr val="0070C0"/>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a:t>Data Structures</a:t>
            </a:r>
          </a:p>
        </p:txBody>
      </p:sp>
      <p:graphicFrame>
        <p:nvGraphicFramePr>
          <p:cNvPr id="4" name="Content Placeholder 3"/>
          <p:cNvGraphicFramePr>
            <a:graphicFrameLocks noGrp="1"/>
          </p:cNvGraphicFramePr>
          <p:nvPr>
            <p:ph idx="1"/>
          </p:nvPr>
        </p:nvGraphicFramePr>
        <p:xfrm>
          <a:off x="457200" y="1676400"/>
          <a:ext cx="3657600" cy="1303020"/>
        </p:xfrm>
        <a:graphic>
          <a:graphicData uri="http://schemas.openxmlformats.org/drawingml/2006/table">
            <a:tbl>
              <a:tblPr/>
              <a:tblGrid>
                <a:gridCol w="1204452">
                  <a:extLst>
                    <a:ext uri="{9D8B030D-6E8A-4147-A177-3AD203B41FA5}">
                      <a16:colId xmlns:a16="http://schemas.microsoft.com/office/drawing/2014/main" val="20000"/>
                    </a:ext>
                  </a:extLst>
                </a:gridCol>
                <a:gridCol w="1204452">
                  <a:extLst>
                    <a:ext uri="{9D8B030D-6E8A-4147-A177-3AD203B41FA5}">
                      <a16:colId xmlns:a16="http://schemas.microsoft.com/office/drawing/2014/main" val="20001"/>
                    </a:ext>
                  </a:extLst>
                </a:gridCol>
                <a:gridCol w="1248696">
                  <a:extLst>
                    <a:ext uri="{9D8B030D-6E8A-4147-A177-3AD203B41FA5}">
                      <a16:colId xmlns:a16="http://schemas.microsoft.com/office/drawing/2014/main" val="20002"/>
                    </a:ext>
                  </a:extLst>
                </a:gridCol>
              </a:tblGrid>
              <a:tr h="434340">
                <a:tc>
                  <a:txBody>
                    <a:bodyPr/>
                    <a:lstStyle/>
                    <a:p>
                      <a:pPr algn="ctr" fontAlgn="b"/>
                      <a:r>
                        <a:rPr lang="en-US" sz="2800" b="0" i="0" u="none" strike="noStrike">
                          <a:solidFill>
                            <a:srgbClr val="000000"/>
                          </a:solidFill>
                          <a:latin typeface="Calibri"/>
                        </a:rPr>
                        <a:t>Name</a:t>
                      </a:r>
                    </a:p>
                  </a:txBody>
                  <a:tcPr marL="7620" marR="7620" marT="7620" marB="0" anchor="b">
                    <a:lnL>
                      <a:noFill/>
                    </a:lnL>
                    <a:lnR>
                      <a:noFill/>
                    </a:lnR>
                    <a:lnT>
                      <a:noFill/>
                    </a:lnT>
                    <a:lnB>
                      <a:noFill/>
                    </a:lnB>
                    <a:solidFill>
                      <a:schemeClr val="accent4">
                        <a:lumMod val="20000"/>
                        <a:lumOff val="80000"/>
                      </a:schemeClr>
                    </a:solidFill>
                  </a:tcPr>
                </a:tc>
                <a:tc>
                  <a:txBody>
                    <a:bodyPr/>
                    <a:lstStyle/>
                    <a:p>
                      <a:pPr algn="ctr" fontAlgn="b"/>
                      <a:r>
                        <a:rPr lang="en-US" sz="2800" b="0" i="0" u="none" strike="noStrike">
                          <a:solidFill>
                            <a:srgbClr val="000000"/>
                          </a:solidFill>
                          <a:latin typeface="Calibri"/>
                        </a:rPr>
                        <a:t>Age</a:t>
                      </a:r>
                    </a:p>
                  </a:txBody>
                  <a:tcPr marL="7620" marR="7620" marT="7620" marB="0" anchor="b">
                    <a:lnL>
                      <a:noFill/>
                    </a:lnL>
                    <a:lnR>
                      <a:noFill/>
                    </a:lnR>
                    <a:lnT>
                      <a:noFill/>
                    </a:lnT>
                    <a:lnB>
                      <a:noFill/>
                    </a:lnB>
                    <a:solidFill>
                      <a:schemeClr val="accent4">
                        <a:lumMod val="20000"/>
                        <a:lumOff val="80000"/>
                      </a:schemeClr>
                    </a:solidFill>
                  </a:tcPr>
                </a:tc>
                <a:tc>
                  <a:txBody>
                    <a:bodyPr/>
                    <a:lstStyle/>
                    <a:p>
                      <a:pPr algn="ctr" fontAlgn="b"/>
                      <a:r>
                        <a:rPr lang="en-US" sz="2800" b="0" i="0" u="none" strike="noStrike">
                          <a:solidFill>
                            <a:srgbClr val="000000"/>
                          </a:solidFill>
                          <a:latin typeface="Calibri"/>
                        </a:rPr>
                        <a:t>Weight</a:t>
                      </a:r>
                    </a:p>
                  </a:txBody>
                  <a:tcPr marL="7620" marR="7620" marT="7620" marB="0" anchor="b">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0"/>
                  </a:ext>
                </a:extLst>
              </a:tr>
              <a:tr h="182880">
                <a:tc>
                  <a:txBody>
                    <a:bodyPr/>
                    <a:lstStyle/>
                    <a:p>
                      <a:pPr algn="ctr" fontAlgn="b"/>
                      <a:r>
                        <a:rPr lang="en-US" sz="2800" b="0" i="0" u="none" strike="noStrike">
                          <a:solidFill>
                            <a:srgbClr val="000000"/>
                          </a:solidFill>
                          <a:latin typeface="Calibri"/>
                        </a:rPr>
                        <a:t>Jim</a:t>
                      </a:r>
                    </a:p>
                  </a:txBody>
                  <a:tcPr marL="7620" marR="7620" marT="7620" marB="0" anchor="b">
                    <a:lnL>
                      <a:noFill/>
                    </a:lnL>
                    <a:lnR>
                      <a:noFill/>
                    </a:lnR>
                    <a:lnT>
                      <a:noFill/>
                    </a:lnT>
                    <a:lnB>
                      <a:noFill/>
                    </a:lnB>
                    <a:solidFill>
                      <a:schemeClr val="accent4">
                        <a:lumMod val="20000"/>
                        <a:lumOff val="80000"/>
                      </a:schemeClr>
                    </a:solidFill>
                  </a:tcPr>
                </a:tc>
                <a:tc>
                  <a:txBody>
                    <a:bodyPr/>
                    <a:lstStyle/>
                    <a:p>
                      <a:pPr algn="ctr" fontAlgn="b"/>
                      <a:r>
                        <a:rPr lang="en-US" sz="2800" b="0" i="0" u="none" strike="noStrike">
                          <a:solidFill>
                            <a:srgbClr val="000000"/>
                          </a:solidFill>
                          <a:latin typeface="Calibri"/>
                        </a:rPr>
                        <a:t>20</a:t>
                      </a:r>
                    </a:p>
                  </a:txBody>
                  <a:tcPr marL="7620" marR="7620" marT="7620" marB="0" anchor="b">
                    <a:lnL>
                      <a:noFill/>
                    </a:lnL>
                    <a:lnR>
                      <a:noFill/>
                    </a:lnR>
                    <a:lnT>
                      <a:noFill/>
                    </a:lnT>
                    <a:lnB>
                      <a:noFill/>
                    </a:lnB>
                    <a:solidFill>
                      <a:schemeClr val="accent4">
                        <a:lumMod val="20000"/>
                        <a:lumOff val="80000"/>
                      </a:schemeClr>
                    </a:solidFill>
                  </a:tcPr>
                </a:tc>
                <a:tc>
                  <a:txBody>
                    <a:bodyPr/>
                    <a:lstStyle/>
                    <a:p>
                      <a:pPr algn="ctr" fontAlgn="b"/>
                      <a:r>
                        <a:rPr lang="en-US" sz="2800" b="0" i="0" u="none" strike="noStrike">
                          <a:solidFill>
                            <a:srgbClr val="000000"/>
                          </a:solidFill>
                          <a:latin typeface="Calibri"/>
                        </a:rPr>
                        <a:t>140</a:t>
                      </a:r>
                    </a:p>
                  </a:txBody>
                  <a:tcPr marL="7620" marR="7620" marT="7620" marB="0" anchor="b">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1"/>
                  </a:ext>
                </a:extLst>
              </a:tr>
              <a:tr h="182880">
                <a:tc>
                  <a:txBody>
                    <a:bodyPr/>
                    <a:lstStyle/>
                    <a:p>
                      <a:pPr algn="ctr" fontAlgn="b"/>
                      <a:r>
                        <a:rPr lang="en-US" sz="2800" b="0" i="0" u="none" strike="noStrike">
                          <a:solidFill>
                            <a:srgbClr val="000000"/>
                          </a:solidFill>
                          <a:latin typeface="Calibri"/>
                        </a:rPr>
                        <a:t>Bob</a:t>
                      </a:r>
                    </a:p>
                  </a:txBody>
                  <a:tcPr marL="7620" marR="7620" marT="7620" marB="0" anchor="b">
                    <a:lnL>
                      <a:noFill/>
                    </a:lnL>
                    <a:lnR>
                      <a:noFill/>
                    </a:lnR>
                    <a:lnT>
                      <a:noFill/>
                    </a:lnT>
                    <a:lnB>
                      <a:noFill/>
                    </a:lnB>
                    <a:solidFill>
                      <a:schemeClr val="accent4">
                        <a:lumMod val="20000"/>
                        <a:lumOff val="80000"/>
                      </a:schemeClr>
                    </a:solidFill>
                  </a:tcPr>
                </a:tc>
                <a:tc>
                  <a:txBody>
                    <a:bodyPr/>
                    <a:lstStyle/>
                    <a:p>
                      <a:pPr algn="ctr" fontAlgn="b"/>
                      <a:r>
                        <a:rPr lang="en-US" sz="2800" b="0" i="0" u="none" strike="noStrike">
                          <a:solidFill>
                            <a:srgbClr val="000000"/>
                          </a:solidFill>
                          <a:latin typeface="Calibri"/>
                        </a:rPr>
                        <a:t>32</a:t>
                      </a:r>
                    </a:p>
                  </a:txBody>
                  <a:tcPr marL="7620" marR="7620" marT="7620" marB="0" anchor="b">
                    <a:lnL>
                      <a:noFill/>
                    </a:lnL>
                    <a:lnR>
                      <a:noFill/>
                    </a:lnR>
                    <a:lnT>
                      <a:noFill/>
                    </a:lnT>
                    <a:lnB>
                      <a:noFill/>
                    </a:lnB>
                    <a:solidFill>
                      <a:schemeClr val="accent4">
                        <a:lumMod val="20000"/>
                        <a:lumOff val="80000"/>
                      </a:schemeClr>
                    </a:solidFill>
                  </a:tcPr>
                </a:tc>
                <a:tc>
                  <a:txBody>
                    <a:bodyPr/>
                    <a:lstStyle/>
                    <a:p>
                      <a:pPr algn="ctr" fontAlgn="b"/>
                      <a:r>
                        <a:rPr lang="en-US" sz="2800" b="0" i="0" u="none" strike="noStrike">
                          <a:solidFill>
                            <a:srgbClr val="000000"/>
                          </a:solidFill>
                          <a:latin typeface="Calibri"/>
                        </a:rPr>
                        <a:t>180</a:t>
                      </a:r>
                    </a:p>
                  </a:txBody>
                  <a:tcPr marL="7620" marR="7620" marT="7620" marB="0" anchor="b">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4572000" y="1676400"/>
            <a:ext cx="3276600" cy="1384995"/>
          </a:xfrm>
          <a:prstGeom prst="rect">
            <a:avLst/>
          </a:prstGeom>
          <a:solidFill>
            <a:schemeClr val="accent5">
              <a:lumMod val="20000"/>
              <a:lumOff val="80000"/>
            </a:schemeClr>
          </a:solidFill>
        </p:spPr>
        <p:txBody>
          <a:bodyPr wrap="square" rtlCol="0">
            <a:spAutoFit/>
          </a:bodyPr>
          <a:lstStyle/>
          <a:p>
            <a:r>
              <a:rPr lang="en-US" sz="2800"/>
              <a:t>Name,Age,Weight</a:t>
            </a:r>
          </a:p>
          <a:p>
            <a:r>
              <a:rPr lang="en-US" sz="2800"/>
              <a:t>Jim,20,140</a:t>
            </a:r>
          </a:p>
          <a:p>
            <a:r>
              <a:rPr lang="en-US" sz="2800"/>
              <a:t>Bob,32,180</a:t>
            </a:r>
          </a:p>
        </p:txBody>
      </p:sp>
      <p:sp>
        <p:nvSpPr>
          <p:cNvPr id="8" name="Rectangle 7"/>
          <p:cNvSpPr/>
          <p:nvPr/>
        </p:nvSpPr>
        <p:spPr>
          <a:xfrm>
            <a:off x="381000" y="838200"/>
            <a:ext cx="8382000" cy="461665"/>
          </a:xfrm>
          <a:prstGeom prst="rect">
            <a:avLst/>
          </a:prstGeom>
        </p:spPr>
        <p:txBody>
          <a:bodyPr wrap="square">
            <a:spAutoFit/>
          </a:bodyPr>
          <a:lstStyle/>
          <a:p>
            <a:pPr>
              <a:buNone/>
            </a:pPr>
            <a:r>
              <a:rPr lang="en-US" sz="2400"/>
              <a:t>Delimeter = character which separates values in data</a:t>
            </a:r>
          </a:p>
        </p:txBody>
      </p:sp>
      <p:sp>
        <p:nvSpPr>
          <p:cNvPr id="9" name="TextBox 8"/>
          <p:cNvSpPr txBox="1"/>
          <p:nvPr/>
        </p:nvSpPr>
        <p:spPr>
          <a:xfrm>
            <a:off x="762000" y="3124200"/>
            <a:ext cx="3048000" cy="369332"/>
          </a:xfrm>
          <a:prstGeom prst="rect">
            <a:avLst/>
          </a:prstGeom>
          <a:noFill/>
        </p:spPr>
        <p:txBody>
          <a:bodyPr wrap="square" rtlCol="0">
            <a:spAutoFit/>
          </a:bodyPr>
          <a:lstStyle/>
          <a:p>
            <a:pPr algn="ctr"/>
            <a:r>
              <a:rPr lang="en-US"/>
              <a:t>Standard representation</a:t>
            </a:r>
          </a:p>
        </p:txBody>
      </p:sp>
      <p:sp>
        <p:nvSpPr>
          <p:cNvPr id="10" name="TextBox 9"/>
          <p:cNvSpPr txBox="1"/>
          <p:nvPr/>
        </p:nvSpPr>
        <p:spPr>
          <a:xfrm>
            <a:off x="4648200" y="3124200"/>
            <a:ext cx="3048000" cy="369332"/>
          </a:xfrm>
          <a:prstGeom prst="rect">
            <a:avLst/>
          </a:prstGeom>
          <a:noFill/>
        </p:spPr>
        <p:txBody>
          <a:bodyPr wrap="square" rtlCol="0">
            <a:spAutoFit/>
          </a:bodyPr>
          <a:lstStyle/>
          <a:p>
            <a:pPr algn="ctr"/>
            <a:r>
              <a:rPr lang="en-US"/>
              <a:t>CSV representation</a:t>
            </a:r>
          </a:p>
        </p:txBody>
      </p:sp>
      <p:sp>
        <p:nvSpPr>
          <p:cNvPr id="11" name="Rectangle 10"/>
          <p:cNvSpPr/>
          <p:nvPr/>
        </p:nvSpPr>
        <p:spPr>
          <a:xfrm>
            <a:off x="381000" y="3733800"/>
            <a:ext cx="8001000" cy="2677656"/>
          </a:xfrm>
          <a:prstGeom prst="rect">
            <a:avLst/>
          </a:prstGeom>
        </p:spPr>
        <p:txBody>
          <a:bodyPr wrap="square">
            <a:spAutoFit/>
          </a:bodyPr>
          <a:lstStyle/>
          <a:p>
            <a:pPr marL="341313" indent="-341313">
              <a:buFont typeface="Arial" pitchFamily="34" charset="0"/>
              <a:buChar char="•"/>
            </a:pPr>
            <a:r>
              <a:rPr lang="en-US" sz="2400"/>
              <a:t>.csv - Comma Separated Value – Variables are separated by commas</a:t>
            </a:r>
          </a:p>
          <a:p>
            <a:pPr marL="341313" indent="-341313">
              <a:buFont typeface="Arial" pitchFamily="34" charset="0"/>
              <a:buChar char="•"/>
            </a:pPr>
            <a:r>
              <a:rPr lang="en-US" sz="2400"/>
              <a:t>.txt - Text file – Variables can be separated by many types of delimeters</a:t>
            </a:r>
          </a:p>
          <a:p>
            <a:pPr marL="341313" indent="-341313">
              <a:buFont typeface="Arial" pitchFamily="34" charset="0"/>
              <a:buChar char="•"/>
            </a:pPr>
            <a:r>
              <a:rPr lang="en-US" sz="2400"/>
              <a:t>.xlsx – Excel file – Can include extensive fomatting and calculation information. This information is not retained when importing to R or other languages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a:t>Importing Local Data with R</a:t>
            </a:r>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800"/>
              <a:t>Read csv file</a:t>
            </a:r>
          </a:p>
          <a:p>
            <a:pPr marL="341313" indent="-341313"/>
            <a:r>
              <a:rPr lang="en-US" sz="2400"/>
              <a:t>Dataset includes many features of houses which can be used to predict their value</a:t>
            </a:r>
          </a:p>
          <a:p>
            <a:r>
              <a:rPr lang="en-US" sz="2400">
                <a:solidFill>
                  <a:srgbClr val="0070C0"/>
                </a:solidFill>
              </a:rPr>
              <a:t>houses = read.csv ("houses.csv")</a:t>
            </a:r>
          </a:p>
          <a:p>
            <a:r>
              <a:rPr lang="en-US" sz="2400"/>
              <a:t>Only read in first 100 rows</a:t>
            </a:r>
          </a:p>
          <a:p>
            <a:r>
              <a:rPr lang="en-US" sz="2400">
                <a:solidFill>
                  <a:srgbClr val="0070C0"/>
                </a:solidFill>
              </a:rPr>
              <a:t>houses2 = read.csv ("houses.csv",nrows=100)</a:t>
            </a:r>
          </a:p>
          <a:p>
            <a:endParaRPr lang="en-US" sz="1100"/>
          </a:p>
          <a:p>
            <a:pPr>
              <a:buNone/>
            </a:pPr>
            <a:r>
              <a:rPr lang="en-US" sz="2800"/>
              <a:t>Read txt file</a:t>
            </a:r>
          </a:p>
          <a:p>
            <a:pPr marL="341313" indent="-341313"/>
            <a:r>
              <a:rPr lang="en-US" sz="2400"/>
              <a:t>Dataset includes attributes of songs which can be used to predict which year the song was released</a:t>
            </a:r>
          </a:p>
          <a:p>
            <a:pPr marL="341313" indent="-341313"/>
            <a:r>
              <a:rPr lang="en-US" sz="2400">
                <a:solidFill>
                  <a:srgbClr val="0070C0"/>
                </a:solidFill>
              </a:rPr>
              <a:t>music = read.table (“music.txt", sep=“ ”)</a:t>
            </a:r>
          </a:p>
          <a:p>
            <a:pPr marL="341313" indent="-341313"/>
            <a:r>
              <a:rPr lang="en-US" sz="2400"/>
              <a:t>Only read in first 100 rows</a:t>
            </a:r>
          </a:p>
          <a:p>
            <a:r>
              <a:rPr lang="en-US" sz="2400">
                <a:solidFill>
                  <a:srgbClr val="0070C0"/>
                </a:solidFill>
              </a:rPr>
              <a:t>music = read.table (“music.txt", sep=“ ”, nrows=100)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Lecture Outline</a:t>
            </a:r>
          </a:p>
        </p:txBody>
      </p:sp>
      <p:sp>
        <p:nvSpPr>
          <p:cNvPr id="3" name="Content Placeholder 2"/>
          <p:cNvSpPr>
            <a:spLocks noGrp="1"/>
          </p:cNvSpPr>
          <p:nvPr>
            <p:ph idx="1"/>
          </p:nvPr>
        </p:nvSpPr>
        <p:spPr>
          <a:xfrm>
            <a:off x="457200" y="1219200"/>
            <a:ext cx="8229600" cy="5486400"/>
          </a:xfrm>
        </p:spPr>
        <p:txBody>
          <a:bodyPr>
            <a:normAutofit fontScale="92500" lnSpcReduction="20000"/>
          </a:bodyPr>
          <a:lstStyle/>
          <a:p>
            <a:pPr>
              <a:buNone/>
            </a:pPr>
            <a:r>
              <a:rPr lang="en-US" sz="3500"/>
              <a:t>Part 1 Sourcing Data</a:t>
            </a:r>
          </a:p>
          <a:p>
            <a:r>
              <a:rPr lang="en-US" sz="3000"/>
              <a:t>Sourcing Data Basics</a:t>
            </a:r>
          </a:p>
          <a:p>
            <a:pPr lvl="1"/>
            <a:r>
              <a:rPr lang="en-US" sz="2600"/>
              <a:t>Intro to R</a:t>
            </a:r>
          </a:p>
          <a:p>
            <a:pPr lvl="1"/>
            <a:r>
              <a:rPr lang="en-US" sz="2600"/>
              <a:t>Data Structures</a:t>
            </a:r>
          </a:p>
          <a:p>
            <a:pPr lvl="1"/>
            <a:r>
              <a:rPr lang="en-US" sz="2600"/>
              <a:t>Reading in data locally</a:t>
            </a:r>
          </a:p>
          <a:p>
            <a:pPr lvl="1"/>
            <a:r>
              <a:rPr lang="en-US" sz="2600"/>
              <a:t>Reading in data from URL</a:t>
            </a:r>
          </a:p>
          <a:p>
            <a:pPr marL="342900" lvl="1" indent="-342900">
              <a:buFont typeface="Arial" pitchFamily="34" charset="0"/>
              <a:buChar char="•"/>
            </a:pPr>
            <a:r>
              <a:rPr lang="en-US" sz="3000"/>
              <a:t>Databases, SQL, and APIs</a:t>
            </a:r>
          </a:p>
          <a:p>
            <a:pPr lvl="1"/>
            <a:r>
              <a:rPr lang="en-US" sz="2600"/>
              <a:t>Databases and Relational Data Model</a:t>
            </a:r>
          </a:p>
          <a:p>
            <a:pPr lvl="1"/>
            <a:r>
              <a:rPr lang="en-US" sz="2600"/>
              <a:t>SQL language, using SQL locally</a:t>
            </a:r>
          </a:p>
          <a:p>
            <a:pPr lvl="1"/>
            <a:r>
              <a:rPr lang="en-US" sz="2600"/>
              <a:t>APIs, reading in data from API</a:t>
            </a:r>
          </a:p>
          <a:p>
            <a:pPr marL="342900" lvl="1" indent="-342900">
              <a:buFont typeface="Arial" pitchFamily="34" charset="0"/>
              <a:buChar char="•"/>
            </a:pPr>
            <a:r>
              <a:rPr lang="en-US" sz="3000"/>
              <a:t>Webscraping</a:t>
            </a:r>
          </a:p>
          <a:p>
            <a:pPr lvl="1"/>
            <a:r>
              <a:rPr lang="en-US" sz="2600"/>
              <a:t>Overview</a:t>
            </a:r>
          </a:p>
          <a:p>
            <a:pPr lvl="1"/>
            <a:r>
              <a:rPr lang="en-US" sz="2600"/>
              <a:t>Reading in data by web scraping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Data</a:t>
            </a:r>
          </a:p>
        </p:txBody>
      </p:sp>
      <p:grpSp>
        <p:nvGrpSpPr>
          <p:cNvPr id="6" name="Group 5"/>
          <p:cNvGrpSpPr/>
          <p:nvPr/>
        </p:nvGrpSpPr>
        <p:grpSpPr>
          <a:xfrm>
            <a:off x="304800" y="2057400"/>
            <a:ext cx="8534400" cy="2743200"/>
            <a:chOff x="304800" y="1676400"/>
            <a:chExt cx="8534400" cy="1828800"/>
          </a:xfrm>
        </p:grpSpPr>
        <p:sp>
          <p:nvSpPr>
            <p:cNvPr id="8" name="Content Placeholder 2"/>
            <p:cNvSpPr txBox="1">
              <a:spLocks/>
            </p:cNvSpPr>
            <p:nvPr/>
          </p:nvSpPr>
          <p:spPr>
            <a:xfrm>
              <a:off x="457200" y="1725828"/>
              <a:ext cx="8232774" cy="1729946"/>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ClrTx/>
                <a:buFont typeface="+mj-lt"/>
                <a:buAutoNum type="arabicPeriod"/>
              </a:pPr>
              <a:r>
                <a:rPr lang="en-US">
                  <a:solidFill>
                    <a:schemeClr val="tx1"/>
                  </a:solidFill>
                </a:rPr>
                <a:t>What is the size of the houses and music datasets (#rows and columns)?</a:t>
              </a:r>
            </a:p>
            <a:p>
              <a:pPr marL="457200" indent="-457200">
                <a:buClrTx/>
                <a:buFont typeface="+mj-lt"/>
                <a:buAutoNum type="arabicPeriod"/>
              </a:pPr>
              <a:r>
                <a:rPr lang="en-US">
                  <a:solidFill>
                    <a:schemeClr val="tx1"/>
                  </a:solidFill>
                </a:rPr>
                <a:t>What is the average year that the houses were built?</a:t>
              </a:r>
            </a:p>
            <a:p>
              <a:pPr marL="457200" indent="-457200">
                <a:buClrTx/>
                <a:buFont typeface="+mj-lt"/>
                <a:buAutoNum type="arabicPeriod"/>
              </a:pPr>
              <a:r>
                <a:rPr lang="en-US">
                  <a:solidFill>
                    <a:schemeClr val="tx1"/>
                  </a:solidFill>
                </a:rPr>
                <a:t>What is the range of V2 in the music data?</a:t>
              </a:r>
            </a:p>
            <a:p>
              <a:pPr marL="457200" indent="-457200">
                <a:buClrTx/>
                <a:buFont typeface="+mj-lt"/>
                <a:buAutoNum type="arabicPeriod"/>
              </a:pPr>
              <a:r>
                <a:rPr lang="en-US">
                  <a:solidFill>
                    <a:schemeClr val="tx1"/>
                  </a:solidFill>
                </a:rPr>
                <a:t>What is the average weight of the chickens in the built in dataset ChickWeight?</a:t>
              </a:r>
            </a:p>
            <a:p>
              <a:pPr lvl="1">
                <a:buClrTx/>
              </a:pPr>
              <a:endParaRPr lang="en-US" sz="2400" dirty="0">
                <a:solidFill>
                  <a:schemeClr val="tx1"/>
                </a:solidFill>
              </a:endParaRPr>
            </a:p>
          </p:txBody>
        </p:sp>
        <p:sp>
          <p:nvSpPr>
            <p:cNvPr id="4" name="Rectangle 3"/>
            <p:cNvSpPr/>
            <p:nvPr/>
          </p:nvSpPr>
          <p:spPr>
            <a:xfrm>
              <a:off x="304800" y="1676400"/>
              <a:ext cx="8534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074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a:t>Importing Local Data with R (cont.)</a:t>
            </a:r>
          </a:p>
        </p:txBody>
      </p:sp>
      <p:sp>
        <p:nvSpPr>
          <p:cNvPr id="3" name="Content Placeholder 2"/>
          <p:cNvSpPr>
            <a:spLocks noGrp="1"/>
          </p:cNvSpPr>
          <p:nvPr>
            <p:ph idx="1"/>
          </p:nvPr>
        </p:nvSpPr>
        <p:spPr>
          <a:xfrm>
            <a:off x="457200" y="1371600"/>
            <a:ext cx="8229600" cy="5105400"/>
          </a:xfrm>
        </p:spPr>
        <p:txBody>
          <a:bodyPr>
            <a:noAutofit/>
          </a:bodyPr>
          <a:lstStyle/>
          <a:p>
            <a:pPr>
              <a:buNone/>
            </a:pPr>
            <a:r>
              <a:rPr lang="en-US" sz="2800"/>
              <a:t>Read xlsx file</a:t>
            </a:r>
          </a:p>
          <a:p>
            <a:pPr marL="0" indent="0">
              <a:buNone/>
            </a:pPr>
            <a:r>
              <a:rPr lang="en-US" sz="2400"/>
              <a:t>“xlsx” package and many others require Java. </a:t>
            </a:r>
          </a:p>
          <a:p>
            <a:pPr marL="0" indent="0">
              <a:buNone/>
            </a:pPr>
            <a:r>
              <a:rPr lang="en-US" sz="2400"/>
              <a:t>Download java here: </a:t>
            </a:r>
            <a:r>
              <a:rPr lang="en-US" sz="2400">
                <a:hlinkClick r:id="rId2"/>
              </a:rPr>
              <a:t>https://www.java.com/en/download/manual.jsp</a:t>
            </a:r>
            <a:r>
              <a:rPr lang="en-US" sz="2400"/>
              <a:t> </a:t>
            </a:r>
          </a:p>
          <a:p>
            <a:pPr>
              <a:buNone/>
            </a:pPr>
            <a:endParaRPr lang="en-US" sz="2400"/>
          </a:p>
          <a:p>
            <a:pPr>
              <a:buNone/>
            </a:pPr>
            <a:r>
              <a:rPr lang="en-US" sz="2400"/>
              <a:t>Install xlsx package if not already installed</a:t>
            </a:r>
          </a:p>
          <a:p>
            <a:pPr>
              <a:buNone/>
            </a:pPr>
            <a:r>
              <a:rPr lang="en-US" sz="2400">
                <a:solidFill>
                  <a:srgbClr val="0070C0"/>
                </a:solidFill>
              </a:rPr>
              <a:t>if(!require("xlsx")){install.packages("xlsx")}</a:t>
            </a:r>
          </a:p>
          <a:p>
            <a:pPr>
              <a:buNone/>
            </a:pPr>
            <a:r>
              <a:rPr lang="en-US" sz="2400"/>
              <a:t>Load package</a:t>
            </a:r>
          </a:p>
          <a:p>
            <a:pPr>
              <a:buNone/>
            </a:pPr>
            <a:r>
              <a:rPr lang="en-US" sz="2400">
                <a:solidFill>
                  <a:srgbClr val="0070C0"/>
                </a:solidFill>
              </a:rPr>
              <a:t>library(xlsx)</a:t>
            </a:r>
          </a:p>
          <a:p>
            <a:pPr>
              <a:buNone/>
            </a:pPr>
            <a:r>
              <a:rPr lang="en-US" sz="2400"/>
              <a:t>Read xlsx file, 2nd argument is sheet number</a:t>
            </a:r>
          </a:p>
          <a:p>
            <a:pPr>
              <a:buNone/>
            </a:pPr>
            <a:r>
              <a:rPr lang="en-US" sz="2400">
                <a:solidFill>
                  <a:srgbClr val="0070C0"/>
                </a:solidFill>
              </a:rPr>
              <a:t>housesFromExcel = read.xlsx2 ("housesExcel.xlsx",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Data from URL with R</a:t>
            </a:r>
          </a:p>
        </p:txBody>
      </p:sp>
      <p:sp>
        <p:nvSpPr>
          <p:cNvPr id="5" name="Rectangle 4"/>
          <p:cNvSpPr/>
          <p:nvPr/>
        </p:nvSpPr>
        <p:spPr>
          <a:xfrm>
            <a:off x="457200" y="1524000"/>
            <a:ext cx="8001000" cy="2800767"/>
          </a:xfrm>
          <a:prstGeom prst="rect">
            <a:avLst/>
          </a:prstGeom>
        </p:spPr>
        <p:txBody>
          <a:bodyPr wrap="square">
            <a:spAutoFit/>
          </a:bodyPr>
          <a:lstStyle/>
          <a:p>
            <a:r>
              <a:rPr lang="en-US" sz="2800"/>
              <a:t>Read csv from url</a:t>
            </a:r>
          </a:p>
          <a:p>
            <a:r>
              <a:rPr lang="en-US" sz="2400">
                <a:solidFill>
                  <a:srgbClr val="0070C0"/>
                </a:solidFill>
              </a:rPr>
              <a:t>fires = read.csv (url ( </a:t>
            </a:r>
            <a:r>
              <a:rPr lang="en-US" sz="2400">
                <a:solidFill>
                  <a:srgbClr val="0070C0"/>
                </a:solidFill>
                <a:hlinkClick r:id="rId2"/>
              </a:rPr>
              <a:t>“http://archive.ics.uci.edu/ml/machine-learning-databases/forest-fires/forestfires.csv</a:t>
            </a:r>
            <a:r>
              <a:rPr lang="en-US" sz="2400">
                <a:solidFill>
                  <a:srgbClr val="0070C0"/>
                </a:solidFill>
              </a:rPr>
              <a:t>” ) )</a:t>
            </a:r>
          </a:p>
          <a:p>
            <a:endParaRPr lang="en-US" sz="2400"/>
          </a:p>
          <a:p>
            <a:r>
              <a:rPr lang="en-US" sz="2800"/>
              <a:t>Only read in the first 100 rows</a:t>
            </a:r>
          </a:p>
          <a:p>
            <a:r>
              <a:rPr lang="en-US" sz="2400">
                <a:solidFill>
                  <a:srgbClr val="0070C0"/>
                </a:solidFill>
              </a:rPr>
              <a:t>fires = read.csv (url ( </a:t>
            </a:r>
            <a:r>
              <a:rPr lang="en-US" sz="2400">
                <a:solidFill>
                  <a:srgbClr val="0070C0"/>
                </a:solidFill>
                <a:hlinkClick r:id="rId2"/>
              </a:rPr>
              <a:t>“http://archive.ics.uci.edu/ml/machine-learning-databases/forest-fires/forestfires.csv</a:t>
            </a:r>
            <a:r>
              <a:rPr lang="en-US" sz="2400">
                <a:solidFill>
                  <a:srgbClr val="0070C0"/>
                </a:solidFill>
              </a:rPr>
              <a:t>” ) , nrows=100 )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Databases, SQL, and APIs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Databases</a:t>
            </a:r>
          </a:p>
        </p:txBody>
      </p:sp>
      <p:sp>
        <p:nvSpPr>
          <p:cNvPr id="3" name="Content Placeholder 2"/>
          <p:cNvSpPr>
            <a:spLocks noGrp="1"/>
          </p:cNvSpPr>
          <p:nvPr>
            <p:ph idx="1"/>
          </p:nvPr>
        </p:nvSpPr>
        <p:spPr>
          <a:xfrm>
            <a:off x="457200" y="1600200"/>
            <a:ext cx="8229600" cy="4953000"/>
          </a:xfrm>
        </p:spPr>
        <p:txBody>
          <a:bodyPr>
            <a:normAutofit/>
          </a:bodyPr>
          <a:lstStyle/>
          <a:p>
            <a:r>
              <a:rPr lang="en-US"/>
              <a:t>Database- Organized collection of data</a:t>
            </a:r>
          </a:p>
          <a:p>
            <a:r>
              <a:rPr lang="en-US"/>
              <a:t>Database Management System (DBMS) – Computer application which allows the definition, creation, querying, update, and administration of databases</a:t>
            </a:r>
          </a:p>
          <a:p>
            <a:r>
              <a:rPr lang="en-US"/>
              <a:t>Relational DBMS (RDMS) - The most common DBMS, built using the relational data model</a:t>
            </a:r>
          </a:p>
          <a:p>
            <a:r>
              <a:rPr lang="en-US"/>
              <a:t>Query – Request to pull specific data</a:t>
            </a:r>
          </a:p>
          <a:p>
            <a:pPr lvl="1"/>
            <a:r>
              <a:rPr lang="en-US"/>
              <a:t>Specify dataset, variable, logical conditions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Sourcing Data from Databases</a:t>
            </a:r>
          </a:p>
        </p:txBody>
      </p:sp>
      <p:sp>
        <p:nvSpPr>
          <p:cNvPr id="3" name="Content Placeholder 2"/>
          <p:cNvSpPr>
            <a:spLocks noGrp="1"/>
          </p:cNvSpPr>
          <p:nvPr>
            <p:ph idx="1"/>
          </p:nvPr>
        </p:nvSpPr>
        <p:spPr/>
        <p:txBody>
          <a:bodyPr/>
          <a:lstStyle/>
          <a:p>
            <a:r>
              <a:rPr lang="en-US"/>
              <a:t>Advantage over static data (i.e. csv)</a:t>
            </a:r>
          </a:p>
          <a:p>
            <a:pPr lvl="1">
              <a:lnSpc>
                <a:spcPct val="90000"/>
              </a:lnSpc>
            </a:pPr>
            <a:r>
              <a:rPr lang="en-US" sz="2600"/>
              <a:t>Can continually and automatically pull data</a:t>
            </a:r>
          </a:p>
          <a:p>
            <a:pPr lvl="1">
              <a:lnSpc>
                <a:spcPct val="90000"/>
              </a:lnSpc>
            </a:pPr>
            <a:r>
              <a:rPr lang="en-US" sz="2600"/>
              <a:t>Can pull data which you might not be able to find elsewhere</a:t>
            </a:r>
          </a:p>
          <a:p>
            <a:r>
              <a:rPr lang="en-US"/>
              <a:t>SQL – Usually used to write data in and out of database that you own</a:t>
            </a:r>
          </a:p>
          <a:p>
            <a:r>
              <a:rPr lang="en-US"/>
              <a:t>API – Used to pull data from a database which you don’t own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a:t>Relational Data Model</a:t>
            </a:r>
          </a:p>
        </p:txBody>
      </p:sp>
      <p:sp>
        <p:nvSpPr>
          <p:cNvPr id="3" name="Content Placeholder 2"/>
          <p:cNvSpPr>
            <a:spLocks noGrp="1"/>
          </p:cNvSpPr>
          <p:nvPr>
            <p:ph idx="1"/>
          </p:nvPr>
        </p:nvSpPr>
        <p:spPr>
          <a:xfrm>
            <a:off x="457200" y="1066800"/>
            <a:ext cx="8229600" cy="5257800"/>
          </a:xfrm>
        </p:spPr>
        <p:txBody>
          <a:bodyPr>
            <a:normAutofit/>
          </a:bodyPr>
          <a:lstStyle/>
          <a:p>
            <a:r>
              <a:rPr lang="en-US"/>
              <a:t>Tables in RDMS = Dataframes in R</a:t>
            </a:r>
          </a:p>
          <a:p>
            <a:pPr lvl="1"/>
            <a:r>
              <a:rPr lang="en-US"/>
              <a:t>Rows are observations</a:t>
            </a:r>
          </a:p>
          <a:p>
            <a:pPr lvl="1"/>
            <a:r>
              <a:rPr lang="en-US"/>
              <a:t>Columns are variables</a:t>
            </a:r>
          </a:p>
          <a:p>
            <a:pPr lvl="1"/>
            <a:r>
              <a:rPr lang="en-US"/>
              <a:t>Number of rows is same for all columns</a:t>
            </a:r>
          </a:p>
          <a:p>
            <a:pPr marL="342900" lvl="1" indent="-342900">
              <a:buFont typeface="Arial" pitchFamily="34" charset="0"/>
              <a:buChar char="•"/>
            </a:pPr>
            <a:r>
              <a:rPr lang="en-US" sz="3200"/>
              <a:t>Keys are used to identify and link data</a:t>
            </a:r>
          </a:p>
          <a:p>
            <a:r>
              <a:rPr lang="en-US"/>
              <a:t>Primary Key − Uniquely identifies each row/record in a database table</a:t>
            </a:r>
          </a:p>
          <a:p>
            <a:r>
              <a:rPr lang="en-US"/>
              <a:t>Foreign Key − Uniquely identifies a row/record in any another database table</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a:t>Relational Data Model</a:t>
            </a:r>
          </a:p>
        </p:txBody>
      </p:sp>
      <p:sp>
        <p:nvSpPr>
          <p:cNvPr id="3" name="Content Placeholder 2"/>
          <p:cNvSpPr>
            <a:spLocks noGrp="1"/>
          </p:cNvSpPr>
          <p:nvPr>
            <p:ph idx="1"/>
          </p:nvPr>
        </p:nvSpPr>
        <p:spPr>
          <a:xfrm>
            <a:off x="457200" y="3200400"/>
            <a:ext cx="8229600" cy="3505200"/>
          </a:xfrm>
        </p:spPr>
        <p:txBody>
          <a:bodyPr>
            <a:normAutofit fontScale="92500"/>
          </a:bodyPr>
          <a:lstStyle/>
          <a:p>
            <a:r>
              <a:rPr lang="en-US"/>
              <a:t>Each box above represents a separate table, with the variables displayed.</a:t>
            </a:r>
          </a:p>
          <a:p>
            <a:r>
              <a:rPr lang="en-US"/>
              <a:t>Primary keys for each table are highlighted in gray (student_id is a primary key for the student table)</a:t>
            </a:r>
          </a:p>
          <a:p>
            <a:r>
              <a:rPr lang="en-US"/>
              <a:t>Foreign keys for each table are shown with arrows (student_id is a foreign key for the document table)</a:t>
            </a:r>
          </a:p>
        </p:txBody>
      </p:sp>
      <p:pic>
        <p:nvPicPr>
          <p:cNvPr id="4098" name="Picture 2"/>
          <p:cNvPicPr>
            <a:picLocks noChangeAspect="1" noChangeArrowheads="1"/>
          </p:cNvPicPr>
          <p:nvPr/>
        </p:nvPicPr>
        <p:blipFill>
          <a:blip r:embed="rId2"/>
          <a:srcRect/>
          <a:stretch>
            <a:fillRect/>
          </a:stretch>
        </p:blipFill>
        <p:spPr bwMode="auto">
          <a:xfrm>
            <a:off x="685800" y="838200"/>
            <a:ext cx="7620000" cy="22002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SQL</a:t>
            </a:r>
          </a:p>
        </p:txBody>
      </p:sp>
      <p:sp>
        <p:nvSpPr>
          <p:cNvPr id="3" name="Content Placeholder 2"/>
          <p:cNvSpPr>
            <a:spLocks noGrp="1"/>
          </p:cNvSpPr>
          <p:nvPr>
            <p:ph idx="1"/>
          </p:nvPr>
        </p:nvSpPr>
        <p:spPr>
          <a:xfrm>
            <a:off x="457200" y="1295400"/>
            <a:ext cx="8229600" cy="5257800"/>
          </a:xfrm>
        </p:spPr>
        <p:txBody>
          <a:bodyPr>
            <a:normAutofit/>
          </a:bodyPr>
          <a:lstStyle/>
          <a:p>
            <a:r>
              <a:rPr lang="en-US"/>
              <a:t>Computer programming language designed to run queries for Databases</a:t>
            </a:r>
          </a:p>
          <a:p>
            <a:r>
              <a:rPr lang="en-US"/>
              <a:t>Most widely used database language</a:t>
            </a:r>
          </a:p>
          <a:p>
            <a:r>
              <a:rPr lang="en-US"/>
              <a:t>Can be integrated with R using several packages</a:t>
            </a:r>
          </a:p>
          <a:p>
            <a:r>
              <a:rPr lang="en-US"/>
              <a:t>Can be used in R:</a:t>
            </a:r>
          </a:p>
          <a:p>
            <a:pPr lvl="1"/>
            <a:r>
              <a:rPr lang="en-US"/>
              <a:t>To read data into and out of a database which you own</a:t>
            </a:r>
          </a:p>
          <a:p>
            <a:pPr lvl="1"/>
            <a:r>
              <a:rPr lang="en-US"/>
              <a:t>To query data locally. Can be much faster than reading in entire dataset, then subsetting</a:t>
            </a:r>
          </a:p>
          <a:p>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SQL Locally - SQLDF</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a:t>sqldf() queries from a dataframe which already exists in your global environment. Same as subsetting with base R.</a:t>
            </a:r>
          </a:p>
          <a:p>
            <a:endParaRPr lang="en-US"/>
          </a:p>
          <a:p>
            <a:r>
              <a:rPr lang="en-US"/>
              <a:t>sqldf(“select </a:t>
            </a:r>
            <a:r>
              <a:rPr lang="en-US">
                <a:solidFill>
                  <a:srgbClr val="FF0000"/>
                </a:solidFill>
              </a:rPr>
              <a:t>vars</a:t>
            </a:r>
            <a:r>
              <a:rPr lang="en-US"/>
              <a:t> from </a:t>
            </a:r>
            <a:r>
              <a:rPr lang="en-US">
                <a:solidFill>
                  <a:srgbClr val="00B050"/>
                </a:solidFill>
              </a:rPr>
              <a:t>dataframe</a:t>
            </a:r>
            <a:r>
              <a:rPr lang="en-US"/>
              <a:t> where </a:t>
            </a:r>
            <a:r>
              <a:rPr lang="en-US">
                <a:solidFill>
                  <a:srgbClr val="0070C0"/>
                </a:solidFill>
              </a:rPr>
              <a:t>logical condition is met</a:t>
            </a:r>
            <a:r>
              <a:rPr lang="en-US"/>
              <a:t>)</a:t>
            </a:r>
          </a:p>
          <a:p>
            <a:endParaRPr lang="en-US"/>
          </a:p>
          <a:p>
            <a:r>
              <a:rPr lang="en-US">
                <a:solidFill>
                  <a:srgbClr val="FF0000"/>
                </a:solidFill>
              </a:rPr>
              <a:t>vars</a:t>
            </a:r>
            <a:r>
              <a:rPr lang="en-US"/>
              <a:t> – list variables or use * for all</a:t>
            </a:r>
          </a:p>
          <a:p>
            <a:r>
              <a:rPr lang="en-US">
                <a:solidFill>
                  <a:srgbClr val="00B050"/>
                </a:solidFill>
              </a:rPr>
              <a:t>dataframe</a:t>
            </a:r>
            <a:r>
              <a:rPr lang="en-US"/>
              <a:t> – name of dataframe in R</a:t>
            </a:r>
          </a:p>
          <a:p>
            <a:r>
              <a:rPr lang="en-US">
                <a:solidFill>
                  <a:srgbClr val="0070C0"/>
                </a:solidFill>
              </a:rPr>
              <a:t>Logical condition </a:t>
            </a:r>
            <a:r>
              <a:rPr lang="en-US"/>
              <a:t>– Conditions which subset the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Outline</a:t>
            </a:r>
          </a:p>
        </p:txBody>
      </p:sp>
      <p:sp>
        <p:nvSpPr>
          <p:cNvPr id="3" name="Content Placeholder 2"/>
          <p:cNvSpPr>
            <a:spLocks noGrp="1"/>
          </p:cNvSpPr>
          <p:nvPr>
            <p:ph idx="1"/>
          </p:nvPr>
        </p:nvSpPr>
        <p:spPr>
          <a:xfrm>
            <a:off x="457200" y="1524000"/>
            <a:ext cx="8229600" cy="5105400"/>
          </a:xfrm>
        </p:spPr>
        <p:txBody>
          <a:bodyPr>
            <a:normAutofit/>
          </a:bodyPr>
          <a:lstStyle/>
          <a:p>
            <a:pPr>
              <a:buNone/>
            </a:pPr>
            <a:r>
              <a:rPr lang="en-US"/>
              <a:t>Part 2 Pre-Processing</a:t>
            </a:r>
          </a:p>
          <a:p>
            <a:r>
              <a:rPr lang="en-US" sz="2800"/>
              <a:t>Variable Types</a:t>
            </a:r>
          </a:p>
          <a:p>
            <a:pPr lvl="1"/>
            <a:r>
              <a:rPr lang="en-US" sz="2400"/>
              <a:t>Representation</a:t>
            </a:r>
          </a:p>
          <a:p>
            <a:pPr lvl="1"/>
            <a:r>
              <a:rPr lang="en-US" sz="2400"/>
              <a:t>Transforming Variables</a:t>
            </a:r>
          </a:p>
          <a:p>
            <a:pPr marL="342900" lvl="1" indent="-342900">
              <a:buFont typeface="Arial" pitchFamily="34" charset="0"/>
              <a:buChar char="•"/>
            </a:pPr>
            <a:r>
              <a:rPr lang="en-US"/>
              <a:t>Missing Values</a:t>
            </a:r>
          </a:p>
          <a:p>
            <a:pPr lvl="1"/>
            <a:r>
              <a:rPr lang="en-US" sz="2400"/>
              <a:t>3 approaches for addressing</a:t>
            </a:r>
          </a:p>
          <a:p>
            <a:pPr marL="342900" lvl="1" indent="-342900">
              <a:buFont typeface="Arial" pitchFamily="34" charset="0"/>
              <a:buChar char="•"/>
            </a:pPr>
            <a:r>
              <a:rPr lang="en-US"/>
              <a:t>Performing Large Operations</a:t>
            </a:r>
          </a:p>
          <a:p>
            <a:pPr lvl="1"/>
            <a:r>
              <a:rPr lang="en-US" sz="2400"/>
              <a:t>Across Variables</a:t>
            </a:r>
          </a:p>
          <a:p>
            <a:pPr lvl="1"/>
            <a:r>
              <a:rPr lang="en-US" sz="2400"/>
              <a:t>Across Datasets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SQL Locally - SQLDF</a:t>
            </a:r>
          </a:p>
        </p:txBody>
      </p:sp>
      <p:sp>
        <p:nvSpPr>
          <p:cNvPr id="3" name="Content Placeholder 2"/>
          <p:cNvSpPr>
            <a:spLocks noGrp="1"/>
          </p:cNvSpPr>
          <p:nvPr>
            <p:ph idx="1"/>
          </p:nvPr>
        </p:nvSpPr>
        <p:spPr/>
        <p:txBody>
          <a:bodyPr>
            <a:normAutofit/>
          </a:bodyPr>
          <a:lstStyle/>
          <a:p>
            <a:pPr>
              <a:buNone/>
            </a:pPr>
            <a:r>
              <a:rPr lang="en-US" sz="3000"/>
              <a:t>Install sqldf package if not already installed</a:t>
            </a:r>
          </a:p>
          <a:p>
            <a:r>
              <a:rPr lang="en-US" sz="3000">
                <a:solidFill>
                  <a:srgbClr val="0070C0"/>
                </a:solidFill>
              </a:rPr>
              <a:t>if(!require("sqldf")){install.packages("sqldf")}</a:t>
            </a:r>
          </a:p>
          <a:p>
            <a:pPr>
              <a:buNone/>
            </a:pPr>
            <a:r>
              <a:rPr lang="en-US" sz="3000"/>
              <a:t>Load package</a:t>
            </a:r>
          </a:p>
          <a:p>
            <a:r>
              <a:rPr lang="en-US" sz="3000">
                <a:solidFill>
                  <a:srgbClr val="0070C0"/>
                </a:solidFill>
              </a:rPr>
              <a:t>library(sqldf)</a:t>
            </a:r>
          </a:p>
          <a:p>
            <a:pPr>
              <a:buNone/>
            </a:pPr>
            <a:r>
              <a:rPr lang="en-US" sz="3000"/>
              <a:t>Select all variables (* = all) with mpg &gt;20</a:t>
            </a:r>
          </a:p>
          <a:p>
            <a:r>
              <a:rPr lang="en-US" sz="3000">
                <a:solidFill>
                  <a:srgbClr val="0070C0"/>
                </a:solidFill>
              </a:rPr>
              <a:t>sqldf("SELECT * FROM mtcars WHERE mpg &gt; 20")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Using SQL Locally - Read in csv</a:t>
            </a:r>
          </a:p>
        </p:txBody>
      </p:sp>
      <p:sp>
        <p:nvSpPr>
          <p:cNvPr id="3" name="Content Placeholder 2"/>
          <p:cNvSpPr>
            <a:spLocks noGrp="1"/>
          </p:cNvSpPr>
          <p:nvPr>
            <p:ph idx="1"/>
          </p:nvPr>
        </p:nvSpPr>
        <p:spPr/>
        <p:txBody>
          <a:bodyPr>
            <a:normAutofit/>
          </a:bodyPr>
          <a:lstStyle/>
          <a:p>
            <a:pPr marL="0" indent="0">
              <a:buNone/>
            </a:pPr>
            <a:r>
              <a:rPr lang="en-US" sz="2800"/>
              <a:t>read.csv.sql() is used to query a csv file as it’s read in. This is more efficient than reading in and then subsetting.</a:t>
            </a:r>
          </a:p>
          <a:p>
            <a:pPr>
              <a:buNone/>
            </a:pPr>
            <a:endParaRPr lang="en-US" sz="2800"/>
          </a:p>
          <a:p>
            <a:pPr>
              <a:buNone/>
            </a:pPr>
            <a:r>
              <a:rPr lang="en-US" sz="2800"/>
              <a:t>Read in a subset of a csv using read.csv.sql</a:t>
            </a:r>
          </a:p>
          <a:p>
            <a:r>
              <a:rPr lang="en-US" sz="2800">
                <a:solidFill>
                  <a:srgbClr val="0070C0"/>
                </a:solidFill>
              </a:rPr>
              <a:t>expensiveHouses = </a:t>
            </a:r>
          </a:p>
          <a:p>
            <a:pPr>
              <a:buNone/>
            </a:pPr>
            <a:r>
              <a:rPr lang="en-US" sz="2800">
                <a:solidFill>
                  <a:srgbClr val="0070C0"/>
                </a:solidFill>
              </a:rPr>
              <a:t>read.csv.sql ("houses.csv", sql="select * from file where SalePrice &lt; 200000", eol="\n")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mgur.com/1m55Wqo.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Application Programming Interfaces (APIs)</a:t>
            </a:r>
          </a:p>
        </p:txBody>
      </p:sp>
      <p:sp>
        <p:nvSpPr>
          <p:cNvPr id="5" name="Rectangle 4"/>
          <p:cNvSpPr/>
          <p:nvPr/>
        </p:nvSpPr>
        <p:spPr>
          <a:xfrm>
            <a:off x="457200" y="1765042"/>
            <a:ext cx="8001000" cy="4893647"/>
          </a:xfrm>
          <a:prstGeom prst="rect">
            <a:avLst/>
          </a:prstGeom>
        </p:spPr>
        <p:txBody>
          <a:bodyPr wrap="square">
            <a:spAutoFit/>
          </a:bodyPr>
          <a:lstStyle/>
          <a:p>
            <a:r>
              <a:rPr lang="en-US" sz="2800"/>
              <a:t>APIs are the way to pull data from a database which you don’t own.</a:t>
            </a:r>
          </a:p>
          <a:p>
            <a:endParaRPr lang="en-US" sz="1600"/>
          </a:p>
          <a:p>
            <a:r>
              <a:rPr lang="en-US" sz="2800"/>
              <a:t>In general, APIs are the way in which code can be used to interact with applications, or applications can interact with other applications. Almost all major applications have APIs (Facebook, Uber, Google Maps)</a:t>
            </a:r>
          </a:p>
          <a:p>
            <a:endParaRPr lang="en-US" sz="1600">
              <a:solidFill>
                <a:srgbClr val="0070C0"/>
              </a:solidFill>
            </a:endParaRPr>
          </a:p>
          <a:p>
            <a:r>
              <a:rPr lang="en-US" sz="2800"/>
              <a:t>APIs will usually have a contract that limits the use of the data (ex: no commercial use). They will also usually directly limit the data that you can access through the API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Application Programming Interfaces (APIs)</a:t>
            </a:r>
          </a:p>
        </p:txBody>
      </p:sp>
      <p:sp>
        <p:nvSpPr>
          <p:cNvPr id="5" name="Rectangle 4"/>
          <p:cNvSpPr/>
          <p:nvPr/>
        </p:nvSpPr>
        <p:spPr>
          <a:xfrm>
            <a:off x="381000" y="1765042"/>
            <a:ext cx="8534400" cy="4832092"/>
          </a:xfrm>
          <a:prstGeom prst="rect">
            <a:avLst/>
          </a:prstGeom>
        </p:spPr>
        <p:txBody>
          <a:bodyPr wrap="square">
            <a:spAutoFit/>
          </a:bodyPr>
          <a:lstStyle/>
          <a:p>
            <a:r>
              <a:rPr lang="en-US" sz="2800"/>
              <a:t>Example 1: Pokemon Go</a:t>
            </a:r>
          </a:p>
          <a:p>
            <a:r>
              <a:rPr lang="en-US" sz="2800"/>
              <a:t>The makers of Pokemon Go didn’t create a map of the world; they use Google Maps. When a user interacts with the Pokemon Go app, the Pokemon Go app interacts with the Google Maps API.</a:t>
            </a:r>
          </a:p>
          <a:p>
            <a:endParaRPr lang="en-US" sz="2800"/>
          </a:p>
          <a:p>
            <a:r>
              <a:rPr lang="en-US" sz="2800"/>
              <a:t>Example 2: Twitter</a:t>
            </a:r>
          </a:p>
          <a:p>
            <a:r>
              <a:rPr lang="en-US" sz="2800"/>
              <a:t>A data scientist is interested in analyzing Donald Trump’s tweets using Natural Language Processing techniques. He uses the Twitter API to pull Trump’s tweets directly from Twitter’s database into R for analysis.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a:t>Importing Data from API with R</a:t>
            </a:r>
          </a:p>
        </p:txBody>
      </p:sp>
      <p:sp>
        <p:nvSpPr>
          <p:cNvPr id="5" name="Rectangle 4"/>
          <p:cNvSpPr/>
          <p:nvPr/>
        </p:nvSpPr>
        <p:spPr>
          <a:xfrm>
            <a:off x="609600" y="1371600"/>
            <a:ext cx="8229600" cy="5262979"/>
          </a:xfrm>
          <a:prstGeom prst="rect">
            <a:avLst/>
          </a:prstGeom>
        </p:spPr>
        <p:txBody>
          <a:bodyPr wrap="square">
            <a:spAutoFit/>
          </a:bodyPr>
          <a:lstStyle/>
          <a:p>
            <a:r>
              <a:rPr lang="en-US" sz="2800"/>
              <a:t>Quandl – Site which offers large amount of financial data for free. Some types of data cost money.</a:t>
            </a:r>
          </a:p>
          <a:p>
            <a:r>
              <a:rPr lang="en-US" sz="2800">
                <a:hlinkClick r:id="rId2"/>
              </a:rPr>
              <a:t>https://www.quandl.com/</a:t>
            </a:r>
            <a:r>
              <a:rPr lang="en-US" sz="2800"/>
              <a:t> </a:t>
            </a:r>
          </a:p>
          <a:p>
            <a:r>
              <a:rPr lang="en-US" sz="2800"/>
              <a:t>Quandl has an R package which makes it very easy to interact with the API. Other APIs will take more effort.</a:t>
            </a:r>
          </a:p>
          <a:p>
            <a:endParaRPr lang="en-US" sz="2800"/>
          </a:p>
          <a:p>
            <a:r>
              <a:rPr lang="en-US" sz="2800"/>
              <a:t>Install Quandl package</a:t>
            </a:r>
          </a:p>
          <a:p>
            <a:r>
              <a:rPr lang="en-US" sz="2800">
                <a:solidFill>
                  <a:srgbClr val="0070C0"/>
                </a:solidFill>
              </a:rPr>
              <a:t>if(!require("Quandl")){install.packages("Quandl")}</a:t>
            </a:r>
          </a:p>
          <a:p>
            <a:r>
              <a:rPr lang="en-US" sz="2800">
                <a:solidFill>
                  <a:srgbClr val="0070C0"/>
                </a:solidFill>
              </a:rPr>
              <a:t>library(Quandl)</a:t>
            </a:r>
          </a:p>
          <a:p>
            <a:endParaRPr lang="en-US" sz="2800">
              <a:solidFill>
                <a:srgbClr val="0070C0"/>
              </a:solidFill>
            </a:endParaRPr>
          </a:p>
          <a:p>
            <a:r>
              <a:rPr lang="en-US" sz="2800"/>
              <a:t>Pull in daily stock prices for AAPL stock</a:t>
            </a:r>
          </a:p>
          <a:p>
            <a:r>
              <a:rPr lang="en-US" sz="2800">
                <a:solidFill>
                  <a:srgbClr val="0070C0"/>
                </a:solidFill>
              </a:rPr>
              <a:t>AAPLData = Quandl("WIKI/AAPL")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Web Scraping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a:t>Web Scraping</a:t>
            </a:r>
          </a:p>
        </p:txBody>
      </p:sp>
      <p:sp>
        <p:nvSpPr>
          <p:cNvPr id="4" name="Rectangle 3"/>
          <p:cNvSpPr/>
          <p:nvPr/>
        </p:nvSpPr>
        <p:spPr>
          <a:xfrm>
            <a:off x="609600" y="1371600"/>
            <a:ext cx="6172200" cy="2677656"/>
          </a:xfrm>
          <a:prstGeom prst="rect">
            <a:avLst/>
          </a:prstGeom>
        </p:spPr>
        <p:txBody>
          <a:bodyPr wrap="square">
            <a:spAutoFit/>
          </a:bodyPr>
          <a:lstStyle/>
          <a:p>
            <a:pPr>
              <a:buFont typeface="Arial" pitchFamily="34" charset="0"/>
              <a:buChar char="•"/>
            </a:pPr>
            <a:r>
              <a:rPr lang="en-US" sz="2800"/>
              <a:t> Warning: You can get into a lot of trouble for web scraping in some cases.</a:t>
            </a:r>
          </a:p>
          <a:p>
            <a:pPr>
              <a:buFont typeface="Arial" pitchFamily="34" charset="0"/>
              <a:buChar char="•"/>
            </a:pPr>
            <a:r>
              <a:rPr lang="en-US" sz="2800"/>
              <a:t> Ex: Craigslist, ticket bots</a:t>
            </a:r>
          </a:p>
          <a:p>
            <a:pPr>
              <a:buFont typeface="Arial" pitchFamily="34" charset="0"/>
              <a:buChar char="•"/>
            </a:pPr>
            <a:r>
              <a:rPr lang="en-US" sz="2800"/>
              <a:t> Exercise caution when web scraping – Best idea is to refrain from using scraped data for commercial use.</a:t>
            </a:r>
          </a:p>
        </p:txBody>
      </p:sp>
      <p:pic>
        <p:nvPicPr>
          <p:cNvPr id="44034" name="Picture 2" descr="Image result for caution"/>
          <p:cNvPicPr>
            <a:picLocks noChangeAspect="1" noChangeArrowheads="1"/>
          </p:cNvPicPr>
          <p:nvPr/>
        </p:nvPicPr>
        <p:blipFill>
          <a:blip r:embed="rId2"/>
          <a:srcRect/>
          <a:stretch>
            <a:fillRect/>
          </a:stretch>
        </p:blipFill>
        <p:spPr bwMode="auto">
          <a:xfrm>
            <a:off x="6823524" y="1524000"/>
            <a:ext cx="2320476" cy="1666875"/>
          </a:xfrm>
          <a:prstGeom prst="rect">
            <a:avLst/>
          </a:prstGeom>
          <a:noFill/>
        </p:spPr>
      </p:pic>
      <p:sp>
        <p:nvSpPr>
          <p:cNvPr id="6" name="Rectangle 5"/>
          <p:cNvSpPr/>
          <p:nvPr/>
        </p:nvSpPr>
        <p:spPr>
          <a:xfrm>
            <a:off x="609600" y="4419600"/>
            <a:ext cx="8077200" cy="1815882"/>
          </a:xfrm>
          <a:prstGeom prst="rect">
            <a:avLst/>
          </a:prstGeom>
        </p:spPr>
        <p:txBody>
          <a:bodyPr wrap="square">
            <a:spAutoFit/>
          </a:bodyPr>
          <a:lstStyle/>
          <a:p>
            <a:pPr>
              <a:buFont typeface="Arial" pitchFamily="34" charset="0"/>
              <a:buChar char="•"/>
            </a:pPr>
            <a:r>
              <a:rPr lang="en-US" sz="2800"/>
              <a:t> Web scraping is the act of pulling public data from the web which is contained in HTML format </a:t>
            </a:r>
          </a:p>
          <a:p>
            <a:pPr>
              <a:buFont typeface="Arial" pitchFamily="34" charset="0"/>
              <a:buChar char="•"/>
            </a:pPr>
            <a:r>
              <a:rPr lang="en-US" sz="2800"/>
              <a:t> This data can then be “parsed” – taken from HTML into a typical data format for analysis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a:t>Webscraping in R</a:t>
            </a:r>
          </a:p>
        </p:txBody>
      </p:sp>
      <p:sp>
        <p:nvSpPr>
          <p:cNvPr id="5" name="Rectangle 4"/>
          <p:cNvSpPr/>
          <p:nvPr/>
        </p:nvSpPr>
        <p:spPr>
          <a:xfrm>
            <a:off x="609600" y="1219200"/>
            <a:ext cx="8229600" cy="5386090"/>
          </a:xfrm>
          <a:prstGeom prst="rect">
            <a:avLst/>
          </a:prstGeom>
        </p:spPr>
        <p:txBody>
          <a:bodyPr wrap="square">
            <a:spAutoFit/>
          </a:bodyPr>
          <a:lstStyle/>
          <a:p>
            <a:r>
              <a:rPr lang="en-US" sz="2400"/>
              <a:t>Let’s pull the list of all of the historical Super Bowl winners from ESPN’s website.</a:t>
            </a:r>
          </a:p>
          <a:p>
            <a:endParaRPr lang="en-US" sz="1600"/>
          </a:p>
          <a:p>
            <a:r>
              <a:rPr lang="en-US" sz="2400"/>
              <a:t>Install required packages</a:t>
            </a:r>
          </a:p>
          <a:p>
            <a:r>
              <a:rPr lang="en-US" sz="2400">
                <a:solidFill>
                  <a:srgbClr val="0070C0"/>
                </a:solidFill>
              </a:rPr>
              <a:t>if(!require('tidyr')){install.packages('tidyr')}</a:t>
            </a:r>
          </a:p>
          <a:p>
            <a:r>
              <a:rPr lang="en-US" sz="2400">
                <a:solidFill>
                  <a:srgbClr val="0070C0"/>
                </a:solidFill>
              </a:rPr>
              <a:t>if(!require('stringr')){install.packages('stringr')}</a:t>
            </a:r>
          </a:p>
          <a:p>
            <a:r>
              <a:rPr lang="en-US" sz="2400">
                <a:solidFill>
                  <a:srgbClr val="0070C0"/>
                </a:solidFill>
              </a:rPr>
              <a:t>if(!require('rvest')){install.packages('rvest')}</a:t>
            </a:r>
          </a:p>
          <a:p>
            <a:endParaRPr lang="en-US" sz="1600">
              <a:solidFill>
                <a:srgbClr val="0070C0"/>
              </a:solidFill>
            </a:endParaRPr>
          </a:p>
          <a:p>
            <a:r>
              <a:rPr lang="en-US" sz="2400"/>
              <a:t>Download html data</a:t>
            </a:r>
          </a:p>
          <a:p>
            <a:r>
              <a:rPr lang="en-US" sz="2400">
                <a:solidFill>
                  <a:srgbClr val="0070C0"/>
                </a:solidFill>
              </a:rPr>
              <a:t>url = 'http://espn.go.com/nfl/superbowl/history/winners'</a:t>
            </a:r>
          </a:p>
          <a:p>
            <a:r>
              <a:rPr lang="en-US" sz="2400">
                <a:solidFill>
                  <a:srgbClr val="0070C0"/>
                </a:solidFill>
              </a:rPr>
              <a:t>webpage = read_html(url)</a:t>
            </a:r>
          </a:p>
          <a:p>
            <a:r>
              <a:rPr lang="en-US" sz="2400"/>
              <a:t>Extract all of the tables from the html</a:t>
            </a:r>
          </a:p>
          <a:p>
            <a:r>
              <a:rPr lang="en-US" sz="2400">
                <a:solidFill>
                  <a:srgbClr val="0070C0"/>
                </a:solidFill>
              </a:rPr>
              <a:t>sb_table = html_nodes(webpage, 'table')</a:t>
            </a:r>
          </a:p>
          <a:p>
            <a:r>
              <a:rPr lang="en-US" sz="2400"/>
              <a:t>Convert to dataframe</a:t>
            </a:r>
          </a:p>
          <a:p>
            <a:r>
              <a:rPr lang="en-US" sz="2400">
                <a:solidFill>
                  <a:srgbClr val="0070C0"/>
                </a:solidFill>
              </a:rPr>
              <a:t>sb = html_table(sb_table)[[1]]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Sourcing Data</a:t>
            </a:r>
          </a:p>
        </p:txBody>
      </p:sp>
      <p:grpSp>
        <p:nvGrpSpPr>
          <p:cNvPr id="3" name="Group 5"/>
          <p:cNvGrpSpPr/>
          <p:nvPr/>
        </p:nvGrpSpPr>
        <p:grpSpPr>
          <a:xfrm>
            <a:off x="304800" y="3429000"/>
            <a:ext cx="8534400" cy="2590800"/>
            <a:chOff x="304800" y="2590800"/>
            <a:chExt cx="8534400" cy="2819400"/>
          </a:xfrm>
        </p:grpSpPr>
        <p:sp>
          <p:nvSpPr>
            <p:cNvPr id="8" name="Content Placeholder 2"/>
            <p:cNvSpPr txBox="1">
              <a:spLocks/>
            </p:cNvSpPr>
            <p:nvPr/>
          </p:nvSpPr>
          <p:spPr>
            <a:xfrm>
              <a:off x="457200" y="2667000"/>
              <a:ext cx="8232774" cy="2743200"/>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ClrTx/>
                <a:buFont typeface="+mj-lt"/>
                <a:buAutoNum type="arabicPeriod"/>
              </a:pPr>
              <a:r>
                <a:rPr lang="en-US">
                  <a:solidFill>
                    <a:schemeClr val="tx1"/>
                  </a:solidFill>
                </a:rPr>
                <a:t>Find an interesting data source from independent research or using Slide 8.</a:t>
              </a:r>
            </a:p>
            <a:p>
              <a:pPr marL="457200" indent="-457200">
                <a:buClrTx/>
                <a:buFont typeface="+mj-lt"/>
                <a:buAutoNum type="arabicPeriod"/>
              </a:pPr>
              <a:r>
                <a:rPr lang="en-US">
                  <a:solidFill>
                    <a:schemeClr val="tx1"/>
                  </a:solidFill>
                </a:rPr>
                <a:t>Read the data into R and report on some interesting information found from the data summary.</a:t>
              </a:r>
            </a:p>
            <a:p>
              <a:pPr marL="457200" indent="-457200">
                <a:buClrTx/>
                <a:buFont typeface="+mj-lt"/>
                <a:buAutoNum type="arabicPeriod"/>
              </a:pPr>
              <a:r>
                <a:rPr lang="en-US">
                  <a:solidFill>
                    <a:schemeClr val="tx1"/>
                  </a:solidFill>
                </a:rPr>
                <a:t>What method of reading in data did you use? What problems did you run into with this exercise?</a:t>
              </a:r>
            </a:p>
          </p:txBody>
        </p:sp>
        <p:sp>
          <p:nvSpPr>
            <p:cNvPr id="4" name="Rectangle 3"/>
            <p:cNvSpPr/>
            <p:nvPr/>
          </p:nvSpPr>
          <p:spPr>
            <a:xfrm>
              <a:off x="304800" y="2590800"/>
              <a:ext cx="85344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304800" y="1600200"/>
            <a:ext cx="8610600" cy="1200329"/>
          </a:xfrm>
          <a:prstGeom prst="rect">
            <a:avLst/>
          </a:prstGeom>
          <a:noFill/>
        </p:spPr>
        <p:txBody>
          <a:bodyPr wrap="square" rtlCol="0">
            <a:spAutoFit/>
          </a:bodyPr>
          <a:lstStyle/>
          <a:p>
            <a:r>
              <a:rPr lang="en-US" sz="2400" b="1"/>
              <a:t>Group Exercise</a:t>
            </a:r>
          </a:p>
          <a:p>
            <a:pPr>
              <a:buFont typeface="Arial" pitchFamily="34" charset="0"/>
              <a:buChar char="•"/>
            </a:pPr>
            <a:r>
              <a:rPr lang="en-US" sz="2400"/>
              <a:t> Form groups of 4-5</a:t>
            </a:r>
          </a:p>
          <a:p>
            <a:pPr>
              <a:buFont typeface="Arial" pitchFamily="34" charset="0"/>
              <a:buChar char="•"/>
            </a:pPr>
            <a:r>
              <a:rPr lang="en-US" sz="2400"/>
              <a:t> Be prepared to present for 2 minutes on results</a:t>
            </a:r>
          </a:p>
        </p:txBody>
      </p:sp>
    </p:spTree>
    <p:extLst>
      <p:ext uri="{BB962C8B-B14F-4D97-AF65-F5344CB8AC3E}">
        <p14:creationId xmlns:p14="http://schemas.microsoft.com/office/powerpoint/2010/main" val="31407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a:t>Introductions</a:t>
            </a:r>
          </a:p>
        </p:txBody>
      </p:sp>
      <p:sp>
        <p:nvSpPr>
          <p:cNvPr id="5" name="Content Placeholder 2"/>
          <p:cNvSpPr>
            <a:spLocks noGrp="1"/>
          </p:cNvSpPr>
          <p:nvPr>
            <p:ph idx="1"/>
          </p:nvPr>
        </p:nvSpPr>
        <p:spPr>
          <a:xfrm>
            <a:off x="457200" y="1752600"/>
            <a:ext cx="8229600" cy="4191000"/>
          </a:xfrm>
        </p:spPr>
        <p:txBody>
          <a:bodyPr>
            <a:noAutofit/>
          </a:bodyPr>
          <a:lstStyle/>
          <a:p>
            <a:pPr>
              <a:buNone/>
            </a:pPr>
            <a:r>
              <a:rPr lang="en-US" sz="3600"/>
              <a:t>Name</a:t>
            </a:r>
          </a:p>
          <a:p>
            <a:pPr>
              <a:buNone/>
            </a:pPr>
            <a:endParaRPr lang="en-US" sz="1400"/>
          </a:p>
          <a:p>
            <a:pPr>
              <a:buNone/>
            </a:pPr>
            <a:r>
              <a:rPr lang="en-US" sz="3600"/>
              <a:t>Where you’re from</a:t>
            </a:r>
          </a:p>
          <a:p>
            <a:pPr>
              <a:buNone/>
            </a:pPr>
            <a:endParaRPr lang="en-US" sz="1400"/>
          </a:p>
          <a:p>
            <a:pPr marL="0" indent="0">
              <a:buNone/>
            </a:pPr>
            <a:r>
              <a:rPr lang="en-US" sz="3600"/>
              <a:t>Career interests/ What you plan on studying</a:t>
            </a:r>
          </a:p>
          <a:p>
            <a:pPr>
              <a:buNone/>
            </a:pPr>
            <a:endParaRPr lang="en-US" sz="1400"/>
          </a:p>
          <a:p>
            <a:pPr>
              <a:buNone/>
            </a:pPr>
            <a:r>
              <a:rPr lang="en-US" sz="3600"/>
              <a:t>Fun fact/ Hobby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Sourcing Data – Summary</a:t>
            </a:r>
          </a:p>
        </p:txBody>
      </p:sp>
      <p:graphicFrame>
        <p:nvGraphicFramePr>
          <p:cNvPr id="9" name="Table 8"/>
          <p:cNvGraphicFramePr>
            <a:graphicFrameLocks noGrp="1"/>
          </p:cNvGraphicFramePr>
          <p:nvPr/>
        </p:nvGraphicFramePr>
        <p:xfrm>
          <a:off x="152400" y="1447800"/>
          <a:ext cx="8869681" cy="5029202"/>
        </p:xfrm>
        <a:graphic>
          <a:graphicData uri="http://schemas.openxmlformats.org/drawingml/2006/table">
            <a:tbl>
              <a:tblPr/>
              <a:tblGrid>
                <a:gridCol w="1177391">
                  <a:extLst>
                    <a:ext uri="{9D8B030D-6E8A-4147-A177-3AD203B41FA5}">
                      <a16:colId xmlns:a16="http://schemas.microsoft.com/office/drawing/2014/main" val="20000"/>
                    </a:ext>
                  </a:extLst>
                </a:gridCol>
                <a:gridCol w="1098899">
                  <a:extLst>
                    <a:ext uri="{9D8B030D-6E8A-4147-A177-3AD203B41FA5}">
                      <a16:colId xmlns:a16="http://schemas.microsoft.com/office/drawing/2014/main" val="20001"/>
                    </a:ext>
                  </a:extLst>
                </a:gridCol>
                <a:gridCol w="1533506">
                  <a:extLst>
                    <a:ext uri="{9D8B030D-6E8A-4147-A177-3AD203B41FA5}">
                      <a16:colId xmlns:a16="http://schemas.microsoft.com/office/drawing/2014/main" val="20002"/>
                    </a:ext>
                  </a:extLst>
                </a:gridCol>
                <a:gridCol w="1369145">
                  <a:extLst>
                    <a:ext uri="{9D8B030D-6E8A-4147-A177-3AD203B41FA5}">
                      <a16:colId xmlns:a16="http://schemas.microsoft.com/office/drawing/2014/main" val="20003"/>
                    </a:ext>
                  </a:extLst>
                </a:gridCol>
                <a:gridCol w="1250090">
                  <a:extLst>
                    <a:ext uri="{9D8B030D-6E8A-4147-A177-3AD203B41FA5}">
                      <a16:colId xmlns:a16="http://schemas.microsoft.com/office/drawing/2014/main" val="20004"/>
                    </a:ext>
                  </a:extLst>
                </a:gridCol>
                <a:gridCol w="1250090">
                  <a:extLst>
                    <a:ext uri="{9D8B030D-6E8A-4147-A177-3AD203B41FA5}">
                      <a16:colId xmlns:a16="http://schemas.microsoft.com/office/drawing/2014/main" val="20005"/>
                    </a:ext>
                  </a:extLst>
                </a:gridCol>
                <a:gridCol w="1190560">
                  <a:extLst>
                    <a:ext uri="{9D8B030D-6E8A-4147-A177-3AD203B41FA5}">
                      <a16:colId xmlns:a16="http://schemas.microsoft.com/office/drawing/2014/main" val="20006"/>
                    </a:ext>
                  </a:extLst>
                </a:gridCol>
              </a:tblGrid>
              <a:tr h="593266">
                <a:tc>
                  <a:txBody>
                    <a:bodyPr/>
                    <a:lstStyle/>
                    <a:p>
                      <a:pPr algn="ctr" fontAlgn="b"/>
                      <a:r>
                        <a:rPr lang="en-US" sz="1600" b="1" i="0" u="none" strike="noStrike">
                          <a:solidFill>
                            <a:srgbClr val="000000"/>
                          </a:solidFill>
                          <a:latin typeface="Calibri"/>
                        </a:rPr>
                        <a:t>Method</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fontAlgn="b"/>
                      <a:r>
                        <a:rPr lang="en-US" sz="1600" b="1" i="0" u="none" strike="noStrike">
                          <a:solidFill>
                            <a:srgbClr val="000000"/>
                          </a:solidFill>
                          <a:latin typeface="Calibri"/>
                        </a:rPr>
                        <a:t>R Commands</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Requires Internet Connection</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Interacts</a:t>
                      </a:r>
                      <a:r>
                        <a:rPr lang="en-US" sz="1600" b="1" i="0" u="none" strike="noStrike" baseline="0">
                          <a:solidFill>
                            <a:srgbClr val="000000"/>
                          </a:solidFill>
                          <a:latin typeface="Calibri"/>
                        </a:rPr>
                        <a:t> </a:t>
                      </a:r>
                      <a:r>
                        <a:rPr lang="en-US" sz="1600" b="1" i="0" u="none" strike="noStrike">
                          <a:solidFill>
                            <a:srgbClr val="000000"/>
                          </a:solidFill>
                          <a:latin typeface="Calibri"/>
                        </a:rPr>
                        <a:t>With Database</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Uses Queries</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Legal Grey Area</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Structured Data</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93266">
                <a:tc>
                  <a:txBody>
                    <a:bodyPr/>
                    <a:lstStyle/>
                    <a:p>
                      <a:pPr algn="l" fontAlgn="b"/>
                      <a:r>
                        <a:rPr lang="en-US" sz="1600" b="0" i="0" u="none" strike="noStrike">
                          <a:solidFill>
                            <a:srgbClr val="000000"/>
                          </a:solidFill>
                          <a:latin typeface="Calibri"/>
                        </a:rPr>
                        <a:t>Built in datasets</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fontAlgn="b"/>
                      <a:r>
                        <a:rPr lang="en-US" sz="1100" b="0" i="0" u="none" strike="noStrike">
                          <a:solidFill>
                            <a:srgbClr val="000000"/>
                          </a:solidFill>
                          <a:latin typeface="Calibri"/>
                        </a:rPr>
                        <a:t>data()</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93266">
                <a:tc>
                  <a:txBody>
                    <a:bodyPr/>
                    <a:lstStyle/>
                    <a:p>
                      <a:pPr algn="l" fontAlgn="b"/>
                      <a:r>
                        <a:rPr lang="en-US" sz="1600" b="0" i="0" u="none" strike="noStrike">
                          <a:solidFill>
                            <a:srgbClr val="000000"/>
                          </a:solidFill>
                          <a:latin typeface="Calibri"/>
                        </a:rPr>
                        <a:t>Locally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100" b="0" i="0" u="none" strike="noStrike" kern="1200">
                          <a:solidFill>
                            <a:srgbClr val="000000"/>
                          </a:solidFill>
                          <a:latin typeface="Calibri"/>
                          <a:ea typeface="+mn-ea"/>
                          <a:cs typeface="+mn-cs"/>
                        </a:rPr>
                        <a:t>read.csv() - CSV</a:t>
                      </a:r>
                    </a:p>
                    <a:p>
                      <a:pPr marL="0" algn="ctr" defTabSz="914400" rtl="0" eaLnBrk="1" fontAlgn="b" latinLnBrk="0" hangingPunct="1"/>
                      <a:r>
                        <a:rPr lang="en-US" sz="1100" b="0" i="0" u="none" strike="noStrike" kern="1200">
                          <a:solidFill>
                            <a:srgbClr val="000000"/>
                          </a:solidFill>
                          <a:latin typeface="Calibri"/>
                          <a:ea typeface="+mn-ea"/>
                          <a:cs typeface="+mn-cs"/>
                        </a:rPr>
                        <a:t>read.table() -</a:t>
                      </a:r>
                      <a:r>
                        <a:rPr lang="en-US" sz="1100" b="0" i="0" u="none" strike="noStrike" kern="1200" baseline="0">
                          <a:solidFill>
                            <a:srgbClr val="000000"/>
                          </a:solidFill>
                          <a:latin typeface="Calibri"/>
                          <a:ea typeface="+mn-ea"/>
                          <a:cs typeface="+mn-cs"/>
                        </a:rPr>
                        <a:t> TXT</a:t>
                      </a:r>
                      <a:endParaRPr lang="en-US" sz="1100" b="0" i="0" u="none" strike="noStrike" kern="1200">
                        <a:solidFill>
                          <a:srgbClr val="000000"/>
                        </a:solidFill>
                        <a:latin typeface="Calibri"/>
                        <a:ea typeface="+mn-ea"/>
                        <a:cs typeface="+mn-cs"/>
                      </a:endParaRPr>
                    </a:p>
                    <a:p>
                      <a:pPr marL="0" algn="ctr" defTabSz="914400" rtl="0" eaLnBrk="1" fontAlgn="b" latinLnBrk="0" hangingPunct="1"/>
                      <a:r>
                        <a:rPr lang="en-US" sz="1100" b="0" i="0" u="none" strike="noStrike" kern="1200">
                          <a:solidFill>
                            <a:srgbClr val="000000"/>
                          </a:solidFill>
                          <a:latin typeface="Calibri"/>
                          <a:ea typeface="+mn-ea"/>
                          <a:cs typeface="+mn-cs"/>
                        </a:rPr>
                        <a:t>read.xlsx2() - XLSX</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9326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a:solidFill>
                            <a:srgbClr val="000000"/>
                          </a:solidFill>
                          <a:latin typeface="+mn-lt"/>
                        </a:rPr>
                        <a:t>Locally</a:t>
                      </a:r>
                      <a:r>
                        <a:rPr lang="en-US" sz="1600" b="0" i="0" u="none" strike="noStrike" baseline="0">
                          <a:solidFill>
                            <a:srgbClr val="000000"/>
                          </a:solidFill>
                          <a:latin typeface="+mn-lt"/>
                        </a:rPr>
                        <a:t> (Using SQL)</a:t>
                      </a:r>
                      <a:endParaRPr lang="en-US" sz="1600" b="0" i="0" u="none" strike="noStrike">
                        <a:solidFill>
                          <a:srgbClr val="000000"/>
                        </a:solidFill>
                        <a:latin typeface="+mn-lt"/>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100" b="0" i="0" u="none" strike="noStrike" kern="1200">
                          <a:solidFill>
                            <a:srgbClr val="000000"/>
                          </a:solidFill>
                          <a:latin typeface="Calibri"/>
                          <a:ea typeface="+mn-ea"/>
                          <a:cs typeface="+mn-cs"/>
                        </a:rPr>
                        <a:t>sqldf()</a:t>
                      </a:r>
                    </a:p>
                    <a:p>
                      <a:pPr marL="0" algn="ctr" defTabSz="914400" rtl="0" eaLnBrk="1" fontAlgn="b" latinLnBrk="0" hangingPunct="1"/>
                      <a:r>
                        <a:rPr lang="en-US" sz="1100" b="0" i="0" u="none" strike="noStrike" kern="1200">
                          <a:solidFill>
                            <a:srgbClr val="000000"/>
                          </a:solidFill>
                          <a:latin typeface="Calibri"/>
                          <a:ea typeface="+mn-ea"/>
                          <a:cs typeface="+mn-cs"/>
                        </a:rPr>
                        <a:t>read.csv.sql()</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93266">
                <a:tc>
                  <a:txBody>
                    <a:bodyPr/>
                    <a:lstStyle/>
                    <a:p>
                      <a:pPr algn="l" fontAlgn="b"/>
                      <a:r>
                        <a:rPr lang="en-US" sz="1600" b="0" i="0" u="none" strike="noStrike">
                          <a:solidFill>
                            <a:srgbClr val="000000"/>
                          </a:solidFill>
                          <a:latin typeface="Calibri"/>
                        </a:rPr>
                        <a:t>CSV from URL</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100" b="0" i="0" u="none" strike="noStrike" kern="1200">
                          <a:solidFill>
                            <a:srgbClr val="000000"/>
                          </a:solidFill>
                          <a:latin typeface="Calibri"/>
                          <a:ea typeface="+mn-ea"/>
                          <a:cs typeface="+mn-cs"/>
                        </a:rPr>
                        <a:t>read.csv( url()</a:t>
                      </a:r>
                      <a:r>
                        <a:rPr lang="en-US" sz="1100" b="0" i="0" u="none" strike="noStrike" kern="1200" baseline="0">
                          <a:solidFill>
                            <a:srgbClr val="000000"/>
                          </a:solidFill>
                          <a:latin typeface="Calibri"/>
                          <a:ea typeface="+mn-ea"/>
                          <a:cs typeface="+mn-cs"/>
                        </a:rPr>
                        <a:t> )</a:t>
                      </a:r>
                      <a:endParaRPr lang="en-US" sz="1100" b="0" i="0" u="none" strike="noStrike" kern="1200">
                        <a:solidFill>
                          <a:srgbClr val="000000"/>
                        </a:solidFill>
                        <a:latin typeface="Calibri"/>
                        <a:ea typeface="+mn-ea"/>
                        <a:cs typeface="+mn-cs"/>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734803">
                <a:tc>
                  <a:txBody>
                    <a:bodyPr/>
                    <a:lstStyle/>
                    <a:p>
                      <a:pPr algn="l" fontAlgn="b"/>
                      <a:r>
                        <a:rPr lang="en-US" sz="1600" b="0" i="0" u="none" strike="noStrike">
                          <a:solidFill>
                            <a:srgbClr val="000000"/>
                          </a:solidFill>
                          <a:latin typeface="Calibri"/>
                        </a:rPr>
                        <a:t>Database (Using SQL)</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100" b="0" i="0" u="none" strike="noStrike" kern="1200">
                          <a:solidFill>
                            <a:srgbClr val="000000"/>
                          </a:solidFill>
                          <a:latin typeface="Calibri"/>
                          <a:ea typeface="+mn-ea"/>
                          <a:cs typeface="+mn-cs"/>
                        </a:rPr>
                        <a:t>Various</a:t>
                      </a:r>
                    </a:p>
                    <a:p>
                      <a:pPr marL="0" algn="ctr" defTabSz="914400" rtl="0" eaLnBrk="1" fontAlgn="b" latinLnBrk="0" hangingPunct="1"/>
                      <a:r>
                        <a:rPr lang="en-US" sz="1100" b="0" i="0" u="none" strike="noStrike" kern="1200">
                          <a:solidFill>
                            <a:srgbClr val="000000"/>
                          </a:solidFill>
                          <a:latin typeface="Calibri"/>
                          <a:ea typeface="+mn-ea"/>
                          <a:cs typeface="+mn-cs"/>
                        </a:rPr>
                        <a:t>library(RMySQL)</a:t>
                      </a:r>
                    </a:p>
                    <a:p>
                      <a:pPr marL="0" algn="ctr" defTabSz="914400" rtl="0" eaLnBrk="1" fontAlgn="b" latinLnBrk="0" hangingPunct="1"/>
                      <a:r>
                        <a:rPr lang="en-US" sz="1100" b="0" i="0" u="none" strike="noStrike" kern="1200">
                          <a:solidFill>
                            <a:srgbClr val="000000"/>
                          </a:solidFill>
                          <a:latin typeface="Calibri"/>
                          <a:ea typeface="+mn-ea"/>
                          <a:cs typeface="+mn-cs"/>
                        </a:rPr>
                        <a:t>library(SQLite)</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734803">
                <a:tc>
                  <a:txBody>
                    <a:bodyPr/>
                    <a:lstStyle/>
                    <a:p>
                      <a:pPr algn="l" fontAlgn="b"/>
                      <a:r>
                        <a:rPr lang="en-US" sz="1600" b="0" i="0" u="none" strike="noStrike">
                          <a:solidFill>
                            <a:srgbClr val="000000"/>
                          </a:solidFill>
                          <a:latin typeface="Calibri"/>
                        </a:rPr>
                        <a:t>Database</a:t>
                      </a:r>
                      <a:r>
                        <a:rPr lang="en-US" sz="1600" b="0" i="0" u="none" strike="noStrike" baseline="0">
                          <a:solidFill>
                            <a:srgbClr val="000000"/>
                          </a:solidFill>
                          <a:latin typeface="Calibri"/>
                        </a:rPr>
                        <a:t> (Using </a:t>
                      </a:r>
                      <a:r>
                        <a:rPr lang="en-US" sz="1600" b="0" i="0" u="none" strike="noStrike">
                          <a:solidFill>
                            <a:srgbClr val="000000"/>
                          </a:solidFill>
                          <a:latin typeface="Calibri"/>
                        </a:rPr>
                        <a:t>API)</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100" b="0" i="0" u="none" strike="noStrike" kern="1200">
                          <a:solidFill>
                            <a:srgbClr val="000000"/>
                          </a:solidFill>
                          <a:latin typeface="Calibri"/>
                          <a:ea typeface="+mn-ea"/>
                          <a:cs typeface="+mn-cs"/>
                        </a:rPr>
                        <a:t>Various</a:t>
                      </a:r>
                    </a:p>
                    <a:p>
                      <a:pPr marL="0" algn="ctr" defTabSz="914400" rtl="0" eaLnBrk="1" fontAlgn="b" latinLnBrk="0" hangingPunct="1"/>
                      <a:r>
                        <a:rPr lang="en-US" sz="1100" b="0" i="0" u="none" strike="noStrike" kern="1200">
                          <a:solidFill>
                            <a:srgbClr val="000000"/>
                          </a:solidFill>
                          <a:latin typeface="Calibri"/>
                          <a:ea typeface="+mn-ea"/>
                          <a:cs typeface="+mn-cs"/>
                        </a:rPr>
                        <a:t>(depends</a:t>
                      </a:r>
                      <a:r>
                        <a:rPr lang="en-US" sz="1100" b="0" i="0" u="none" strike="noStrike" kern="1200" baseline="0">
                          <a:solidFill>
                            <a:srgbClr val="000000"/>
                          </a:solidFill>
                          <a:latin typeface="Calibri"/>
                          <a:ea typeface="+mn-ea"/>
                          <a:cs typeface="+mn-cs"/>
                        </a:rPr>
                        <a:t> on API)</a:t>
                      </a:r>
                      <a:endParaRPr lang="en-US" sz="1100" b="0" i="0" u="none" strike="noStrike" kern="1200">
                        <a:solidFill>
                          <a:srgbClr val="000000"/>
                        </a:solidFill>
                        <a:latin typeface="Calibri"/>
                        <a:ea typeface="+mn-ea"/>
                        <a:cs typeface="+mn-cs"/>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93266">
                <a:tc>
                  <a:txBody>
                    <a:bodyPr/>
                    <a:lstStyle/>
                    <a:p>
                      <a:pPr algn="l" fontAlgn="b"/>
                      <a:r>
                        <a:rPr lang="en-US" sz="1600" b="0" i="0" u="none" strike="noStrike">
                          <a:solidFill>
                            <a:srgbClr val="000000"/>
                          </a:solidFill>
                          <a:latin typeface="Calibri"/>
                        </a:rPr>
                        <a:t>Web Scraping</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100" b="0" i="0" u="none" strike="noStrike" kern="1200">
                          <a:solidFill>
                            <a:srgbClr val="000000"/>
                          </a:solidFill>
                          <a:latin typeface="Calibri"/>
                          <a:ea typeface="+mn-ea"/>
                          <a:cs typeface="+mn-cs"/>
                        </a:rPr>
                        <a:t>read_html()</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Y</a:t>
                      </a: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7228" marR="7228" marT="7228" marB="0" anchor="ct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Oval 3"/>
          <p:cNvSpPr/>
          <p:nvPr/>
        </p:nvSpPr>
        <p:spPr>
          <a:xfrm>
            <a:off x="8305800" y="4000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05800" y="33909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81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220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05800" y="5334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3058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601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29300" y="33909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293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829300" y="5334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4196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19600" y="5334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000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48000" y="4648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48000" y="5334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48000" y="6019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44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4">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Part 2: Pre-Processing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07067"/>
          </a:xfrm>
        </p:spPr>
        <p:txBody>
          <a:bodyPr/>
          <a:lstStyle/>
          <a:p>
            <a:r>
              <a:rPr lang="en-US" dirty="0"/>
              <a:t>Steps in </a:t>
            </a:r>
            <a:r>
              <a:rPr lang="en-US"/>
              <a:t>the EDA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2520223"/>
              </p:ext>
            </p:extLst>
          </p:nvPr>
        </p:nvGraphicFramePr>
        <p:xfrm>
          <a:off x="0" y="1219200"/>
          <a:ext cx="9175323"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rot="10800000">
            <a:off x="3657600" y="5715000"/>
            <a:ext cx="990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876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Variable Types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066800"/>
            <a:ext cx="8232774" cy="6096000"/>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itchFamily="34" charset="0"/>
              <a:buChar char="•"/>
            </a:pPr>
            <a:r>
              <a:rPr lang="en-US" dirty="0">
                <a:solidFill>
                  <a:schemeClr val="tx1"/>
                </a:solidFill>
              </a:rPr>
              <a:t>Main variable types in R are as follows</a:t>
            </a:r>
          </a:p>
          <a:p>
            <a:pPr lvl="1">
              <a:buClrTx/>
              <a:buFont typeface="Arial" pitchFamily="34" charset="0"/>
              <a:buChar char="•"/>
            </a:pPr>
            <a:r>
              <a:rPr lang="en-US" sz="2400" dirty="0">
                <a:solidFill>
                  <a:schemeClr val="tx1"/>
                </a:solidFill>
              </a:rPr>
              <a:t>Numeric</a:t>
            </a:r>
          </a:p>
          <a:p>
            <a:pPr lvl="2">
              <a:buClrTx/>
              <a:buFont typeface="Arial" pitchFamily="34" charset="0"/>
              <a:buChar char="•"/>
            </a:pPr>
            <a:r>
              <a:rPr lang="en-US" sz="2400" dirty="0">
                <a:solidFill>
                  <a:schemeClr val="tx1"/>
                </a:solidFill>
              </a:rPr>
              <a:t>Integer – Whole number</a:t>
            </a:r>
          </a:p>
          <a:p>
            <a:pPr lvl="2">
              <a:buClrTx/>
              <a:buFont typeface="Arial" pitchFamily="34" charset="0"/>
              <a:buChar char="•"/>
            </a:pPr>
            <a:r>
              <a:rPr lang="en-US" sz="2400" dirty="0">
                <a:solidFill>
                  <a:schemeClr val="tx1"/>
                </a:solidFill>
              </a:rPr>
              <a:t>Double </a:t>
            </a:r>
            <a:r>
              <a:rPr lang="en-US" sz="2400">
                <a:solidFill>
                  <a:schemeClr val="tx1"/>
                </a:solidFill>
              </a:rPr>
              <a:t>– Decimal</a:t>
            </a:r>
          </a:p>
          <a:p>
            <a:pPr lvl="2">
              <a:buClrTx/>
              <a:buFont typeface="Arial" pitchFamily="34" charset="0"/>
              <a:buChar char="•"/>
            </a:pPr>
            <a:r>
              <a:rPr lang="en-US" sz="2000">
                <a:solidFill>
                  <a:srgbClr val="0070C0"/>
                </a:solidFill>
              </a:rPr>
              <a:t>a = c(2,4,6,8)</a:t>
            </a:r>
          </a:p>
          <a:p>
            <a:pPr lvl="1">
              <a:buClrTx/>
              <a:buFont typeface="Arial" pitchFamily="34" charset="0"/>
              <a:buChar char="•"/>
            </a:pPr>
            <a:r>
              <a:rPr lang="en-US" sz="2400">
                <a:solidFill>
                  <a:schemeClr val="tx1"/>
                </a:solidFill>
              </a:rPr>
              <a:t>Character – Text</a:t>
            </a:r>
          </a:p>
          <a:p>
            <a:pPr lvl="2">
              <a:buClrTx/>
              <a:buFont typeface="Arial" pitchFamily="34" charset="0"/>
              <a:buChar char="•"/>
            </a:pPr>
            <a:r>
              <a:rPr lang="en-US" sz="2000">
                <a:solidFill>
                  <a:srgbClr val="0070C0"/>
                </a:solidFill>
              </a:rPr>
              <a:t>b = c("Joe","Bob","Jim","Tom")</a:t>
            </a:r>
            <a:endParaRPr lang="en-US" sz="2000" dirty="0">
              <a:solidFill>
                <a:srgbClr val="0070C0"/>
              </a:solidFill>
            </a:endParaRPr>
          </a:p>
          <a:p>
            <a:pPr lvl="1">
              <a:buClrTx/>
              <a:buFont typeface="Arial" pitchFamily="34" charset="0"/>
              <a:buChar char="•"/>
            </a:pPr>
            <a:r>
              <a:rPr lang="en-US" sz="2400" dirty="0">
                <a:solidFill>
                  <a:schemeClr val="tx1"/>
                </a:solidFill>
              </a:rPr>
              <a:t>Logical – TRUE or FALSE are only two </a:t>
            </a:r>
            <a:r>
              <a:rPr lang="en-US" sz="2400">
                <a:solidFill>
                  <a:schemeClr val="tx1"/>
                </a:solidFill>
              </a:rPr>
              <a:t>possible values</a:t>
            </a:r>
          </a:p>
          <a:p>
            <a:pPr lvl="2">
              <a:buClrTx/>
              <a:buFont typeface="Arial" pitchFamily="34" charset="0"/>
              <a:buChar char="•"/>
            </a:pPr>
            <a:r>
              <a:rPr lang="en-US" sz="2000">
                <a:solidFill>
                  <a:srgbClr val="0070C0"/>
                </a:solidFill>
              </a:rPr>
              <a:t>c = c(T,F,F,T)</a:t>
            </a:r>
            <a:endParaRPr lang="en-US" sz="2000" dirty="0">
              <a:solidFill>
                <a:srgbClr val="0070C0"/>
              </a:solidFill>
            </a:endParaRPr>
          </a:p>
          <a:p>
            <a:pPr lvl="1">
              <a:buClrTx/>
              <a:buFont typeface="Arial" pitchFamily="34" charset="0"/>
              <a:buChar char="•"/>
            </a:pPr>
            <a:r>
              <a:rPr lang="en-US" sz="2400" dirty="0">
                <a:solidFill>
                  <a:schemeClr val="tx1"/>
                </a:solidFill>
              </a:rPr>
              <a:t>Factor – Use for categorical variables </a:t>
            </a:r>
          </a:p>
          <a:p>
            <a:pPr lvl="2">
              <a:buClrTx/>
              <a:buFont typeface="Arial" pitchFamily="34" charset="0"/>
              <a:buChar char="•"/>
            </a:pPr>
            <a:r>
              <a:rPr lang="en-US" sz="2000">
                <a:solidFill>
                  <a:srgbClr val="0070C0"/>
                </a:solidFill>
              </a:rPr>
              <a:t>d = factor( c("big","small","small","big") )</a:t>
            </a:r>
          </a:p>
          <a:p>
            <a:pPr lvl="1">
              <a:buClrTx/>
              <a:buFont typeface="Arial" pitchFamily="34" charset="0"/>
              <a:buChar char="•"/>
            </a:pPr>
            <a:r>
              <a:rPr lang="en-US" sz="2400">
                <a:solidFill>
                  <a:schemeClr val="tx1"/>
                </a:solidFill>
              </a:rPr>
              <a:t>Date – Used for dates</a:t>
            </a:r>
          </a:p>
          <a:p>
            <a:pPr lvl="2">
              <a:buClrTx/>
              <a:buFont typeface="Arial" pitchFamily="34" charset="0"/>
              <a:buChar char="•"/>
            </a:pPr>
            <a:endParaRPr lang="en-US" sz="1050" dirty="0">
              <a:solidFill>
                <a:srgbClr val="0070C0"/>
              </a:solidFill>
            </a:endParaRPr>
          </a:p>
          <a:p>
            <a:pPr marL="342900" lvl="1" indent="-342900">
              <a:buClrTx/>
              <a:buFont typeface="Arial" pitchFamily="34" charset="0"/>
              <a:buChar char="•"/>
            </a:pPr>
            <a:r>
              <a:rPr lang="en-US" sz="2400" dirty="0">
                <a:solidFill>
                  <a:schemeClr val="tx1"/>
                </a:solidFill>
              </a:rPr>
              <a:t>Use </a:t>
            </a:r>
            <a:r>
              <a:rPr lang="en-US" sz="2400" dirty="0">
                <a:solidFill>
                  <a:srgbClr val="0070C0"/>
                </a:solidFill>
              </a:rPr>
              <a:t>class(X) </a:t>
            </a:r>
            <a:r>
              <a:rPr lang="en-US" sz="2400" dirty="0">
                <a:solidFill>
                  <a:schemeClr val="tx1"/>
                </a:solidFill>
              </a:rPr>
              <a:t>to ask R the variable type for a given variable, X</a:t>
            </a:r>
          </a:p>
          <a:p>
            <a:pPr lvl="1">
              <a:buClrTx/>
            </a:pPr>
            <a:endParaRPr lang="en-US" sz="2800" dirty="0">
              <a:solidFill>
                <a:schemeClr val="tx1"/>
              </a:solidFill>
            </a:endParaRPr>
          </a:p>
        </p:txBody>
      </p:sp>
      <p:sp>
        <p:nvSpPr>
          <p:cNvPr id="5" name="Title 1"/>
          <p:cNvSpPr>
            <a:spLocks noGrp="1"/>
          </p:cNvSpPr>
          <p:nvPr>
            <p:ph type="title"/>
          </p:nvPr>
        </p:nvSpPr>
        <p:spPr>
          <a:xfrm>
            <a:off x="457200" y="0"/>
            <a:ext cx="8229600" cy="990600"/>
          </a:xfrm>
        </p:spPr>
        <p:txBody>
          <a:bodyPr>
            <a:normAutofit/>
          </a:bodyPr>
          <a:lstStyle/>
          <a:p>
            <a:r>
              <a:rPr lang="en-US" sz="4000"/>
              <a:t>Variable Types</a:t>
            </a:r>
          </a:p>
        </p:txBody>
      </p:sp>
    </p:spTree>
    <p:extLst>
      <p:ext uri="{BB962C8B-B14F-4D97-AF65-F5344CB8AC3E}">
        <p14:creationId xmlns:p14="http://schemas.microsoft.com/office/powerpoint/2010/main" val="3140744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Variable Types</a:t>
            </a:r>
          </a:p>
        </p:txBody>
      </p:sp>
      <p:grpSp>
        <p:nvGrpSpPr>
          <p:cNvPr id="5" name="Group 4"/>
          <p:cNvGrpSpPr/>
          <p:nvPr/>
        </p:nvGrpSpPr>
        <p:grpSpPr>
          <a:xfrm>
            <a:off x="304800" y="1676400"/>
            <a:ext cx="8534400" cy="2819400"/>
            <a:chOff x="304800" y="1676400"/>
            <a:chExt cx="8534400" cy="2819400"/>
          </a:xfrm>
        </p:grpSpPr>
        <p:sp>
          <p:nvSpPr>
            <p:cNvPr id="8" name="Content Placeholder 2"/>
            <p:cNvSpPr txBox="1">
              <a:spLocks/>
            </p:cNvSpPr>
            <p:nvPr/>
          </p:nvSpPr>
          <p:spPr>
            <a:xfrm>
              <a:off x="457200" y="1752601"/>
              <a:ext cx="8232774" cy="2667000"/>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None/>
              </a:pPr>
              <a:r>
                <a:rPr lang="en-US">
                  <a:solidFill>
                    <a:schemeClr val="tx1"/>
                  </a:solidFill>
                </a:rPr>
                <a:t>What type of variable should each of these be? There may be more than one right answer.</a:t>
              </a:r>
            </a:p>
            <a:p>
              <a:pPr>
                <a:buClrTx/>
                <a:buNone/>
              </a:pPr>
              <a:endParaRPr lang="en-US">
                <a:solidFill>
                  <a:schemeClr val="tx1"/>
                </a:solidFill>
              </a:endParaRPr>
            </a:p>
            <a:p>
              <a:pPr marL="457200" indent="-457200">
                <a:buClrTx/>
                <a:buFont typeface="+mj-lt"/>
                <a:buAutoNum type="arabicPeriod"/>
              </a:pPr>
              <a:r>
                <a:rPr lang="en-US">
                  <a:solidFill>
                    <a:schemeClr val="tx1"/>
                  </a:solidFill>
                </a:rPr>
                <a:t>Number grade on a test</a:t>
              </a:r>
            </a:p>
            <a:p>
              <a:pPr marL="457200" indent="-457200">
                <a:buClrTx/>
                <a:buFont typeface="+mj-lt"/>
                <a:buAutoNum type="arabicPeriod"/>
              </a:pPr>
              <a:r>
                <a:rPr lang="en-US">
                  <a:solidFill>
                    <a:schemeClr val="tx1"/>
                  </a:solidFill>
                </a:rPr>
                <a:t>Letter grade on a test</a:t>
              </a:r>
            </a:p>
            <a:p>
              <a:pPr marL="457200" indent="-457200">
                <a:buClrTx/>
                <a:buFont typeface="+mj-lt"/>
                <a:buAutoNum type="arabicPeriod"/>
              </a:pPr>
              <a:r>
                <a:rPr lang="en-US">
                  <a:solidFill>
                    <a:schemeClr val="tx1"/>
                  </a:solidFill>
                </a:rPr>
                <a:t>Pass/Fail grade on a test. </a:t>
              </a:r>
            </a:p>
            <a:p>
              <a:pPr lvl="1">
                <a:buClrTx/>
              </a:pPr>
              <a:endParaRPr lang="en-US" sz="2400" dirty="0">
                <a:solidFill>
                  <a:schemeClr val="tx1"/>
                </a:solidFill>
              </a:endParaRPr>
            </a:p>
          </p:txBody>
        </p:sp>
        <p:sp>
          <p:nvSpPr>
            <p:cNvPr id="4" name="Rectangle 3"/>
            <p:cNvSpPr/>
            <p:nvPr/>
          </p:nvSpPr>
          <p:spPr>
            <a:xfrm>
              <a:off x="304800" y="1676400"/>
              <a:ext cx="85344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0744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a:t>Variable Types</a:t>
            </a:r>
          </a:p>
        </p:txBody>
      </p:sp>
      <p:sp>
        <p:nvSpPr>
          <p:cNvPr id="8" name="Content Placeholder 2"/>
          <p:cNvSpPr txBox="1">
            <a:spLocks/>
          </p:cNvSpPr>
          <p:nvPr/>
        </p:nvSpPr>
        <p:spPr>
          <a:xfrm>
            <a:off x="457200" y="1143001"/>
            <a:ext cx="8232774" cy="2667000"/>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itchFamily="34" charset="0"/>
              <a:buChar char="•"/>
            </a:pPr>
            <a:r>
              <a:rPr lang="en-US">
                <a:solidFill>
                  <a:schemeClr val="tx1"/>
                </a:solidFill>
              </a:rPr>
              <a:t>In R, datasets are called dataframes.</a:t>
            </a:r>
          </a:p>
          <a:p>
            <a:pPr>
              <a:buClrTx/>
              <a:buFont typeface="Arial" pitchFamily="34" charset="0"/>
              <a:buChar char="•"/>
            </a:pPr>
            <a:r>
              <a:rPr lang="en-US">
                <a:solidFill>
                  <a:schemeClr val="tx1"/>
                </a:solidFill>
              </a:rPr>
              <a:t>Vectors can be combined into a dataframe as long as they are all the same length. </a:t>
            </a:r>
          </a:p>
          <a:p>
            <a:pPr>
              <a:buClrTx/>
              <a:buFont typeface="Arial" pitchFamily="34" charset="0"/>
              <a:buChar char="•"/>
            </a:pPr>
            <a:r>
              <a:rPr lang="en-US">
                <a:solidFill>
                  <a:schemeClr val="tx1"/>
                </a:solidFill>
              </a:rPr>
              <a:t>glimpse()</a:t>
            </a:r>
          </a:p>
          <a:p>
            <a:pPr lvl="1">
              <a:buClrTx/>
              <a:buFont typeface="Arial" pitchFamily="34" charset="0"/>
              <a:buChar char="•"/>
            </a:pPr>
            <a:r>
              <a:rPr lang="en-US">
                <a:solidFill>
                  <a:schemeClr val="tx1"/>
                </a:solidFill>
              </a:rPr>
              <a:t>Variable names, variable types, and the first few observations of each variable.</a:t>
            </a:r>
          </a:p>
          <a:p>
            <a:pPr lvl="1">
              <a:buClrTx/>
              <a:buFont typeface="Arial" pitchFamily="34" charset="0"/>
              <a:buChar char="•"/>
            </a:pPr>
            <a:r>
              <a:rPr lang="en-US">
                <a:solidFill>
                  <a:schemeClr val="tx1"/>
                </a:solidFill>
              </a:rPr>
              <a:t>From dplyr, str() from base is similar</a:t>
            </a:r>
          </a:p>
        </p:txBody>
      </p:sp>
      <p:pic>
        <p:nvPicPr>
          <p:cNvPr id="1026" name="Picture 2"/>
          <p:cNvPicPr>
            <a:picLocks noChangeAspect="1" noChangeArrowheads="1"/>
          </p:cNvPicPr>
          <p:nvPr/>
        </p:nvPicPr>
        <p:blipFill>
          <a:blip r:embed="rId2"/>
          <a:srcRect/>
          <a:stretch>
            <a:fillRect/>
          </a:stretch>
        </p:blipFill>
        <p:spPr bwMode="auto">
          <a:xfrm>
            <a:off x="457200" y="5181600"/>
            <a:ext cx="3457575" cy="1333500"/>
          </a:xfrm>
          <a:prstGeom prst="rect">
            <a:avLst/>
          </a:prstGeom>
          <a:noFill/>
          <a:ln w="9525">
            <a:noFill/>
            <a:miter lim="800000"/>
            <a:headEnd/>
            <a:tailEnd/>
          </a:ln>
          <a:effectLst/>
        </p:spPr>
      </p:pic>
      <p:sp>
        <p:nvSpPr>
          <p:cNvPr id="6" name="Rectangle 5"/>
          <p:cNvSpPr/>
          <p:nvPr/>
        </p:nvSpPr>
        <p:spPr>
          <a:xfrm>
            <a:off x="457200" y="3962400"/>
            <a:ext cx="3505200" cy="830997"/>
          </a:xfrm>
          <a:prstGeom prst="rect">
            <a:avLst/>
          </a:prstGeom>
        </p:spPr>
        <p:txBody>
          <a:bodyPr wrap="square">
            <a:spAutoFit/>
          </a:bodyPr>
          <a:lstStyle/>
          <a:p>
            <a:pPr marL="342900" lvl="1" indent="-342900">
              <a:buClrTx/>
              <a:buFont typeface="Arial" pitchFamily="34" charset="0"/>
              <a:buChar char="•"/>
            </a:pPr>
            <a:r>
              <a:rPr lang="en-US" sz="2400">
                <a:solidFill>
                  <a:srgbClr val="0070C0"/>
                </a:solidFill>
              </a:rPr>
              <a:t>df=data.frame(a,b,c,d)</a:t>
            </a:r>
          </a:p>
          <a:p>
            <a:pPr marL="342900" lvl="1" indent="-342900">
              <a:buClrTx/>
              <a:buFont typeface="Arial" pitchFamily="34" charset="0"/>
              <a:buChar char="•"/>
            </a:pPr>
            <a:r>
              <a:rPr lang="en-US" sz="2400">
                <a:solidFill>
                  <a:srgbClr val="0070C0"/>
                </a:solidFill>
              </a:rPr>
              <a:t>glimpse(df)</a:t>
            </a:r>
          </a:p>
        </p:txBody>
      </p:sp>
      <p:sp>
        <p:nvSpPr>
          <p:cNvPr id="1030" name="Rectangle 6"/>
          <p:cNvSpPr>
            <a:spLocks noChangeArrowheads="1"/>
          </p:cNvSpPr>
          <p:nvPr/>
        </p:nvSpPr>
        <p:spPr bwMode="auto">
          <a:xfrm>
            <a:off x="4038600" y="3886200"/>
            <a:ext cx="4938403"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342900" marR="0" lvl="1" indent="-342900" fontAlgn="base">
              <a:lnSpc>
                <a:spcPct val="100000"/>
              </a:lnSpc>
              <a:spcBef>
                <a:spcPct val="0"/>
              </a:spcBef>
              <a:spcAft>
                <a:spcPct val="0"/>
              </a:spcAft>
              <a:buSzTx/>
              <a:buFont typeface="Aria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solidFill>
                  <a:srgbClr val="0070C0"/>
                </a:solidFill>
              </a:rPr>
              <a:t>df2=data.frame(a,b,c,d,</a:t>
            </a:r>
          </a:p>
          <a:p>
            <a:pPr marL="342900" marR="0" lvl="1" indent="-342900" fontAlgn="base">
              <a:lnSpc>
                <a:spcPct val="100000"/>
              </a:lnSpc>
              <a:spcBef>
                <a:spcPct val="0"/>
              </a:spcBef>
              <a:spcAft>
                <a:spcPct val="0"/>
              </a:spcAft>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solidFill>
                  <a:srgbClr val="0070C0"/>
                </a:solidFill>
              </a:rPr>
              <a:t>					stringsAsFactors=F)</a:t>
            </a:r>
          </a:p>
          <a:p>
            <a:pPr marL="342900" marR="0" lvl="1" indent="-342900" fontAlgn="base">
              <a:lnSpc>
                <a:spcPct val="100000"/>
              </a:lnSpc>
              <a:spcBef>
                <a:spcPct val="0"/>
              </a:spcBef>
              <a:spcAft>
                <a:spcPct val="0"/>
              </a:spcAft>
              <a:buSzTx/>
              <a:buFont typeface="Arial"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solidFill>
                  <a:srgbClr val="0070C0"/>
                </a:solidFill>
              </a:rPr>
              <a:t>glimpse(df2)</a:t>
            </a:r>
          </a:p>
        </p:txBody>
      </p:sp>
      <p:pic>
        <p:nvPicPr>
          <p:cNvPr id="1031" name="Picture 7"/>
          <p:cNvPicPr>
            <a:picLocks noChangeAspect="1" noChangeArrowheads="1"/>
          </p:cNvPicPr>
          <p:nvPr/>
        </p:nvPicPr>
        <p:blipFill>
          <a:blip r:embed="rId3"/>
          <a:srcRect/>
          <a:stretch>
            <a:fillRect/>
          </a:stretch>
        </p:blipFill>
        <p:spPr bwMode="auto">
          <a:xfrm>
            <a:off x="4495800" y="5181600"/>
            <a:ext cx="3524250" cy="1381125"/>
          </a:xfrm>
          <a:prstGeom prst="rect">
            <a:avLst/>
          </a:prstGeom>
          <a:noFill/>
          <a:ln w="9525">
            <a:noFill/>
            <a:miter lim="800000"/>
            <a:headEnd/>
            <a:tailEnd/>
          </a:ln>
          <a:effectLst/>
        </p:spPr>
      </p:pic>
      <p:sp>
        <p:nvSpPr>
          <p:cNvPr id="12" name="Rectangle 11"/>
          <p:cNvSpPr/>
          <p:nvPr/>
        </p:nvSpPr>
        <p:spPr>
          <a:xfrm>
            <a:off x="533400" y="5791200"/>
            <a:ext cx="3352800" cy="152400"/>
          </a:xfrm>
          <a:prstGeom prst="rect">
            <a:avLst/>
          </a:prstGeom>
          <a:solidFill>
            <a:srgbClr val="FFFF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0" y="5791200"/>
            <a:ext cx="3352800" cy="228600"/>
          </a:xfrm>
          <a:prstGeom prst="rect">
            <a:avLst/>
          </a:prstGeom>
          <a:solidFill>
            <a:srgbClr val="FFFF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44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a:t>Variable Types</a:t>
            </a:r>
          </a:p>
        </p:txBody>
      </p:sp>
      <p:sp>
        <p:nvSpPr>
          <p:cNvPr id="8" name="Content Placeholder 2"/>
          <p:cNvSpPr txBox="1">
            <a:spLocks/>
          </p:cNvSpPr>
          <p:nvPr/>
        </p:nvSpPr>
        <p:spPr>
          <a:xfrm>
            <a:off x="457200" y="1143001"/>
            <a:ext cx="8232774" cy="2667000"/>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itchFamily="34" charset="0"/>
              <a:buChar char="•"/>
            </a:pPr>
            <a:r>
              <a:rPr lang="en-US">
                <a:solidFill>
                  <a:schemeClr val="tx1"/>
                </a:solidFill>
              </a:rPr>
              <a:t>We can convert variable types once the variables are defined.</a:t>
            </a:r>
          </a:p>
          <a:p>
            <a:pPr>
              <a:buClrTx/>
              <a:buFont typeface="Arial" pitchFamily="34" charset="0"/>
              <a:buChar char="•"/>
            </a:pPr>
            <a:r>
              <a:rPr lang="en-US">
                <a:solidFill>
                  <a:srgbClr val="0070C0"/>
                </a:solidFill>
              </a:rPr>
              <a:t>as.numeric() </a:t>
            </a:r>
            <a:r>
              <a:rPr lang="en-US">
                <a:solidFill>
                  <a:schemeClr val="tx1"/>
                </a:solidFill>
              </a:rPr>
              <a:t>Convert to numeric</a:t>
            </a:r>
          </a:p>
          <a:p>
            <a:pPr>
              <a:buClrTx/>
              <a:buFont typeface="Arial" pitchFamily="34" charset="0"/>
              <a:buChar char="•"/>
            </a:pPr>
            <a:r>
              <a:rPr lang="en-US">
                <a:solidFill>
                  <a:srgbClr val="0070C0"/>
                </a:solidFill>
              </a:rPr>
              <a:t>as.character() </a:t>
            </a:r>
            <a:r>
              <a:rPr lang="en-US">
                <a:solidFill>
                  <a:schemeClr val="tx1"/>
                </a:solidFill>
              </a:rPr>
              <a:t>Convert to character</a:t>
            </a:r>
          </a:p>
          <a:p>
            <a:pPr>
              <a:buClrTx/>
              <a:buFont typeface="Arial" pitchFamily="34" charset="0"/>
              <a:buChar char="•"/>
            </a:pPr>
            <a:r>
              <a:rPr lang="en-US">
                <a:solidFill>
                  <a:srgbClr val="0070C0"/>
                </a:solidFill>
              </a:rPr>
              <a:t>as.logical() </a:t>
            </a:r>
            <a:r>
              <a:rPr lang="en-US">
                <a:solidFill>
                  <a:schemeClr val="tx1"/>
                </a:solidFill>
              </a:rPr>
              <a:t>Convert to logical</a:t>
            </a:r>
          </a:p>
          <a:p>
            <a:pPr>
              <a:buClrTx/>
              <a:buFont typeface="Arial" pitchFamily="34" charset="0"/>
              <a:buChar char="•"/>
            </a:pPr>
            <a:r>
              <a:rPr lang="en-US">
                <a:solidFill>
                  <a:srgbClr val="0070C0"/>
                </a:solidFill>
              </a:rPr>
              <a:t>as.factor() </a:t>
            </a:r>
            <a:r>
              <a:rPr lang="en-US">
                <a:solidFill>
                  <a:schemeClr val="tx1"/>
                </a:solidFill>
              </a:rPr>
              <a:t>Convert to factor</a:t>
            </a:r>
          </a:p>
          <a:p>
            <a:pPr>
              <a:buClrTx/>
              <a:buFont typeface="Arial" pitchFamily="34" charset="0"/>
              <a:buChar char="•"/>
            </a:pPr>
            <a:r>
              <a:rPr lang="en-US">
                <a:solidFill>
                  <a:srgbClr val="0070C0"/>
                </a:solidFill>
              </a:rPr>
              <a:t>as.Date() </a:t>
            </a:r>
            <a:r>
              <a:rPr lang="en-US">
                <a:solidFill>
                  <a:schemeClr val="tx1"/>
                </a:solidFill>
              </a:rPr>
              <a:t>Convert to date</a:t>
            </a:r>
          </a:p>
        </p:txBody>
      </p:sp>
      <p:sp>
        <p:nvSpPr>
          <p:cNvPr id="11" name="Rectangle 10"/>
          <p:cNvSpPr/>
          <p:nvPr/>
        </p:nvSpPr>
        <p:spPr>
          <a:xfrm>
            <a:off x="457200" y="4038600"/>
            <a:ext cx="2971800" cy="1015663"/>
          </a:xfrm>
          <a:prstGeom prst="rect">
            <a:avLst/>
          </a:prstGeom>
        </p:spPr>
        <p:txBody>
          <a:bodyPr wrap="square">
            <a:spAutoFit/>
          </a:bodyPr>
          <a:lstStyle/>
          <a:p>
            <a:r>
              <a:rPr lang="en-US" sz="2000"/>
              <a:t>Convert d to character</a:t>
            </a:r>
          </a:p>
          <a:p>
            <a:r>
              <a:rPr lang="en-US" sz="2000">
                <a:solidFill>
                  <a:srgbClr val="0070C0"/>
                </a:solidFill>
              </a:rPr>
              <a:t>df2$d=as.character(df2$d)</a:t>
            </a:r>
          </a:p>
          <a:p>
            <a:r>
              <a:rPr lang="en-US" sz="2000">
                <a:solidFill>
                  <a:srgbClr val="0070C0"/>
                </a:solidFill>
              </a:rPr>
              <a:t>glimpse(df2)</a:t>
            </a:r>
          </a:p>
        </p:txBody>
      </p:sp>
      <p:sp>
        <p:nvSpPr>
          <p:cNvPr id="14" name="Rectangle 13"/>
          <p:cNvSpPr/>
          <p:nvPr/>
        </p:nvSpPr>
        <p:spPr>
          <a:xfrm>
            <a:off x="5257800" y="4038600"/>
            <a:ext cx="3048000" cy="1015663"/>
          </a:xfrm>
          <a:prstGeom prst="rect">
            <a:avLst/>
          </a:prstGeom>
        </p:spPr>
        <p:txBody>
          <a:bodyPr wrap="square">
            <a:spAutoFit/>
          </a:bodyPr>
          <a:lstStyle/>
          <a:p>
            <a:r>
              <a:rPr lang="en-US" sz="2000"/>
              <a:t>Convert back to factor</a:t>
            </a:r>
          </a:p>
          <a:p>
            <a:r>
              <a:rPr lang="en-US" sz="2000">
                <a:solidFill>
                  <a:srgbClr val="0070C0"/>
                </a:solidFill>
              </a:rPr>
              <a:t>df2$d=as.factor(df2$d)</a:t>
            </a:r>
          </a:p>
          <a:p>
            <a:r>
              <a:rPr lang="en-US" sz="2000">
                <a:solidFill>
                  <a:srgbClr val="0070C0"/>
                </a:solidFill>
              </a:rPr>
              <a:t>glimpse(df2)</a:t>
            </a:r>
          </a:p>
        </p:txBody>
      </p:sp>
      <p:pic>
        <p:nvPicPr>
          <p:cNvPr id="39938" name="Picture 2"/>
          <p:cNvPicPr>
            <a:picLocks noChangeAspect="1" noChangeArrowheads="1"/>
          </p:cNvPicPr>
          <p:nvPr/>
        </p:nvPicPr>
        <p:blipFill>
          <a:blip r:embed="rId2"/>
          <a:srcRect/>
          <a:stretch>
            <a:fillRect/>
          </a:stretch>
        </p:blipFill>
        <p:spPr bwMode="auto">
          <a:xfrm>
            <a:off x="533400" y="5105400"/>
            <a:ext cx="3867150" cy="131445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5257800" y="5105400"/>
            <a:ext cx="3518848" cy="1295400"/>
          </a:xfrm>
          <a:prstGeom prst="rect">
            <a:avLst/>
          </a:prstGeom>
          <a:noFill/>
          <a:ln w="9525">
            <a:noFill/>
            <a:miter lim="800000"/>
            <a:headEnd/>
            <a:tailEnd/>
          </a:ln>
          <a:effectLst/>
        </p:spPr>
      </p:pic>
      <p:sp>
        <p:nvSpPr>
          <p:cNvPr id="16" name="Rectangle 15"/>
          <p:cNvSpPr/>
          <p:nvPr/>
        </p:nvSpPr>
        <p:spPr>
          <a:xfrm>
            <a:off x="533400" y="6096000"/>
            <a:ext cx="3810000" cy="228600"/>
          </a:xfrm>
          <a:prstGeom prst="rect">
            <a:avLst/>
          </a:prstGeom>
          <a:solidFill>
            <a:srgbClr val="FFFF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334000" y="6096000"/>
            <a:ext cx="3429000" cy="228600"/>
          </a:xfrm>
          <a:prstGeom prst="rect">
            <a:avLst/>
          </a:prstGeom>
          <a:solidFill>
            <a:srgbClr val="FFFF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44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Variable Types</a:t>
            </a:r>
          </a:p>
        </p:txBody>
      </p:sp>
      <p:sp>
        <p:nvSpPr>
          <p:cNvPr id="8" name="Content Placeholder 2"/>
          <p:cNvSpPr txBox="1">
            <a:spLocks/>
          </p:cNvSpPr>
          <p:nvPr/>
        </p:nvSpPr>
        <p:spPr>
          <a:xfrm>
            <a:off x="457200" y="1752600"/>
            <a:ext cx="8232774" cy="3733800"/>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None/>
            </a:pPr>
            <a:r>
              <a:rPr lang="en-US">
                <a:solidFill>
                  <a:schemeClr val="tx1"/>
                </a:solidFill>
              </a:rPr>
              <a:t>Read in the dataset “heights.csv”.</a:t>
            </a:r>
          </a:p>
          <a:p>
            <a:pPr>
              <a:buClrTx/>
              <a:buNone/>
            </a:pPr>
            <a:endParaRPr lang="en-US">
              <a:solidFill>
                <a:schemeClr val="tx1"/>
              </a:solidFill>
            </a:endParaRPr>
          </a:p>
          <a:p>
            <a:pPr marL="457200" indent="-457200">
              <a:buClrTx/>
              <a:buFont typeface="+mj-lt"/>
              <a:buAutoNum type="arabicPeriod"/>
            </a:pPr>
            <a:r>
              <a:rPr lang="en-US">
                <a:solidFill>
                  <a:schemeClr val="tx1"/>
                </a:solidFill>
              </a:rPr>
              <a:t>What variable types should each variable be best represented as? For variables which aren’t defined correctly when the data is read in, try to define them correctly.</a:t>
            </a:r>
          </a:p>
          <a:p>
            <a:pPr marL="457200" indent="-457200">
              <a:buClrTx/>
              <a:buFont typeface="+mj-lt"/>
              <a:buAutoNum type="arabicPeriod"/>
            </a:pPr>
            <a:r>
              <a:rPr lang="en-US">
                <a:solidFill>
                  <a:schemeClr val="tx1"/>
                </a:solidFill>
              </a:rPr>
              <a:t>Which variables weren’t defined correctly when you read in the data?</a:t>
            </a:r>
          </a:p>
          <a:p>
            <a:pPr marL="457200" indent="-457200">
              <a:buClrTx/>
              <a:buFont typeface="+mj-lt"/>
              <a:buAutoNum type="arabicPeriod"/>
            </a:pPr>
            <a:r>
              <a:rPr lang="en-US">
                <a:solidFill>
                  <a:schemeClr val="tx1"/>
                </a:solidFill>
              </a:rPr>
              <a:t>What problems did you run into? Were there variables you weren’t able to define as you wanted?</a:t>
            </a:r>
          </a:p>
        </p:txBody>
      </p:sp>
      <p:sp>
        <p:nvSpPr>
          <p:cNvPr id="4" name="Rectangle 3"/>
          <p:cNvSpPr/>
          <p:nvPr/>
        </p:nvSpPr>
        <p:spPr>
          <a:xfrm>
            <a:off x="304800" y="1676400"/>
            <a:ext cx="85344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44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Missing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4">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Part 1: Sourcing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7886700" cy="5715000"/>
          </a:xfrm>
        </p:spPr>
        <p:txBody>
          <a:bodyPr>
            <a:noAutofit/>
          </a:bodyPr>
          <a:lstStyle/>
          <a:p>
            <a:r>
              <a:rPr lang="en-US" sz="2400"/>
              <a:t>Missing values in R are represented as NA</a:t>
            </a:r>
          </a:p>
          <a:p>
            <a:r>
              <a:rPr lang="en-US" sz="2400">
                <a:solidFill>
                  <a:srgbClr val="0070C0"/>
                </a:solidFill>
              </a:rPr>
              <a:t>x=c(1,2,NA,4)</a:t>
            </a:r>
          </a:p>
          <a:p>
            <a:r>
              <a:rPr lang="en-US" sz="2400"/>
              <a:t>NAs will get in the way of normal operations</a:t>
            </a:r>
          </a:p>
          <a:p>
            <a:r>
              <a:rPr lang="en-US" sz="2400">
                <a:solidFill>
                  <a:srgbClr val="0070C0"/>
                </a:solidFill>
              </a:rPr>
              <a:t>sum(x)				</a:t>
            </a:r>
            <a:r>
              <a:rPr lang="en-US" sz="2400"/>
              <a:t>NA</a:t>
            </a:r>
          </a:p>
          <a:p>
            <a:r>
              <a:rPr lang="en-US" sz="2400"/>
              <a:t>Find NAs – Returns T/F for whether each observation is NA</a:t>
            </a:r>
          </a:p>
          <a:p>
            <a:r>
              <a:rPr lang="en-US" sz="2400">
                <a:solidFill>
                  <a:srgbClr val="0070C0"/>
                </a:solidFill>
              </a:rPr>
              <a:t>is.na(x)				</a:t>
            </a:r>
            <a:r>
              <a:rPr lang="en-US" sz="2400"/>
              <a:t>F F T F</a:t>
            </a:r>
          </a:p>
          <a:p>
            <a:r>
              <a:rPr lang="en-US" sz="2400"/>
              <a:t>Find number of NAs for a variable</a:t>
            </a:r>
          </a:p>
          <a:p>
            <a:r>
              <a:rPr lang="en-US" sz="2400">
                <a:solidFill>
                  <a:srgbClr val="0070C0"/>
                </a:solidFill>
              </a:rPr>
              <a:t>sum(is.na(x))			</a:t>
            </a:r>
            <a:r>
              <a:rPr lang="en-US" sz="2400"/>
              <a:t>1</a:t>
            </a:r>
          </a:p>
          <a:p>
            <a:endParaRPr lang="en-US" sz="2400">
              <a:solidFill>
                <a:srgbClr val="0070C0"/>
              </a:solidFill>
            </a:endParaRPr>
          </a:p>
          <a:p>
            <a:r>
              <a:rPr lang="en-US" sz="2400">
                <a:solidFill>
                  <a:srgbClr val="0070C0"/>
                </a:solidFill>
              </a:rPr>
              <a:t>y=c(2,2,3,3)</a:t>
            </a:r>
          </a:p>
          <a:p>
            <a:r>
              <a:rPr lang="en-US" sz="2400">
                <a:solidFill>
                  <a:srgbClr val="0070C0"/>
                </a:solidFill>
              </a:rPr>
              <a:t>df=data.frame(x,y)</a:t>
            </a:r>
          </a:p>
          <a:p>
            <a:r>
              <a:rPr lang="en-US" sz="2400"/>
              <a:t>Find number of NAs for a dataset</a:t>
            </a:r>
          </a:p>
          <a:p>
            <a:r>
              <a:rPr lang="en-US" sz="2400">
                <a:solidFill>
                  <a:srgbClr val="0070C0"/>
                </a:solidFill>
              </a:rPr>
              <a:t>summary(df)</a:t>
            </a:r>
          </a:p>
        </p:txBody>
      </p:sp>
      <p:sp>
        <p:nvSpPr>
          <p:cNvPr id="6" name="Title 1"/>
          <p:cNvSpPr txBox="1">
            <a:spLocks/>
          </p:cNvSpPr>
          <p:nvPr/>
        </p:nvSpPr>
        <p:spPr>
          <a:xfrm>
            <a:off x="628650" y="166185"/>
            <a:ext cx="7886700" cy="600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latin typeface="+mn-lt"/>
              </a:rPr>
              <a:t>Missing Values</a:t>
            </a:r>
            <a:endParaRPr lang="en-US" sz="3200" b="1" dirty="0">
              <a:latin typeface="+mn-lt"/>
            </a:endParaRPr>
          </a:p>
        </p:txBody>
      </p:sp>
      <p:pic>
        <p:nvPicPr>
          <p:cNvPr id="43017" name="Picture 9"/>
          <p:cNvPicPr>
            <a:picLocks noChangeAspect="1" noChangeArrowheads="1"/>
          </p:cNvPicPr>
          <p:nvPr/>
        </p:nvPicPr>
        <p:blipFill>
          <a:blip r:embed="rId2"/>
          <a:srcRect/>
          <a:stretch>
            <a:fillRect/>
          </a:stretch>
        </p:blipFill>
        <p:spPr bwMode="auto">
          <a:xfrm>
            <a:off x="5486400" y="5181600"/>
            <a:ext cx="2952750" cy="1409700"/>
          </a:xfrm>
          <a:prstGeom prst="rect">
            <a:avLst/>
          </a:prstGeom>
          <a:noFill/>
          <a:ln w="9525">
            <a:noFill/>
            <a:miter lim="800000"/>
            <a:headEnd/>
            <a:tailEnd/>
          </a:ln>
          <a:effectLst/>
        </p:spPr>
      </p:pic>
    </p:spTree>
    <p:extLst>
      <p:ext uri="{BB962C8B-B14F-4D97-AF65-F5344CB8AC3E}">
        <p14:creationId xmlns:p14="http://schemas.microsoft.com/office/powerpoint/2010/main" val="1696968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7886700" cy="5153169"/>
          </a:xfrm>
        </p:spPr>
        <p:txBody>
          <a:bodyPr>
            <a:normAutofit lnSpcReduction="10000"/>
          </a:bodyPr>
          <a:lstStyle/>
          <a:p>
            <a:pPr>
              <a:buNone/>
            </a:pPr>
            <a:r>
              <a:rPr lang="en-US" sz="2800"/>
              <a:t>There are 3 ways to deal with missing values</a:t>
            </a:r>
          </a:p>
          <a:p>
            <a:pPr marL="514350" indent="-514350">
              <a:buFont typeface="+mj-lt"/>
              <a:buAutoNum type="arabicPeriod"/>
            </a:pPr>
            <a:r>
              <a:rPr lang="en-US" sz="2800"/>
              <a:t>Omit method - Ignore entire row or column</a:t>
            </a:r>
            <a:endParaRPr lang="en-US" sz="2800" dirty="0"/>
          </a:p>
          <a:p>
            <a:pPr marL="514350" indent="-514350"/>
            <a:r>
              <a:rPr lang="en-US" sz="2400"/>
              <a:t>na.omit()</a:t>
            </a:r>
          </a:p>
          <a:p>
            <a:pPr marL="514350" indent="-514350"/>
            <a:r>
              <a:rPr lang="en-US" sz="2400"/>
              <a:t>This is only recommended if the entire row or entire column contains missing values</a:t>
            </a:r>
          </a:p>
          <a:p>
            <a:pPr marL="514350" indent="-514350">
              <a:buFont typeface="+mj-lt"/>
              <a:buAutoNum type="arabicPeriod" startAt="2"/>
            </a:pPr>
            <a:r>
              <a:rPr lang="en-US" sz="2800"/>
              <a:t>Remove method – Ignore only the missing values</a:t>
            </a:r>
          </a:p>
          <a:p>
            <a:pPr marL="514350" indent="-514350"/>
            <a:r>
              <a:rPr lang="en-US" sz="2400"/>
              <a:t>na.rm=T</a:t>
            </a:r>
          </a:p>
          <a:p>
            <a:pPr marL="514350" indent="-514350"/>
            <a:r>
              <a:rPr lang="en-US" sz="2400"/>
              <a:t>This is the preferred method that we will use most often for this class</a:t>
            </a:r>
          </a:p>
          <a:p>
            <a:pPr marL="514350" indent="-514350">
              <a:buFont typeface="+mj-lt"/>
              <a:buAutoNum type="arabicPeriod" startAt="3"/>
            </a:pPr>
            <a:r>
              <a:rPr lang="en-US" sz="2800"/>
              <a:t>Mean Replace method - Replace the missing values with the average value for that variable</a:t>
            </a:r>
          </a:p>
          <a:p>
            <a:pPr marL="514350" indent="-514350"/>
            <a:r>
              <a:rPr lang="en-US" sz="2400"/>
              <a:t>is.na() = mean()</a:t>
            </a:r>
          </a:p>
        </p:txBody>
      </p:sp>
      <p:sp>
        <p:nvSpPr>
          <p:cNvPr id="6" name="Title 1"/>
          <p:cNvSpPr txBox="1">
            <a:spLocks/>
          </p:cNvSpPr>
          <p:nvPr/>
        </p:nvSpPr>
        <p:spPr>
          <a:xfrm>
            <a:off x="628650" y="166185"/>
            <a:ext cx="7886700" cy="600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latin typeface="+mn-lt"/>
              </a:rPr>
              <a:t>Missing Values</a:t>
            </a:r>
            <a:endParaRPr lang="en-US" sz="3200" b="1" dirty="0">
              <a:latin typeface="+mn-lt"/>
            </a:endParaRPr>
          </a:p>
        </p:txBody>
      </p:sp>
    </p:spTree>
    <p:extLst>
      <p:ext uri="{BB962C8B-B14F-4D97-AF65-F5344CB8AC3E}">
        <p14:creationId xmlns:p14="http://schemas.microsoft.com/office/powerpoint/2010/main" val="1696968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6019800" cy="5638800"/>
          </a:xfrm>
        </p:spPr>
        <p:txBody>
          <a:bodyPr>
            <a:normAutofit/>
          </a:bodyPr>
          <a:lstStyle/>
          <a:p>
            <a:pPr>
              <a:buNone/>
            </a:pPr>
            <a:r>
              <a:rPr lang="en-US" sz="2400"/>
              <a:t>1. Omit Method</a:t>
            </a:r>
          </a:p>
          <a:p>
            <a:r>
              <a:rPr lang="en-US" sz="2400">
                <a:solidFill>
                  <a:srgbClr val="0070C0"/>
                </a:solidFill>
              </a:rPr>
              <a:t>colSums( na.omit(df) )</a:t>
            </a:r>
          </a:p>
          <a:p>
            <a:pPr>
              <a:buNone/>
            </a:pPr>
            <a:endParaRPr lang="en-US" sz="1800"/>
          </a:p>
          <a:p>
            <a:pPr>
              <a:buNone/>
            </a:pPr>
            <a:endParaRPr lang="en-US" sz="1800"/>
          </a:p>
          <a:p>
            <a:pPr>
              <a:buNone/>
            </a:pPr>
            <a:endParaRPr lang="en-US" sz="1800"/>
          </a:p>
          <a:p>
            <a:pPr>
              <a:buNone/>
            </a:pPr>
            <a:r>
              <a:rPr lang="en-US" sz="2400"/>
              <a:t>2. Remove Method</a:t>
            </a:r>
          </a:p>
          <a:p>
            <a:pPr>
              <a:buNone/>
            </a:pPr>
            <a:r>
              <a:rPr lang="en-US" sz="2400"/>
              <a:t>***This is the preferred method***</a:t>
            </a:r>
          </a:p>
          <a:p>
            <a:r>
              <a:rPr lang="en-US" sz="2400">
                <a:solidFill>
                  <a:srgbClr val="0070C0"/>
                </a:solidFill>
              </a:rPr>
              <a:t>colSums( df,na.rm=T )</a:t>
            </a:r>
          </a:p>
          <a:p>
            <a:endParaRPr lang="en-US" sz="1800"/>
          </a:p>
          <a:p>
            <a:endParaRPr lang="en-US" sz="1800"/>
          </a:p>
          <a:p>
            <a:pPr>
              <a:buNone/>
            </a:pPr>
            <a:r>
              <a:rPr lang="en-US" sz="2400"/>
              <a:t>3. Mean Replace Method</a:t>
            </a:r>
          </a:p>
          <a:p>
            <a:r>
              <a:rPr lang="en-US" sz="2400">
                <a:solidFill>
                  <a:srgbClr val="0070C0"/>
                </a:solidFill>
              </a:rPr>
              <a:t>df$x[is.na(df$x)]=mean(na.omit(df$x))</a:t>
            </a:r>
          </a:p>
          <a:p>
            <a:r>
              <a:rPr lang="en-US" sz="2400">
                <a:solidFill>
                  <a:srgbClr val="0070C0"/>
                </a:solidFill>
              </a:rPr>
              <a:t>colSums(df)</a:t>
            </a:r>
          </a:p>
        </p:txBody>
      </p:sp>
      <p:sp>
        <p:nvSpPr>
          <p:cNvPr id="6" name="Title 1"/>
          <p:cNvSpPr txBox="1">
            <a:spLocks/>
          </p:cNvSpPr>
          <p:nvPr/>
        </p:nvSpPr>
        <p:spPr>
          <a:xfrm>
            <a:off x="628650" y="166185"/>
            <a:ext cx="7886700" cy="600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latin typeface="+mn-lt"/>
              </a:rPr>
              <a:t>Missing Values</a:t>
            </a:r>
            <a:endParaRPr lang="en-US" sz="3200" b="1" dirty="0">
              <a:latin typeface="+mn-lt"/>
            </a:endParaRPr>
          </a:p>
        </p:txBody>
      </p:sp>
      <p:graphicFrame>
        <p:nvGraphicFramePr>
          <p:cNvPr id="7" name="Table 6"/>
          <p:cNvGraphicFramePr>
            <a:graphicFrameLocks noGrp="1"/>
          </p:cNvGraphicFramePr>
          <p:nvPr/>
        </p:nvGraphicFramePr>
        <p:xfrm>
          <a:off x="6553200" y="1066800"/>
          <a:ext cx="1565754" cy="1524000"/>
        </p:xfrm>
        <a:graphic>
          <a:graphicData uri="http://schemas.openxmlformats.org/drawingml/2006/table">
            <a:tbl>
              <a:tblPr firstRow="1" bandRow="1">
                <a:tableStyleId>{5C22544A-7EE6-4342-B048-85BDC9FD1C3A}</a:tableStyleId>
              </a:tblPr>
              <a:tblGrid>
                <a:gridCol w="782877">
                  <a:extLst>
                    <a:ext uri="{9D8B030D-6E8A-4147-A177-3AD203B41FA5}">
                      <a16:colId xmlns:a16="http://schemas.microsoft.com/office/drawing/2014/main" val="20000"/>
                    </a:ext>
                  </a:extLst>
                </a:gridCol>
                <a:gridCol w="782877">
                  <a:extLst>
                    <a:ext uri="{9D8B030D-6E8A-4147-A177-3AD203B41FA5}">
                      <a16:colId xmlns:a16="http://schemas.microsoft.com/office/drawing/2014/main" val="20001"/>
                    </a:ext>
                  </a:extLst>
                </a:gridCol>
              </a:tblGrid>
              <a:tr h="304800">
                <a:tc>
                  <a:txBody>
                    <a:bodyPr/>
                    <a:lstStyle/>
                    <a:p>
                      <a:pPr algn="ctr"/>
                      <a:r>
                        <a:rPr lang="en-US" sz="1500">
                          <a:solidFill>
                            <a:schemeClr val="tx1"/>
                          </a:solidFill>
                        </a:rPr>
                        <a:t>x</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y</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pPr algn="ctr"/>
                      <a:r>
                        <a:rPr lang="en-US" sz="1500">
                          <a:solidFill>
                            <a:schemeClr val="tx1"/>
                          </a:solidFill>
                        </a:rPr>
                        <a:t>1</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00">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00">
                <a:tc>
                  <a:txBody>
                    <a:bodyPr/>
                    <a:lstStyle/>
                    <a:p>
                      <a:pPr algn="ctr"/>
                      <a:r>
                        <a:rPr lang="en-US" sz="1500">
                          <a:solidFill>
                            <a:schemeClr val="tx1"/>
                          </a:solidFill>
                        </a:rPr>
                        <a:t>NA</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3</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00">
                <a:tc>
                  <a:txBody>
                    <a:bodyPr/>
                    <a:lstStyle/>
                    <a:p>
                      <a:pPr algn="ctr"/>
                      <a:r>
                        <a:rPr lang="en-US" sz="1500">
                          <a:solidFill>
                            <a:schemeClr val="tx1"/>
                          </a:solidFill>
                        </a:rPr>
                        <a:t>4</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4</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6553200" y="2971800"/>
          <a:ext cx="1565754" cy="1524000"/>
        </p:xfrm>
        <a:graphic>
          <a:graphicData uri="http://schemas.openxmlformats.org/drawingml/2006/table">
            <a:tbl>
              <a:tblPr firstRow="1" bandRow="1">
                <a:tableStyleId>{5C22544A-7EE6-4342-B048-85BDC9FD1C3A}</a:tableStyleId>
              </a:tblPr>
              <a:tblGrid>
                <a:gridCol w="782877">
                  <a:extLst>
                    <a:ext uri="{9D8B030D-6E8A-4147-A177-3AD203B41FA5}">
                      <a16:colId xmlns:a16="http://schemas.microsoft.com/office/drawing/2014/main" val="20000"/>
                    </a:ext>
                  </a:extLst>
                </a:gridCol>
                <a:gridCol w="782877">
                  <a:extLst>
                    <a:ext uri="{9D8B030D-6E8A-4147-A177-3AD203B41FA5}">
                      <a16:colId xmlns:a16="http://schemas.microsoft.com/office/drawing/2014/main" val="20001"/>
                    </a:ext>
                  </a:extLst>
                </a:gridCol>
              </a:tblGrid>
              <a:tr h="304800">
                <a:tc>
                  <a:txBody>
                    <a:bodyPr/>
                    <a:lstStyle/>
                    <a:p>
                      <a:pPr algn="ctr"/>
                      <a:r>
                        <a:rPr lang="en-US" sz="1500">
                          <a:solidFill>
                            <a:schemeClr val="tx1"/>
                          </a:solidFill>
                        </a:rPr>
                        <a:t>x</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y</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pPr algn="ctr"/>
                      <a:r>
                        <a:rPr lang="en-US" sz="1500">
                          <a:solidFill>
                            <a:schemeClr val="tx1"/>
                          </a:solidFill>
                        </a:rPr>
                        <a:t>1</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00">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00">
                <a:tc>
                  <a:txBody>
                    <a:bodyPr/>
                    <a:lstStyle/>
                    <a:p>
                      <a:pPr algn="ctr"/>
                      <a:r>
                        <a:rPr lang="en-US" sz="1500">
                          <a:solidFill>
                            <a:schemeClr val="tx1"/>
                          </a:solidFill>
                        </a:rPr>
                        <a:t>NA</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3</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00">
                <a:tc>
                  <a:txBody>
                    <a:bodyPr/>
                    <a:lstStyle/>
                    <a:p>
                      <a:pPr algn="ctr"/>
                      <a:r>
                        <a:rPr lang="en-US" sz="1500">
                          <a:solidFill>
                            <a:schemeClr val="tx1"/>
                          </a:solidFill>
                        </a:rPr>
                        <a:t>4</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4</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6553200" y="4876800"/>
          <a:ext cx="1565754" cy="1524000"/>
        </p:xfrm>
        <a:graphic>
          <a:graphicData uri="http://schemas.openxmlformats.org/drawingml/2006/table">
            <a:tbl>
              <a:tblPr firstRow="1" bandRow="1">
                <a:tableStyleId>{5C22544A-7EE6-4342-B048-85BDC9FD1C3A}</a:tableStyleId>
              </a:tblPr>
              <a:tblGrid>
                <a:gridCol w="782877">
                  <a:extLst>
                    <a:ext uri="{9D8B030D-6E8A-4147-A177-3AD203B41FA5}">
                      <a16:colId xmlns:a16="http://schemas.microsoft.com/office/drawing/2014/main" val="20000"/>
                    </a:ext>
                  </a:extLst>
                </a:gridCol>
                <a:gridCol w="782877">
                  <a:extLst>
                    <a:ext uri="{9D8B030D-6E8A-4147-A177-3AD203B41FA5}">
                      <a16:colId xmlns:a16="http://schemas.microsoft.com/office/drawing/2014/main" val="20001"/>
                    </a:ext>
                  </a:extLst>
                </a:gridCol>
              </a:tblGrid>
              <a:tr h="304800">
                <a:tc>
                  <a:txBody>
                    <a:bodyPr/>
                    <a:lstStyle/>
                    <a:p>
                      <a:pPr algn="ctr"/>
                      <a:r>
                        <a:rPr lang="en-US" sz="1500">
                          <a:solidFill>
                            <a:schemeClr val="tx1"/>
                          </a:solidFill>
                        </a:rPr>
                        <a:t>x</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y</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pPr algn="ctr"/>
                      <a:r>
                        <a:rPr lang="en-US" sz="1500">
                          <a:solidFill>
                            <a:schemeClr val="tx1"/>
                          </a:solidFill>
                        </a:rPr>
                        <a:t>1</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00">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2</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00">
                <a:tc>
                  <a:txBody>
                    <a:bodyPr/>
                    <a:lstStyle/>
                    <a:p>
                      <a:pPr algn="ctr"/>
                      <a:r>
                        <a:rPr lang="en-US" sz="1500" b="1">
                          <a:solidFill>
                            <a:srgbClr val="FF0000"/>
                          </a:solidFill>
                        </a:rPr>
                        <a:t>2.33</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3</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00">
                <a:tc>
                  <a:txBody>
                    <a:bodyPr/>
                    <a:lstStyle/>
                    <a:p>
                      <a:pPr algn="ctr"/>
                      <a:r>
                        <a:rPr lang="en-US" sz="1500">
                          <a:solidFill>
                            <a:schemeClr val="tx1"/>
                          </a:solidFill>
                        </a:rPr>
                        <a:t>4</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solidFill>
                            <a:schemeClr val="tx1"/>
                          </a:solidFill>
                        </a:rPr>
                        <a:t>4</a:t>
                      </a:r>
                    </a:p>
                  </a:txBody>
                  <a:tcPr marL="75156" marR="75156" marT="37578" marB="375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12" name="Straight Connector 11"/>
          <p:cNvCxnSpPr/>
          <p:nvPr/>
        </p:nvCxnSpPr>
        <p:spPr>
          <a:xfrm>
            <a:off x="6324600" y="2133600"/>
            <a:ext cx="2057400" cy="158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53200" y="4038600"/>
            <a:ext cx="762000" cy="158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29400" y="26670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7" name="Rectangle 16"/>
          <p:cNvSpPr/>
          <p:nvPr/>
        </p:nvSpPr>
        <p:spPr>
          <a:xfrm>
            <a:off x="7391400" y="26670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22" name="Rectangle 21"/>
          <p:cNvSpPr/>
          <p:nvPr/>
        </p:nvSpPr>
        <p:spPr>
          <a:xfrm>
            <a:off x="6629400" y="45720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23" name="Rectangle 22"/>
          <p:cNvSpPr/>
          <p:nvPr/>
        </p:nvSpPr>
        <p:spPr>
          <a:xfrm>
            <a:off x="7391400" y="45720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p>
        </p:txBody>
      </p:sp>
      <p:sp>
        <p:nvSpPr>
          <p:cNvPr id="24" name="Rectangle 23"/>
          <p:cNvSpPr/>
          <p:nvPr/>
        </p:nvSpPr>
        <p:spPr>
          <a:xfrm>
            <a:off x="6629400" y="64770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9.33</a:t>
            </a:r>
          </a:p>
        </p:txBody>
      </p:sp>
      <p:sp>
        <p:nvSpPr>
          <p:cNvPr id="25" name="Rectangle 24"/>
          <p:cNvSpPr/>
          <p:nvPr/>
        </p:nvSpPr>
        <p:spPr>
          <a:xfrm>
            <a:off x="7391400" y="64770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11</a:t>
            </a:r>
          </a:p>
        </p:txBody>
      </p:sp>
    </p:spTree>
    <p:extLst>
      <p:ext uri="{BB962C8B-B14F-4D97-AF65-F5344CB8AC3E}">
        <p14:creationId xmlns:p14="http://schemas.microsoft.com/office/powerpoint/2010/main" val="1696968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Missing Values</a:t>
            </a:r>
          </a:p>
        </p:txBody>
      </p:sp>
      <p:sp>
        <p:nvSpPr>
          <p:cNvPr id="8" name="Content Placeholder 2"/>
          <p:cNvSpPr txBox="1">
            <a:spLocks/>
          </p:cNvSpPr>
          <p:nvPr/>
        </p:nvSpPr>
        <p:spPr>
          <a:xfrm>
            <a:off x="457200" y="1752600"/>
            <a:ext cx="8232774" cy="4419600"/>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None/>
            </a:pPr>
            <a:r>
              <a:rPr lang="en-US">
                <a:solidFill>
                  <a:schemeClr val="tx1"/>
                </a:solidFill>
              </a:rPr>
              <a:t>Read in the dataset “houses.csv”.</a:t>
            </a:r>
          </a:p>
          <a:p>
            <a:pPr marL="457200" indent="-457200">
              <a:buClrTx/>
              <a:buNone/>
            </a:pPr>
            <a:endParaRPr lang="en-US" sz="1050">
              <a:solidFill>
                <a:schemeClr val="tx1"/>
              </a:solidFill>
            </a:endParaRPr>
          </a:p>
          <a:p>
            <a:pPr marL="457200" indent="-457200">
              <a:buClrTx/>
              <a:buFont typeface="+mj-lt"/>
              <a:buAutoNum type="arabicPeriod"/>
            </a:pPr>
            <a:r>
              <a:rPr lang="en-US">
                <a:solidFill>
                  <a:schemeClr val="tx1"/>
                </a:solidFill>
              </a:rPr>
              <a:t>Find the number of missing values for the house front lot size variable</a:t>
            </a:r>
          </a:p>
          <a:p>
            <a:pPr marL="457200" indent="-457200">
              <a:buClrTx/>
              <a:buFont typeface="+mj-lt"/>
              <a:buAutoNum type="arabicPeriod"/>
            </a:pPr>
            <a:r>
              <a:rPr lang="en-US">
                <a:solidFill>
                  <a:schemeClr val="tx1"/>
                </a:solidFill>
              </a:rPr>
              <a:t>Find the sum of the house front lot size variable using both the remove and mean replace methods.</a:t>
            </a:r>
          </a:p>
          <a:p>
            <a:pPr marL="457200" indent="-457200">
              <a:buClrTx/>
              <a:buFont typeface="+mj-lt"/>
              <a:buAutoNum type="arabicPeriod"/>
            </a:pPr>
            <a:r>
              <a:rPr lang="en-US">
                <a:solidFill>
                  <a:schemeClr val="tx1"/>
                </a:solidFill>
              </a:rPr>
              <a:t>Find number of missing values for every variable in dataset. Which variable has the most missing values?</a:t>
            </a:r>
          </a:p>
          <a:p>
            <a:pPr marL="457200" indent="-457200">
              <a:buClrTx/>
              <a:buFont typeface="+mj-lt"/>
              <a:buAutoNum type="arabicPeriod"/>
            </a:pPr>
            <a:endParaRPr lang="en-US" sz="1050">
              <a:solidFill>
                <a:schemeClr val="tx1"/>
              </a:solidFill>
            </a:endParaRPr>
          </a:p>
          <a:p>
            <a:pPr marL="457200" indent="-457200">
              <a:buClrTx/>
              <a:buNone/>
            </a:pPr>
            <a:r>
              <a:rPr lang="en-US">
                <a:solidFill>
                  <a:schemeClr val="tx1"/>
                </a:solidFill>
              </a:rPr>
              <a:t>Hint: Use names (houses) to get all of the variable names so you can find the variable easily</a:t>
            </a:r>
          </a:p>
        </p:txBody>
      </p:sp>
      <p:sp>
        <p:nvSpPr>
          <p:cNvPr id="4" name="Rectangle 3"/>
          <p:cNvSpPr/>
          <p:nvPr/>
        </p:nvSpPr>
        <p:spPr>
          <a:xfrm>
            <a:off x="304800" y="1676400"/>
            <a:ext cx="85344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44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Performing Large Operations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600200"/>
            <a:ext cx="8232774" cy="3429000"/>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itchFamily="34" charset="0"/>
              <a:buChar char="•"/>
            </a:pPr>
            <a:r>
              <a:rPr lang="en-US">
                <a:solidFill>
                  <a:schemeClr val="tx1"/>
                </a:solidFill>
              </a:rPr>
              <a:t>ifelse() is a useful function to perform an if/then operation across a variable.</a:t>
            </a:r>
          </a:p>
          <a:p>
            <a:pPr>
              <a:buClrTx/>
              <a:buFont typeface="Arial" pitchFamily="34" charset="0"/>
              <a:buChar char="•"/>
            </a:pPr>
            <a:r>
              <a:rPr lang="en-US">
                <a:solidFill>
                  <a:schemeClr val="tx1"/>
                </a:solidFill>
              </a:rPr>
              <a:t>General form:</a:t>
            </a:r>
          </a:p>
          <a:p>
            <a:pPr>
              <a:buClrTx/>
              <a:buFont typeface="Arial" pitchFamily="34" charset="0"/>
              <a:buChar char="•"/>
            </a:pPr>
            <a:r>
              <a:rPr lang="en-US">
                <a:solidFill>
                  <a:schemeClr val="tx1"/>
                </a:solidFill>
              </a:rPr>
              <a:t>ifelse ( logical condition , value if TRUE, value if FALSE )</a:t>
            </a:r>
          </a:p>
          <a:p>
            <a:pPr>
              <a:buClrTx/>
              <a:buFont typeface="Arial" pitchFamily="34" charset="0"/>
              <a:buChar char="•"/>
            </a:pPr>
            <a:endParaRPr lang="en-US">
              <a:solidFill>
                <a:schemeClr val="tx1"/>
              </a:solidFill>
            </a:endParaRPr>
          </a:p>
          <a:p>
            <a:pPr>
              <a:buClrTx/>
              <a:buFont typeface="Arial" pitchFamily="34" charset="0"/>
              <a:buChar char="•"/>
            </a:pPr>
            <a:r>
              <a:rPr lang="en-US">
                <a:solidFill>
                  <a:srgbClr val="0070C0"/>
                </a:solidFill>
              </a:rPr>
              <a:t>X = c( 0.1, 0.7, 0.3, 0.9 )</a:t>
            </a:r>
          </a:p>
          <a:p>
            <a:pPr>
              <a:buClrTx/>
              <a:buFont typeface="Arial" pitchFamily="34" charset="0"/>
              <a:buChar char="•"/>
            </a:pPr>
            <a:r>
              <a:rPr lang="en-US">
                <a:solidFill>
                  <a:srgbClr val="0070C0"/>
                </a:solidFill>
              </a:rPr>
              <a:t>HighLow = ifelse( X&gt;0.5, "High", "Low“ )</a:t>
            </a:r>
          </a:p>
          <a:p>
            <a:pPr>
              <a:buClrTx/>
              <a:buFont typeface="Arial" pitchFamily="34" charset="0"/>
              <a:buChar char="•"/>
            </a:pPr>
            <a:r>
              <a:rPr lang="en-US">
                <a:solidFill>
                  <a:srgbClr val="0070C0"/>
                </a:solidFill>
              </a:rPr>
              <a:t>HighLow</a:t>
            </a:r>
            <a:endParaRPr lang="en-US" dirty="0">
              <a:solidFill>
                <a:srgbClr val="0070C0"/>
              </a:solidFill>
            </a:endParaRPr>
          </a:p>
        </p:txBody>
      </p:sp>
      <p:sp>
        <p:nvSpPr>
          <p:cNvPr id="5" name="Title 1"/>
          <p:cNvSpPr>
            <a:spLocks noGrp="1"/>
          </p:cNvSpPr>
          <p:nvPr>
            <p:ph type="title"/>
          </p:nvPr>
        </p:nvSpPr>
        <p:spPr>
          <a:xfrm>
            <a:off x="457200" y="0"/>
            <a:ext cx="8229600" cy="990600"/>
          </a:xfrm>
        </p:spPr>
        <p:txBody>
          <a:bodyPr>
            <a:normAutofit/>
          </a:bodyPr>
          <a:lstStyle/>
          <a:p>
            <a:r>
              <a:rPr lang="en-US" sz="4000"/>
              <a:t>Operations Across Variables</a:t>
            </a:r>
          </a:p>
        </p:txBody>
      </p:sp>
      <p:pic>
        <p:nvPicPr>
          <p:cNvPr id="40962" name="Picture 2"/>
          <p:cNvPicPr>
            <a:picLocks noChangeAspect="1" noChangeArrowheads="1"/>
          </p:cNvPicPr>
          <p:nvPr/>
        </p:nvPicPr>
        <p:blipFill>
          <a:blip r:embed="rId2"/>
          <a:srcRect/>
          <a:stretch>
            <a:fillRect/>
          </a:stretch>
        </p:blipFill>
        <p:spPr bwMode="auto">
          <a:xfrm>
            <a:off x="457200" y="5181600"/>
            <a:ext cx="3657600" cy="228600"/>
          </a:xfrm>
          <a:prstGeom prst="rect">
            <a:avLst/>
          </a:prstGeom>
          <a:noFill/>
          <a:ln w="9525">
            <a:noFill/>
            <a:miter lim="800000"/>
            <a:headEnd/>
            <a:tailEnd/>
          </a:ln>
          <a:effectLst/>
        </p:spPr>
      </p:pic>
    </p:spTree>
    <p:extLst>
      <p:ext uri="{BB962C8B-B14F-4D97-AF65-F5344CB8AC3E}">
        <p14:creationId xmlns:p14="http://schemas.microsoft.com/office/powerpoint/2010/main" val="3140744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990600"/>
            <a:ext cx="8232774" cy="3429000"/>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itchFamily="34" charset="0"/>
              <a:buChar char="•"/>
            </a:pPr>
            <a:r>
              <a:rPr lang="en-US">
                <a:solidFill>
                  <a:schemeClr val="tx1"/>
                </a:solidFill>
              </a:rPr>
              <a:t>lapply() is a useful function to perform any operation across a dataset.</a:t>
            </a:r>
          </a:p>
          <a:p>
            <a:pPr>
              <a:buClrTx/>
              <a:buFont typeface="Arial" pitchFamily="34" charset="0"/>
              <a:buChar char="•"/>
            </a:pPr>
            <a:r>
              <a:rPr lang="en-US">
                <a:solidFill>
                  <a:schemeClr val="tx1"/>
                </a:solidFill>
              </a:rPr>
              <a:t>lapply() returns a list; sapply() is the same but returns a vector</a:t>
            </a:r>
          </a:p>
          <a:p>
            <a:pPr>
              <a:buClrTx/>
              <a:buFont typeface="Arial" pitchFamily="34" charset="0"/>
              <a:buChar char="•"/>
            </a:pPr>
            <a:r>
              <a:rPr lang="en-US">
                <a:solidFill>
                  <a:schemeClr val="tx1"/>
                </a:solidFill>
              </a:rPr>
              <a:t>General form:</a:t>
            </a:r>
          </a:p>
          <a:p>
            <a:pPr>
              <a:buClrTx/>
              <a:buFont typeface="Arial" pitchFamily="34" charset="0"/>
              <a:buChar char="•"/>
            </a:pPr>
            <a:r>
              <a:rPr lang="en-US">
                <a:solidFill>
                  <a:schemeClr val="tx1"/>
                </a:solidFill>
              </a:rPr>
              <a:t>lapply ( dataset, function(x) somefunction )</a:t>
            </a:r>
          </a:p>
          <a:p>
            <a:pPr>
              <a:buClrTx/>
              <a:buFont typeface="Arial" pitchFamily="34" charset="0"/>
              <a:buChar char="•"/>
            </a:pPr>
            <a:endParaRPr lang="en-US" sz="1600">
              <a:solidFill>
                <a:schemeClr val="tx1"/>
              </a:solidFill>
            </a:endParaRPr>
          </a:p>
          <a:p>
            <a:pPr>
              <a:buClrTx/>
              <a:buFont typeface="Arial" pitchFamily="34" charset="0"/>
              <a:buChar char="•"/>
            </a:pPr>
            <a:r>
              <a:rPr lang="en-US">
                <a:solidFill>
                  <a:schemeClr val="tx1"/>
                </a:solidFill>
              </a:rPr>
              <a:t>We can use lapply to convert all of the variables in df2 to characters at the same time.</a:t>
            </a:r>
          </a:p>
          <a:p>
            <a:pPr>
              <a:buClrTx/>
              <a:buFont typeface="Arial" pitchFamily="34" charset="0"/>
              <a:buChar char="•"/>
            </a:pPr>
            <a:r>
              <a:rPr lang="en-US">
                <a:solidFill>
                  <a:srgbClr val="0070C0"/>
                </a:solidFill>
              </a:rPr>
              <a:t>df3=lapply(df2,function(x)as.character(x))</a:t>
            </a:r>
          </a:p>
          <a:p>
            <a:pPr>
              <a:buClrTx/>
              <a:buFont typeface="Arial" pitchFamily="34" charset="0"/>
              <a:buChar char="•"/>
            </a:pPr>
            <a:r>
              <a:rPr lang="en-US">
                <a:solidFill>
                  <a:schemeClr val="tx1"/>
                </a:solidFill>
              </a:rPr>
              <a:t>lapply() returns a list; let’s put this into a dataframe.</a:t>
            </a:r>
          </a:p>
          <a:p>
            <a:pPr>
              <a:buClrTx/>
              <a:buFont typeface="Arial" pitchFamily="34" charset="0"/>
              <a:buChar char="•"/>
            </a:pPr>
            <a:r>
              <a:rPr lang="en-US">
                <a:solidFill>
                  <a:srgbClr val="0070C0"/>
                </a:solidFill>
              </a:rPr>
              <a:t>df3=data.frame(df3,stringsAsFactors = F)</a:t>
            </a:r>
          </a:p>
          <a:p>
            <a:pPr>
              <a:buClrTx/>
              <a:buFont typeface="Arial" pitchFamily="34" charset="0"/>
              <a:buChar char="•"/>
            </a:pPr>
            <a:r>
              <a:rPr lang="en-US">
                <a:solidFill>
                  <a:srgbClr val="0070C0"/>
                </a:solidFill>
              </a:rPr>
              <a:t>glimpse(df3)</a:t>
            </a:r>
            <a:endParaRPr lang="en-US" dirty="0">
              <a:solidFill>
                <a:srgbClr val="0070C0"/>
              </a:solidFill>
            </a:endParaRPr>
          </a:p>
        </p:txBody>
      </p:sp>
      <p:sp>
        <p:nvSpPr>
          <p:cNvPr id="5" name="Title 1"/>
          <p:cNvSpPr>
            <a:spLocks noGrp="1"/>
          </p:cNvSpPr>
          <p:nvPr>
            <p:ph type="title"/>
          </p:nvPr>
        </p:nvSpPr>
        <p:spPr>
          <a:xfrm>
            <a:off x="457200" y="0"/>
            <a:ext cx="8229600" cy="990600"/>
          </a:xfrm>
        </p:spPr>
        <p:txBody>
          <a:bodyPr>
            <a:normAutofit/>
          </a:bodyPr>
          <a:lstStyle/>
          <a:p>
            <a:r>
              <a:rPr lang="en-US" sz="4000"/>
              <a:t>Operations Across Datasets</a:t>
            </a:r>
          </a:p>
        </p:txBody>
      </p:sp>
      <p:pic>
        <p:nvPicPr>
          <p:cNvPr id="41986" name="Picture 2"/>
          <p:cNvPicPr>
            <a:picLocks noChangeAspect="1" noChangeArrowheads="1"/>
          </p:cNvPicPr>
          <p:nvPr/>
        </p:nvPicPr>
        <p:blipFill>
          <a:blip r:embed="rId2"/>
          <a:srcRect/>
          <a:stretch>
            <a:fillRect/>
          </a:stretch>
        </p:blipFill>
        <p:spPr bwMode="auto">
          <a:xfrm>
            <a:off x="2438400" y="5572125"/>
            <a:ext cx="4333875" cy="1133475"/>
          </a:xfrm>
          <a:prstGeom prst="rect">
            <a:avLst/>
          </a:prstGeom>
          <a:noFill/>
          <a:ln w="9525">
            <a:noFill/>
            <a:miter lim="800000"/>
            <a:headEnd/>
            <a:tailEnd/>
          </a:ln>
          <a:effectLst/>
        </p:spPr>
      </p:pic>
    </p:spTree>
    <p:extLst>
      <p:ext uri="{BB962C8B-B14F-4D97-AF65-F5344CB8AC3E}">
        <p14:creationId xmlns:p14="http://schemas.microsoft.com/office/powerpoint/2010/main" val="3140744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Operations Across Variables/Datasets</a:t>
            </a:r>
          </a:p>
        </p:txBody>
      </p:sp>
      <p:grpSp>
        <p:nvGrpSpPr>
          <p:cNvPr id="6" name="Group 5"/>
          <p:cNvGrpSpPr/>
          <p:nvPr/>
        </p:nvGrpSpPr>
        <p:grpSpPr>
          <a:xfrm>
            <a:off x="304800" y="3429000"/>
            <a:ext cx="8534400" cy="2819400"/>
            <a:chOff x="304800" y="2590800"/>
            <a:chExt cx="8534400" cy="2819400"/>
          </a:xfrm>
        </p:grpSpPr>
        <p:sp>
          <p:nvSpPr>
            <p:cNvPr id="8" name="Content Placeholder 2"/>
            <p:cNvSpPr txBox="1">
              <a:spLocks/>
            </p:cNvSpPr>
            <p:nvPr/>
          </p:nvSpPr>
          <p:spPr>
            <a:xfrm>
              <a:off x="457200" y="2667000"/>
              <a:ext cx="8232774" cy="2743200"/>
            </a:xfrm>
            <a:prstGeom prst="rect">
              <a:avLst/>
            </a:prstGeom>
          </p:spPr>
          <p:txBody>
            <a:bodyPr vert="horz" lIns="0" tIns="0" rIns="0" bIns="0" rtlCol="0" anchor="t" anchorCtr="0">
              <a:norm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None/>
              </a:pPr>
              <a:r>
                <a:rPr lang="en-US">
                  <a:solidFill>
                    <a:schemeClr val="tx1"/>
                  </a:solidFill>
                </a:rPr>
                <a:t>Read in the dataset “crime.csv”.</a:t>
              </a:r>
            </a:p>
            <a:p>
              <a:pPr>
                <a:buClrTx/>
                <a:buNone/>
              </a:pPr>
              <a:endParaRPr lang="en-US" sz="1600">
                <a:solidFill>
                  <a:schemeClr val="tx1"/>
                </a:solidFill>
              </a:endParaRPr>
            </a:p>
            <a:p>
              <a:pPr marL="457200" indent="-457200">
                <a:buClrTx/>
                <a:buFont typeface="+mj-lt"/>
                <a:buAutoNum type="arabicPeriod"/>
              </a:pPr>
              <a:r>
                <a:rPr lang="en-US">
                  <a:solidFill>
                    <a:schemeClr val="tx1"/>
                  </a:solidFill>
                </a:rPr>
                <a:t>Convert all variables to character type. Then replace all ?s with NAs.</a:t>
              </a:r>
            </a:p>
            <a:p>
              <a:pPr marL="457200" indent="-457200">
                <a:buClrTx/>
                <a:buFont typeface="+mj-lt"/>
                <a:buAutoNum type="arabicPeriod"/>
              </a:pPr>
              <a:r>
                <a:rPr lang="en-US">
                  <a:solidFill>
                    <a:schemeClr val="tx1"/>
                  </a:solidFill>
                </a:rPr>
                <a:t>Count the number of NAs for all variables in the dataset.</a:t>
              </a:r>
            </a:p>
            <a:p>
              <a:pPr marL="457200" indent="-457200">
                <a:buClrTx/>
                <a:buFont typeface="+mj-lt"/>
                <a:buAutoNum type="arabicPeriod"/>
              </a:pPr>
              <a:endParaRPr lang="en-US" sz="1600">
                <a:solidFill>
                  <a:schemeClr val="tx1"/>
                </a:solidFill>
              </a:endParaRPr>
            </a:p>
            <a:p>
              <a:pPr marL="457200" indent="-457200">
                <a:buClrTx/>
                <a:buNone/>
              </a:pPr>
              <a:r>
                <a:rPr lang="en-US">
                  <a:solidFill>
                    <a:schemeClr val="tx1"/>
                  </a:solidFill>
                </a:rPr>
                <a:t>Hint: You should use the lapply() and ifelse() functions.</a:t>
              </a:r>
            </a:p>
          </p:txBody>
        </p:sp>
        <p:sp>
          <p:nvSpPr>
            <p:cNvPr id="4" name="Rectangle 3"/>
            <p:cNvSpPr/>
            <p:nvPr/>
          </p:nvSpPr>
          <p:spPr>
            <a:xfrm>
              <a:off x="304800" y="2590800"/>
              <a:ext cx="85344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304800" y="1600200"/>
            <a:ext cx="8610600" cy="1200329"/>
          </a:xfrm>
          <a:prstGeom prst="rect">
            <a:avLst/>
          </a:prstGeom>
          <a:noFill/>
        </p:spPr>
        <p:txBody>
          <a:bodyPr wrap="square" rtlCol="0">
            <a:spAutoFit/>
          </a:bodyPr>
          <a:lstStyle/>
          <a:p>
            <a:r>
              <a:rPr lang="en-US" sz="2400" b="1"/>
              <a:t>Group Exercise</a:t>
            </a:r>
          </a:p>
          <a:p>
            <a:pPr>
              <a:buFont typeface="Arial" pitchFamily="34" charset="0"/>
              <a:buChar char="•"/>
            </a:pPr>
            <a:r>
              <a:rPr lang="en-US" sz="2400"/>
              <a:t> Form groups of 4-5</a:t>
            </a:r>
          </a:p>
          <a:p>
            <a:pPr>
              <a:buFont typeface="Arial" pitchFamily="34" charset="0"/>
              <a:buChar char="•"/>
            </a:pPr>
            <a:r>
              <a:rPr lang="en-US" sz="2400"/>
              <a:t> Be prepared to present for 2 minutes on results</a:t>
            </a:r>
          </a:p>
        </p:txBody>
      </p:sp>
    </p:spTree>
    <p:extLst>
      <p:ext uri="{BB962C8B-B14F-4D97-AF65-F5344CB8AC3E}">
        <p14:creationId xmlns:p14="http://schemas.microsoft.com/office/powerpoint/2010/main" val="314074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0"/>
            <a:ext cx="9217279" cy="6858000"/>
          </a:xfrm>
          <a:prstGeom prst="rect">
            <a:avLst/>
          </a:prstGeom>
          <a:noFill/>
          <a:ln w="9525">
            <a:noFill/>
            <a:miter lim="800000"/>
            <a:headEnd/>
            <a:tailEnd/>
          </a:ln>
          <a:effectLst>
            <a:outerShdw blurRad="952500" dist="50800" dir="5400000" algn="ctr" rotWithShape="0">
              <a:srgbClr val="000000">
                <a:alpha val="7000"/>
              </a:srgbClr>
            </a:outerShdw>
          </a:effectLst>
        </p:spPr>
      </p:pic>
      <p:sp>
        <p:nvSpPr>
          <p:cNvPr id="6" name="Rectangle 5"/>
          <p:cNvSpPr/>
          <p:nvPr/>
        </p:nvSpPr>
        <p:spPr>
          <a:xfrm>
            <a:off x="0" y="0"/>
            <a:ext cx="9296400" cy="6858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a:bodyPr>
          <a:lstStyle/>
          <a:p>
            <a:r>
              <a:rPr lang="en-US" sz="4800" b="1">
                <a:solidFill>
                  <a:schemeClr val="bg1"/>
                </a:solidFill>
              </a:rPr>
              <a:t>Sourcing Data Basics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07067"/>
          </a:xfrm>
        </p:spPr>
        <p:txBody>
          <a:bodyPr/>
          <a:lstStyle/>
          <a:p>
            <a:r>
              <a:rPr lang="en-US" dirty="0"/>
              <a:t>Steps in </a:t>
            </a:r>
            <a:r>
              <a:rPr lang="en-US"/>
              <a:t>the EDA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2520223"/>
              </p:ext>
            </p:extLst>
          </p:nvPr>
        </p:nvGraphicFramePr>
        <p:xfrm>
          <a:off x="0" y="1219200"/>
          <a:ext cx="9175323"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rot="10800000">
            <a:off x="1828800" y="5715000"/>
            <a:ext cx="990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87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Sources</a:t>
            </a:r>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a:t>Kaggle.com – Data and competitions</a:t>
            </a:r>
          </a:p>
          <a:p>
            <a:r>
              <a:rPr lang="en-US"/>
              <a:t>Data.world</a:t>
            </a:r>
          </a:p>
          <a:p>
            <a:r>
              <a:rPr lang="en-US"/>
              <a:t>Github.com</a:t>
            </a:r>
          </a:p>
          <a:p>
            <a:r>
              <a:rPr lang="en-US"/>
              <a:t>UCI Machine Learning Repository</a:t>
            </a:r>
          </a:p>
          <a:p>
            <a:pPr lvl="1"/>
            <a:r>
              <a:rPr lang="en-US"/>
              <a:t>http://archive.ics.uci.edu/ml/index.php</a:t>
            </a:r>
          </a:p>
          <a:p>
            <a:r>
              <a:rPr lang="en-US"/>
              <a:t>Forbes 2016 list</a:t>
            </a:r>
          </a:p>
          <a:p>
            <a:pPr lvl="1"/>
            <a:r>
              <a:rPr lang="en-US"/>
              <a:t>https://www.forbes.com/sites/bernardmarr/2016/02/12/big-data-35-brilliant-and-free-data-sources-for-2016/#781feb32b54d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534400" cy="3886200"/>
          </a:xfrm>
        </p:spPr>
        <p:txBody>
          <a:bodyPr>
            <a:noAutofit/>
          </a:bodyPr>
          <a:lstStyle/>
          <a:p>
            <a:pPr marL="0" indent="0">
              <a:buNone/>
            </a:pPr>
            <a:r>
              <a:rPr lang="en-US" sz="2000"/>
              <a:t>Install R:</a:t>
            </a:r>
          </a:p>
          <a:p>
            <a:pPr marL="0" indent="0">
              <a:buNone/>
            </a:pPr>
            <a:r>
              <a:rPr lang="en-US" sz="2000"/>
              <a:t>Windows: </a:t>
            </a:r>
            <a:r>
              <a:rPr lang="en-US" sz="2000">
                <a:hlinkClick r:id="rId2"/>
              </a:rPr>
              <a:t>https://cran.r-project.org/bin/windows/base/</a:t>
            </a:r>
            <a:endParaRPr lang="en-US" sz="2000"/>
          </a:p>
          <a:p>
            <a:pPr marL="0" indent="0">
              <a:buNone/>
            </a:pPr>
            <a:endParaRPr lang="en-US" sz="2000"/>
          </a:p>
          <a:p>
            <a:pPr marL="0" indent="0">
              <a:buNone/>
            </a:pPr>
            <a:r>
              <a:rPr lang="en-US" sz="2000"/>
              <a:t>Mac: </a:t>
            </a:r>
            <a:r>
              <a:rPr lang="en-US" sz="2000">
                <a:hlinkClick r:id="rId3"/>
              </a:rPr>
              <a:t>https://cran.r-project.org/bin/macosx/</a:t>
            </a:r>
            <a:r>
              <a:rPr lang="en-US" sz="2000"/>
              <a:t> </a:t>
            </a:r>
          </a:p>
          <a:p>
            <a:pPr marL="0" indent="0">
              <a:buNone/>
            </a:pPr>
            <a:endParaRPr lang="en-US" sz="2000"/>
          </a:p>
          <a:p>
            <a:pPr marL="0" indent="0">
              <a:buNone/>
            </a:pPr>
            <a:endParaRPr lang="en-US" sz="2000"/>
          </a:p>
          <a:p>
            <a:pPr marL="0" indent="0">
              <a:buNone/>
            </a:pPr>
            <a:r>
              <a:rPr lang="en-US" sz="2000"/>
              <a:t>Install R Studio: </a:t>
            </a:r>
            <a:r>
              <a:rPr lang="en-US" sz="2000">
                <a:hlinkClick r:id="rId4"/>
              </a:rPr>
              <a:t>https://www.rstudio.com/products/rstudio/download/#download</a:t>
            </a:r>
            <a:endParaRPr lang="en-US" sz="2000"/>
          </a:p>
        </p:txBody>
      </p:sp>
      <p:sp>
        <p:nvSpPr>
          <p:cNvPr id="2" name="Title 1"/>
          <p:cNvSpPr>
            <a:spLocks noGrp="1"/>
          </p:cNvSpPr>
          <p:nvPr>
            <p:ph type="title"/>
          </p:nvPr>
        </p:nvSpPr>
        <p:spPr>
          <a:xfrm>
            <a:off x="381000" y="0"/>
            <a:ext cx="8229600" cy="914400"/>
          </a:xfrm>
        </p:spPr>
        <p:txBody>
          <a:bodyPr>
            <a:normAutofit/>
          </a:bodyPr>
          <a:lstStyle/>
          <a:p>
            <a:r>
              <a:rPr lang="en-US" sz="4000"/>
              <a:t>Setup – R and R Studio</a:t>
            </a:r>
          </a:p>
        </p:txBody>
      </p:sp>
      <p:pic>
        <p:nvPicPr>
          <p:cNvPr id="15365" name="Picture 5"/>
          <p:cNvPicPr>
            <a:picLocks noChangeAspect="1" noChangeArrowheads="1"/>
          </p:cNvPicPr>
          <p:nvPr/>
        </p:nvPicPr>
        <p:blipFill>
          <a:blip r:embed="rId5"/>
          <a:srcRect/>
          <a:stretch>
            <a:fillRect/>
          </a:stretch>
        </p:blipFill>
        <p:spPr bwMode="auto">
          <a:xfrm>
            <a:off x="533400" y="5257800"/>
            <a:ext cx="1219200" cy="1494503"/>
          </a:xfrm>
          <a:prstGeom prst="rect">
            <a:avLst/>
          </a:prstGeom>
          <a:noFill/>
          <a:ln w="9525">
            <a:noFill/>
            <a:miter lim="800000"/>
            <a:headEnd/>
            <a:tailEnd/>
          </a:ln>
          <a:effectLst/>
        </p:spPr>
      </p:pic>
      <p:grpSp>
        <p:nvGrpSpPr>
          <p:cNvPr id="16" name="Group 15"/>
          <p:cNvGrpSpPr/>
          <p:nvPr/>
        </p:nvGrpSpPr>
        <p:grpSpPr>
          <a:xfrm>
            <a:off x="533400" y="914400"/>
            <a:ext cx="5257800" cy="1200329"/>
            <a:chOff x="838200" y="838200"/>
            <a:chExt cx="5257800" cy="1200329"/>
          </a:xfrm>
        </p:grpSpPr>
        <p:sp>
          <p:nvSpPr>
            <p:cNvPr id="15" name="Rectangle 14"/>
            <p:cNvSpPr/>
            <p:nvPr/>
          </p:nvSpPr>
          <p:spPr>
            <a:xfrm>
              <a:off x="838200" y="838200"/>
              <a:ext cx="5257800" cy="1200329"/>
            </a:xfrm>
            <a:prstGeom prst="rect">
              <a:avLst/>
            </a:prstGeom>
          </p:spPr>
          <p:txBody>
            <a:bodyPr wrap="square">
              <a:spAutoFit/>
            </a:bodyPr>
            <a:lstStyle/>
            <a:p>
              <a:r>
                <a:rPr lang="en-US" sz="2400"/>
                <a:t>Check version of R using </a:t>
              </a:r>
              <a:r>
                <a:rPr lang="en-US" sz="2400">
                  <a:solidFill>
                    <a:srgbClr val="0070C0"/>
                  </a:solidFill>
                </a:rPr>
                <a:t>version</a:t>
              </a:r>
            </a:p>
            <a:p>
              <a:endParaRPr lang="en-US" sz="2400">
                <a:solidFill>
                  <a:srgbClr val="0070C0"/>
                </a:solidFill>
              </a:endParaRPr>
            </a:p>
            <a:p>
              <a:r>
                <a:rPr lang="en-US" sz="2400"/>
                <a:t>If &lt;3.3.1 then update R and R Studio</a:t>
              </a:r>
            </a:p>
          </p:txBody>
        </p:sp>
        <p:pic>
          <p:nvPicPr>
            <p:cNvPr id="15366" name="Picture 6"/>
            <p:cNvPicPr>
              <a:picLocks noChangeAspect="1" noChangeArrowheads="1"/>
            </p:cNvPicPr>
            <p:nvPr/>
          </p:nvPicPr>
          <p:blipFill>
            <a:blip r:embed="rId6"/>
            <a:srcRect/>
            <a:stretch>
              <a:fillRect/>
            </a:stretch>
          </p:blipFill>
          <p:spPr bwMode="auto">
            <a:xfrm>
              <a:off x="938212" y="1295400"/>
              <a:ext cx="4219575" cy="247650"/>
            </a:xfrm>
            <a:prstGeom prst="rect">
              <a:avLst/>
            </a:prstGeom>
            <a:noFill/>
            <a:ln w="9525">
              <a:noFill/>
              <a:miter lim="800000"/>
              <a:headEnd/>
              <a:tailEnd/>
            </a:ln>
            <a:effectLst/>
          </p:spPr>
        </p:pic>
      </p:grpSp>
      <p:pic>
        <p:nvPicPr>
          <p:cNvPr id="15369" name="Picture 9"/>
          <p:cNvPicPr>
            <a:picLocks noChangeAspect="1" noChangeArrowheads="1"/>
          </p:cNvPicPr>
          <p:nvPr/>
        </p:nvPicPr>
        <p:blipFill>
          <a:blip r:embed="rId7"/>
          <a:srcRect/>
          <a:stretch>
            <a:fillRect/>
          </a:stretch>
        </p:blipFill>
        <p:spPr bwMode="auto">
          <a:xfrm>
            <a:off x="533400" y="3733800"/>
            <a:ext cx="2819400" cy="817459"/>
          </a:xfrm>
          <a:prstGeom prst="rect">
            <a:avLst/>
          </a:prstGeom>
          <a:noFill/>
          <a:ln w="9525">
            <a:noFill/>
            <a:miter lim="800000"/>
            <a:headEnd/>
            <a:tailEnd/>
          </a:ln>
          <a:effectLst/>
        </p:spPr>
      </p:pic>
      <p:pic>
        <p:nvPicPr>
          <p:cNvPr id="15371" name="Picture 11"/>
          <p:cNvPicPr>
            <a:picLocks noChangeAspect="1" noChangeArrowheads="1"/>
          </p:cNvPicPr>
          <p:nvPr/>
        </p:nvPicPr>
        <p:blipFill>
          <a:blip r:embed="rId8"/>
          <a:srcRect/>
          <a:stretch>
            <a:fillRect/>
          </a:stretch>
        </p:blipFill>
        <p:spPr bwMode="auto">
          <a:xfrm>
            <a:off x="533400" y="3048000"/>
            <a:ext cx="4648199" cy="363546"/>
          </a:xfrm>
          <a:prstGeom prst="rect">
            <a:avLst/>
          </a:prstGeom>
          <a:noFill/>
          <a:ln w="9525">
            <a:noFill/>
            <a:miter lim="800000"/>
            <a:headEnd/>
            <a:tailEnd/>
          </a:ln>
          <a:effectLst/>
        </p:spPr>
      </p:pic>
      <p:cxnSp>
        <p:nvCxnSpPr>
          <p:cNvPr id="22" name="Straight Arrow Connector 21"/>
          <p:cNvCxnSpPr/>
          <p:nvPr/>
        </p:nvCxnSpPr>
        <p:spPr>
          <a:xfrm rot="10800000">
            <a:off x="3352800" y="3276600"/>
            <a:ext cx="2438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1524000" y="3962400"/>
            <a:ext cx="2438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1676400" y="6400800"/>
            <a:ext cx="2438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11677</TotalTime>
  <Words>3238</Words>
  <Application>Microsoft Office PowerPoint</Application>
  <PresentationFormat>On-screen Show (4:3)</PresentationFormat>
  <Paragraphs>516</Paragraphs>
  <Slides>57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Calibri</vt:lpstr>
      <vt:lpstr>Office Theme</vt:lpstr>
      <vt:lpstr>ANLY 506 Exec Format 1</vt:lpstr>
      <vt:lpstr>Lecture Outline</vt:lpstr>
      <vt:lpstr>Lecture Outline</vt:lpstr>
      <vt:lpstr>Introductions</vt:lpstr>
      <vt:lpstr>Part 1: Sourcing Data</vt:lpstr>
      <vt:lpstr>Sourcing Data Basics</vt:lpstr>
      <vt:lpstr>Steps in the EDA Pipeline</vt:lpstr>
      <vt:lpstr>Data Sources</vt:lpstr>
      <vt:lpstr>Setup – R and R Studio</vt:lpstr>
      <vt:lpstr>Setup - Java</vt:lpstr>
      <vt:lpstr>Setup - Java</vt:lpstr>
      <vt:lpstr>Getting Started – Set Default Working Directory</vt:lpstr>
      <vt:lpstr>PowerPoint Presentation</vt:lpstr>
      <vt:lpstr>Getting Started – Examples</vt:lpstr>
      <vt:lpstr>Built in Datasets in R</vt:lpstr>
      <vt:lpstr>Getting Started - Subsetting</vt:lpstr>
      <vt:lpstr>Getting Started - Sorting</vt:lpstr>
      <vt:lpstr>Data Structures</vt:lpstr>
      <vt:lpstr>Importing Local Data with R</vt:lpstr>
      <vt:lpstr>Importing Data</vt:lpstr>
      <vt:lpstr>Importing Local Data with R (cont.)</vt:lpstr>
      <vt:lpstr>Importing Data from URL with R</vt:lpstr>
      <vt:lpstr>Databases, SQL, and APIs</vt:lpstr>
      <vt:lpstr>Databases</vt:lpstr>
      <vt:lpstr>Sourcing Data from Databases</vt:lpstr>
      <vt:lpstr>Relational Data Model</vt:lpstr>
      <vt:lpstr>Relational Data Model</vt:lpstr>
      <vt:lpstr>SQL</vt:lpstr>
      <vt:lpstr>Using SQL Locally - SQLDF</vt:lpstr>
      <vt:lpstr>Using SQL Locally - SQLDF</vt:lpstr>
      <vt:lpstr>Using SQL Locally - Read in csv</vt:lpstr>
      <vt:lpstr>PowerPoint Presentation</vt:lpstr>
      <vt:lpstr>Application Programming Interfaces (APIs)</vt:lpstr>
      <vt:lpstr>Application Programming Interfaces (APIs)</vt:lpstr>
      <vt:lpstr>Importing Data from API with R</vt:lpstr>
      <vt:lpstr>Web Scraping</vt:lpstr>
      <vt:lpstr>Web Scraping</vt:lpstr>
      <vt:lpstr>Webscraping in R</vt:lpstr>
      <vt:lpstr>Sourcing Data</vt:lpstr>
      <vt:lpstr>Sourcing Data – Summary</vt:lpstr>
      <vt:lpstr>Part 2: Pre-Processing</vt:lpstr>
      <vt:lpstr>Steps in the EDA Pipeline</vt:lpstr>
      <vt:lpstr>Variable Types</vt:lpstr>
      <vt:lpstr>Variable Types</vt:lpstr>
      <vt:lpstr>Variable Types</vt:lpstr>
      <vt:lpstr>Variable Types</vt:lpstr>
      <vt:lpstr>Variable Types</vt:lpstr>
      <vt:lpstr>Variable Types</vt:lpstr>
      <vt:lpstr>Missing Values</vt:lpstr>
      <vt:lpstr>PowerPoint Presentation</vt:lpstr>
      <vt:lpstr>PowerPoint Presentation</vt:lpstr>
      <vt:lpstr>PowerPoint Presentation</vt:lpstr>
      <vt:lpstr>Missing Values</vt:lpstr>
      <vt:lpstr>Performing Large Operations</vt:lpstr>
      <vt:lpstr>Operations Across Variables</vt:lpstr>
      <vt:lpstr>Operations Across Datasets</vt:lpstr>
      <vt:lpstr>Operations Across Variables/Datasets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dc:creator>
  <cp:lastModifiedBy>Owner</cp:lastModifiedBy>
  <cp:revision>226</cp:revision>
  <cp:lastPrinted>2017-09-08T18:35:54Z</cp:lastPrinted>
  <dcterms:created xsi:type="dcterms:W3CDTF">2017-07-21T04:55:53Z</dcterms:created>
  <dcterms:modified xsi:type="dcterms:W3CDTF">2017-09-08T21:11:33Z</dcterms:modified>
</cp:coreProperties>
</file>