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1" d="100"/>
          <a:sy n="31" d="100"/>
        </p:scale>
        <p:origin x="265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8CA428B-76F4-4A32-B4FB-EE910FD04FA3}" type="datetimeFigureOut">
              <a:rPr lang="en-US" smtClean="0"/>
              <a:pPr/>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A428B-76F4-4A32-B4FB-EE910FD04FA3}"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CA428B-76F4-4A32-B4FB-EE910FD04FA3}" type="datetimeFigureOut">
              <a:rPr lang="en-US" smtClean="0"/>
              <a:pPr/>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CA428B-76F4-4A32-B4FB-EE910FD04FA3}" type="datetimeFigureOut">
              <a:rPr lang="en-US" smtClean="0"/>
              <a:pPr/>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CA428B-76F4-4A32-B4FB-EE910FD04FA3}" type="datetimeFigureOut">
              <a:rPr lang="en-US" smtClean="0"/>
              <a:pPr/>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A428B-76F4-4A32-B4FB-EE910FD04FA3}" type="datetimeFigureOut">
              <a:rPr lang="en-US" smtClean="0"/>
              <a:pPr/>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A428B-76F4-4A32-B4FB-EE910FD04FA3}" type="datetimeFigureOut">
              <a:rPr lang="en-US" smtClean="0"/>
              <a:pPr/>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A428B-76F4-4A32-B4FB-EE910FD04FA3}" type="datetimeFigureOut">
              <a:rPr lang="en-US" smtClean="0"/>
              <a:pPr/>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8CA428B-76F4-4A32-B4FB-EE910FD04FA3}" type="datetimeFigureOut">
              <a:rPr lang="en-US" smtClean="0"/>
              <a:pPr/>
              <a:t>7/17/2017</a:t>
            </a:fld>
            <a:endParaRPr lang="en-US"/>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EC31E3E-4D44-427C-8F27-4179C6EF95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ANLY 506</a:t>
            </a:r>
            <a:br>
              <a:rPr lang="en-US" dirty="0"/>
            </a:br>
            <a:r>
              <a:rPr lang="en-US" dirty="0"/>
              <a:t>Exploratory Data Analysis</a:t>
            </a:r>
          </a:p>
        </p:txBody>
      </p:sp>
      <p:sp>
        <p:nvSpPr>
          <p:cNvPr id="3" name="Subtitle 2"/>
          <p:cNvSpPr>
            <a:spLocks noGrp="1"/>
          </p:cNvSpPr>
          <p:nvPr>
            <p:ph type="subTitle" idx="1"/>
          </p:nvPr>
        </p:nvSpPr>
        <p:spPr/>
        <p:txBody>
          <a:bodyPr/>
          <a:lstStyle/>
          <a:p>
            <a:r>
              <a:rPr lang="en-US" dirty="0"/>
              <a:t>Lecture 2: Identifying and Finding What you Need – Planning Your Research </a:t>
            </a:r>
          </a:p>
        </p:txBody>
      </p:sp>
    </p:spTree>
    <p:extLst>
      <p:ext uri="{BB962C8B-B14F-4D97-AF65-F5344CB8AC3E}">
        <p14:creationId xmlns:p14="http://schemas.microsoft.com/office/powerpoint/2010/main" val="81398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idx="1"/>
          </p:nvPr>
        </p:nvSpPr>
        <p:spPr/>
        <p:txBody>
          <a:bodyPr>
            <a:normAutofit/>
          </a:bodyPr>
          <a:lstStyle/>
          <a:p>
            <a:pPr marL="0" indent="0">
              <a:buNone/>
            </a:pPr>
            <a:r>
              <a:rPr lang="en-US" sz="2400" dirty="0"/>
              <a:t>“The heart of every research project is the problem.  It is paramount in importance to the success of the research effort.  To see the problem with unwavering clarity and to state it in precise and unmistakable terms is the first requirement in the research process.”</a:t>
            </a:r>
          </a:p>
          <a:p>
            <a:pPr marL="0" indent="0" algn="r">
              <a:buNone/>
            </a:pPr>
            <a:r>
              <a:rPr lang="en-US" sz="1800" dirty="0"/>
              <a:t>(</a:t>
            </a:r>
            <a:r>
              <a:rPr lang="en-US" sz="1800" dirty="0" err="1"/>
              <a:t>Leedy</a:t>
            </a:r>
            <a:r>
              <a:rPr lang="en-US" sz="1800" dirty="0"/>
              <a:t>, 1997)</a:t>
            </a:r>
          </a:p>
        </p:txBody>
      </p:sp>
    </p:spTree>
    <p:extLst>
      <p:ext uri="{BB962C8B-B14F-4D97-AF65-F5344CB8AC3E}">
        <p14:creationId xmlns:p14="http://schemas.microsoft.com/office/powerpoint/2010/main" val="310373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that are not really research questions</a:t>
            </a:r>
          </a:p>
        </p:txBody>
      </p:sp>
      <p:sp>
        <p:nvSpPr>
          <p:cNvPr id="3" name="Content Placeholder 2"/>
          <p:cNvSpPr>
            <a:spLocks noGrp="1"/>
          </p:cNvSpPr>
          <p:nvPr>
            <p:ph idx="1"/>
          </p:nvPr>
        </p:nvSpPr>
        <p:spPr/>
        <p:txBody>
          <a:bodyPr/>
          <a:lstStyle/>
          <a:p>
            <a:r>
              <a:rPr lang="en-US" dirty="0"/>
              <a:t>“The problem of this research is to learn more about the way in which the Panama Canal was built.”</a:t>
            </a:r>
          </a:p>
          <a:p>
            <a:r>
              <a:rPr lang="en-US" dirty="0"/>
              <a:t>“This research project will compare the increase in the number of women employed over 100 years – from 1870 to 1970 – with the employment of men over the same time span”</a:t>
            </a:r>
          </a:p>
          <a:p>
            <a:r>
              <a:rPr lang="en-US" dirty="0"/>
              <a:t>Questions that ask about the correlation between two data sets or have yes/no answers</a:t>
            </a:r>
            <a:r>
              <a:rPr lang="en-US"/>
              <a:t>, etc are not research questions.</a:t>
            </a:r>
            <a:endParaRPr lang="en-US" dirty="0"/>
          </a:p>
        </p:txBody>
      </p:sp>
    </p:spTree>
    <p:extLst>
      <p:ext uri="{BB962C8B-B14F-4D97-AF65-F5344CB8AC3E}">
        <p14:creationId xmlns:p14="http://schemas.microsoft.com/office/powerpoint/2010/main" val="230826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Problem Statements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“The impact of welfare on children’s attitudes.”</a:t>
            </a:r>
          </a:p>
          <a:p>
            <a:pPr marL="457200" indent="-457200">
              <a:buFont typeface="+mj-lt"/>
              <a:buAutoNum type="arabicPeriod"/>
            </a:pPr>
            <a:r>
              <a:rPr lang="en-US" dirty="0"/>
              <a:t>“The relationship between Palestrina and the motet. “</a:t>
            </a:r>
          </a:p>
          <a:p>
            <a:pPr marL="457200" indent="-457200">
              <a:buFont typeface="+mj-lt"/>
              <a:buAutoNum type="arabicPeriod"/>
            </a:pPr>
            <a:r>
              <a:rPr lang="en-US" dirty="0"/>
              <a:t>“The economics of busing schoolchildren.”</a:t>
            </a:r>
          </a:p>
          <a:p>
            <a:pPr marL="457200" indent="-457200">
              <a:buFont typeface="+mj-lt"/>
              <a:buAutoNum type="arabicPeriod"/>
            </a:pPr>
            <a:r>
              <a:rPr lang="en-US" dirty="0"/>
              <a:t>“The retirement plans of adults</a:t>
            </a:r>
            <a:r>
              <a:rPr lang="en-US"/>
              <a:t>.” </a:t>
            </a:r>
          </a:p>
          <a:p>
            <a:pPr marL="457200" indent="-457200">
              <a:buFont typeface="+mj-lt"/>
              <a:buAutoNum type="arabicPeriod"/>
            </a:pPr>
            <a:endParaRPr lang="en-US"/>
          </a:p>
          <a:p>
            <a:pPr marL="457200" indent="-457200">
              <a:buNone/>
            </a:pPr>
            <a:r>
              <a:rPr lang="en-US"/>
              <a:t>These are too broad to be used as research questions.</a:t>
            </a:r>
            <a:endParaRPr lang="en-US" dirty="0"/>
          </a:p>
        </p:txBody>
      </p:sp>
    </p:spTree>
    <p:extLst>
      <p:ext uri="{BB962C8B-B14F-4D97-AF65-F5344CB8AC3E}">
        <p14:creationId xmlns:p14="http://schemas.microsoft.com/office/powerpoint/2010/main" val="189165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Clearer </a:t>
            </a:r>
            <a:r>
              <a:rPr lang="en-US"/>
              <a:t>Problem Statements</a:t>
            </a:r>
            <a:endParaRPr lang="en-US" dirty="0"/>
          </a:p>
        </p:txBody>
      </p:sp>
      <p:sp>
        <p:nvSpPr>
          <p:cNvPr id="3" name="Content Placeholder 2"/>
          <p:cNvSpPr>
            <a:spLocks noGrp="1"/>
          </p:cNvSpPr>
          <p:nvPr>
            <p:ph idx="1"/>
          </p:nvPr>
        </p:nvSpPr>
        <p:spPr/>
        <p:txBody>
          <a:bodyPr>
            <a:normAutofit lnSpcReduction="10000"/>
          </a:bodyPr>
          <a:lstStyle/>
          <a:p>
            <a:pPr marL="457200" indent="-457200">
              <a:buNone/>
            </a:pPr>
            <a:r>
              <a:rPr lang="en-US">
                <a:solidFill>
                  <a:schemeClr val="tx1"/>
                </a:solidFill>
              </a:rPr>
              <a:t>1.   </a:t>
            </a:r>
            <a:r>
              <a:rPr lang="en-US"/>
              <a:t>“What </a:t>
            </a:r>
            <a:r>
              <a:rPr lang="en-US" dirty="0"/>
              <a:t>effect does welfare assistance to parents have on the attitudes of their children toward </a:t>
            </a:r>
            <a:r>
              <a:rPr lang="en-US"/>
              <a:t>work?”</a:t>
            </a:r>
          </a:p>
          <a:p>
            <a:pPr marL="457200" indent="-457200">
              <a:buNone/>
            </a:pPr>
            <a:r>
              <a:rPr lang="en-US">
                <a:solidFill>
                  <a:schemeClr val="tx1"/>
                </a:solidFill>
              </a:rPr>
              <a:t>2.    </a:t>
            </a:r>
            <a:r>
              <a:rPr lang="en-US"/>
              <a:t>This study will analyze the motets of two adult composers when each was between 50 and 55 years of age.  That is, this study will analyze the motets of Giovanni Pierluigi da Palestrina (1525?-1594) written between 1575 and 1580 to discover their contrapuntal characteristics and will contrast them with the motets of his contemporary William Byrd (1542?-1623) written between 1592 and 1597.</a:t>
            </a:r>
            <a:endParaRPr lang="en-US" dirty="0"/>
          </a:p>
        </p:txBody>
      </p:sp>
    </p:spTree>
    <p:extLst>
      <p:ext uri="{BB962C8B-B14F-4D97-AF65-F5344CB8AC3E}">
        <p14:creationId xmlns:p14="http://schemas.microsoft.com/office/powerpoint/2010/main" val="31316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Clearer </a:t>
            </a:r>
            <a:r>
              <a:rPr lang="en-US"/>
              <a:t>Problem Statements (cOnt.)</a:t>
            </a:r>
            <a:endParaRPr lang="en-US" dirty="0"/>
          </a:p>
        </p:txBody>
      </p:sp>
      <p:sp>
        <p:nvSpPr>
          <p:cNvPr id="3" name="Content Placeholder 2"/>
          <p:cNvSpPr>
            <a:spLocks noGrp="1"/>
          </p:cNvSpPr>
          <p:nvPr>
            <p:ph idx="1"/>
          </p:nvPr>
        </p:nvSpPr>
        <p:spPr/>
        <p:txBody>
          <a:bodyPr>
            <a:normAutofit lnSpcReduction="10000"/>
          </a:bodyPr>
          <a:lstStyle/>
          <a:p>
            <a:pPr marL="457200" indent="-457200">
              <a:buNone/>
            </a:pPr>
            <a:r>
              <a:rPr lang="en-US">
                <a:solidFill>
                  <a:schemeClr val="tx1"/>
                </a:solidFill>
              </a:rPr>
              <a:t>3.</a:t>
            </a:r>
            <a:r>
              <a:rPr lang="en-US"/>
              <a:t> “What </a:t>
            </a:r>
            <a:r>
              <a:rPr lang="en-US" dirty="0"/>
              <a:t>factors must be evaluated and what are the relative weights of those several factors in constructing a formula for estimating the cost of busing children in a Midwestern metropolitan school </a:t>
            </a:r>
            <a:r>
              <a:rPr lang="en-US"/>
              <a:t>system?”</a:t>
            </a:r>
          </a:p>
          <a:p>
            <a:pPr marL="457200" lvl="0" indent="-457200">
              <a:buNone/>
            </a:pPr>
            <a:r>
              <a:rPr lang="en-US">
                <a:solidFill>
                  <a:schemeClr val="tx1"/>
                </a:solidFill>
              </a:rPr>
              <a:t>4.</a:t>
            </a:r>
            <a:r>
              <a:rPr lang="en-US"/>
              <a:t>  How do retirement plans for adults compare with the actual realization, in retirement, of those plans in terms of self-satisfaction and self-adjustment, and what does an analysis of the difference between anticipation and realization reveal for a more intelligent approach to planning?</a:t>
            </a:r>
          </a:p>
        </p:txBody>
      </p:sp>
    </p:spTree>
    <p:extLst>
      <p:ext uri="{BB962C8B-B14F-4D97-AF65-F5344CB8AC3E}">
        <p14:creationId xmlns:p14="http://schemas.microsoft.com/office/powerpoint/2010/main" val="31316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Challenge</a:t>
            </a:r>
          </a:p>
        </p:txBody>
      </p:sp>
      <p:sp>
        <p:nvSpPr>
          <p:cNvPr id="3" name="Content Placeholder 2"/>
          <p:cNvSpPr>
            <a:spLocks noGrp="1"/>
          </p:cNvSpPr>
          <p:nvPr>
            <p:ph idx="1"/>
          </p:nvPr>
        </p:nvSpPr>
        <p:spPr/>
        <p:txBody>
          <a:bodyPr/>
          <a:lstStyle/>
          <a:p>
            <a:r>
              <a:rPr lang="en-US" dirty="0"/>
              <a:t>How do we get from the preliminary statement of interest in a particular topic to a well formulated research question?</a:t>
            </a:r>
          </a:p>
        </p:txBody>
      </p:sp>
    </p:spTree>
    <p:extLst>
      <p:ext uri="{BB962C8B-B14F-4D97-AF65-F5344CB8AC3E}">
        <p14:creationId xmlns:p14="http://schemas.microsoft.com/office/powerpoint/2010/main" val="126037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possible problem statement…</a:t>
            </a:r>
          </a:p>
        </p:txBody>
      </p:sp>
      <p:sp>
        <p:nvSpPr>
          <p:cNvPr id="3" name="Content Placeholder 2"/>
          <p:cNvSpPr>
            <a:spLocks noGrp="1"/>
          </p:cNvSpPr>
          <p:nvPr>
            <p:ph idx="1"/>
          </p:nvPr>
        </p:nvSpPr>
        <p:spPr/>
        <p:txBody>
          <a:bodyPr/>
          <a:lstStyle/>
          <a:p>
            <a:r>
              <a:rPr lang="en-US" dirty="0"/>
              <a:t>This study proposes to study the science programs in the secondary schools in the </a:t>
            </a:r>
            <a:r>
              <a:rPr lang="en-US"/>
              <a:t>United States</a:t>
            </a:r>
          </a:p>
          <a:p>
            <a:r>
              <a:rPr lang="en-US"/>
              <a:t>For </a:t>
            </a:r>
            <a:r>
              <a:rPr lang="en-US" dirty="0"/>
              <a:t>the purpose of…  what???</a:t>
            </a:r>
          </a:p>
        </p:txBody>
      </p:sp>
    </p:spTree>
    <p:extLst>
      <p:ext uri="{BB962C8B-B14F-4D97-AF65-F5344CB8AC3E}">
        <p14:creationId xmlns:p14="http://schemas.microsoft.com/office/powerpoint/2010/main" val="41370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the initial problem statement</a:t>
            </a:r>
          </a:p>
        </p:txBody>
      </p:sp>
      <p:sp>
        <p:nvSpPr>
          <p:cNvPr id="3" name="Content Placeholder 2"/>
          <p:cNvSpPr>
            <a:spLocks noGrp="1"/>
          </p:cNvSpPr>
          <p:nvPr>
            <p:ph idx="1"/>
          </p:nvPr>
        </p:nvSpPr>
        <p:spPr/>
        <p:txBody>
          <a:bodyPr/>
          <a:lstStyle/>
          <a:p>
            <a:r>
              <a:rPr lang="en-US" dirty="0"/>
              <a:t>This study proposes to study the content of science programs in secondary schools in the Northeast region of the United States in areas where the average annual income is less than the poverty level as defined in 2015. </a:t>
            </a:r>
          </a:p>
        </p:txBody>
      </p:sp>
    </p:spTree>
    <p:extLst>
      <p:ext uri="{BB962C8B-B14F-4D97-AF65-F5344CB8AC3E}">
        <p14:creationId xmlns:p14="http://schemas.microsoft.com/office/powerpoint/2010/main" val="27091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to ask in refining problem statements</a:t>
            </a:r>
          </a:p>
        </p:txBody>
      </p:sp>
      <p:sp>
        <p:nvSpPr>
          <p:cNvPr id="3" name="Content Placeholder 2"/>
          <p:cNvSpPr>
            <a:spLocks noGrp="1"/>
          </p:cNvSpPr>
          <p:nvPr>
            <p:ph idx="1"/>
          </p:nvPr>
        </p:nvSpPr>
        <p:spPr>
          <a:xfrm>
            <a:off x="513158" y="228601"/>
            <a:ext cx="6802041" cy="4072468"/>
          </a:xfrm>
        </p:spPr>
        <p:txBody>
          <a:bodyPr>
            <a:normAutofit fontScale="92500" lnSpcReduction="20000"/>
          </a:bodyPr>
          <a:lstStyle/>
          <a:p>
            <a:pPr lvl="0"/>
            <a:r>
              <a:rPr lang="en-US" dirty="0"/>
              <a:t>Is the problem stated in a complete, grammatical sentence?</a:t>
            </a:r>
          </a:p>
          <a:p>
            <a:pPr lvl="0"/>
            <a:r>
              <a:rPr lang="en-US" dirty="0"/>
              <a:t>Is it clear how the area of study will be limited/focused?</a:t>
            </a:r>
          </a:p>
          <a:p>
            <a:pPr lvl="0"/>
            <a:r>
              <a:rPr lang="en-US" dirty="0"/>
              <a:t>Does the answer to the problem have the potential for providing important, relevant answers and information?</a:t>
            </a:r>
          </a:p>
          <a:p>
            <a:pPr lvl="0"/>
            <a:r>
              <a:rPr lang="en-US" dirty="0"/>
              <a:t>Will the result be more than a simple exercise in gathering information, answering a yes/no question or making a simple comparison?</a:t>
            </a:r>
          </a:p>
          <a:p>
            <a:pPr lvl="0"/>
            <a:r>
              <a:rPr lang="en-US" dirty="0"/>
              <a:t>Is the problem focused enough to be ‘doable,’ or is it too broad in scope (e.g. attempts to research too much across too large a geographical area or too large a population)?</a:t>
            </a:r>
          </a:p>
        </p:txBody>
      </p:sp>
    </p:spTree>
    <p:extLst>
      <p:ext uri="{BB962C8B-B14F-4D97-AF65-F5344CB8AC3E}">
        <p14:creationId xmlns:p14="http://schemas.microsoft.com/office/powerpoint/2010/main" val="1147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the problem into sub-problems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08385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64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research is and is not</a:t>
            </a:r>
          </a:p>
          <a:p>
            <a:r>
              <a:rPr lang="en-US" dirty="0"/>
              <a:t>The research process</a:t>
            </a:r>
          </a:p>
          <a:p>
            <a:r>
              <a:rPr lang="en-US" dirty="0"/>
              <a:t>The Research Question or Problem Statement</a:t>
            </a:r>
          </a:p>
          <a:p>
            <a:r>
              <a:rPr lang="en-US" dirty="0"/>
              <a:t>Sub-Problems</a:t>
            </a:r>
          </a:p>
          <a:p>
            <a:endParaRPr lang="en-US" dirty="0"/>
          </a:p>
          <a:p>
            <a:endParaRPr lang="en-US" dirty="0"/>
          </a:p>
        </p:txBody>
      </p:sp>
    </p:spTree>
    <p:extLst>
      <p:ext uri="{BB962C8B-B14F-4D97-AF65-F5344CB8AC3E}">
        <p14:creationId xmlns:p14="http://schemas.microsoft.com/office/powerpoint/2010/main" val="128260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things to keep in mind</a:t>
            </a:r>
          </a:p>
        </p:txBody>
      </p:sp>
      <p:sp>
        <p:nvSpPr>
          <p:cNvPr id="3" name="Content Placeholder 2"/>
          <p:cNvSpPr>
            <a:spLocks noGrp="1"/>
          </p:cNvSpPr>
          <p:nvPr>
            <p:ph idx="1"/>
          </p:nvPr>
        </p:nvSpPr>
        <p:spPr>
          <a:xfrm>
            <a:off x="533400" y="457200"/>
            <a:ext cx="6878241" cy="3996268"/>
          </a:xfrm>
        </p:spPr>
        <p:txBody>
          <a:bodyPr>
            <a:normAutofit fontScale="92500" lnSpcReduction="20000"/>
          </a:bodyPr>
          <a:lstStyle/>
          <a:p>
            <a:r>
              <a:rPr lang="en-US" dirty="0"/>
              <a:t> Every problem can be further delineated.  Every problem should be delineated to the point that the total research project can be successful.  In delineating the research every researcher gives full disclosure of all that is intended and of all that is not intended or beyond the scope of the current research project.  </a:t>
            </a:r>
          </a:p>
          <a:p>
            <a:r>
              <a:rPr lang="en-US" dirty="0"/>
              <a:t>All terms used should be fully defined regardless of how common the term might seem.  For example, the term complexity is commonly used in research but it means one thing to mathematicians, another to computer scientists and yet another to management/organizational researchers.  Fully defining terms helps everyone clearly understand what the research is and what the answer or resolution means when the research is finished.</a:t>
            </a:r>
          </a:p>
        </p:txBody>
      </p:sp>
    </p:spTree>
    <p:extLst>
      <p:ext uri="{BB962C8B-B14F-4D97-AF65-F5344CB8AC3E}">
        <p14:creationId xmlns:p14="http://schemas.microsoft.com/office/powerpoint/2010/main" val="322200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helpful things to keep in mind…</a:t>
            </a:r>
          </a:p>
        </p:txBody>
      </p:sp>
      <p:sp>
        <p:nvSpPr>
          <p:cNvPr id="3" name="Content Placeholder 2"/>
          <p:cNvSpPr>
            <a:spLocks noGrp="1"/>
          </p:cNvSpPr>
          <p:nvPr>
            <p:ph idx="1"/>
          </p:nvPr>
        </p:nvSpPr>
        <p:spPr/>
        <p:txBody>
          <a:bodyPr/>
          <a:lstStyle/>
          <a:p>
            <a:r>
              <a:rPr lang="en-US" dirty="0"/>
              <a:t>All assumptions should be explicitly stated.  Do not think that everyone or anyone will understand what you assume.  Be clear and concise in stating all assumptions.</a:t>
            </a:r>
          </a:p>
          <a:p>
            <a:r>
              <a:rPr lang="en-US" dirty="0"/>
              <a:t>Always use a good (as we’ve discussed), complete problem statement.</a:t>
            </a:r>
          </a:p>
          <a:p>
            <a:endParaRPr lang="en-US" dirty="0"/>
          </a:p>
        </p:txBody>
      </p:sp>
    </p:spTree>
    <p:extLst>
      <p:ext uri="{BB962C8B-B14F-4D97-AF65-F5344CB8AC3E}">
        <p14:creationId xmlns:p14="http://schemas.microsoft.com/office/powerpoint/2010/main" val="120849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research?</a:t>
            </a:r>
            <a:endParaRPr lang="en-US" dirty="0"/>
          </a:p>
        </p:txBody>
      </p:sp>
      <p:sp>
        <p:nvSpPr>
          <p:cNvPr id="3" name="Content Placeholder 2"/>
          <p:cNvSpPr>
            <a:spLocks noGrp="1"/>
          </p:cNvSpPr>
          <p:nvPr>
            <p:ph idx="1"/>
          </p:nvPr>
        </p:nvSpPr>
        <p:spPr/>
        <p:txBody>
          <a:bodyPr>
            <a:normAutofit lnSpcReduction="10000"/>
          </a:bodyPr>
          <a:lstStyle/>
          <a:p>
            <a:r>
              <a:rPr lang="en-US"/>
              <a:t>Research is not just collecting data or transferring or storing data</a:t>
            </a:r>
          </a:p>
          <a:p>
            <a:r>
              <a:rPr lang="en-US"/>
              <a:t>Research is a well understood process used to answer a question, resolve a problem, achieve greater understanding, etc. through the systematic gathering  of supporting data, conducting of analyses, and formulating and testing answers. </a:t>
            </a:r>
          </a:p>
          <a:p>
            <a:r>
              <a:rPr lang="en-US"/>
              <a:t>When finished research provides the answer to specific questions or resolutions to specified problems with known levels of confidence.</a:t>
            </a:r>
            <a:endParaRPr lang="en-US" dirty="0"/>
          </a:p>
        </p:txBody>
      </p:sp>
    </p:spTree>
    <p:extLst>
      <p:ext uri="{BB962C8B-B14F-4D97-AF65-F5344CB8AC3E}">
        <p14:creationId xmlns:p14="http://schemas.microsoft.com/office/powerpoint/2010/main" val="240670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overall research process</a:t>
            </a:r>
          </a:p>
        </p:txBody>
      </p:sp>
      <p:sp>
        <p:nvSpPr>
          <p:cNvPr id="3" name="Content Placeholder 2"/>
          <p:cNvSpPr>
            <a:spLocks noGrp="1"/>
          </p:cNvSpPr>
          <p:nvPr>
            <p:ph idx="1"/>
          </p:nvPr>
        </p:nvSpPr>
        <p:spPr/>
        <p:txBody>
          <a:bodyPr/>
          <a:lstStyle/>
          <a:p>
            <a:r>
              <a:rPr lang="en-US" dirty="0"/>
              <a:t>Step 1: specifying a question or problem including how the answer or resolution will be known</a:t>
            </a:r>
          </a:p>
          <a:p>
            <a:r>
              <a:rPr lang="en-US" dirty="0"/>
              <a:t>Step 2: specifying the research methodology or path that the research will follow</a:t>
            </a:r>
          </a:p>
          <a:p>
            <a:r>
              <a:rPr lang="en-US" dirty="0"/>
              <a:t>Step 3: Keeping the research on track by adhering to the specified research question</a:t>
            </a:r>
          </a:p>
          <a:p>
            <a:r>
              <a:rPr lang="en-US" dirty="0"/>
              <a:t>Step 4: Gathering and analyzing appropriate data to find answers and levels of confidence in those answers</a:t>
            </a:r>
          </a:p>
        </p:txBody>
      </p:sp>
    </p:spTree>
    <p:extLst>
      <p:ext uri="{BB962C8B-B14F-4D97-AF65-F5344CB8AC3E}">
        <p14:creationId xmlns:p14="http://schemas.microsoft.com/office/powerpoint/2010/main" val="375634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Step 1. Specify a question or Problem</a:t>
            </a:r>
            <a:endParaRPr lang="en-US" dirty="0"/>
          </a:p>
        </p:txBody>
      </p:sp>
      <p:sp>
        <p:nvSpPr>
          <p:cNvPr id="3" name="Content Placeholder 2"/>
          <p:cNvSpPr>
            <a:spLocks noGrp="1"/>
          </p:cNvSpPr>
          <p:nvPr>
            <p:ph idx="1"/>
          </p:nvPr>
        </p:nvSpPr>
        <p:spPr/>
        <p:txBody>
          <a:bodyPr/>
          <a:lstStyle/>
          <a:p>
            <a:r>
              <a:rPr lang="en-US"/>
              <a:t>There are questions and problems everywhere</a:t>
            </a:r>
          </a:p>
          <a:p>
            <a:r>
              <a:rPr lang="en-US"/>
              <a:t>General </a:t>
            </a:r>
            <a:r>
              <a:rPr lang="en-US" dirty="0"/>
              <a:t>questions or problems can spark imagination and ignite the research process</a:t>
            </a:r>
          </a:p>
          <a:p>
            <a:r>
              <a:rPr lang="en-US" dirty="0"/>
              <a:t>General questions or problems are not sufficient to conduct a research project</a:t>
            </a:r>
          </a:p>
        </p:txBody>
      </p:sp>
    </p:spTree>
    <p:extLst>
      <p:ext uri="{BB962C8B-B14F-4D97-AF65-F5344CB8AC3E}">
        <p14:creationId xmlns:p14="http://schemas.microsoft.com/office/powerpoint/2010/main" val="392578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Specify Research </a:t>
            </a:r>
            <a:r>
              <a:rPr lang="en-US" dirty="0"/>
              <a:t>methodology</a:t>
            </a:r>
          </a:p>
        </p:txBody>
      </p:sp>
      <p:sp>
        <p:nvSpPr>
          <p:cNvPr id="3" name="Content Placeholder 2"/>
          <p:cNvSpPr>
            <a:spLocks noGrp="1"/>
          </p:cNvSpPr>
          <p:nvPr>
            <p:ph idx="1"/>
          </p:nvPr>
        </p:nvSpPr>
        <p:spPr/>
        <p:txBody>
          <a:bodyPr/>
          <a:lstStyle/>
          <a:p>
            <a:r>
              <a:rPr lang="en-US" dirty="0"/>
              <a:t>A research project follows a prescribed methodology</a:t>
            </a:r>
          </a:p>
          <a:p>
            <a:r>
              <a:rPr lang="en-US" dirty="0"/>
              <a:t>A research project includes all appropriate standards</a:t>
            </a:r>
          </a:p>
          <a:p>
            <a:r>
              <a:rPr lang="en-US" dirty="0"/>
              <a:t>A research project has explicit assumptions</a:t>
            </a:r>
          </a:p>
          <a:p>
            <a:pPr lvl="1"/>
            <a:r>
              <a:rPr lang="en-US" dirty="0"/>
              <a:t>And those assumptions play a role in validation</a:t>
            </a:r>
          </a:p>
        </p:txBody>
      </p:sp>
    </p:spTree>
    <p:extLst>
      <p:ext uri="{BB962C8B-B14F-4D97-AF65-F5344CB8AC3E}">
        <p14:creationId xmlns:p14="http://schemas.microsoft.com/office/powerpoint/2010/main" val="189233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Keep the research on track</a:t>
            </a:r>
            <a:endParaRPr lang="en-US" dirty="0"/>
          </a:p>
        </p:txBody>
      </p:sp>
      <p:sp>
        <p:nvSpPr>
          <p:cNvPr id="3" name="Content Placeholder 2"/>
          <p:cNvSpPr>
            <a:spLocks noGrp="1"/>
          </p:cNvSpPr>
          <p:nvPr>
            <p:ph idx="1"/>
          </p:nvPr>
        </p:nvSpPr>
        <p:spPr/>
        <p:txBody>
          <a:bodyPr/>
          <a:lstStyle/>
          <a:p>
            <a:r>
              <a:rPr lang="en-US"/>
              <a:t>Research projects are focused</a:t>
            </a:r>
          </a:p>
          <a:p>
            <a:r>
              <a:rPr lang="en-US"/>
              <a:t>The </a:t>
            </a:r>
            <a:r>
              <a:rPr lang="en-US" dirty="0"/>
              <a:t>heart of a research project is the research question or problem statement</a:t>
            </a:r>
          </a:p>
          <a:p>
            <a:r>
              <a:rPr lang="en-US" dirty="0"/>
              <a:t>Everything done in conducting the research project is focused on that specified research question or problem statement</a:t>
            </a:r>
          </a:p>
        </p:txBody>
      </p:sp>
    </p:spTree>
    <p:extLst>
      <p:ext uri="{BB962C8B-B14F-4D97-AF65-F5344CB8AC3E}">
        <p14:creationId xmlns:p14="http://schemas.microsoft.com/office/powerpoint/2010/main" val="357978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4. Data</a:t>
            </a:r>
            <a:r>
              <a:rPr lang="en-US" dirty="0"/>
              <a:t>, data, data</a:t>
            </a:r>
          </a:p>
        </p:txBody>
      </p:sp>
      <p:sp>
        <p:nvSpPr>
          <p:cNvPr id="3" name="Content Placeholder 2"/>
          <p:cNvSpPr>
            <a:spLocks noGrp="1"/>
          </p:cNvSpPr>
          <p:nvPr>
            <p:ph idx="1"/>
          </p:nvPr>
        </p:nvSpPr>
        <p:spPr/>
        <p:txBody>
          <a:bodyPr/>
          <a:lstStyle/>
          <a:p>
            <a:r>
              <a:rPr lang="en-US" dirty="0"/>
              <a:t>Data is a critical element in a research project</a:t>
            </a:r>
          </a:p>
          <a:p>
            <a:pPr lvl="1"/>
            <a:r>
              <a:rPr lang="en-US" dirty="0"/>
              <a:t>In performing analyses</a:t>
            </a:r>
          </a:p>
          <a:p>
            <a:pPr lvl="1"/>
            <a:r>
              <a:rPr lang="en-US" dirty="0"/>
              <a:t>In finding answers</a:t>
            </a:r>
          </a:p>
          <a:p>
            <a:r>
              <a:rPr lang="en-US" dirty="0"/>
              <a:t>Opinions are important but by themselves do not form the answers to research questions</a:t>
            </a:r>
          </a:p>
        </p:txBody>
      </p:sp>
    </p:spTree>
    <p:extLst>
      <p:ext uri="{BB962C8B-B14F-4D97-AF65-F5344CB8AC3E}">
        <p14:creationId xmlns:p14="http://schemas.microsoft.com/office/powerpoint/2010/main" val="261551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research cycle</a:t>
            </a:r>
          </a:p>
        </p:txBody>
      </p:sp>
      <p:sp>
        <p:nvSpPr>
          <p:cNvPr id="3" name="Content Placeholder 2"/>
          <p:cNvSpPr>
            <a:spLocks noGrp="1"/>
          </p:cNvSpPr>
          <p:nvPr>
            <p:ph idx="1"/>
          </p:nvPr>
        </p:nvSpPr>
        <p:spPr>
          <a:xfrm>
            <a:off x="513158" y="381001"/>
            <a:ext cx="7030642" cy="4419600"/>
          </a:xfrm>
        </p:spPr>
        <p:txBody>
          <a:bodyPr>
            <a:normAutofit fontScale="85000" lnSpcReduction="10000"/>
          </a:bodyPr>
          <a:lstStyle/>
          <a:p>
            <a:pPr marL="457200" indent="-457200">
              <a:buFont typeface="+mj-lt"/>
              <a:buAutoNum type="arabicPeriod"/>
            </a:pPr>
            <a:r>
              <a:rPr lang="en-US" dirty="0"/>
              <a:t>Research begins with a problem, an unanswered question in the mind of the researcher.</a:t>
            </a:r>
          </a:p>
          <a:p>
            <a:pPr marL="457200" indent="-457200">
              <a:buFont typeface="+mj-lt"/>
              <a:buAutoNum type="arabicPeriod"/>
            </a:pPr>
            <a:r>
              <a:rPr lang="en-US" dirty="0"/>
              <a:t>Research sees the goal in a clear statement of the question or problem.</a:t>
            </a:r>
          </a:p>
          <a:p>
            <a:pPr marL="457200" indent="-457200">
              <a:buFont typeface="+mj-lt"/>
              <a:buAutoNum type="arabicPeriod"/>
            </a:pPr>
            <a:r>
              <a:rPr lang="en-US" dirty="0"/>
              <a:t>Research subdivides the problem into appropriate sub-problems.  Each sub-problem seeks guidance through a specific research question or appropriate hypothesis, etc.</a:t>
            </a:r>
          </a:p>
          <a:p>
            <a:pPr marL="457200" indent="-457200">
              <a:buFont typeface="+mj-lt"/>
              <a:buAutoNum type="arabicPeriod"/>
            </a:pPr>
            <a:r>
              <a:rPr lang="en-US" dirty="0"/>
              <a:t>Research posits tentative solutions to the problem or problems through appropriate analytical methods including hypotheses.  These analytical methods direct the research to the data.</a:t>
            </a:r>
          </a:p>
          <a:p>
            <a:pPr marL="457200" indent="-457200">
              <a:buFont typeface="+mj-lt"/>
              <a:buAutoNum type="arabicPeriod"/>
            </a:pPr>
            <a:r>
              <a:rPr lang="en-US" dirty="0"/>
              <a:t>Research looks for data directed by the question or problem.  The data are collected and organized.</a:t>
            </a:r>
          </a:p>
          <a:p>
            <a:pPr marL="457200" indent="-457200">
              <a:buFont typeface="+mj-lt"/>
              <a:buAutoNum type="arabicPeriod"/>
            </a:pPr>
            <a:r>
              <a:rPr lang="en-US" dirty="0"/>
              <a:t>Research interprets the meaning of the data, which leads to an answer to the question or resolution of the problem.</a:t>
            </a:r>
          </a:p>
        </p:txBody>
      </p:sp>
    </p:spTree>
    <p:extLst>
      <p:ext uri="{BB962C8B-B14F-4D97-AF65-F5344CB8AC3E}">
        <p14:creationId xmlns:p14="http://schemas.microsoft.com/office/powerpoint/2010/main" val="3945558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PresentationTemplate</Template>
  <TotalTime>10622</TotalTime>
  <Words>1223</Words>
  <Application>Microsoft Office PowerPoint</Application>
  <PresentationFormat>On-screen Show (4:3)</PresentationFormat>
  <Paragraphs>81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Century Gothic</vt:lpstr>
      <vt:lpstr>Wingdings 3</vt:lpstr>
      <vt:lpstr>Slice</vt:lpstr>
      <vt:lpstr>ANLY 506 Exploratory Data Analysis</vt:lpstr>
      <vt:lpstr>Outline</vt:lpstr>
      <vt:lpstr>What is research?</vt:lpstr>
      <vt:lpstr>The overall research process</vt:lpstr>
      <vt:lpstr>Step 1. Specify a question or Problem</vt:lpstr>
      <vt:lpstr>Step 2. Specify Research methodology</vt:lpstr>
      <vt:lpstr>Step 3. Keep the research on track</vt:lpstr>
      <vt:lpstr>Step 4. Data, data, data</vt:lpstr>
      <vt:lpstr>The research cycle</vt:lpstr>
      <vt:lpstr>The problem statement</vt:lpstr>
      <vt:lpstr>Questions that are not really research questions</vt:lpstr>
      <vt:lpstr>Broad Problem Statements</vt:lpstr>
      <vt:lpstr>Clearer Problem Statements</vt:lpstr>
      <vt:lpstr>Clearer Problem Statements (cOnt.)</vt:lpstr>
      <vt:lpstr>Our Challenge</vt:lpstr>
      <vt:lpstr>One possible problem statement…</vt:lpstr>
      <vt:lpstr>Refining the initial problem statement</vt:lpstr>
      <vt:lpstr>Questions to ask in refining problem statements</vt:lpstr>
      <vt:lpstr>Dividing the problem into sub-problems</vt:lpstr>
      <vt:lpstr>Helpful things to keep in mind</vt:lpstr>
      <vt:lpstr>More helpful things to keep in mind…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ANLY 506 Exploratory Data Analysis</dc:title>
  <dc:creator>Marvine</dc:creator>
  <cp:lastModifiedBy>Owner</cp:lastModifiedBy>
  <cp:revision>71</cp:revision>
  <dcterms:created xsi:type="dcterms:W3CDTF">2016-05-02T10:23:11Z</dcterms:created>
  <dcterms:modified xsi:type="dcterms:W3CDTF">2017-07-17T17:59:47Z</dcterms:modified>
</cp:coreProperties>
</file>