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1CD9A-5183-4B68-9FEB-E7331A37ECCF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5E6E7-3503-4D37-B75B-CC28B9664EC4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70F78A04-42D4-4B80-91B9-60003F6024A2}" type="parTrans" cxnId="{0E8CDF28-A17B-4E7C-93E2-0B9F68312DB8}">
      <dgm:prSet/>
      <dgm:spPr/>
      <dgm:t>
        <a:bodyPr/>
        <a:lstStyle/>
        <a:p>
          <a:endParaRPr lang="en-US" b="1"/>
        </a:p>
      </dgm:t>
    </dgm:pt>
    <dgm:pt modelId="{40E724E0-C419-4024-B02A-1893D985775A}" type="sibTrans" cxnId="{0E8CDF28-A17B-4E7C-93E2-0B9F68312DB8}">
      <dgm:prSet/>
      <dgm:spPr/>
      <dgm:t>
        <a:bodyPr/>
        <a:lstStyle/>
        <a:p>
          <a:endParaRPr lang="en-US" b="1"/>
        </a:p>
      </dgm:t>
    </dgm:pt>
    <dgm:pt modelId="{B86F0A51-A0F1-482D-AE10-3360F550D08F}">
      <dgm:prSet phldrT="[Text]"/>
      <dgm:spPr/>
      <dgm:t>
        <a:bodyPr/>
        <a:lstStyle/>
        <a:p>
          <a:r>
            <a:rPr lang="en-US" b="1" dirty="0"/>
            <a:t>Research Design</a:t>
          </a:r>
        </a:p>
      </dgm:t>
    </dgm:pt>
    <dgm:pt modelId="{5095AD6A-DE11-47B3-8FB1-197D3491E64B}" type="parTrans" cxnId="{664188B9-74F9-464D-819E-B8EDF7157114}">
      <dgm:prSet/>
      <dgm:spPr/>
      <dgm:t>
        <a:bodyPr/>
        <a:lstStyle/>
        <a:p>
          <a:endParaRPr lang="en-US" b="1"/>
        </a:p>
      </dgm:t>
    </dgm:pt>
    <dgm:pt modelId="{8EE95978-187E-43A0-9BA8-121DD1C627E4}" type="sibTrans" cxnId="{664188B9-74F9-464D-819E-B8EDF7157114}">
      <dgm:prSet/>
      <dgm:spPr/>
      <dgm:t>
        <a:bodyPr/>
        <a:lstStyle/>
        <a:p>
          <a:endParaRPr lang="en-US" b="1"/>
        </a:p>
      </dgm:t>
    </dgm:pt>
    <dgm:pt modelId="{1A69F7C3-C6CD-4750-9C06-34C4347AFFBC}">
      <dgm:prSet phldrT="[Text]"/>
      <dgm:spPr/>
      <dgm:t>
        <a:bodyPr/>
        <a:lstStyle/>
        <a:p>
          <a:r>
            <a:rPr lang="en-US" b="1" dirty="0"/>
            <a:t>Data</a:t>
          </a:r>
        </a:p>
      </dgm:t>
    </dgm:pt>
    <dgm:pt modelId="{FE34D3E8-07C1-4E9B-8F5C-D9CF36076CF0}" type="parTrans" cxnId="{BA021423-B1C7-433A-9E08-A731B72A1607}">
      <dgm:prSet/>
      <dgm:spPr/>
      <dgm:t>
        <a:bodyPr/>
        <a:lstStyle/>
        <a:p>
          <a:endParaRPr lang="en-US" b="1"/>
        </a:p>
      </dgm:t>
    </dgm:pt>
    <dgm:pt modelId="{CABFDBB4-0945-458F-AFB0-FD02B56B1E56}" type="sibTrans" cxnId="{BA021423-B1C7-433A-9E08-A731B72A1607}">
      <dgm:prSet/>
      <dgm:spPr/>
      <dgm:t>
        <a:bodyPr/>
        <a:lstStyle/>
        <a:p>
          <a:endParaRPr lang="en-US" b="1"/>
        </a:p>
      </dgm:t>
    </dgm:pt>
    <dgm:pt modelId="{4164C213-9235-408C-AF9D-8AA08E889A06}">
      <dgm:prSet phldrT="[Text]"/>
      <dgm:spPr/>
      <dgm:t>
        <a:bodyPr/>
        <a:lstStyle/>
        <a:p>
          <a:r>
            <a:rPr lang="en-US" b="1" dirty="0"/>
            <a:t>Search</a:t>
          </a:r>
        </a:p>
      </dgm:t>
    </dgm:pt>
    <dgm:pt modelId="{F51725B7-99E0-4B73-B8CB-25815AABB4F9}" type="parTrans" cxnId="{FB3A86FD-621A-43A3-BEED-60BA200E0BBC}">
      <dgm:prSet/>
      <dgm:spPr/>
      <dgm:t>
        <a:bodyPr/>
        <a:lstStyle/>
        <a:p>
          <a:endParaRPr lang="en-US" b="1"/>
        </a:p>
      </dgm:t>
    </dgm:pt>
    <dgm:pt modelId="{555F3F55-92E2-412E-9DCF-C08A0B8D0973}" type="sibTrans" cxnId="{FB3A86FD-621A-43A3-BEED-60BA200E0BBC}">
      <dgm:prSet/>
      <dgm:spPr/>
      <dgm:t>
        <a:bodyPr/>
        <a:lstStyle/>
        <a:p>
          <a:endParaRPr lang="en-US" b="1"/>
        </a:p>
      </dgm:t>
    </dgm:pt>
    <dgm:pt modelId="{0F294D77-811A-4223-A3D2-BA15C89B69C5}">
      <dgm:prSet phldrT="[Text]"/>
      <dgm:spPr/>
      <dgm:t>
        <a:bodyPr/>
        <a:lstStyle/>
        <a:p>
          <a:r>
            <a:rPr lang="en-US" b="1" dirty="0"/>
            <a:t>Analysis</a:t>
          </a:r>
        </a:p>
      </dgm:t>
    </dgm:pt>
    <dgm:pt modelId="{B82C321A-699F-4784-B118-1235BEA275CC}" type="parTrans" cxnId="{FED57B98-91BD-42FD-A2BF-BC6698F0507B}">
      <dgm:prSet/>
      <dgm:spPr/>
      <dgm:t>
        <a:bodyPr/>
        <a:lstStyle/>
        <a:p>
          <a:endParaRPr lang="en-US" b="1"/>
        </a:p>
      </dgm:t>
    </dgm:pt>
    <dgm:pt modelId="{81F994F4-A29D-4C28-A470-17F274C2017E}" type="sibTrans" cxnId="{FED57B98-91BD-42FD-A2BF-BC6698F0507B}">
      <dgm:prSet/>
      <dgm:spPr/>
      <dgm:t>
        <a:bodyPr/>
        <a:lstStyle/>
        <a:p>
          <a:endParaRPr lang="en-US" b="1"/>
        </a:p>
      </dgm:t>
    </dgm:pt>
    <dgm:pt modelId="{C4EDA884-E95E-4E2E-9AB6-610EB86DADE1}">
      <dgm:prSet phldrT="[Text]" custT="1"/>
      <dgm:spPr/>
      <dgm:t>
        <a:bodyPr/>
        <a:lstStyle/>
        <a:p>
          <a:r>
            <a:rPr lang="en-US" sz="1200" b="1" dirty="0"/>
            <a:t>Pre-Processing</a:t>
          </a:r>
        </a:p>
      </dgm:t>
    </dgm:pt>
    <dgm:pt modelId="{28D73167-1467-4D4D-8143-97E2F1BB6E6F}" type="parTrans" cxnId="{34F98612-9832-4845-BD98-80898DFDF82E}">
      <dgm:prSet/>
      <dgm:spPr/>
      <dgm:t>
        <a:bodyPr/>
        <a:lstStyle/>
        <a:p>
          <a:endParaRPr lang="en-US" b="1"/>
        </a:p>
      </dgm:t>
    </dgm:pt>
    <dgm:pt modelId="{46E517F7-FB43-43A3-9482-D04A165D1B4C}" type="sibTrans" cxnId="{34F98612-9832-4845-BD98-80898DFDF82E}">
      <dgm:prSet/>
      <dgm:spPr/>
      <dgm:t>
        <a:bodyPr/>
        <a:lstStyle/>
        <a:p>
          <a:endParaRPr lang="en-US" b="1"/>
        </a:p>
      </dgm:t>
    </dgm:pt>
    <dgm:pt modelId="{0CB39124-99CE-42E9-BD50-E04E24B92130}">
      <dgm:prSet phldrT="[Text]" custT="1"/>
      <dgm:spPr/>
      <dgm:t>
        <a:bodyPr/>
        <a:lstStyle/>
        <a:p>
          <a:r>
            <a:rPr lang="en-US" sz="1200" b="1" dirty="0"/>
            <a:t>Processing/Analysis</a:t>
          </a:r>
        </a:p>
      </dgm:t>
    </dgm:pt>
    <dgm:pt modelId="{F25157E5-1E02-4256-8D9A-86CF86E4AFF9}" type="parTrans" cxnId="{2ED5BB7B-160C-43C1-B965-C616BC929D79}">
      <dgm:prSet/>
      <dgm:spPr/>
      <dgm:t>
        <a:bodyPr/>
        <a:lstStyle/>
        <a:p>
          <a:endParaRPr lang="en-US" b="1"/>
        </a:p>
      </dgm:t>
    </dgm:pt>
    <dgm:pt modelId="{BF0F78F9-F9D4-4C3F-B46B-8CC66B045F61}" type="sibTrans" cxnId="{2ED5BB7B-160C-43C1-B965-C616BC929D79}">
      <dgm:prSet/>
      <dgm:spPr/>
      <dgm:t>
        <a:bodyPr/>
        <a:lstStyle/>
        <a:p>
          <a:endParaRPr lang="en-US" b="1"/>
        </a:p>
      </dgm:t>
    </dgm:pt>
    <dgm:pt modelId="{DCC209E5-0830-49E7-A5D3-AF962686B1AA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E8EB187D-AF88-488C-8561-8486E9BC50A2}" type="parTrans" cxnId="{52CCC572-06B1-466C-BCEE-E070E5BE29A7}">
      <dgm:prSet/>
      <dgm:spPr/>
      <dgm:t>
        <a:bodyPr/>
        <a:lstStyle/>
        <a:p>
          <a:endParaRPr lang="en-US" b="1"/>
        </a:p>
      </dgm:t>
    </dgm:pt>
    <dgm:pt modelId="{0ABE1122-BF4D-48B2-8D6E-E419129E0D3B}" type="sibTrans" cxnId="{52CCC572-06B1-466C-BCEE-E070E5BE29A7}">
      <dgm:prSet/>
      <dgm:spPr/>
      <dgm:t>
        <a:bodyPr/>
        <a:lstStyle/>
        <a:p>
          <a:endParaRPr lang="en-US" b="1"/>
        </a:p>
      </dgm:t>
    </dgm:pt>
    <dgm:pt modelId="{1BBC06C4-7E5A-4247-9B6D-3E7ABDC1A94D}">
      <dgm:prSet phldrT="[Text]"/>
      <dgm:spPr/>
      <dgm:t>
        <a:bodyPr/>
        <a:lstStyle/>
        <a:p>
          <a:r>
            <a:rPr lang="en-US" b="1" dirty="0"/>
            <a:t>Conclusions</a:t>
          </a:r>
        </a:p>
      </dgm:t>
    </dgm:pt>
    <dgm:pt modelId="{D8052460-4CD4-4EDB-9EFF-4E74316C6E49}" type="parTrans" cxnId="{2247A9BF-F720-46A6-8CB1-E424345980AE}">
      <dgm:prSet/>
      <dgm:spPr/>
      <dgm:t>
        <a:bodyPr/>
        <a:lstStyle/>
        <a:p>
          <a:endParaRPr lang="en-US" b="1"/>
        </a:p>
      </dgm:t>
    </dgm:pt>
    <dgm:pt modelId="{7BF0792B-A90F-4341-AFCB-EA92F921656B}" type="sibTrans" cxnId="{2247A9BF-F720-46A6-8CB1-E424345980AE}">
      <dgm:prSet/>
      <dgm:spPr/>
      <dgm:t>
        <a:bodyPr/>
        <a:lstStyle/>
        <a:p>
          <a:endParaRPr lang="en-US" b="1"/>
        </a:p>
      </dgm:t>
    </dgm:pt>
    <dgm:pt modelId="{BF7E1328-F9E2-4793-A784-DAD9CBA22942}" type="pres">
      <dgm:prSet presAssocID="{8821CD9A-5183-4B68-9FEB-E7331A37ECCF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D9A0D6BC-F662-4C2D-96ED-A132815A405C}" type="pres">
      <dgm:prSet presAssocID="{8821CD9A-5183-4B68-9FEB-E7331A37ECCF}" presName="arc1" presStyleLbl="node1" presStyleIdx="0" presStyleCnt="4"/>
      <dgm:spPr/>
    </dgm:pt>
    <dgm:pt modelId="{8A35680C-25DB-4745-8A94-2BBEC87EE8EF}" type="pres">
      <dgm:prSet presAssocID="{8821CD9A-5183-4B68-9FEB-E7331A37ECCF}" presName="arc3" presStyleLbl="node1" presStyleIdx="1" presStyleCnt="4"/>
      <dgm:spPr/>
    </dgm:pt>
    <dgm:pt modelId="{EB35AEC5-95D1-443D-96B8-0E9498EE308A}" type="pres">
      <dgm:prSet presAssocID="{8821CD9A-5183-4B68-9FEB-E7331A37ECCF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8CFF7B7F-9614-46B7-9FC8-36A90F4B7A20}" type="pres">
      <dgm:prSet presAssocID="{8821CD9A-5183-4B68-9FEB-E7331A37ECCF}" presName="arc2" presStyleLbl="node1" presStyleIdx="2" presStyleCnt="4"/>
      <dgm:spPr/>
    </dgm:pt>
    <dgm:pt modelId="{E99FA93E-B9F5-4AE0-87C4-FCF46B83000C}" type="pres">
      <dgm:prSet presAssocID="{8821CD9A-5183-4B68-9FEB-E7331A37ECCF}" presName="arc4" presStyleLbl="node1" presStyleIdx="3" presStyleCnt="4"/>
      <dgm:spPr/>
    </dgm:pt>
    <dgm:pt modelId="{C5385D72-4727-4646-9E0A-9E48A41BAE32}" type="pres">
      <dgm:prSet presAssocID="{8821CD9A-5183-4B68-9FEB-E7331A37ECCF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B8644D7-A3EB-4A5F-AA31-921C64B19D89}" type="pres">
      <dgm:prSet presAssocID="{8821CD9A-5183-4B68-9FEB-E7331A37ECCF}" presName="middleComposite" presStyleCnt="0"/>
      <dgm:spPr/>
    </dgm:pt>
    <dgm:pt modelId="{66CAC9DD-F3BF-4C46-B8A0-1D0CEFC9CBBD}" type="pres">
      <dgm:prSet presAssocID="{C4EDA884-E95E-4E2E-9AB6-610EB86DADE1}" presName="circ1" presStyleLbl="vennNode1" presStyleIdx="0" presStyleCnt="8"/>
      <dgm:spPr/>
    </dgm:pt>
    <dgm:pt modelId="{A2335CF7-F665-4DBD-9E04-657921705943}" type="pres">
      <dgm:prSet presAssocID="{C4EDA884-E95E-4E2E-9AB6-610EB86DADE1}" presName="circ1Tx" presStyleLbl="revTx" presStyleIdx="1" presStyleCnt="3">
        <dgm:presLayoutVars>
          <dgm:chMax val="0"/>
          <dgm:chPref val="0"/>
        </dgm:presLayoutVars>
      </dgm:prSet>
      <dgm:spPr/>
    </dgm:pt>
    <dgm:pt modelId="{46A739A6-D050-46D5-8F2F-9EA2FB1CFE57}" type="pres">
      <dgm:prSet presAssocID="{0CB39124-99CE-42E9-BD50-E04E24B92130}" presName="circ2" presStyleLbl="vennNode1" presStyleIdx="1" presStyleCnt="8"/>
      <dgm:spPr/>
    </dgm:pt>
    <dgm:pt modelId="{79CA5220-56FE-413C-BF03-A97C6D0CE1AC}" type="pres">
      <dgm:prSet presAssocID="{0CB39124-99CE-42E9-BD50-E04E24B92130}" presName="circ2Tx" presStyleLbl="revTx" presStyleIdx="1" presStyleCnt="3">
        <dgm:presLayoutVars>
          <dgm:chMax val="0"/>
          <dgm:chPref val="0"/>
        </dgm:presLayoutVars>
      </dgm:prSet>
      <dgm:spPr/>
    </dgm:pt>
    <dgm:pt modelId="{8B598160-37CD-4F17-9E5A-1D0F4044D000}" type="pres">
      <dgm:prSet presAssocID="{8821CD9A-5183-4B68-9FEB-E7331A37ECCF}" presName="leftComposite" presStyleCnt="0"/>
      <dgm:spPr/>
    </dgm:pt>
    <dgm:pt modelId="{43004F52-DAA5-45E5-8E80-CCE12D5B0EC8}" type="pres">
      <dgm:prSet presAssocID="{B86F0A51-A0F1-482D-AE10-3360F550D08F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C14FCC63-6A3D-4806-997B-B62A67C292D0}" type="pres">
      <dgm:prSet presAssocID="{B86F0A51-A0F1-482D-AE10-3360F550D08F}" presName="ellipse1" presStyleLbl="vennNode1" presStyleIdx="3" presStyleCnt="8"/>
      <dgm:spPr/>
    </dgm:pt>
    <dgm:pt modelId="{4F2C1219-7F85-4FA4-8A02-6D4D7C92EAB7}" type="pres">
      <dgm:prSet presAssocID="{B86F0A51-A0F1-482D-AE10-3360F550D08F}" presName="ellipse2" presStyleLbl="vennNode1" presStyleIdx="4" presStyleCnt="8"/>
      <dgm:spPr/>
    </dgm:pt>
    <dgm:pt modelId="{448A6973-BF0D-4F18-BD97-7ED9C7860F7C}" type="pres">
      <dgm:prSet presAssocID="{1A69F7C3-C6CD-4750-9C06-34C4347AFFBC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19A93D62-D64C-4371-B488-B5E60308CB0F}" type="pres">
      <dgm:prSet presAssocID="{1A69F7C3-C6CD-4750-9C06-34C4347AFFBC}" presName="ellipse3" presStyleLbl="vennNode1" presStyleIdx="6" presStyleCnt="8"/>
      <dgm:spPr/>
    </dgm:pt>
    <dgm:pt modelId="{41513F82-5F6A-43A9-8646-F5A96494F6A4}" type="pres">
      <dgm:prSet presAssocID="{4164C213-9235-408C-AF9D-8AA08E889A06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F14A1EEA-38DC-434F-AC10-6F0831EFE721}" type="pres">
      <dgm:prSet presAssocID="{8821CD9A-5183-4B68-9FEB-E7331A37ECCF}" presName="rightChild" presStyleLbl="node2" presStyleIdx="0" presStyleCnt="1">
        <dgm:presLayoutVars>
          <dgm:chMax val="0"/>
          <dgm:chPref val="0"/>
        </dgm:presLayoutVars>
      </dgm:prSet>
      <dgm:spPr/>
    </dgm:pt>
    <dgm:pt modelId="{2EF10BBD-2950-4232-96E5-EF9FD3F10451}" type="pres">
      <dgm:prSet presAssocID="{8821CD9A-5183-4B68-9FEB-E7331A37ECCF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34F98612-9832-4845-BD98-80898DFDF82E}" srcId="{0F294D77-811A-4223-A3D2-BA15C89B69C5}" destId="{C4EDA884-E95E-4E2E-9AB6-610EB86DADE1}" srcOrd="0" destOrd="0" parTransId="{28D73167-1467-4D4D-8143-97E2F1BB6E6F}" sibTransId="{46E517F7-FB43-43A3-9482-D04A165D1B4C}"/>
    <dgm:cxn modelId="{07F02519-741D-4CE7-BC06-2F719D693194}" type="presOf" srcId="{1A69F7C3-C6CD-4750-9C06-34C4347AFFBC}" destId="{448A6973-BF0D-4F18-BD97-7ED9C7860F7C}" srcOrd="0" destOrd="0" presId="urn:microsoft.com/office/officeart/2009/3/layout/PhasedProcess"/>
    <dgm:cxn modelId="{BA021423-B1C7-433A-9E08-A731B72A1607}" srcId="{DB65E6E7-3503-4D37-B75B-CC28B9664EC4}" destId="{1A69F7C3-C6CD-4750-9C06-34C4347AFFBC}" srcOrd="1" destOrd="0" parTransId="{FE34D3E8-07C1-4E9B-8F5C-D9CF36076CF0}" sibTransId="{CABFDBB4-0945-458F-AFB0-FD02B56B1E56}"/>
    <dgm:cxn modelId="{0E8CDF28-A17B-4E7C-93E2-0B9F68312DB8}" srcId="{8821CD9A-5183-4B68-9FEB-E7331A37ECCF}" destId="{DB65E6E7-3503-4D37-B75B-CC28B9664EC4}" srcOrd="0" destOrd="0" parTransId="{70F78A04-42D4-4B80-91B9-60003F6024A2}" sibTransId="{40E724E0-C419-4024-B02A-1893D985775A}"/>
    <dgm:cxn modelId="{52CCC572-06B1-466C-BCEE-E070E5BE29A7}" srcId="{8821CD9A-5183-4B68-9FEB-E7331A37ECCF}" destId="{DCC209E5-0830-49E7-A5D3-AF962686B1AA}" srcOrd="2" destOrd="0" parTransId="{E8EB187D-AF88-488C-8561-8486E9BC50A2}" sibTransId="{0ABE1122-BF4D-48B2-8D6E-E419129E0D3B}"/>
    <dgm:cxn modelId="{5067E954-1550-48A7-B2BB-1B14CF2CE479}" type="presOf" srcId="{C4EDA884-E95E-4E2E-9AB6-610EB86DADE1}" destId="{66CAC9DD-F3BF-4C46-B8A0-1D0CEFC9CBBD}" srcOrd="0" destOrd="0" presId="urn:microsoft.com/office/officeart/2009/3/layout/PhasedProcess"/>
    <dgm:cxn modelId="{CDFEB559-D177-4F8D-957C-B87860F5DCAB}" type="presOf" srcId="{B86F0A51-A0F1-482D-AE10-3360F550D08F}" destId="{43004F52-DAA5-45E5-8E80-CCE12D5B0EC8}" srcOrd="0" destOrd="0" presId="urn:microsoft.com/office/officeart/2009/3/layout/PhasedProcess"/>
    <dgm:cxn modelId="{AA37F959-280E-415A-AFF3-9E48F6E57344}" type="presOf" srcId="{4164C213-9235-408C-AF9D-8AA08E889A06}" destId="{41513F82-5F6A-43A9-8646-F5A96494F6A4}" srcOrd="0" destOrd="0" presId="urn:microsoft.com/office/officeart/2009/3/layout/PhasedProcess"/>
    <dgm:cxn modelId="{2ED5BB7B-160C-43C1-B965-C616BC929D79}" srcId="{0F294D77-811A-4223-A3D2-BA15C89B69C5}" destId="{0CB39124-99CE-42E9-BD50-E04E24B92130}" srcOrd="1" destOrd="0" parTransId="{F25157E5-1E02-4256-8D9A-86CF86E4AFF9}" sibTransId="{BF0F78F9-F9D4-4C3F-B46B-8CC66B045F61}"/>
    <dgm:cxn modelId="{FED57B98-91BD-42FD-A2BF-BC6698F0507B}" srcId="{8821CD9A-5183-4B68-9FEB-E7331A37ECCF}" destId="{0F294D77-811A-4223-A3D2-BA15C89B69C5}" srcOrd="1" destOrd="0" parTransId="{B82C321A-699F-4784-B118-1235BEA275CC}" sibTransId="{81F994F4-A29D-4C28-A470-17F274C2017E}"/>
    <dgm:cxn modelId="{0FB90B9F-AB9C-481B-B7E8-FAFDF5BEC9A5}" type="presOf" srcId="{DCC209E5-0830-49E7-A5D3-AF962686B1AA}" destId="{C5385D72-4727-4646-9E0A-9E48A41BAE32}" srcOrd="0" destOrd="0" presId="urn:microsoft.com/office/officeart/2009/3/layout/PhasedProcess"/>
    <dgm:cxn modelId="{AD3DAB9F-BC87-493E-B371-7EAB1807F40B}" type="presOf" srcId="{DB65E6E7-3503-4D37-B75B-CC28B9664EC4}" destId="{2EF10BBD-2950-4232-96E5-EF9FD3F10451}" srcOrd="0" destOrd="0" presId="urn:microsoft.com/office/officeart/2009/3/layout/PhasedProcess"/>
    <dgm:cxn modelId="{C9FFA8A1-743B-45D8-BFD7-B7DD47216342}" type="presOf" srcId="{C4EDA884-E95E-4E2E-9AB6-610EB86DADE1}" destId="{A2335CF7-F665-4DBD-9E04-657921705943}" srcOrd="1" destOrd="0" presId="urn:microsoft.com/office/officeart/2009/3/layout/PhasedProcess"/>
    <dgm:cxn modelId="{9CDD46A2-2A2C-42E7-8008-0B357902481C}" type="presOf" srcId="{8821CD9A-5183-4B68-9FEB-E7331A37ECCF}" destId="{BF7E1328-F9E2-4793-A784-DAD9CBA22942}" srcOrd="0" destOrd="0" presId="urn:microsoft.com/office/officeart/2009/3/layout/PhasedProcess"/>
    <dgm:cxn modelId="{664188B9-74F9-464D-819E-B8EDF7157114}" srcId="{DB65E6E7-3503-4D37-B75B-CC28B9664EC4}" destId="{B86F0A51-A0F1-482D-AE10-3360F550D08F}" srcOrd="0" destOrd="0" parTransId="{5095AD6A-DE11-47B3-8FB1-197D3491E64B}" sibTransId="{8EE95978-187E-43A0-9BA8-121DD1C627E4}"/>
    <dgm:cxn modelId="{2247A9BF-F720-46A6-8CB1-E424345980AE}" srcId="{DCC209E5-0830-49E7-A5D3-AF962686B1AA}" destId="{1BBC06C4-7E5A-4247-9B6D-3E7ABDC1A94D}" srcOrd="0" destOrd="0" parTransId="{D8052460-4CD4-4EDB-9EFF-4E74316C6E49}" sibTransId="{7BF0792B-A90F-4341-AFCB-EA92F921656B}"/>
    <dgm:cxn modelId="{1DEC28D0-CE71-479D-A097-1950F38BA8F4}" type="presOf" srcId="{0CB39124-99CE-42E9-BD50-E04E24B92130}" destId="{46A739A6-D050-46D5-8F2F-9EA2FB1CFE57}" srcOrd="0" destOrd="0" presId="urn:microsoft.com/office/officeart/2009/3/layout/PhasedProcess"/>
    <dgm:cxn modelId="{ED3133D1-7059-43DE-898D-75B911754D63}" type="presOf" srcId="{0CB39124-99CE-42E9-BD50-E04E24B92130}" destId="{79CA5220-56FE-413C-BF03-A97C6D0CE1AC}" srcOrd="1" destOrd="0" presId="urn:microsoft.com/office/officeart/2009/3/layout/PhasedProcess"/>
    <dgm:cxn modelId="{2B3BEAD5-181C-4238-8686-FB9E14D66ED7}" type="presOf" srcId="{1BBC06C4-7E5A-4247-9B6D-3E7ABDC1A94D}" destId="{F14A1EEA-38DC-434F-AC10-6F0831EFE721}" srcOrd="0" destOrd="0" presId="urn:microsoft.com/office/officeart/2009/3/layout/PhasedProcess"/>
    <dgm:cxn modelId="{76ADF1E5-9510-4AE2-B6E3-95ABC4FCBC1D}" type="presOf" srcId="{0F294D77-811A-4223-A3D2-BA15C89B69C5}" destId="{EB35AEC5-95D1-443D-96B8-0E9498EE308A}" srcOrd="0" destOrd="0" presId="urn:microsoft.com/office/officeart/2009/3/layout/PhasedProcess"/>
    <dgm:cxn modelId="{FB3A86FD-621A-43A3-BEED-60BA200E0BBC}" srcId="{DB65E6E7-3503-4D37-B75B-CC28B9664EC4}" destId="{4164C213-9235-408C-AF9D-8AA08E889A06}" srcOrd="2" destOrd="0" parTransId="{F51725B7-99E0-4B73-B8CB-25815AABB4F9}" sibTransId="{555F3F55-92E2-412E-9DCF-C08A0B8D0973}"/>
    <dgm:cxn modelId="{C14F8ABA-05F2-47CC-83F9-4FF9CD51BF25}" type="presParOf" srcId="{BF7E1328-F9E2-4793-A784-DAD9CBA22942}" destId="{D9A0D6BC-F662-4C2D-96ED-A132815A405C}" srcOrd="0" destOrd="0" presId="urn:microsoft.com/office/officeart/2009/3/layout/PhasedProcess"/>
    <dgm:cxn modelId="{B93DFC8A-4C38-4EA0-9D6F-3AC25E171265}" type="presParOf" srcId="{BF7E1328-F9E2-4793-A784-DAD9CBA22942}" destId="{8A35680C-25DB-4745-8A94-2BBEC87EE8EF}" srcOrd="1" destOrd="0" presId="urn:microsoft.com/office/officeart/2009/3/layout/PhasedProcess"/>
    <dgm:cxn modelId="{0F728BF9-040F-4EF1-B8A0-33314964484F}" type="presParOf" srcId="{BF7E1328-F9E2-4793-A784-DAD9CBA22942}" destId="{EB35AEC5-95D1-443D-96B8-0E9498EE308A}" srcOrd="2" destOrd="0" presId="urn:microsoft.com/office/officeart/2009/3/layout/PhasedProcess"/>
    <dgm:cxn modelId="{A4C19791-ED63-4734-8C03-B9D8E2D483A1}" type="presParOf" srcId="{BF7E1328-F9E2-4793-A784-DAD9CBA22942}" destId="{8CFF7B7F-9614-46B7-9FC8-36A90F4B7A20}" srcOrd="3" destOrd="0" presId="urn:microsoft.com/office/officeart/2009/3/layout/PhasedProcess"/>
    <dgm:cxn modelId="{397295CC-C1A3-4C8C-BCDC-C1CE1E2FE156}" type="presParOf" srcId="{BF7E1328-F9E2-4793-A784-DAD9CBA22942}" destId="{E99FA93E-B9F5-4AE0-87C4-FCF46B83000C}" srcOrd="4" destOrd="0" presId="urn:microsoft.com/office/officeart/2009/3/layout/PhasedProcess"/>
    <dgm:cxn modelId="{25B16505-F8CE-456F-ACE6-C7066D98859E}" type="presParOf" srcId="{BF7E1328-F9E2-4793-A784-DAD9CBA22942}" destId="{C5385D72-4727-4646-9E0A-9E48A41BAE32}" srcOrd="5" destOrd="0" presId="urn:microsoft.com/office/officeart/2009/3/layout/PhasedProcess"/>
    <dgm:cxn modelId="{663621C2-EAE5-4144-96A6-56BBB152B377}" type="presParOf" srcId="{BF7E1328-F9E2-4793-A784-DAD9CBA22942}" destId="{1B8644D7-A3EB-4A5F-AA31-921C64B19D89}" srcOrd="6" destOrd="0" presId="urn:microsoft.com/office/officeart/2009/3/layout/PhasedProcess"/>
    <dgm:cxn modelId="{C2BCCC93-5F54-4022-B494-CE7C54D6517F}" type="presParOf" srcId="{1B8644D7-A3EB-4A5F-AA31-921C64B19D89}" destId="{66CAC9DD-F3BF-4C46-B8A0-1D0CEFC9CBBD}" srcOrd="0" destOrd="0" presId="urn:microsoft.com/office/officeart/2009/3/layout/PhasedProcess"/>
    <dgm:cxn modelId="{8C6B9CAA-9EB2-49E2-B704-641A5FC1E7F3}" type="presParOf" srcId="{1B8644D7-A3EB-4A5F-AA31-921C64B19D89}" destId="{A2335CF7-F665-4DBD-9E04-657921705943}" srcOrd="1" destOrd="0" presId="urn:microsoft.com/office/officeart/2009/3/layout/PhasedProcess"/>
    <dgm:cxn modelId="{7F366818-8B55-4868-BE4F-07A0A0BAD78B}" type="presParOf" srcId="{1B8644D7-A3EB-4A5F-AA31-921C64B19D89}" destId="{46A739A6-D050-46D5-8F2F-9EA2FB1CFE57}" srcOrd="2" destOrd="0" presId="urn:microsoft.com/office/officeart/2009/3/layout/PhasedProcess"/>
    <dgm:cxn modelId="{31919FB2-6A4A-40B5-AFF2-C7C0E7D5F0CC}" type="presParOf" srcId="{1B8644D7-A3EB-4A5F-AA31-921C64B19D89}" destId="{79CA5220-56FE-413C-BF03-A97C6D0CE1AC}" srcOrd="3" destOrd="0" presId="urn:microsoft.com/office/officeart/2009/3/layout/PhasedProcess"/>
    <dgm:cxn modelId="{F640B5B3-0CCA-44E7-9CF4-277F6035D067}" type="presParOf" srcId="{BF7E1328-F9E2-4793-A784-DAD9CBA22942}" destId="{8B598160-37CD-4F17-9E5A-1D0F4044D000}" srcOrd="7" destOrd="0" presId="urn:microsoft.com/office/officeart/2009/3/layout/PhasedProcess"/>
    <dgm:cxn modelId="{B3FCE763-AC81-4698-99C6-D3961E31173F}" type="presParOf" srcId="{8B598160-37CD-4F17-9E5A-1D0F4044D000}" destId="{43004F52-DAA5-45E5-8E80-CCE12D5B0EC8}" srcOrd="0" destOrd="0" presId="urn:microsoft.com/office/officeart/2009/3/layout/PhasedProcess"/>
    <dgm:cxn modelId="{F76B777D-FD51-434B-A185-D8708AC78EB0}" type="presParOf" srcId="{8B598160-37CD-4F17-9E5A-1D0F4044D000}" destId="{C14FCC63-6A3D-4806-997B-B62A67C292D0}" srcOrd="1" destOrd="0" presId="urn:microsoft.com/office/officeart/2009/3/layout/PhasedProcess"/>
    <dgm:cxn modelId="{E3F23010-5486-4EF3-8D59-CA7008CEDE8F}" type="presParOf" srcId="{8B598160-37CD-4F17-9E5A-1D0F4044D000}" destId="{4F2C1219-7F85-4FA4-8A02-6D4D7C92EAB7}" srcOrd="2" destOrd="0" presId="urn:microsoft.com/office/officeart/2009/3/layout/PhasedProcess"/>
    <dgm:cxn modelId="{371836B8-1BAB-42E0-9C34-F210ED800A93}" type="presParOf" srcId="{8B598160-37CD-4F17-9E5A-1D0F4044D000}" destId="{448A6973-BF0D-4F18-BD97-7ED9C7860F7C}" srcOrd="3" destOrd="0" presId="urn:microsoft.com/office/officeart/2009/3/layout/PhasedProcess"/>
    <dgm:cxn modelId="{061DAE25-3B38-489C-AE52-A8BAAD1E0E30}" type="presParOf" srcId="{8B598160-37CD-4F17-9E5A-1D0F4044D000}" destId="{19A93D62-D64C-4371-B488-B5E60308CB0F}" srcOrd="4" destOrd="0" presId="urn:microsoft.com/office/officeart/2009/3/layout/PhasedProcess"/>
    <dgm:cxn modelId="{9E4AF29F-032C-4B90-914F-FAC3DD20A14C}" type="presParOf" srcId="{8B598160-37CD-4F17-9E5A-1D0F4044D000}" destId="{41513F82-5F6A-43A9-8646-F5A96494F6A4}" srcOrd="5" destOrd="0" presId="urn:microsoft.com/office/officeart/2009/3/layout/PhasedProcess"/>
    <dgm:cxn modelId="{ABD74242-45F8-42EB-A06E-750F221509E2}" type="presParOf" srcId="{BF7E1328-F9E2-4793-A784-DAD9CBA22942}" destId="{F14A1EEA-38DC-434F-AC10-6F0831EFE721}" srcOrd="8" destOrd="0" presId="urn:microsoft.com/office/officeart/2009/3/layout/PhasedProcess"/>
    <dgm:cxn modelId="{9B95188B-DAB4-4B49-B512-897C98444740}" type="presParOf" srcId="{BF7E1328-F9E2-4793-A784-DAD9CBA22942}" destId="{2EF10BBD-2950-4232-96E5-EF9FD3F10451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0D6BC-F662-4C2D-96ED-A132815A405C}">
      <dsp:nvSpPr>
        <dsp:cNvPr id="0" name=""/>
        <dsp:cNvSpPr/>
      </dsp:nvSpPr>
      <dsp:spPr>
        <a:xfrm rot="5400000">
          <a:off x="232" y="9704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5680C-25DB-4745-8A94-2BBEC87EE8EF}">
      <dsp:nvSpPr>
        <dsp:cNvPr id="0" name=""/>
        <dsp:cNvSpPr/>
      </dsp:nvSpPr>
      <dsp:spPr>
        <a:xfrm rot="16200000">
          <a:off x="3120760" y="9704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5AEC5-95D1-443D-96B8-0E9498EE308A}">
      <dsp:nvSpPr>
        <dsp:cNvPr id="0" name=""/>
        <dsp:cNvSpPr/>
      </dsp:nvSpPr>
      <dsp:spPr>
        <a:xfrm>
          <a:off x="3479282" y="3604375"/>
          <a:ext cx="2302088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</a:t>
          </a:r>
        </a:p>
      </dsp:txBody>
      <dsp:txXfrm>
        <a:off x="3479282" y="3604375"/>
        <a:ext cx="2302088" cy="606590"/>
      </dsp:txXfrm>
    </dsp:sp>
    <dsp:sp modelId="{8CFF7B7F-9614-46B7-9FC8-36A90F4B7A20}">
      <dsp:nvSpPr>
        <dsp:cNvPr id="0" name=""/>
        <dsp:cNvSpPr/>
      </dsp:nvSpPr>
      <dsp:spPr>
        <a:xfrm rot="5400000">
          <a:off x="3023501" y="9704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A93E-B9F5-4AE0-87C4-FCF46B83000C}">
      <dsp:nvSpPr>
        <dsp:cNvPr id="0" name=""/>
        <dsp:cNvSpPr/>
      </dsp:nvSpPr>
      <dsp:spPr>
        <a:xfrm rot="16200000">
          <a:off x="6143111" y="970401"/>
          <a:ext cx="3031978" cy="303244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85D72-4727-4646-9E0A-9E48A41BAE32}">
      <dsp:nvSpPr>
        <dsp:cNvPr id="0" name=""/>
        <dsp:cNvSpPr/>
      </dsp:nvSpPr>
      <dsp:spPr>
        <a:xfrm>
          <a:off x="6280508" y="3604375"/>
          <a:ext cx="2302088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Results</a:t>
          </a:r>
        </a:p>
      </dsp:txBody>
      <dsp:txXfrm>
        <a:off x="6280508" y="3604375"/>
        <a:ext cx="2302088" cy="606590"/>
      </dsp:txXfrm>
    </dsp:sp>
    <dsp:sp modelId="{66CAC9DD-F3BF-4C46-B8A0-1D0CEFC9CBBD}">
      <dsp:nvSpPr>
        <dsp:cNvPr id="0" name=""/>
        <dsp:cNvSpPr/>
      </dsp:nvSpPr>
      <dsp:spPr>
        <a:xfrm>
          <a:off x="3405311" y="1840638"/>
          <a:ext cx="1389180" cy="13891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Pre-Processing</a:t>
          </a:r>
        </a:p>
      </dsp:txBody>
      <dsp:txXfrm>
        <a:off x="3599295" y="2004452"/>
        <a:ext cx="800968" cy="1061552"/>
      </dsp:txXfrm>
    </dsp:sp>
    <dsp:sp modelId="{46A739A6-D050-46D5-8F2F-9EA2FB1CFE57}">
      <dsp:nvSpPr>
        <dsp:cNvPr id="0" name=""/>
        <dsp:cNvSpPr/>
      </dsp:nvSpPr>
      <dsp:spPr>
        <a:xfrm>
          <a:off x="4406522" y="1840638"/>
          <a:ext cx="1389180" cy="13891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Processing/Analysis</a:t>
          </a:r>
        </a:p>
      </dsp:txBody>
      <dsp:txXfrm>
        <a:off x="4800749" y="2004452"/>
        <a:ext cx="800968" cy="1061552"/>
      </dsp:txXfrm>
    </dsp:sp>
    <dsp:sp modelId="{43004F52-DAA5-45E5-8E80-CCE12D5B0EC8}">
      <dsp:nvSpPr>
        <dsp:cNvPr id="0" name=""/>
        <dsp:cNvSpPr/>
      </dsp:nvSpPr>
      <dsp:spPr>
        <a:xfrm>
          <a:off x="874565" y="1430907"/>
          <a:ext cx="960709" cy="960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Research Design</a:t>
          </a:r>
        </a:p>
      </dsp:txBody>
      <dsp:txXfrm>
        <a:off x="1015258" y="1571603"/>
        <a:ext cx="679323" cy="679339"/>
      </dsp:txXfrm>
    </dsp:sp>
    <dsp:sp modelId="{C14FCC63-6A3D-4806-997B-B62A67C292D0}">
      <dsp:nvSpPr>
        <dsp:cNvPr id="0" name=""/>
        <dsp:cNvSpPr/>
      </dsp:nvSpPr>
      <dsp:spPr>
        <a:xfrm>
          <a:off x="520240" y="2234121"/>
          <a:ext cx="471907" cy="47171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2C1219-7F85-4FA4-8A02-6D4D7C92EAB7}">
      <dsp:nvSpPr>
        <dsp:cNvPr id="0" name=""/>
        <dsp:cNvSpPr/>
      </dsp:nvSpPr>
      <dsp:spPr>
        <a:xfrm>
          <a:off x="1914113" y="1619886"/>
          <a:ext cx="274584" cy="2744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8A6973-BF0D-4F18-BD97-7ED9C7860F7C}">
      <dsp:nvSpPr>
        <dsp:cNvPr id="0" name=""/>
        <dsp:cNvSpPr/>
      </dsp:nvSpPr>
      <dsp:spPr>
        <a:xfrm>
          <a:off x="1812073" y="2004721"/>
          <a:ext cx="960709" cy="960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Data</a:t>
          </a:r>
        </a:p>
      </dsp:txBody>
      <dsp:txXfrm>
        <a:off x="1952766" y="2145417"/>
        <a:ext cx="679323" cy="679339"/>
      </dsp:txXfrm>
    </dsp:sp>
    <dsp:sp modelId="{19A93D62-D64C-4371-B488-B5E60308CB0F}">
      <dsp:nvSpPr>
        <dsp:cNvPr id="0" name=""/>
        <dsp:cNvSpPr/>
      </dsp:nvSpPr>
      <dsp:spPr>
        <a:xfrm>
          <a:off x="1912536" y="3024209"/>
          <a:ext cx="274584" cy="2744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513F82-5F6A-43A9-8646-F5A96494F6A4}">
      <dsp:nvSpPr>
        <dsp:cNvPr id="0" name=""/>
        <dsp:cNvSpPr/>
      </dsp:nvSpPr>
      <dsp:spPr>
        <a:xfrm>
          <a:off x="891684" y="2553740"/>
          <a:ext cx="960709" cy="9607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Search</a:t>
          </a:r>
        </a:p>
      </dsp:txBody>
      <dsp:txXfrm>
        <a:off x="1032377" y="2694436"/>
        <a:ext cx="679323" cy="679339"/>
      </dsp:txXfrm>
    </dsp:sp>
    <dsp:sp modelId="{F14A1EEA-38DC-434F-AC10-6F0831EFE721}">
      <dsp:nvSpPr>
        <dsp:cNvPr id="0" name=""/>
        <dsp:cNvSpPr/>
      </dsp:nvSpPr>
      <dsp:spPr>
        <a:xfrm>
          <a:off x="6542005" y="1597314"/>
          <a:ext cx="1770837" cy="1770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Conclusions</a:t>
          </a:r>
        </a:p>
      </dsp:txBody>
      <dsp:txXfrm>
        <a:off x="6801338" y="1856600"/>
        <a:ext cx="1252171" cy="1251945"/>
      </dsp:txXfrm>
    </dsp:sp>
    <dsp:sp modelId="{2EF10BBD-2950-4232-96E5-EF9FD3F10451}">
      <dsp:nvSpPr>
        <dsp:cNvPr id="0" name=""/>
        <dsp:cNvSpPr/>
      </dsp:nvSpPr>
      <dsp:spPr>
        <a:xfrm>
          <a:off x="569787" y="3604375"/>
          <a:ext cx="2302088" cy="60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Discovery</a:t>
          </a:r>
        </a:p>
      </dsp:txBody>
      <dsp:txXfrm>
        <a:off x="569787" y="3604375"/>
        <a:ext cx="2302088" cy="60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E99EB-F377-4C31-82EE-655624488D6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A5FD-CD32-4D4D-9092-59BBC234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B8E7A-46A0-4114-94D9-356B02238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24400"/>
            <a:ext cx="6400800" cy="150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CA428B-76F4-4A32-B4FB-EE910FD04FA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C31E3E-4D44-427C-8F27-4179C6EF95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leek/data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ANLY 506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3: Retrieving What You Need</a:t>
            </a:r>
          </a:p>
        </p:txBody>
      </p:sp>
    </p:spTree>
    <p:extLst>
      <p:ext uri="{BB962C8B-B14F-4D97-AF65-F5344CB8AC3E}">
        <p14:creationId xmlns:p14="http://schemas.microsoft.com/office/powerpoint/2010/main" val="81398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</p:txBody>
      </p:sp>
      <p:pic>
        <p:nvPicPr>
          <p:cNvPr id="2050" name="Picture 2" descr="http://i0.wp.com/www.r-bloggers.com/wp-content/uploads/2015/12/image03.png?resize=300%2C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575187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9800" y="632460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r-bloggers.com</a:t>
            </a:r>
          </a:p>
        </p:txBody>
      </p:sp>
    </p:spTree>
    <p:extLst>
      <p:ext uri="{BB962C8B-B14F-4D97-AF65-F5344CB8AC3E}">
        <p14:creationId xmlns:p14="http://schemas.microsoft.com/office/powerpoint/2010/main" val="227324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8" y="4487333"/>
            <a:ext cx="7259241" cy="1507067"/>
          </a:xfrm>
        </p:spPr>
        <p:txBody>
          <a:bodyPr/>
          <a:lstStyle/>
          <a:p>
            <a:r>
              <a:rPr lang="en-US" dirty="0"/>
              <a:t>Data, data, and more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6096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data, but in what form?  We’d like to have ‘Tidy Data’.  Tidy data is a lot like what we’ve come to expect in a well developed database:</a:t>
            </a:r>
          </a:p>
          <a:p>
            <a:endParaRPr lang="en-US" sz="2400" dirty="0"/>
          </a:p>
          <a:p>
            <a:r>
              <a:rPr lang="en-US" sz="2400" b="1" dirty="0"/>
              <a:t>In Tidy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Each variable forms a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Each observation forms a row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Each type of observational unit forms a table</a:t>
            </a:r>
          </a:p>
          <a:p>
            <a:endParaRPr lang="en-US" dirty="0"/>
          </a:p>
          <a:p>
            <a:pPr algn="r"/>
            <a:r>
              <a:rPr lang="en-US" dirty="0"/>
              <a:t>Wickham, “Tidy Data”</a:t>
            </a:r>
          </a:p>
        </p:txBody>
      </p:sp>
    </p:spTree>
    <p:extLst>
      <p:ext uri="{BB962C8B-B14F-4D97-AF65-F5344CB8AC3E}">
        <p14:creationId xmlns:p14="http://schemas.microsoft.com/office/powerpoint/2010/main" val="1368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76800"/>
            <a:ext cx="6400800" cy="1507067"/>
          </a:xfrm>
        </p:spPr>
        <p:txBody>
          <a:bodyPr/>
          <a:lstStyle/>
          <a:p>
            <a:r>
              <a:rPr lang="en-US" dirty="0"/>
              <a:t>BLS Employment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65192"/>
              </p:ext>
            </p:extLst>
          </p:nvPr>
        </p:nvGraphicFramePr>
        <p:xfrm>
          <a:off x="304800" y="381000"/>
          <a:ext cx="8229601" cy="4927695"/>
        </p:xfrm>
        <a:graphic>
          <a:graphicData uri="http://schemas.openxmlformats.org/drawingml/2006/table">
            <a:tbl>
              <a:tblPr/>
              <a:tblGrid>
                <a:gridCol w="370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62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68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2014 National Employment Matrix title and code</a:t>
                      </a: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Employment</a:t>
                      </a: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Change, 2014-24</a:t>
                      </a: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Median annual wage, 2015</a:t>
                      </a:r>
                      <a:r>
                        <a:rPr lang="en-US" sz="1200" b="1" i="0" u="none" strike="noStrike" baseline="300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(1)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0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2024</a:t>
                      </a: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Percent</a:t>
                      </a:r>
                    </a:p>
                  </a:txBody>
                  <a:tcPr marL="10462" marR="10462" marT="10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Total, all occupations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00-0000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150,539.9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160,328.8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9,788.9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6.5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$36,200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Personal care aides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39-9021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1,768.4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2,226.5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458.1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$20,980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Registered nurses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29-1141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2,751.0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3,190.3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439.3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16.0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$67,490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Home health aides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31-1011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913.5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1,261.9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348.4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$21,920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Combined food preparation and serving workers, including fast food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35-3021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3,159.7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3,503.2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343.5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$18,910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Retail salespersons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41-2031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4,624.9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4,939.1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314.2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6.8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$21,780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Nursing assistants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31-1014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1,492.1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1,754.1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262.0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17.6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$25,710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Customer service representatives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43-4051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2,581.8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2,834.8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252.9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9.8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$31,720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Cooks, restaurant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35-2014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1,109.7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1,268.7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158.9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14.3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$23,100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General and operations managers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11-1021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2,124.1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2,275.2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151.1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$97,730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Construction laborers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47-2061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1,159.1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1,306.5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147.4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12.7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$31,910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Accountants and auditors</a:t>
                      </a:r>
                    </a:p>
                  </a:txBody>
                  <a:tcPr marL="188304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13-2011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1,332.7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1,475.1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142.4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10.7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$67,190</a:t>
                      </a:r>
                    </a:p>
                  </a:txBody>
                  <a:tcPr marL="10462" marR="10462" marT="10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8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7411642" cy="1507067"/>
          </a:xfrm>
        </p:spPr>
        <p:txBody>
          <a:bodyPr/>
          <a:lstStyle/>
          <a:p>
            <a:r>
              <a:rPr lang="en-US" dirty="0"/>
              <a:t>Raw Data to processed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Raw Data</a:t>
            </a:r>
          </a:p>
          <a:p>
            <a:pPr lvl="1"/>
            <a:r>
              <a:rPr lang="en-US" dirty="0"/>
              <a:t>No software has been run on the data</a:t>
            </a:r>
          </a:p>
          <a:p>
            <a:pPr lvl="1"/>
            <a:r>
              <a:rPr lang="en-US" dirty="0"/>
              <a:t>No manipulation of any kind has been done</a:t>
            </a:r>
          </a:p>
          <a:p>
            <a:pPr lvl="1"/>
            <a:r>
              <a:rPr lang="en-US" dirty="0"/>
              <a:t>No data has been removed</a:t>
            </a:r>
          </a:p>
          <a:p>
            <a:pPr lvl="1"/>
            <a:r>
              <a:rPr lang="en-US" dirty="0"/>
              <a:t>The data has not been summarized in any way</a:t>
            </a:r>
          </a:p>
          <a:p>
            <a:pPr lvl="1"/>
            <a:endParaRPr lang="en-US" dirty="0"/>
          </a:p>
          <a:p>
            <a:pPr marL="0" indent="0" algn="r">
              <a:buNone/>
            </a:pPr>
            <a:r>
              <a:rPr lang="en-US" sz="1600" dirty="0">
                <a:hlinkClick r:id="rId2"/>
              </a:rPr>
              <a:t>https://github.com/jtleek/datasharing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Processed Data</a:t>
            </a:r>
          </a:p>
          <a:p>
            <a:pPr lvl="1"/>
            <a:r>
              <a:rPr lang="en-US" dirty="0"/>
              <a:t>Data that is ready for analysis</a:t>
            </a:r>
          </a:p>
          <a:p>
            <a:pPr lvl="1"/>
            <a:r>
              <a:rPr lang="en-US" dirty="0"/>
              <a:t>Processing can include merging, </a:t>
            </a:r>
            <a:r>
              <a:rPr lang="en-US" dirty="0" err="1"/>
              <a:t>subsetting</a:t>
            </a:r>
            <a:r>
              <a:rPr lang="en-US" dirty="0"/>
              <a:t>, transforming, etc.</a:t>
            </a:r>
          </a:p>
          <a:p>
            <a:pPr lvl="1"/>
            <a:r>
              <a:rPr lang="en-US" dirty="0"/>
              <a:t>Any and/or all standards for processing have been followed</a:t>
            </a:r>
          </a:p>
          <a:p>
            <a:pPr lvl="1"/>
            <a:r>
              <a:rPr lang="en-US" dirty="0"/>
              <a:t>All processing steps are recorded in a “Code Book”</a:t>
            </a:r>
          </a:p>
        </p:txBody>
      </p:sp>
    </p:spTree>
    <p:extLst>
      <p:ext uri="{BB962C8B-B14F-4D97-AF65-F5344CB8AC3E}">
        <p14:creationId xmlns:p14="http://schemas.microsoft.com/office/powerpoint/2010/main" val="58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Book mentioned by Leek should include:</a:t>
            </a:r>
          </a:p>
          <a:p>
            <a:pPr lvl="1"/>
            <a:r>
              <a:rPr lang="en-US" dirty="0"/>
              <a:t>Information about the variables including each variables units of measure</a:t>
            </a:r>
          </a:p>
          <a:p>
            <a:pPr lvl="1"/>
            <a:r>
              <a:rPr lang="en-US" dirty="0"/>
              <a:t>Information about assumptions and decisions made to process the data</a:t>
            </a:r>
          </a:p>
          <a:p>
            <a:pPr lvl="1"/>
            <a:r>
              <a:rPr lang="en-US" dirty="0"/>
              <a:t>Information about the research design </a:t>
            </a:r>
          </a:p>
          <a:p>
            <a:pPr lvl="1"/>
            <a:r>
              <a:rPr lang="en-US" dirty="0"/>
              <a:t>An Instruction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1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Data/Information Organization and Storage</a:t>
            </a:r>
          </a:p>
          <a:p>
            <a:r>
              <a:rPr lang="en-US" dirty="0"/>
              <a:t>Search Algorithms</a:t>
            </a:r>
          </a:p>
          <a:p>
            <a:r>
              <a:rPr lang="en-US" dirty="0"/>
              <a:t>Retrieving Data/Information</a:t>
            </a:r>
          </a:p>
        </p:txBody>
      </p:sp>
    </p:spTree>
    <p:extLst>
      <p:ext uri="{BB962C8B-B14F-4D97-AF65-F5344CB8AC3E}">
        <p14:creationId xmlns:p14="http://schemas.microsoft.com/office/powerpoint/2010/main" val="128260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29200"/>
            <a:ext cx="64008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Organization and Storage</a:t>
            </a:r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auto">
          <a:xfrm>
            <a:off x="322065" y="419100"/>
            <a:ext cx="2057400" cy="1562100"/>
          </a:xfrm>
          <a:prstGeom prst="irregularSeal2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rPr>
              <a:t>User Query</a:t>
            </a:r>
          </a:p>
        </p:txBody>
      </p:sp>
      <p:sp>
        <p:nvSpPr>
          <p:cNvPr id="7" name="AutoShape 1030"/>
          <p:cNvSpPr>
            <a:spLocks noChangeArrowheads="1"/>
          </p:cNvSpPr>
          <p:nvPr/>
        </p:nvSpPr>
        <p:spPr bwMode="auto">
          <a:xfrm>
            <a:off x="4741665" y="3352800"/>
            <a:ext cx="1143000" cy="1524000"/>
          </a:xfrm>
          <a:prstGeom prst="flowChartMagneticDisk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8" name="AutoShape 1031"/>
          <p:cNvSpPr>
            <a:spLocks noChangeArrowheads="1"/>
          </p:cNvSpPr>
          <p:nvPr/>
        </p:nvSpPr>
        <p:spPr bwMode="auto">
          <a:xfrm>
            <a:off x="6037065" y="114300"/>
            <a:ext cx="1143000" cy="1524000"/>
          </a:xfrm>
          <a:prstGeom prst="flowChartMagneticDisk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auto">
          <a:xfrm rot="10800000">
            <a:off x="3446265" y="495300"/>
            <a:ext cx="381000" cy="609600"/>
          </a:xfrm>
          <a:prstGeom prst="foldedCorner">
            <a:avLst>
              <a:gd name="adj" fmla="val 12500"/>
            </a:avLst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" name="AutoShape 1033"/>
          <p:cNvSpPr>
            <a:spLocks noChangeArrowheads="1"/>
          </p:cNvSpPr>
          <p:nvPr/>
        </p:nvSpPr>
        <p:spPr bwMode="auto">
          <a:xfrm rot="10800000">
            <a:off x="3598665" y="647700"/>
            <a:ext cx="381000" cy="609600"/>
          </a:xfrm>
          <a:prstGeom prst="foldedCorner">
            <a:avLst>
              <a:gd name="adj" fmla="val 12500"/>
            </a:avLst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1" name="AutoShape 1034"/>
          <p:cNvSpPr>
            <a:spLocks noChangeArrowheads="1"/>
          </p:cNvSpPr>
          <p:nvPr/>
        </p:nvSpPr>
        <p:spPr bwMode="auto">
          <a:xfrm rot="10800000">
            <a:off x="3751065" y="800100"/>
            <a:ext cx="381000" cy="609600"/>
          </a:xfrm>
          <a:prstGeom prst="foldedCorner">
            <a:avLst>
              <a:gd name="adj" fmla="val 12500"/>
            </a:avLst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2" name="AutoShape 1035"/>
          <p:cNvSpPr>
            <a:spLocks noChangeArrowheads="1"/>
          </p:cNvSpPr>
          <p:nvPr/>
        </p:nvSpPr>
        <p:spPr bwMode="auto">
          <a:xfrm rot="10800000">
            <a:off x="3903465" y="952500"/>
            <a:ext cx="381000" cy="609600"/>
          </a:xfrm>
          <a:prstGeom prst="foldedCorner">
            <a:avLst>
              <a:gd name="adj" fmla="val 12500"/>
            </a:avLst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3" name="AutoShape 1036"/>
          <p:cNvSpPr>
            <a:spLocks noChangeArrowheads="1"/>
          </p:cNvSpPr>
          <p:nvPr/>
        </p:nvSpPr>
        <p:spPr bwMode="auto">
          <a:xfrm rot="10800000">
            <a:off x="4055865" y="1104900"/>
            <a:ext cx="381000" cy="609600"/>
          </a:xfrm>
          <a:prstGeom prst="foldedCorner">
            <a:avLst>
              <a:gd name="adj" fmla="val 12500"/>
            </a:avLst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2303265" y="1181100"/>
            <a:ext cx="10668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Oval 1038"/>
          <p:cNvSpPr>
            <a:spLocks noChangeArrowheads="1"/>
          </p:cNvSpPr>
          <p:nvPr/>
        </p:nvSpPr>
        <p:spPr bwMode="auto">
          <a:xfrm>
            <a:off x="2303265" y="266700"/>
            <a:ext cx="1066800" cy="838200"/>
          </a:xfrm>
          <a:prstGeom prst="ellipse">
            <a:avLst/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crawl the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web</a:t>
            </a:r>
          </a:p>
        </p:txBody>
      </p:sp>
      <p:sp>
        <p:nvSpPr>
          <p:cNvPr id="16" name="Oval 1039"/>
          <p:cNvSpPr>
            <a:spLocks noChangeArrowheads="1"/>
          </p:cNvSpPr>
          <p:nvPr/>
        </p:nvSpPr>
        <p:spPr bwMode="auto">
          <a:xfrm>
            <a:off x="4360665" y="2095500"/>
            <a:ext cx="1447800" cy="914400"/>
          </a:xfrm>
          <a:prstGeom prst="ellipse">
            <a:avLst/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create a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keyword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index</a:t>
            </a:r>
          </a:p>
        </p:txBody>
      </p:sp>
      <p:sp>
        <p:nvSpPr>
          <p:cNvPr id="17" name="Line 1040"/>
          <p:cNvSpPr>
            <a:spLocks noChangeShapeType="1"/>
          </p:cNvSpPr>
          <p:nvPr/>
        </p:nvSpPr>
        <p:spPr bwMode="auto">
          <a:xfrm>
            <a:off x="4741665" y="1104900"/>
            <a:ext cx="10668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Oval 1041"/>
          <p:cNvSpPr>
            <a:spLocks noChangeArrowheads="1"/>
          </p:cNvSpPr>
          <p:nvPr/>
        </p:nvSpPr>
        <p:spPr bwMode="auto">
          <a:xfrm>
            <a:off x="4436865" y="38100"/>
            <a:ext cx="1447800" cy="914400"/>
          </a:xfrm>
          <a:prstGeom prst="ellipse">
            <a:avLst/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store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the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documents</a:t>
            </a:r>
          </a:p>
        </p:txBody>
      </p:sp>
      <p:sp>
        <p:nvSpPr>
          <p:cNvPr id="19" name="AutoShape 1042"/>
          <p:cNvSpPr>
            <a:spLocks noChangeArrowheads="1"/>
          </p:cNvSpPr>
          <p:nvPr/>
        </p:nvSpPr>
        <p:spPr bwMode="auto">
          <a:xfrm>
            <a:off x="7561065" y="3352800"/>
            <a:ext cx="1143000" cy="1524000"/>
          </a:xfrm>
          <a:prstGeom prst="flowChartMagneticDisk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Oval 1043"/>
          <p:cNvSpPr>
            <a:spLocks noChangeArrowheads="1"/>
          </p:cNvSpPr>
          <p:nvPr/>
        </p:nvSpPr>
        <p:spPr bwMode="auto">
          <a:xfrm>
            <a:off x="7332465" y="2095500"/>
            <a:ext cx="1447800" cy="914400"/>
          </a:xfrm>
          <a:prstGeom prst="ellipse">
            <a:avLst/>
          </a:prstGeom>
          <a:solidFill>
            <a:srgbClr val="000066"/>
          </a:soli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create files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of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</a:rPr>
              <a:t>metadata</a:t>
            </a:r>
          </a:p>
        </p:txBody>
      </p:sp>
      <p:sp>
        <p:nvSpPr>
          <p:cNvPr id="21" name="Line 1044"/>
          <p:cNvSpPr>
            <a:spLocks noChangeShapeType="1"/>
          </p:cNvSpPr>
          <p:nvPr/>
        </p:nvSpPr>
        <p:spPr bwMode="auto">
          <a:xfrm rot="6769025">
            <a:off x="5198865" y="2551113"/>
            <a:ext cx="1676400" cy="762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2" name="Line 1045"/>
          <p:cNvSpPr>
            <a:spLocks noChangeShapeType="1"/>
          </p:cNvSpPr>
          <p:nvPr/>
        </p:nvSpPr>
        <p:spPr bwMode="auto">
          <a:xfrm rot="14830975" flipH="1">
            <a:off x="6227565" y="2514600"/>
            <a:ext cx="1676400" cy="762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5018" y="6317432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Hearst, UC Berkeley</a:t>
            </a:r>
          </a:p>
        </p:txBody>
      </p:sp>
    </p:spTree>
    <p:extLst>
      <p:ext uri="{BB962C8B-B14F-4D97-AF65-F5344CB8AC3E}">
        <p14:creationId xmlns:p14="http://schemas.microsoft.com/office/powerpoint/2010/main" val="422161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63435" y="587756"/>
            <a:ext cx="4946650" cy="3459163"/>
            <a:chOff x="1584" y="576"/>
            <a:chExt cx="2145" cy="155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9800000">
              <a:off x="2824" y="735"/>
              <a:ext cx="714" cy="540"/>
            </a:xfrm>
            <a:prstGeom prst="ellipse">
              <a:avLst/>
            </a:prstGeom>
            <a:gradFill rotWithShape="0">
              <a:gsLst>
                <a:gs pos="0">
                  <a:srgbClr val="003BEF"/>
                </a:gs>
                <a:gs pos="100000">
                  <a:srgbClr val="003BE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942" y="824"/>
              <a:ext cx="357" cy="147"/>
            </a:xfrm>
            <a:prstGeom prst="cube">
              <a:avLst>
                <a:gd name="adj" fmla="val 24995"/>
              </a:avLst>
            </a:prstGeom>
            <a:solidFill>
              <a:srgbClr val="00FF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025" y="932"/>
              <a:ext cx="274" cy="266"/>
            </a:xfrm>
            <a:prstGeom prst="cube">
              <a:avLst>
                <a:gd name="adj" fmla="val 24995"/>
              </a:avLst>
            </a:prstGeom>
            <a:solidFill>
              <a:srgbClr val="FF00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981" y="1483"/>
              <a:ext cx="873" cy="419"/>
              <a:chOff x="1491" y="2925"/>
              <a:chExt cx="2301" cy="977"/>
            </a:xfrm>
          </p:grpSpPr>
          <p:sp>
            <p:nvSpPr>
              <p:cNvPr id="19" name="AutoShape 8" descr="Oak"/>
              <p:cNvSpPr>
                <a:spLocks noChangeArrowheads="1"/>
              </p:cNvSpPr>
              <p:nvPr/>
            </p:nvSpPr>
            <p:spPr bwMode="auto">
              <a:xfrm>
                <a:off x="1491" y="3222"/>
                <a:ext cx="2301" cy="680"/>
              </a:xfrm>
              <a:prstGeom prst="parallelogram">
                <a:avLst>
                  <a:gd name="adj" fmla="val 8458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>
                <a:outerShdw dist="107763" dir="2700000" algn="ctr" rotWithShape="0">
                  <a:srgbClr val="000066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aphicFrame>
            <p:nvGraphicFramePr>
              <p:cNvPr id="20" name="Object 9"/>
              <p:cNvGraphicFramePr>
                <a:graphicFrameLocks/>
              </p:cNvGraphicFramePr>
              <p:nvPr/>
            </p:nvGraphicFramePr>
            <p:xfrm>
              <a:off x="1889" y="3514"/>
              <a:ext cx="48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1" name="Clip" r:id="rId4" imgW="3659040" imgH="1717560" progId="MS_ClipArt_Gallery.2">
                      <p:embed/>
                    </p:oleObj>
                  </mc:Choice>
                  <mc:Fallback>
                    <p:oleObj name="Clip" r:id="rId4" imgW="3659040" imgH="1717560" progId="MS_ClipArt_Gallery.2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9" y="3514"/>
                            <a:ext cx="484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0"/>
              <p:cNvGraphicFramePr>
                <a:graphicFrameLocks/>
              </p:cNvGraphicFramePr>
              <p:nvPr/>
            </p:nvGraphicFramePr>
            <p:xfrm>
              <a:off x="2856" y="3166"/>
              <a:ext cx="764" cy="4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" name="Clip" r:id="rId6" imgW="3657600" imgH="2214360" progId="MS_ClipArt_Gallery.2">
                      <p:embed/>
                    </p:oleObj>
                  </mc:Choice>
                  <mc:Fallback>
                    <p:oleObj name="Clip" r:id="rId6" imgW="3657600" imgH="2214360" progId="MS_ClipArt_Gallery.2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6" y="3166"/>
                            <a:ext cx="764" cy="4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1"/>
              <p:cNvGraphicFramePr>
                <a:graphicFrameLocks/>
              </p:cNvGraphicFramePr>
              <p:nvPr/>
            </p:nvGraphicFramePr>
            <p:xfrm>
              <a:off x="2137" y="2925"/>
              <a:ext cx="673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3" name="Clip" r:id="rId8" imgW="3660480" imgH="3246120" progId="MS_ClipArt_Gallery.2">
                      <p:embed/>
                    </p:oleObj>
                  </mc:Choice>
                  <mc:Fallback>
                    <p:oleObj name="Clip" r:id="rId8" imgW="3660480" imgH="3246120" progId="MS_ClipArt_Gallery.2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7" y="2925"/>
                            <a:ext cx="673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680" y="768"/>
              <a:ext cx="365" cy="449"/>
            </a:xfrm>
            <a:custGeom>
              <a:avLst/>
              <a:gdLst>
                <a:gd name="T0" fmla="*/ 630 w 960"/>
                <a:gd name="T1" fmla="*/ 951 h 1048"/>
                <a:gd name="T2" fmla="*/ 640 w 960"/>
                <a:gd name="T3" fmla="*/ 906 h 1048"/>
                <a:gd name="T4" fmla="*/ 675 w 960"/>
                <a:gd name="T5" fmla="*/ 881 h 1048"/>
                <a:gd name="T6" fmla="*/ 787 w 960"/>
                <a:gd name="T7" fmla="*/ 857 h 1048"/>
                <a:gd name="T8" fmla="*/ 844 w 960"/>
                <a:gd name="T9" fmla="*/ 832 h 1048"/>
                <a:gd name="T10" fmla="*/ 864 w 960"/>
                <a:gd name="T11" fmla="*/ 807 h 1048"/>
                <a:gd name="T12" fmla="*/ 863 w 960"/>
                <a:gd name="T13" fmla="*/ 747 h 1048"/>
                <a:gd name="T14" fmla="*/ 859 w 960"/>
                <a:gd name="T15" fmla="*/ 663 h 1048"/>
                <a:gd name="T16" fmla="*/ 874 w 960"/>
                <a:gd name="T17" fmla="*/ 606 h 1048"/>
                <a:gd name="T18" fmla="*/ 911 w 960"/>
                <a:gd name="T19" fmla="*/ 581 h 1048"/>
                <a:gd name="T20" fmla="*/ 953 w 960"/>
                <a:gd name="T21" fmla="*/ 560 h 1048"/>
                <a:gd name="T22" fmla="*/ 959 w 960"/>
                <a:gd name="T23" fmla="*/ 535 h 1048"/>
                <a:gd name="T24" fmla="*/ 938 w 960"/>
                <a:gd name="T25" fmla="*/ 508 h 1048"/>
                <a:gd name="T26" fmla="*/ 854 w 960"/>
                <a:gd name="T27" fmla="*/ 403 h 1048"/>
                <a:gd name="T28" fmla="*/ 868 w 960"/>
                <a:gd name="T29" fmla="*/ 373 h 1048"/>
                <a:gd name="T30" fmla="*/ 887 w 960"/>
                <a:gd name="T31" fmla="*/ 306 h 1048"/>
                <a:gd name="T32" fmla="*/ 869 w 960"/>
                <a:gd name="T33" fmla="*/ 208 h 1048"/>
                <a:gd name="T34" fmla="*/ 821 w 960"/>
                <a:gd name="T35" fmla="*/ 111 h 1048"/>
                <a:gd name="T36" fmla="*/ 760 w 960"/>
                <a:gd name="T37" fmla="*/ 47 h 1048"/>
                <a:gd name="T38" fmla="*/ 650 w 960"/>
                <a:gd name="T39" fmla="*/ 8 h 1048"/>
                <a:gd name="T40" fmla="*/ 521 w 960"/>
                <a:gd name="T41" fmla="*/ 0 h 1048"/>
                <a:gd name="T42" fmla="*/ 405 w 960"/>
                <a:gd name="T43" fmla="*/ 10 h 1048"/>
                <a:gd name="T44" fmla="*/ 298 w 960"/>
                <a:gd name="T45" fmla="*/ 42 h 1048"/>
                <a:gd name="T46" fmla="*/ 174 w 960"/>
                <a:gd name="T47" fmla="*/ 118 h 1048"/>
                <a:gd name="T48" fmla="*/ 114 w 960"/>
                <a:gd name="T49" fmla="*/ 171 h 1048"/>
                <a:gd name="T50" fmla="*/ 52 w 960"/>
                <a:gd name="T51" fmla="*/ 253 h 1048"/>
                <a:gd name="T52" fmla="*/ 6 w 960"/>
                <a:gd name="T53" fmla="*/ 360 h 1048"/>
                <a:gd name="T54" fmla="*/ 3 w 960"/>
                <a:gd name="T55" fmla="*/ 455 h 1048"/>
                <a:gd name="T56" fmla="*/ 30 w 960"/>
                <a:gd name="T57" fmla="*/ 541 h 1048"/>
                <a:gd name="T58" fmla="*/ 154 w 960"/>
                <a:gd name="T59" fmla="*/ 728 h 1048"/>
                <a:gd name="T60" fmla="*/ 194 w 960"/>
                <a:gd name="T61" fmla="*/ 810 h 1048"/>
                <a:gd name="T62" fmla="*/ 204 w 960"/>
                <a:gd name="T63" fmla="*/ 866 h 1048"/>
                <a:gd name="T64" fmla="*/ 208 w 960"/>
                <a:gd name="T65" fmla="*/ 941 h 1048"/>
                <a:gd name="T66" fmla="*/ 630 w 960"/>
                <a:gd name="T67" fmla="*/ 1047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0" h="1048">
                  <a:moveTo>
                    <a:pt x="630" y="1047"/>
                  </a:moveTo>
                  <a:lnTo>
                    <a:pt x="630" y="951"/>
                  </a:lnTo>
                  <a:lnTo>
                    <a:pt x="633" y="929"/>
                  </a:lnTo>
                  <a:lnTo>
                    <a:pt x="640" y="906"/>
                  </a:lnTo>
                  <a:lnTo>
                    <a:pt x="653" y="889"/>
                  </a:lnTo>
                  <a:lnTo>
                    <a:pt x="675" y="881"/>
                  </a:lnTo>
                  <a:lnTo>
                    <a:pt x="745" y="866"/>
                  </a:lnTo>
                  <a:lnTo>
                    <a:pt x="787" y="857"/>
                  </a:lnTo>
                  <a:lnTo>
                    <a:pt x="821" y="844"/>
                  </a:lnTo>
                  <a:lnTo>
                    <a:pt x="844" y="832"/>
                  </a:lnTo>
                  <a:lnTo>
                    <a:pt x="856" y="822"/>
                  </a:lnTo>
                  <a:lnTo>
                    <a:pt x="864" y="807"/>
                  </a:lnTo>
                  <a:lnTo>
                    <a:pt x="864" y="780"/>
                  </a:lnTo>
                  <a:lnTo>
                    <a:pt x="863" y="747"/>
                  </a:lnTo>
                  <a:lnTo>
                    <a:pt x="859" y="701"/>
                  </a:lnTo>
                  <a:lnTo>
                    <a:pt x="859" y="663"/>
                  </a:lnTo>
                  <a:lnTo>
                    <a:pt x="864" y="627"/>
                  </a:lnTo>
                  <a:lnTo>
                    <a:pt x="874" y="606"/>
                  </a:lnTo>
                  <a:lnTo>
                    <a:pt x="887" y="591"/>
                  </a:lnTo>
                  <a:lnTo>
                    <a:pt x="911" y="581"/>
                  </a:lnTo>
                  <a:lnTo>
                    <a:pt x="943" y="569"/>
                  </a:lnTo>
                  <a:lnTo>
                    <a:pt x="953" y="560"/>
                  </a:lnTo>
                  <a:lnTo>
                    <a:pt x="959" y="550"/>
                  </a:lnTo>
                  <a:lnTo>
                    <a:pt x="959" y="535"/>
                  </a:lnTo>
                  <a:lnTo>
                    <a:pt x="948" y="520"/>
                  </a:lnTo>
                  <a:lnTo>
                    <a:pt x="938" y="508"/>
                  </a:lnTo>
                  <a:lnTo>
                    <a:pt x="861" y="411"/>
                  </a:lnTo>
                  <a:lnTo>
                    <a:pt x="854" y="403"/>
                  </a:lnTo>
                  <a:lnTo>
                    <a:pt x="858" y="388"/>
                  </a:lnTo>
                  <a:lnTo>
                    <a:pt x="868" y="373"/>
                  </a:lnTo>
                  <a:lnTo>
                    <a:pt x="882" y="332"/>
                  </a:lnTo>
                  <a:lnTo>
                    <a:pt x="887" y="306"/>
                  </a:lnTo>
                  <a:lnTo>
                    <a:pt x="887" y="266"/>
                  </a:lnTo>
                  <a:lnTo>
                    <a:pt x="869" y="208"/>
                  </a:lnTo>
                  <a:lnTo>
                    <a:pt x="851" y="165"/>
                  </a:lnTo>
                  <a:lnTo>
                    <a:pt x="821" y="111"/>
                  </a:lnTo>
                  <a:lnTo>
                    <a:pt x="792" y="77"/>
                  </a:lnTo>
                  <a:lnTo>
                    <a:pt x="760" y="47"/>
                  </a:lnTo>
                  <a:lnTo>
                    <a:pt x="717" y="24"/>
                  </a:lnTo>
                  <a:lnTo>
                    <a:pt x="650" y="8"/>
                  </a:lnTo>
                  <a:lnTo>
                    <a:pt x="586" y="2"/>
                  </a:lnTo>
                  <a:lnTo>
                    <a:pt x="521" y="0"/>
                  </a:lnTo>
                  <a:lnTo>
                    <a:pt x="457" y="3"/>
                  </a:lnTo>
                  <a:lnTo>
                    <a:pt x="405" y="10"/>
                  </a:lnTo>
                  <a:lnTo>
                    <a:pt x="355" y="20"/>
                  </a:lnTo>
                  <a:lnTo>
                    <a:pt x="298" y="42"/>
                  </a:lnTo>
                  <a:lnTo>
                    <a:pt x="243" y="70"/>
                  </a:lnTo>
                  <a:lnTo>
                    <a:pt x="174" y="118"/>
                  </a:lnTo>
                  <a:lnTo>
                    <a:pt x="142" y="143"/>
                  </a:lnTo>
                  <a:lnTo>
                    <a:pt x="114" y="171"/>
                  </a:lnTo>
                  <a:lnTo>
                    <a:pt x="82" y="208"/>
                  </a:lnTo>
                  <a:lnTo>
                    <a:pt x="52" y="253"/>
                  </a:lnTo>
                  <a:lnTo>
                    <a:pt x="22" y="310"/>
                  </a:lnTo>
                  <a:lnTo>
                    <a:pt x="6" y="360"/>
                  </a:lnTo>
                  <a:lnTo>
                    <a:pt x="0" y="413"/>
                  </a:lnTo>
                  <a:lnTo>
                    <a:pt x="3" y="455"/>
                  </a:lnTo>
                  <a:lnTo>
                    <a:pt x="11" y="496"/>
                  </a:lnTo>
                  <a:lnTo>
                    <a:pt x="30" y="541"/>
                  </a:lnTo>
                  <a:lnTo>
                    <a:pt x="84" y="625"/>
                  </a:lnTo>
                  <a:lnTo>
                    <a:pt x="154" y="728"/>
                  </a:lnTo>
                  <a:lnTo>
                    <a:pt x="182" y="780"/>
                  </a:lnTo>
                  <a:lnTo>
                    <a:pt x="194" y="810"/>
                  </a:lnTo>
                  <a:lnTo>
                    <a:pt x="201" y="839"/>
                  </a:lnTo>
                  <a:lnTo>
                    <a:pt x="204" y="866"/>
                  </a:lnTo>
                  <a:lnTo>
                    <a:pt x="206" y="891"/>
                  </a:lnTo>
                  <a:lnTo>
                    <a:pt x="208" y="941"/>
                  </a:lnTo>
                  <a:lnTo>
                    <a:pt x="201" y="1047"/>
                  </a:lnTo>
                  <a:lnTo>
                    <a:pt x="630" y="1047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982" y="1365"/>
              <a:ext cx="74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Repositories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214" y="1968"/>
              <a:ext cx="66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Workspace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585" y="1389"/>
              <a:ext cx="385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Goals</a:t>
              </a: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2194" y="1079"/>
              <a:ext cx="174" cy="282"/>
            </a:xfrm>
            <a:custGeom>
              <a:avLst/>
              <a:gdLst>
                <a:gd name="T0" fmla="*/ 425 w 460"/>
                <a:gd name="T1" fmla="*/ 656 h 657"/>
                <a:gd name="T2" fmla="*/ 449 w 460"/>
                <a:gd name="T3" fmla="*/ 565 h 657"/>
                <a:gd name="T4" fmla="*/ 434 w 460"/>
                <a:gd name="T5" fmla="*/ 560 h 657"/>
                <a:gd name="T6" fmla="*/ 416 w 460"/>
                <a:gd name="T7" fmla="*/ 553 h 657"/>
                <a:gd name="T8" fmla="*/ 401 w 460"/>
                <a:gd name="T9" fmla="*/ 546 h 657"/>
                <a:gd name="T10" fmla="*/ 384 w 460"/>
                <a:gd name="T11" fmla="*/ 539 h 657"/>
                <a:gd name="T12" fmla="*/ 368 w 460"/>
                <a:gd name="T13" fmla="*/ 531 h 657"/>
                <a:gd name="T14" fmla="*/ 353 w 460"/>
                <a:gd name="T15" fmla="*/ 521 h 657"/>
                <a:gd name="T16" fmla="*/ 341 w 460"/>
                <a:gd name="T17" fmla="*/ 513 h 657"/>
                <a:gd name="T18" fmla="*/ 326 w 460"/>
                <a:gd name="T19" fmla="*/ 503 h 657"/>
                <a:gd name="T20" fmla="*/ 312 w 460"/>
                <a:gd name="T21" fmla="*/ 493 h 657"/>
                <a:gd name="T22" fmla="*/ 301 w 460"/>
                <a:gd name="T23" fmla="*/ 485 h 657"/>
                <a:gd name="T24" fmla="*/ 286 w 460"/>
                <a:gd name="T25" fmla="*/ 472 h 657"/>
                <a:gd name="T26" fmla="*/ 268 w 460"/>
                <a:gd name="T27" fmla="*/ 456 h 657"/>
                <a:gd name="T28" fmla="*/ 250 w 460"/>
                <a:gd name="T29" fmla="*/ 439 h 657"/>
                <a:gd name="T30" fmla="*/ 235 w 460"/>
                <a:gd name="T31" fmla="*/ 421 h 657"/>
                <a:gd name="T32" fmla="*/ 220 w 460"/>
                <a:gd name="T33" fmla="*/ 402 h 657"/>
                <a:gd name="T34" fmla="*/ 205 w 460"/>
                <a:gd name="T35" fmla="*/ 380 h 657"/>
                <a:gd name="T36" fmla="*/ 190 w 460"/>
                <a:gd name="T37" fmla="*/ 358 h 657"/>
                <a:gd name="T38" fmla="*/ 177 w 460"/>
                <a:gd name="T39" fmla="*/ 334 h 657"/>
                <a:gd name="T40" fmla="*/ 166 w 460"/>
                <a:gd name="T41" fmla="*/ 311 h 657"/>
                <a:gd name="T42" fmla="*/ 157 w 460"/>
                <a:gd name="T43" fmla="*/ 289 h 657"/>
                <a:gd name="T44" fmla="*/ 149 w 460"/>
                <a:gd name="T45" fmla="*/ 267 h 657"/>
                <a:gd name="T46" fmla="*/ 141 w 460"/>
                <a:gd name="T47" fmla="*/ 243 h 657"/>
                <a:gd name="T48" fmla="*/ 134 w 460"/>
                <a:gd name="T49" fmla="*/ 217 h 657"/>
                <a:gd name="T50" fmla="*/ 129 w 460"/>
                <a:gd name="T51" fmla="*/ 190 h 657"/>
                <a:gd name="T52" fmla="*/ 126 w 460"/>
                <a:gd name="T53" fmla="*/ 164 h 657"/>
                <a:gd name="T54" fmla="*/ 124 w 460"/>
                <a:gd name="T55" fmla="*/ 135 h 657"/>
                <a:gd name="T56" fmla="*/ 124 w 460"/>
                <a:gd name="T57" fmla="*/ 107 h 657"/>
                <a:gd name="T58" fmla="*/ 82 w 460"/>
                <a:gd name="T59" fmla="*/ 0 h 657"/>
                <a:gd name="T60" fmla="*/ 31 w 460"/>
                <a:gd name="T61" fmla="*/ 107 h 657"/>
                <a:gd name="T62" fmla="*/ 31 w 460"/>
                <a:gd name="T63" fmla="*/ 140 h 657"/>
                <a:gd name="T64" fmla="*/ 34 w 460"/>
                <a:gd name="T65" fmla="*/ 170 h 657"/>
                <a:gd name="T66" fmla="*/ 37 w 460"/>
                <a:gd name="T67" fmla="*/ 197 h 657"/>
                <a:gd name="T68" fmla="*/ 41 w 460"/>
                <a:gd name="T69" fmla="*/ 223 h 657"/>
                <a:gd name="T70" fmla="*/ 46 w 460"/>
                <a:gd name="T71" fmla="*/ 248 h 657"/>
                <a:gd name="T72" fmla="*/ 54 w 460"/>
                <a:gd name="T73" fmla="*/ 277 h 657"/>
                <a:gd name="T74" fmla="*/ 62 w 460"/>
                <a:gd name="T75" fmla="*/ 302 h 657"/>
                <a:gd name="T76" fmla="*/ 72 w 460"/>
                <a:gd name="T77" fmla="*/ 329 h 657"/>
                <a:gd name="T78" fmla="*/ 82 w 460"/>
                <a:gd name="T79" fmla="*/ 353 h 657"/>
                <a:gd name="T80" fmla="*/ 95 w 460"/>
                <a:gd name="T81" fmla="*/ 379 h 657"/>
                <a:gd name="T82" fmla="*/ 108 w 460"/>
                <a:gd name="T83" fmla="*/ 402 h 657"/>
                <a:gd name="T84" fmla="*/ 121 w 460"/>
                <a:gd name="T85" fmla="*/ 424 h 657"/>
                <a:gd name="T86" fmla="*/ 136 w 460"/>
                <a:gd name="T87" fmla="*/ 446 h 657"/>
                <a:gd name="T88" fmla="*/ 152 w 460"/>
                <a:gd name="T89" fmla="*/ 468 h 657"/>
                <a:gd name="T90" fmla="*/ 169 w 460"/>
                <a:gd name="T91" fmla="*/ 488 h 657"/>
                <a:gd name="T92" fmla="*/ 184 w 460"/>
                <a:gd name="T93" fmla="*/ 505 h 657"/>
                <a:gd name="T94" fmla="*/ 204 w 460"/>
                <a:gd name="T95" fmla="*/ 524 h 657"/>
                <a:gd name="T96" fmla="*/ 222 w 460"/>
                <a:gd name="T97" fmla="*/ 541 h 657"/>
                <a:gd name="T98" fmla="*/ 242 w 460"/>
                <a:gd name="T99" fmla="*/ 557 h 657"/>
                <a:gd name="T100" fmla="*/ 261 w 460"/>
                <a:gd name="T101" fmla="*/ 573 h 657"/>
                <a:gd name="T102" fmla="*/ 281 w 460"/>
                <a:gd name="T103" fmla="*/ 587 h 657"/>
                <a:gd name="T104" fmla="*/ 297 w 460"/>
                <a:gd name="T105" fmla="*/ 598 h 657"/>
                <a:gd name="T106" fmla="*/ 308 w 460"/>
                <a:gd name="T107" fmla="*/ 606 h 657"/>
                <a:gd name="T108" fmla="*/ 319 w 460"/>
                <a:gd name="T109" fmla="*/ 611 h 657"/>
                <a:gd name="T110" fmla="*/ 333 w 460"/>
                <a:gd name="T111" fmla="*/ 618 h 657"/>
                <a:gd name="T112" fmla="*/ 344 w 460"/>
                <a:gd name="T113" fmla="*/ 624 h 657"/>
                <a:gd name="T114" fmla="*/ 357 w 460"/>
                <a:gd name="T115" fmla="*/ 631 h 657"/>
                <a:gd name="T116" fmla="*/ 371 w 460"/>
                <a:gd name="T117" fmla="*/ 637 h 657"/>
                <a:gd name="T118" fmla="*/ 383 w 460"/>
                <a:gd name="T119" fmla="*/ 643 h 657"/>
                <a:gd name="T120" fmla="*/ 397 w 460"/>
                <a:gd name="T121" fmla="*/ 648 h 657"/>
                <a:gd name="T122" fmla="*/ 409 w 460"/>
                <a:gd name="T123" fmla="*/ 652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657">
                  <a:moveTo>
                    <a:pt x="415" y="654"/>
                  </a:moveTo>
                  <a:lnTo>
                    <a:pt x="425" y="656"/>
                  </a:lnTo>
                  <a:lnTo>
                    <a:pt x="459" y="569"/>
                  </a:lnTo>
                  <a:lnTo>
                    <a:pt x="449" y="565"/>
                  </a:lnTo>
                  <a:lnTo>
                    <a:pt x="442" y="563"/>
                  </a:lnTo>
                  <a:lnTo>
                    <a:pt x="434" y="560"/>
                  </a:lnTo>
                  <a:lnTo>
                    <a:pt x="425" y="557"/>
                  </a:lnTo>
                  <a:lnTo>
                    <a:pt x="416" y="553"/>
                  </a:lnTo>
                  <a:lnTo>
                    <a:pt x="408" y="550"/>
                  </a:lnTo>
                  <a:lnTo>
                    <a:pt x="401" y="546"/>
                  </a:lnTo>
                  <a:lnTo>
                    <a:pt x="392" y="542"/>
                  </a:lnTo>
                  <a:lnTo>
                    <a:pt x="384" y="539"/>
                  </a:lnTo>
                  <a:lnTo>
                    <a:pt x="376" y="534"/>
                  </a:lnTo>
                  <a:lnTo>
                    <a:pt x="368" y="531"/>
                  </a:lnTo>
                  <a:lnTo>
                    <a:pt x="360" y="525"/>
                  </a:lnTo>
                  <a:lnTo>
                    <a:pt x="353" y="521"/>
                  </a:lnTo>
                  <a:lnTo>
                    <a:pt x="346" y="517"/>
                  </a:lnTo>
                  <a:lnTo>
                    <a:pt x="341" y="513"/>
                  </a:lnTo>
                  <a:lnTo>
                    <a:pt x="333" y="508"/>
                  </a:lnTo>
                  <a:lnTo>
                    <a:pt x="326" y="503"/>
                  </a:lnTo>
                  <a:lnTo>
                    <a:pt x="319" y="498"/>
                  </a:lnTo>
                  <a:lnTo>
                    <a:pt x="312" y="493"/>
                  </a:lnTo>
                  <a:lnTo>
                    <a:pt x="307" y="490"/>
                  </a:lnTo>
                  <a:lnTo>
                    <a:pt x="301" y="485"/>
                  </a:lnTo>
                  <a:lnTo>
                    <a:pt x="293" y="479"/>
                  </a:lnTo>
                  <a:lnTo>
                    <a:pt x="286" y="472"/>
                  </a:lnTo>
                  <a:lnTo>
                    <a:pt x="276" y="464"/>
                  </a:lnTo>
                  <a:lnTo>
                    <a:pt x="268" y="456"/>
                  </a:lnTo>
                  <a:lnTo>
                    <a:pt x="259" y="447"/>
                  </a:lnTo>
                  <a:lnTo>
                    <a:pt x="250" y="439"/>
                  </a:lnTo>
                  <a:lnTo>
                    <a:pt x="242" y="429"/>
                  </a:lnTo>
                  <a:lnTo>
                    <a:pt x="235" y="421"/>
                  </a:lnTo>
                  <a:lnTo>
                    <a:pt x="228" y="412"/>
                  </a:lnTo>
                  <a:lnTo>
                    <a:pt x="220" y="402"/>
                  </a:lnTo>
                  <a:lnTo>
                    <a:pt x="212" y="392"/>
                  </a:lnTo>
                  <a:lnTo>
                    <a:pt x="205" y="380"/>
                  </a:lnTo>
                  <a:lnTo>
                    <a:pt x="198" y="370"/>
                  </a:lnTo>
                  <a:lnTo>
                    <a:pt x="190" y="358"/>
                  </a:lnTo>
                  <a:lnTo>
                    <a:pt x="183" y="346"/>
                  </a:lnTo>
                  <a:lnTo>
                    <a:pt x="177" y="334"/>
                  </a:lnTo>
                  <a:lnTo>
                    <a:pt x="171" y="322"/>
                  </a:lnTo>
                  <a:lnTo>
                    <a:pt x="166" y="311"/>
                  </a:lnTo>
                  <a:lnTo>
                    <a:pt x="162" y="301"/>
                  </a:lnTo>
                  <a:lnTo>
                    <a:pt x="157" y="289"/>
                  </a:lnTo>
                  <a:lnTo>
                    <a:pt x="153" y="278"/>
                  </a:lnTo>
                  <a:lnTo>
                    <a:pt x="149" y="267"/>
                  </a:lnTo>
                  <a:lnTo>
                    <a:pt x="145" y="254"/>
                  </a:lnTo>
                  <a:lnTo>
                    <a:pt x="141" y="243"/>
                  </a:lnTo>
                  <a:lnTo>
                    <a:pt x="138" y="230"/>
                  </a:lnTo>
                  <a:lnTo>
                    <a:pt x="134" y="217"/>
                  </a:lnTo>
                  <a:lnTo>
                    <a:pt x="132" y="204"/>
                  </a:lnTo>
                  <a:lnTo>
                    <a:pt x="129" y="190"/>
                  </a:lnTo>
                  <a:lnTo>
                    <a:pt x="127" y="176"/>
                  </a:lnTo>
                  <a:lnTo>
                    <a:pt x="126" y="164"/>
                  </a:lnTo>
                  <a:lnTo>
                    <a:pt x="125" y="150"/>
                  </a:lnTo>
                  <a:lnTo>
                    <a:pt x="124" y="135"/>
                  </a:lnTo>
                  <a:lnTo>
                    <a:pt x="124" y="123"/>
                  </a:lnTo>
                  <a:lnTo>
                    <a:pt x="124" y="107"/>
                  </a:lnTo>
                  <a:lnTo>
                    <a:pt x="157" y="107"/>
                  </a:lnTo>
                  <a:lnTo>
                    <a:pt x="82" y="0"/>
                  </a:lnTo>
                  <a:lnTo>
                    <a:pt x="0" y="107"/>
                  </a:lnTo>
                  <a:lnTo>
                    <a:pt x="31" y="107"/>
                  </a:lnTo>
                  <a:lnTo>
                    <a:pt x="31" y="124"/>
                  </a:lnTo>
                  <a:lnTo>
                    <a:pt x="31" y="140"/>
                  </a:lnTo>
                  <a:lnTo>
                    <a:pt x="33" y="156"/>
                  </a:lnTo>
                  <a:lnTo>
                    <a:pt x="34" y="170"/>
                  </a:lnTo>
                  <a:lnTo>
                    <a:pt x="35" y="183"/>
                  </a:lnTo>
                  <a:lnTo>
                    <a:pt x="37" y="197"/>
                  </a:lnTo>
                  <a:lnTo>
                    <a:pt x="39" y="211"/>
                  </a:lnTo>
                  <a:lnTo>
                    <a:pt x="41" y="223"/>
                  </a:lnTo>
                  <a:lnTo>
                    <a:pt x="43" y="235"/>
                  </a:lnTo>
                  <a:lnTo>
                    <a:pt x="46" y="248"/>
                  </a:lnTo>
                  <a:lnTo>
                    <a:pt x="50" y="265"/>
                  </a:lnTo>
                  <a:lnTo>
                    <a:pt x="54" y="277"/>
                  </a:lnTo>
                  <a:lnTo>
                    <a:pt x="58" y="290"/>
                  </a:lnTo>
                  <a:lnTo>
                    <a:pt x="62" y="302"/>
                  </a:lnTo>
                  <a:lnTo>
                    <a:pt x="67" y="316"/>
                  </a:lnTo>
                  <a:lnTo>
                    <a:pt x="72" y="329"/>
                  </a:lnTo>
                  <a:lnTo>
                    <a:pt x="77" y="341"/>
                  </a:lnTo>
                  <a:lnTo>
                    <a:pt x="82" y="353"/>
                  </a:lnTo>
                  <a:lnTo>
                    <a:pt x="89" y="367"/>
                  </a:lnTo>
                  <a:lnTo>
                    <a:pt x="95" y="379"/>
                  </a:lnTo>
                  <a:lnTo>
                    <a:pt x="101" y="391"/>
                  </a:lnTo>
                  <a:lnTo>
                    <a:pt x="108" y="402"/>
                  </a:lnTo>
                  <a:lnTo>
                    <a:pt x="114" y="413"/>
                  </a:lnTo>
                  <a:lnTo>
                    <a:pt x="121" y="424"/>
                  </a:lnTo>
                  <a:lnTo>
                    <a:pt x="128" y="434"/>
                  </a:lnTo>
                  <a:lnTo>
                    <a:pt x="136" y="446"/>
                  </a:lnTo>
                  <a:lnTo>
                    <a:pt x="144" y="458"/>
                  </a:lnTo>
                  <a:lnTo>
                    <a:pt x="152" y="468"/>
                  </a:lnTo>
                  <a:lnTo>
                    <a:pt x="161" y="478"/>
                  </a:lnTo>
                  <a:lnTo>
                    <a:pt x="169" y="488"/>
                  </a:lnTo>
                  <a:lnTo>
                    <a:pt x="177" y="497"/>
                  </a:lnTo>
                  <a:lnTo>
                    <a:pt x="184" y="505"/>
                  </a:lnTo>
                  <a:lnTo>
                    <a:pt x="194" y="515"/>
                  </a:lnTo>
                  <a:lnTo>
                    <a:pt x="204" y="524"/>
                  </a:lnTo>
                  <a:lnTo>
                    <a:pt x="212" y="532"/>
                  </a:lnTo>
                  <a:lnTo>
                    <a:pt x="222" y="541"/>
                  </a:lnTo>
                  <a:lnTo>
                    <a:pt x="231" y="549"/>
                  </a:lnTo>
                  <a:lnTo>
                    <a:pt x="242" y="557"/>
                  </a:lnTo>
                  <a:lnTo>
                    <a:pt x="252" y="565"/>
                  </a:lnTo>
                  <a:lnTo>
                    <a:pt x="261" y="573"/>
                  </a:lnTo>
                  <a:lnTo>
                    <a:pt x="272" y="581"/>
                  </a:lnTo>
                  <a:lnTo>
                    <a:pt x="281" y="587"/>
                  </a:lnTo>
                  <a:lnTo>
                    <a:pt x="290" y="594"/>
                  </a:lnTo>
                  <a:lnTo>
                    <a:pt x="297" y="598"/>
                  </a:lnTo>
                  <a:lnTo>
                    <a:pt x="303" y="602"/>
                  </a:lnTo>
                  <a:lnTo>
                    <a:pt x="308" y="606"/>
                  </a:lnTo>
                  <a:lnTo>
                    <a:pt x="313" y="608"/>
                  </a:lnTo>
                  <a:lnTo>
                    <a:pt x="319" y="611"/>
                  </a:lnTo>
                  <a:lnTo>
                    <a:pt x="326" y="614"/>
                  </a:lnTo>
                  <a:lnTo>
                    <a:pt x="333" y="618"/>
                  </a:lnTo>
                  <a:lnTo>
                    <a:pt x="339" y="621"/>
                  </a:lnTo>
                  <a:lnTo>
                    <a:pt x="344" y="624"/>
                  </a:lnTo>
                  <a:lnTo>
                    <a:pt x="350" y="627"/>
                  </a:lnTo>
                  <a:lnTo>
                    <a:pt x="357" y="631"/>
                  </a:lnTo>
                  <a:lnTo>
                    <a:pt x="364" y="633"/>
                  </a:lnTo>
                  <a:lnTo>
                    <a:pt x="371" y="637"/>
                  </a:lnTo>
                  <a:lnTo>
                    <a:pt x="378" y="640"/>
                  </a:lnTo>
                  <a:lnTo>
                    <a:pt x="383" y="643"/>
                  </a:lnTo>
                  <a:lnTo>
                    <a:pt x="390" y="645"/>
                  </a:lnTo>
                  <a:lnTo>
                    <a:pt x="397" y="648"/>
                  </a:lnTo>
                  <a:lnTo>
                    <a:pt x="404" y="650"/>
                  </a:lnTo>
                  <a:lnTo>
                    <a:pt x="409" y="652"/>
                  </a:lnTo>
                  <a:lnTo>
                    <a:pt x="415" y="65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2477" y="897"/>
              <a:ext cx="175" cy="282"/>
            </a:xfrm>
            <a:custGeom>
              <a:avLst/>
              <a:gdLst>
                <a:gd name="T0" fmla="*/ 34 w 460"/>
                <a:gd name="T1" fmla="*/ 0 h 657"/>
                <a:gd name="T2" fmla="*/ 10 w 460"/>
                <a:gd name="T3" fmla="*/ 91 h 657"/>
                <a:gd name="T4" fmla="*/ 24 w 460"/>
                <a:gd name="T5" fmla="*/ 96 h 657"/>
                <a:gd name="T6" fmla="*/ 43 w 460"/>
                <a:gd name="T7" fmla="*/ 103 h 657"/>
                <a:gd name="T8" fmla="*/ 58 w 460"/>
                <a:gd name="T9" fmla="*/ 110 h 657"/>
                <a:gd name="T10" fmla="*/ 74 w 460"/>
                <a:gd name="T11" fmla="*/ 117 h 657"/>
                <a:gd name="T12" fmla="*/ 91 w 460"/>
                <a:gd name="T13" fmla="*/ 126 h 657"/>
                <a:gd name="T14" fmla="*/ 106 w 460"/>
                <a:gd name="T15" fmla="*/ 136 h 657"/>
                <a:gd name="T16" fmla="*/ 118 w 460"/>
                <a:gd name="T17" fmla="*/ 144 h 657"/>
                <a:gd name="T18" fmla="*/ 133 w 460"/>
                <a:gd name="T19" fmla="*/ 153 h 657"/>
                <a:gd name="T20" fmla="*/ 147 w 460"/>
                <a:gd name="T21" fmla="*/ 164 h 657"/>
                <a:gd name="T22" fmla="*/ 158 w 460"/>
                <a:gd name="T23" fmla="*/ 171 h 657"/>
                <a:gd name="T24" fmla="*/ 173 w 460"/>
                <a:gd name="T25" fmla="*/ 185 h 657"/>
                <a:gd name="T26" fmla="*/ 191 w 460"/>
                <a:gd name="T27" fmla="*/ 200 h 657"/>
                <a:gd name="T28" fmla="*/ 209 w 460"/>
                <a:gd name="T29" fmla="*/ 218 h 657"/>
                <a:gd name="T30" fmla="*/ 224 w 460"/>
                <a:gd name="T31" fmla="*/ 236 h 657"/>
                <a:gd name="T32" fmla="*/ 238 w 460"/>
                <a:gd name="T33" fmla="*/ 254 h 657"/>
                <a:gd name="T34" fmla="*/ 254 w 460"/>
                <a:gd name="T35" fmla="*/ 276 h 657"/>
                <a:gd name="T36" fmla="*/ 269 w 460"/>
                <a:gd name="T37" fmla="*/ 298 h 657"/>
                <a:gd name="T38" fmla="*/ 282 w 460"/>
                <a:gd name="T39" fmla="*/ 323 h 657"/>
                <a:gd name="T40" fmla="*/ 292 w 460"/>
                <a:gd name="T41" fmla="*/ 345 h 657"/>
                <a:gd name="T42" fmla="*/ 302 w 460"/>
                <a:gd name="T43" fmla="*/ 367 h 657"/>
                <a:gd name="T44" fmla="*/ 310 w 460"/>
                <a:gd name="T45" fmla="*/ 390 h 657"/>
                <a:gd name="T46" fmla="*/ 318 w 460"/>
                <a:gd name="T47" fmla="*/ 413 h 657"/>
                <a:gd name="T48" fmla="*/ 324 w 460"/>
                <a:gd name="T49" fmla="*/ 439 h 657"/>
                <a:gd name="T50" fmla="*/ 329 w 460"/>
                <a:gd name="T51" fmla="*/ 466 h 657"/>
                <a:gd name="T52" fmla="*/ 333 w 460"/>
                <a:gd name="T53" fmla="*/ 493 h 657"/>
                <a:gd name="T54" fmla="*/ 335 w 460"/>
                <a:gd name="T55" fmla="*/ 521 h 657"/>
                <a:gd name="T56" fmla="*/ 335 w 460"/>
                <a:gd name="T57" fmla="*/ 549 h 657"/>
                <a:gd name="T58" fmla="*/ 377 w 460"/>
                <a:gd name="T59" fmla="*/ 656 h 657"/>
                <a:gd name="T60" fmla="*/ 428 w 460"/>
                <a:gd name="T61" fmla="*/ 549 h 657"/>
                <a:gd name="T62" fmla="*/ 427 w 460"/>
                <a:gd name="T63" fmla="*/ 517 h 657"/>
                <a:gd name="T64" fmla="*/ 425 w 460"/>
                <a:gd name="T65" fmla="*/ 487 h 657"/>
                <a:gd name="T66" fmla="*/ 422 w 460"/>
                <a:gd name="T67" fmla="*/ 460 h 657"/>
                <a:gd name="T68" fmla="*/ 418 w 460"/>
                <a:gd name="T69" fmla="*/ 433 h 657"/>
                <a:gd name="T70" fmla="*/ 413 w 460"/>
                <a:gd name="T71" fmla="*/ 408 h 657"/>
                <a:gd name="T72" fmla="*/ 405 w 460"/>
                <a:gd name="T73" fmla="*/ 379 h 657"/>
                <a:gd name="T74" fmla="*/ 397 w 460"/>
                <a:gd name="T75" fmla="*/ 355 h 657"/>
                <a:gd name="T76" fmla="*/ 387 w 460"/>
                <a:gd name="T77" fmla="*/ 327 h 657"/>
                <a:gd name="T78" fmla="*/ 377 w 460"/>
                <a:gd name="T79" fmla="*/ 303 h 657"/>
                <a:gd name="T80" fmla="*/ 364 w 460"/>
                <a:gd name="T81" fmla="*/ 277 h 657"/>
                <a:gd name="T82" fmla="*/ 351 w 460"/>
                <a:gd name="T83" fmla="*/ 254 h 657"/>
                <a:gd name="T84" fmla="*/ 338 w 460"/>
                <a:gd name="T85" fmla="*/ 232 h 657"/>
                <a:gd name="T86" fmla="*/ 323 w 460"/>
                <a:gd name="T87" fmla="*/ 210 h 657"/>
                <a:gd name="T88" fmla="*/ 307 w 460"/>
                <a:gd name="T89" fmla="*/ 189 h 657"/>
                <a:gd name="T90" fmla="*/ 290 w 460"/>
                <a:gd name="T91" fmla="*/ 169 h 657"/>
                <a:gd name="T92" fmla="*/ 275 w 460"/>
                <a:gd name="T93" fmla="*/ 152 h 657"/>
                <a:gd name="T94" fmla="*/ 255 w 460"/>
                <a:gd name="T95" fmla="*/ 132 h 657"/>
                <a:gd name="T96" fmla="*/ 237 w 460"/>
                <a:gd name="T97" fmla="*/ 116 h 657"/>
                <a:gd name="T98" fmla="*/ 217 w 460"/>
                <a:gd name="T99" fmla="*/ 99 h 657"/>
                <a:gd name="T100" fmla="*/ 197 w 460"/>
                <a:gd name="T101" fmla="*/ 84 h 657"/>
                <a:gd name="T102" fmla="*/ 178 w 460"/>
                <a:gd name="T103" fmla="*/ 69 h 657"/>
                <a:gd name="T104" fmla="*/ 162 w 460"/>
                <a:gd name="T105" fmla="*/ 59 h 657"/>
                <a:gd name="T106" fmla="*/ 151 w 460"/>
                <a:gd name="T107" fmla="*/ 51 h 657"/>
                <a:gd name="T108" fmla="*/ 140 w 460"/>
                <a:gd name="T109" fmla="*/ 46 h 657"/>
                <a:gd name="T110" fmla="*/ 126 w 460"/>
                <a:gd name="T111" fmla="*/ 39 h 657"/>
                <a:gd name="T112" fmla="*/ 115 w 460"/>
                <a:gd name="T113" fmla="*/ 33 h 657"/>
                <a:gd name="T114" fmla="*/ 102 w 460"/>
                <a:gd name="T115" fmla="*/ 26 h 657"/>
                <a:gd name="T116" fmla="*/ 88 w 460"/>
                <a:gd name="T117" fmla="*/ 19 h 657"/>
                <a:gd name="T118" fmla="*/ 76 w 460"/>
                <a:gd name="T119" fmla="*/ 14 h 657"/>
                <a:gd name="T120" fmla="*/ 62 w 460"/>
                <a:gd name="T121" fmla="*/ 9 h 657"/>
                <a:gd name="T122" fmla="*/ 50 w 460"/>
                <a:gd name="T123" fmla="*/ 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657">
                  <a:moveTo>
                    <a:pt x="44" y="2"/>
                  </a:moveTo>
                  <a:lnTo>
                    <a:pt x="34" y="0"/>
                  </a:lnTo>
                  <a:lnTo>
                    <a:pt x="0" y="87"/>
                  </a:lnTo>
                  <a:lnTo>
                    <a:pt x="10" y="91"/>
                  </a:lnTo>
                  <a:lnTo>
                    <a:pt x="17" y="94"/>
                  </a:lnTo>
                  <a:lnTo>
                    <a:pt x="24" y="96"/>
                  </a:lnTo>
                  <a:lnTo>
                    <a:pt x="34" y="100"/>
                  </a:lnTo>
                  <a:lnTo>
                    <a:pt x="43" y="103"/>
                  </a:lnTo>
                  <a:lnTo>
                    <a:pt x="51" y="107"/>
                  </a:lnTo>
                  <a:lnTo>
                    <a:pt x="58" y="110"/>
                  </a:lnTo>
                  <a:lnTo>
                    <a:pt x="67" y="114"/>
                  </a:lnTo>
                  <a:lnTo>
                    <a:pt x="74" y="117"/>
                  </a:lnTo>
                  <a:lnTo>
                    <a:pt x="83" y="122"/>
                  </a:lnTo>
                  <a:lnTo>
                    <a:pt x="91" y="126"/>
                  </a:lnTo>
                  <a:lnTo>
                    <a:pt x="99" y="131"/>
                  </a:lnTo>
                  <a:lnTo>
                    <a:pt x="106" y="136"/>
                  </a:lnTo>
                  <a:lnTo>
                    <a:pt x="113" y="140"/>
                  </a:lnTo>
                  <a:lnTo>
                    <a:pt x="118" y="144"/>
                  </a:lnTo>
                  <a:lnTo>
                    <a:pt x="126" y="148"/>
                  </a:lnTo>
                  <a:lnTo>
                    <a:pt x="133" y="153"/>
                  </a:lnTo>
                  <a:lnTo>
                    <a:pt x="140" y="158"/>
                  </a:lnTo>
                  <a:lnTo>
                    <a:pt x="147" y="164"/>
                  </a:lnTo>
                  <a:lnTo>
                    <a:pt x="152" y="167"/>
                  </a:lnTo>
                  <a:lnTo>
                    <a:pt x="158" y="171"/>
                  </a:lnTo>
                  <a:lnTo>
                    <a:pt x="166" y="178"/>
                  </a:lnTo>
                  <a:lnTo>
                    <a:pt x="173" y="185"/>
                  </a:lnTo>
                  <a:lnTo>
                    <a:pt x="183" y="193"/>
                  </a:lnTo>
                  <a:lnTo>
                    <a:pt x="191" y="200"/>
                  </a:lnTo>
                  <a:lnTo>
                    <a:pt x="200" y="209"/>
                  </a:lnTo>
                  <a:lnTo>
                    <a:pt x="209" y="218"/>
                  </a:lnTo>
                  <a:lnTo>
                    <a:pt x="217" y="228"/>
                  </a:lnTo>
                  <a:lnTo>
                    <a:pt x="224" y="236"/>
                  </a:lnTo>
                  <a:lnTo>
                    <a:pt x="231" y="245"/>
                  </a:lnTo>
                  <a:lnTo>
                    <a:pt x="238" y="254"/>
                  </a:lnTo>
                  <a:lnTo>
                    <a:pt x="246" y="265"/>
                  </a:lnTo>
                  <a:lnTo>
                    <a:pt x="254" y="276"/>
                  </a:lnTo>
                  <a:lnTo>
                    <a:pt x="261" y="286"/>
                  </a:lnTo>
                  <a:lnTo>
                    <a:pt x="269" y="298"/>
                  </a:lnTo>
                  <a:lnTo>
                    <a:pt x="276" y="311"/>
                  </a:lnTo>
                  <a:lnTo>
                    <a:pt x="282" y="323"/>
                  </a:lnTo>
                  <a:lnTo>
                    <a:pt x="287" y="334"/>
                  </a:lnTo>
                  <a:lnTo>
                    <a:pt x="292" y="345"/>
                  </a:lnTo>
                  <a:lnTo>
                    <a:pt x="297" y="355"/>
                  </a:lnTo>
                  <a:lnTo>
                    <a:pt x="302" y="367"/>
                  </a:lnTo>
                  <a:lnTo>
                    <a:pt x="306" y="379"/>
                  </a:lnTo>
                  <a:lnTo>
                    <a:pt x="310" y="390"/>
                  </a:lnTo>
                  <a:lnTo>
                    <a:pt x="314" y="402"/>
                  </a:lnTo>
                  <a:lnTo>
                    <a:pt x="318" y="413"/>
                  </a:lnTo>
                  <a:lnTo>
                    <a:pt x="321" y="426"/>
                  </a:lnTo>
                  <a:lnTo>
                    <a:pt x="324" y="439"/>
                  </a:lnTo>
                  <a:lnTo>
                    <a:pt x="327" y="453"/>
                  </a:lnTo>
                  <a:lnTo>
                    <a:pt x="329" y="466"/>
                  </a:lnTo>
                  <a:lnTo>
                    <a:pt x="332" y="480"/>
                  </a:lnTo>
                  <a:lnTo>
                    <a:pt x="333" y="493"/>
                  </a:lnTo>
                  <a:lnTo>
                    <a:pt x="334" y="506"/>
                  </a:lnTo>
                  <a:lnTo>
                    <a:pt x="335" y="521"/>
                  </a:lnTo>
                  <a:lnTo>
                    <a:pt x="335" y="534"/>
                  </a:lnTo>
                  <a:lnTo>
                    <a:pt x="335" y="549"/>
                  </a:lnTo>
                  <a:lnTo>
                    <a:pt x="302" y="549"/>
                  </a:lnTo>
                  <a:lnTo>
                    <a:pt x="377" y="656"/>
                  </a:lnTo>
                  <a:lnTo>
                    <a:pt x="459" y="549"/>
                  </a:lnTo>
                  <a:lnTo>
                    <a:pt x="428" y="549"/>
                  </a:lnTo>
                  <a:lnTo>
                    <a:pt x="428" y="532"/>
                  </a:lnTo>
                  <a:lnTo>
                    <a:pt x="427" y="517"/>
                  </a:lnTo>
                  <a:lnTo>
                    <a:pt x="426" y="501"/>
                  </a:lnTo>
                  <a:lnTo>
                    <a:pt x="425" y="487"/>
                  </a:lnTo>
                  <a:lnTo>
                    <a:pt x="424" y="473"/>
                  </a:lnTo>
                  <a:lnTo>
                    <a:pt x="422" y="460"/>
                  </a:lnTo>
                  <a:lnTo>
                    <a:pt x="420" y="446"/>
                  </a:lnTo>
                  <a:lnTo>
                    <a:pt x="418" y="433"/>
                  </a:lnTo>
                  <a:lnTo>
                    <a:pt x="415" y="421"/>
                  </a:lnTo>
                  <a:lnTo>
                    <a:pt x="413" y="408"/>
                  </a:lnTo>
                  <a:lnTo>
                    <a:pt x="409" y="392"/>
                  </a:lnTo>
                  <a:lnTo>
                    <a:pt x="405" y="379"/>
                  </a:lnTo>
                  <a:lnTo>
                    <a:pt x="401" y="367"/>
                  </a:lnTo>
                  <a:lnTo>
                    <a:pt x="397" y="355"/>
                  </a:lnTo>
                  <a:lnTo>
                    <a:pt x="392" y="340"/>
                  </a:lnTo>
                  <a:lnTo>
                    <a:pt x="387" y="327"/>
                  </a:lnTo>
                  <a:lnTo>
                    <a:pt x="382" y="315"/>
                  </a:lnTo>
                  <a:lnTo>
                    <a:pt x="377" y="303"/>
                  </a:lnTo>
                  <a:lnTo>
                    <a:pt x="370" y="290"/>
                  </a:lnTo>
                  <a:lnTo>
                    <a:pt x="364" y="277"/>
                  </a:lnTo>
                  <a:lnTo>
                    <a:pt x="358" y="265"/>
                  </a:lnTo>
                  <a:lnTo>
                    <a:pt x="351" y="254"/>
                  </a:lnTo>
                  <a:lnTo>
                    <a:pt x="345" y="244"/>
                  </a:lnTo>
                  <a:lnTo>
                    <a:pt x="338" y="232"/>
                  </a:lnTo>
                  <a:lnTo>
                    <a:pt x="331" y="222"/>
                  </a:lnTo>
                  <a:lnTo>
                    <a:pt x="323" y="210"/>
                  </a:lnTo>
                  <a:lnTo>
                    <a:pt x="315" y="199"/>
                  </a:lnTo>
                  <a:lnTo>
                    <a:pt x="307" y="189"/>
                  </a:lnTo>
                  <a:lnTo>
                    <a:pt x="298" y="178"/>
                  </a:lnTo>
                  <a:lnTo>
                    <a:pt x="290" y="169"/>
                  </a:lnTo>
                  <a:lnTo>
                    <a:pt x="282" y="160"/>
                  </a:lnTo>
                  <a:lnTo>
                    <a:pt x="275" y="152"/>
                  </a:lnTo>
                  <a:lnTo>
                    <a:pt x="265" y="141"/>
                  </a:lnTo>
                  <a:lnTo>
                    <a:pt x="255" y="132"/>
                  </a:lnTo>
                  <a:lnTo>
                    <a:pt x="247" y="124"/>
                  </a:lnTo>
                  <a:lnTo>
                    <a:pt x="237" y="116"/>
                  </a:lnTo>
                  <a:lnTo>
                    <a:pt x="228" y="108"/>
                  </a:lnTo>
                  <a:lnTo>
                    <a:pt x="217" y="99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5"/>
                  </a:lnTo>
                  <a:lnTo>
                    <a:pt x="178" y="69"/>
                  </a:lnTo>
                  <a:lnTo>
                    <a:pt x="168" y="63"/>
                  </a:lnTo>
                  <a:lnTo>
                    <a:pt x="162" y="59"/>
                  </a:lnTo>
                  <a:lnTo>
                    <a:pt x="156" y="54"/>
                  </a:lnTo>
                  <a:lnTo>
                    <a:pt x="151" y="51"/>
                  </a:lnTo>
                  <a:lnTo>
                    <a:pt x="146" y="49"/>
                  </a:lnTo>
                  <a:lnTo>
                    <a:pt x="140" y="46"/>
                  </a:lnTo>
                  <a:lnTo>
                    <a:pt x="133" y="42"/>
                  </a:lnTo>
                  <a:lnTo>
                    <a:pt x="126" y="39"/>
                  </a:lnTo>
                  <a:lnTo>
                    <a:pt x="120" y="35"/>
                  </a:lnTo>
                  <a:lnTo>
                    <a:pt x="115" y="33"/>
                  </a:lnTo>
                  <a:lnTo>
                    <a:pt x="109" y="29"/>
                  </a:lnTo>
                  <a:lnTo>
                    <a:pt x="102" y="26"/>
                  </a:lnTo>
                  <a:lnTo>
                    <a:pt x="95" y="23"/>
                  </a:lnTo>
                  <a:lnTo>
                    <a:pt x="88" y="19"/>
                  </a:lnTo>
                  <a:lnTo>
                    <a:pt x="81" y="17"/>
                  </a:lnTo>
                  <a:lnTo>
                    <a:pt x="76" y="14"/>
                  </a:lnTo>
                  <a:lnTo>
                    <a:pt x="69" y="12"/>
                  </a:lnTo>
                  <a:lnTo>
                    <a:pt x="62" y="9"/>
                  </a:lnTo>
                  <a:lnTo>
                    <a:pt x="55" y="6"/>
                  </a:lnTo>
                  <a:lnTo>
                    <a:pt x="50" y="5"/>
                  </a:lnTo>
                  <a:lnTo>
                    <a:pt x="44" y="2"/>
                  </a:lnTo>
                </a:path>
              </a:pathLst>
            </a:cu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217" y="875"/>
              <a:ext cx="249" cy="193"/>
            </a:xfrm>
            <a:custGeom>
              <a:avLst/>
              <a:gdLst>
                <a:gd name="T0" fmla="*/ 88 w 655"/>
                <a:gd name="T1" fmla="*/ 449 h 450"/>
                <a:gd name="T2" fmla="*/ 94 w 655"/>
                <a:gd name="T3" fmla="*/ 434 h 450"/>
                <a:gd name="T4" fmla="*/ 100 w 655"/>
                <a:gd name="T5" fmla="*/ 416 h 450"/>
                <a:gd name="T6" fmla="*/ 107 w 655"/>
                <a:gd name="T7" fmla="*/ 401 h 450"/>
                <a:gd name="T8" fmla="*/ 115 w 655"/>
                <a:gd name="T9" fmla="*/ 384 h 450"/>
                <a:gd name="T10" fmla="*/ 123 w 655"/>
                <a:gd name="T11" fmla="*/ 368 h 450"/>
                <a:gd name="T12" fmla="*/ 133 w 655"/>
                <a:gd name="T13" fmla="*/ 352 h 450"/>
                <a:gd name="T14" fmla="*/ 141 w 655"/>
                <a:gd name="T15" fmla="*/ 340 h 450"/>
                <a:gd name="T16" fmla="*/ 150 w 655"/>
                <a:gd name="T17" fmla="*/ 326 h 450"/>
                <a:gd name="T18" fmla="*/ 161 w 655"/>
                <a:gd name="T19" fmla="*/ 312 h 450"/>
                <a:gd name="T20" fmla="*/ 169 w 655"/>
                <a:gd name="T21" fmla="*/ 300 h 450"/>
                <a:gd name="T22" fmla="*/ 182 w 655"/>
                <a:gd name="T23" fmla="*/ 286 h 450"/>
                <a:gd name="T24" fmla="*/ 198 w 655"/>
                <a:gd name="T25" fmla="*/ 267 h 450"/>
                <a:gd name="T26" fmla="*/ 215 w 655"/>
                <a:gd name="T27" fmla="*/ 250 h 450"/>
                <a:gd name="T28" fmla="*/ 233 w 655"/>
                <a:gd name="T29" fmla="*/ 234 h 450"/>
                <a:gd name="T30" fmla="*/ 251 w 655"/>
                <a:gd name="T31" fmla="*/ 220 h 450"/>
                <a:gd name="T32" fmla="*/ 273 w 655"/>
                <a:gd name="T33" fmla="*/ 204 h 450"/>
                <a:gd name="T34" fmla="*/ 296 w 655"/>
                <a:gd name="T35" fmla="*/ 190 h 450"/>
                <a:gd name="T36" fmla="*/ 320 w 655"/>
                <a:gd name="T37" fmla="*/ 177 h 450"/>
                <a:gd name="T38" fmla="*/ 342 w 655"/>
                <a:gd name="T39" fmla="*/ 166 h 450"/>
                <a:gd name="T40" fmla="*/ 365 w 655"/>
                <a:gd name="T41" fmla="*/ 156 h 450"/>
                <a:gd name="T42" fmla="*/ 387 w 655"/>
                <a:gd name="T43" fmla="*/ 149 h 450"/>
                <a:gd name="T44" fmla="*/ 411 w 655"/>
                <a:gd name="T45" fmla="*/ 141 h 450"/>
                <a:gd name="T46" fmla="*/ 437 w 655"/>
                <a:gd name="T47" fmla="*/ 134 h 450"/>
                <a:gd name="T48" fmla="*/ 464 w 655"/>
                <a:gd name="T49" fmla="*/ 129 h 450"/>
                <a:gd name="T50" fmla="*/ 490 w 655"/>
                <a:gd name="T51" fmla="*/ 126 h 450"/>
                <a:gd name="T52" fmla="*/ 519 w 655"/>
                <a:gd name="T53" fmla="*/ 124 h 450"/>
                <a:gd name="T54" fmla="*/ 547 w 655"/>
                <a:gd name="T55" fmla="*/ 124 h 450"/>
                <a:gd name="T56" fmla="*/ 654 w 655"/>
                <a:gd name="T57" fmla="*/ 81 h 450"/>
                <a:gd name="T58" fmla="*/ 547 w 655"/>
                <a:gd name="T59" fmla="*/ 31 h 450"/>
                <a:gd name="T60" fmla="*/ 514 w 655"/>
                <a:gd name="T61" fmla="*/ 31 h 450"/>
                <a:gd name="T62" fmla="*/ 484 w 655"/>
                <a:gd name="T63" fmla="*/ 34 h 450"/>
                <a:gd name="T64" fmla="*/ 457 w 655"/>
                <a:gd name="T65" fmla="*/ 36 h 450"/>
                <a:gd name="T66" fmla="*/ 431 w 655"/>
                <a:gd name="T67" fmla="*/ 41 h 450"/>
                <a:gd name="T68" fmla="*/ 406 w 655"/>
                <a:gd name="T69" fmla="*/ 46 h 450"/>
                <a:gd name="T70" fmla="*/ 376 w 655"/>
                <a:gd name="T71" fmla="*/ 53 h 450"/>
                <a:gd name="T72" fmla="*/ 352 w 655"/>
                <a:gd name="T73" fmla="*/ 61 h 450"/>
                <a:gd name="T74" fmla="*/ 325 w 655"/>
                <a:gd name="T75" fmla="*/ 72 h 450"/>
                <a:gd name="T76" fmla="*/ 301 w 655"/>
                <a:gd name="T77" fmla="*/ 82 h 450"/>
                <a:gd name="T78" fmla="*/ 275 w 655"/>
                <a:gd name="T79" fmla="*/ 95 h 450"/>
                <a:gd name="T80" fmla="*/ 251 w 655"/>
                <a:gd name="T81" fmla="*/ 108 h 450"/>
                <a:gd name="T82" fmla="*/ 230 w 655"/>
                <a:gd name="T83" fmla="*/ 121 h 450"/>
                <a:gd name="T84" fmla="*/ 207 w 655"/>
                <a:gd name="T85" fmla="*/ 135 h 450"/>
                <a:gd name="T86" fmla="*/ 186 w 655"/>
                <a:gd name="T87" fmla="*/ 152 h 450"/>
                <a:gd name="T88" fmla="*/ 166 w 655"/>
                <a:gd name="T89" fmla="*/ 168 h 450"/>
                <a:gd name="T90" fmla="*/ 149 w 655"/>
                <a:gd name="T91" fmla="*/ 184 h 450"/>
                <a:gd name="T92" fmla="*/ 129 w 655"/>
                <a:gd name="T93" fmla="*/ 204 h 450"/>
                <a:gd name="T94" fmla="*/ 113 w 655"/>
                <a:gd name="T95" fmla="*/ 221 h 450"/>
                <a:gd name="T96" fmla="*/ 96 w 655"/>
                <a:gd name="T97" fmla="*/ 241 h 450"/>
                <a:gd name="T98" fmla="*/ 81 w 655"/>
                <a:gd name="T99" fmla="*/ 261 h 450"/>
                <a:gd name="T100" fmla="*/ 66 w 655"/>
                <a:gd name="T101" fmla="*/ 281 h 450"/>
                <a:gd name="T102" fmla="*/ 56 w 655"/>
                <a:gd name="T103" fmla="*/ 296 h 450"/>
                <a:gd name="T104" fmla="*/ 48 w 655"/>
                <a:gd name="T105" fmla="*/ 308 h 450"/>
                <a:gd name="T106" fmla="*/ 42 w 655"/>
                <a:gd name="T107" fmla="*/ 319 h 450"/>
                <a:gd name="T108" fmla="*/ 36 w 655"/>
                <a:gd name="T109" fmla="*/ 332 h 450"/>
                <a:gd name="T110" fmla="*/ 30 w 655"/>
                <a:gd name="T111" fmla="*/ 343 h 450"/>
                <a:gd name="T112" fmla="*/ 23 w 655"/>
                <a:gd name="T113" fmla="*/ 357 h 450"/>
                <a:gd name="T114" fmla="*/ 16 w 655"/>
                <a:gd name="T115" fmla="*/ 371 h 450"/>
                <a:gd name="T116" fmla="*/ 11 w 655"/>
                <a:gd name="T117" fmla="*/ 383 h 450"/>
                <a:gd name="T118" fmla="*/ 6 w 655"/>
                <a:gd name="T119" fmla="*/ 397 h 450"/>
                <a:gd name="T120" fmla="*/ 2 w 655"/>
                <a:gd name="T121" fmla="*/ 40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5" h="450">
                  <a:moveTo>
                    <a:pt x="0" y="415"/>
                  </a:moveTo>
                  <a:lnTo>
                    <a:pt x="88" y="449"/>
                  </a:lnTo>
                  <a:lnTo>
                    <a:pt x="91" y="442"/>
                  </a:lnTo>
                  <a:lnTo>
                    <a:pt x="94" y="434"/>
                  </a:lnTo>
                  <a:lnTo>
                    <a:pt x="97" y="424"/>
                  </a:lnTo>
                  <a:lnTo>
                    <a:pt x="100" y="416"/>
                  </a:lnTo>
                  <a:lnTo>
                    <a:pt x="104" y="407"/>
                  </a:lnTo>
                  <a:lnTo>
                    <a:pt x="107" y="401"/>
                  </a:lnTo>
                  <a:lnTo>
                    <a:pt x="111" y="391"/>
                  </a:lnTo>
                  <a:lnTo>
                    <a:pt x="115" y="384"/>
                  </a:lnTo>
                  <a:lnTo>
                    <a:pt x="119" y="376"/>
                  </a:lnTo>
                  <a:lnTo>
                    <a:pt x="123" y="368"/>
                  </a:lnTo>
                  <a:lnTo>
                    <a:pt x="128" y="360"/>
                  </a:lnTo>
                  <a:lnTo>
                    <a:pt x="133" y="352"/>
                  </a:lnTo>
                  <a:lnTo>
                    <a:pt x="137" y="346"/>
                  </a:lnTo>
                  <a:lnTo>
                    <a:pt x="141" y="340"/>
                  </a:lnTo>
                  <a:lnTo>
                    <a:pt x="145" y="333"/>
                  </a:lnTo>
                  <a:lnTo>
                    <a:pt x="150" y="326"/>
                  </a:lnTo>
                  <a:lnTo>
                    <a:pt x="156" y="319"/>
                  </a:lnTo>
                  <a:lnTo>
                    <a:pt x="161" y="312"/>
                  </a:lnTo>
                  <a:lnTo>
                    <a:pt x="164" y="307"/>
                  </a:lnTo>
                  <a:lnTo>
                    <a:pt x="169" y="300"/>
                  </a:lnTo>
                  <a:lnTo>
                    <a:pt x="175" y="293"/>
                  </a:lnTo>
                  <a:lnTo>
                    <a:pt x="182" y="286"/>
                  </a:lnTo>
                  <a:lnTo>
                    <a:pt x="190" y="276"/>
                  </a:lnTo>
                  <a:lnTo>
                    <a:pt x="198" y="267"/>
                  </a:lnTo>
                  <a:lnTo>
                    <a:pt x="206" y="258"/>
                  </a:lnTo>
                  <a:lnTo>
                    <a:pt x="215" y="250"/>
                  </a:lnTo>
                  <a:lnTo>
                    <a:pt x="225" y="241"/>
                  </a:lnTo>
                  <a:lnTo>
                    <a:pt x="233" y="234"/>
                  </a:lnTo>
                  <a:lnTo>
                    <a:pt x="242" y="228"/>
                  </a:lnTo>
                  <a:lnTo>
                    <a:pt x="251" y="220"/>
                  </a:lnTo>
                  <a:lnTo>
                    <a:pt x="262" y="212"/>
                  </a:lnTo>
                  <a:lnTo>
                    <a:pt x="273" y="204"/>
                  </a:lnTo>
                  <a:lnTo>
                    <a:pt x="284" y="197"/>
                  </a:lnTo>
                  <a:lnTo>
                    <a:pt x="296" y="190"/>
                  </a:lnTo>
                  <a:lnTo>
                    <a:pt x="308" y="183"/>
                  </a:lnTo>
                  <a:lnTo>
                    <a:pt x="320" y="177"/>
                  </a:lnTo>
                  <a:lnTo>
                    <a:pt x="332" y="171"/>
                  </a:lnTo>
                  <a:lnTo>
                    <a:pt x="342" y="166"/>
                  </a:lnTo>
                  <a:lnTo>
                    <a:pt x="353" y="162"/>
                  </a:lnTo>
                  <a:lnTo>
                    <a:pt x="365" y="156"/>
                  </a:lnTo>
                  <a:lnTo>
                    <a:pt x="376" y="152"/>
                  </a:lnTo>
                  <a:lnTo>
                    <a:pt x="387" y="149"/>
                  </a:lnTo>
                  <a:lnTo>
                    <a:pt x="400" y="145"/>
                  </a:lnTo>
                  <a:lnTo>
                    <a:pt x="411" y="141"/>
                  </a:lnTo>
                  <a:lnTo>
                    <a:pt x="424" y="138"/>
                  </a:lnTo>
                  <a:lnTo>
                    <a:pt x="437" y="134"/>
                  </a:lnTo>
                  <a:lnTo>
                    <a:pt x="450" y="131"/>
                  </a:lnTo>
                  <a:lnTo>
                    <a:pt x="464" y="129"/>
                  </a:lnTo>
                  <a:lnTo>
                    <a:pt x="478" y="127"/>
                  </a:lnTo>
                  <a:lnTo>
                    <a:pt x="490" y="126"/>
                  </a:lnTo>
                  <a:lnTo>
                    <a:pt x="503" y="125"/>
                  </a:lnTo>
                  <a:lnTo>
                    <a:pt x="519" y="124"/>
                  </a:lnTo>
                  <a:lnTo>
                    <a:pt x="531" y="124"/>
                  </a:lnTo>
                  <a:lnTo>
                    <a:pt x="547" y="124"/>
                  </a:lnTo>
                  <a:lnTo>
                    <a:pt x="547" y="156"/>
                  </a:lnTo>
                  <a:lnTo>
                    <a:pt x="654" y="81"/>
                  </a:lnTo>
                  <a:lnTo>
                    <a:pt x="547" y="0"/>
                  </a:lnTo>
                  <a:lnTo>
                    <a:pt x="547" y="31"/>
                  </a:lnTo>
                  <a:lnTo>
                    <a:pt x="530" y="31"/>
                  </a:lnTo>
                  <a:lnTo>
                    <a:pt x="514" y="31"/>
                  </a:lnTo>
                  <a:lnTo>
                    <a:pt x="498" y="32"/>
                  </a:lnTo>
                  <a:lnTo>
                    <a:pt x="484" y="34"/>
                  </a:lnTo>
                  <a:lnTo>
                    <a:pt x="470" y="35"/>
                  </a:lnTo>
                  <a:lnTo>
                    <a:pt x="457" y="36"/>
                  </a:lnTo>
                  <a:lnTo>
                    <a:pt x="443" y="39"/>
                  </a:lnTo>
                  <a:lnTo>
                    <a:pt x="431" y="41"/>
                  </a:lnTo>
                  <a:lnTo>
                    <a:pt x="419" y="43"/>
                  </a:lnTo>
                  <a:lnTo>
                    <a:pt x="406" y="46"/>
                  </a:lnTo>
                  <a:lnTo>
                    <a:pt x="389" y="50"/>
                  </a:lnTo>
                  <a:lnTo>
                    <a:pt x="376" y="53"/>
                  </a:lnTo>
                  <a:lnTo>
                    <a:pt x="364" y="57"/>
                  </a:lnTo>
                  <a:lnTo>
                    <a:pt x="352" y="61"/>
                  </a:lnTo>
                  <a:lnTo>
                    <a:pt x="338" y="67"/>
                  </a:lnTo>
                  <a:lnTo>
                    <a:pt x="325" y="72"/>
                  </a:lnTo>
                  <a:lnTo>
                    <a:pt x="313" y="77"/>
                  </a:lnTo>
                  <a:lnTo>
                    <a:pt x="301" y="82"/>
                  </a:lnTo>
                  <a:lnTo>
                    <a:pt x="287" y="89"/>
                  </a:lnTo>
                  <a:lnTo>
                    <a:pt x="275" y="95"/>
                  </a:lnTo>
                  <a:lnTo>
                    <a:pt x="263" y="101"/>
                  </a:lnTo>
                  <a:lnTo>
                    <a:pt x="251" y="108"/>
                  </a:lnTo>
                  <a:lnTo>
                    <a:pt x="240" y="113"/>
                  </a:lnTo>
                  <a:lnTo>
                    <a:pt x="230" y="121"/>
                  </a:lnTo>
                  <a:lnTo>
                    <a:pt x="219" y="127"/>
                  </a:lnTo>
                  <a:lnTo>
                    <a:pt x="207" y="135"/>
                  </a:lnTo>
                  <a:lnTo>
                    <a:pt x="196" y="143"/>
                  </a:lnTo>
                  <a:lnTo>
                    <a:pt x="186" y="152"/>
                  </a:lnTo>
                  <a:lnTo>
                    <a:pt x="176" y="160"/>
                  </a:lnTo>
                  <a:lnTo>
                    <a:pt x="166" y="168"/>
                  </a:lnTo>
                  <a:lnTo>
                    <a:pt x="157" y="176"/>
                  </a:lnTo>
                  <a:lnTo>
                    <a:pt x="149" y="184"/>
                  </a:lnTo>
                  <a:lnTo>
                    <a:pt x="139" y="193"/>
                  </a:lnTo>
                  <a:lnTo>
                    <a:pt x="129" y="204"/>
                  </a:lnTo>
                  <a:lnTo>
                    <a:pt x="121" y="212"/>
                  </a:lnTo>
                  <a:lnTo>
                    <a:pt x="113" y="221"/>
                  </a:lnTo>
                  <a:lnTo>
                    <a:pt x="105" y="231"/>
                  </a:lnTo>
                  <a:lnTo>
                    <a:pt x="96" y="241"/>
                  </a:lnTo>
                  <a:lnTo>
                    <a:pt x="88" y="251"/>
                  </a:lnTo>
                  <a:lnTo>
                    <a:pt x="81" y="261"/>
                  </a:lnTo>
                  <a:lnTo>
                    <a:pt x="72" y="272"/>
                  </a:lnTo>
                  <a:lnTo>
                    <a:pt x="66" y="281"/>
                  </a:lnTo>
                  <a:lnTo>
                    <a:pt x="60" y="290"/>
                  </a:lnTo>
                  <a:lnTo>
                    <a:pt x="56" y="296"/>
                  </a:lnTo>
                  <a:lnTo>
                    <a:pt x="51" y="303"/>
                  </a:lnTo>
                  <a:lnTo>
                    <a:pt x="48" y="308"/>
                  </a:lnTo>
                  <a:lnTo>
                    <a:pt x="46" y="313"/>
                  </a:lnTo>
                  <a:lnTo>
                    <a:pt x="42" y="319"/>
                  </a:lnTo>
                  <a:lnTo>
                    <a:pt x="39" y="325"/>
                  </a:lnTo>
                  <a:lnTo>
                    <a:pt x="36" y="332"/>
                  </a:lnTo>
                  <a:lnTo>
                    <a:pt x="33" y="338"/>
                  </a:lnTo>
                  <a:lnTo>
                    <a:pt x="30" y="343"/>
                  </a:lnTo>
                  <a:lnTo>
                    <a:pt x="26" y="350"/>
                  </a:lnTo>
                  <a:lnTo>
                    <a:pt x="23" y="357"/>
                  </a:lnTo>
                  <a:lnTo>
                    <a:pt x="20" y="364"/>
                  </a:lnTo>
                  <a:lnTo>
                    <a:pt x="16" y="371"/>
                  </a:lnTo>
                  <a:lnTo>
                    <a:pt x="14" y="377"/>
                  </a:lnTo>
                  <a:lnTo>
                    <a:pt x="11" y="383"/>
                  </a:lnTo>
                  <a:lnTo>
                    <a:pt x="9" y="390"/>
                  </a:lnTo>
                  <a:lnTo>
                    <a:pt x="6" y="397"/>
                  </a:lnTo>
                  <a:lnTo>
                    <a:pt x="4" y="403"/>
                  </a:lnTo>
                  <a:lnTo>
                    <a:pt x="2" y="409"/>
                  </a:lnTo>
                  <a:lnTo>
                    <a:pt x="0" y="415"/>
                  </a:lnTo>
                </a:path>
              </a:pathLst>
            </a:cu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2381" y="1191"/>
              <a:ext cx="249" cy="194"/>
            </a:xfrm>
            <a:custGeom>
              <a:avLst/>
              <a:gdLst>
                <a:gd name="T0" fmla="*/ 565 w 655"/>
                <a:gd name="T1" fmla="*/ 0 h 451"/>
                <a:gd name="T2" fmla="*/ 560 w 655"/>
                <a:gd name="T3" fmla="*/ 15 h 451"/>
                <a:gd name="T4" fmla="*/ 553 w 655"/>
                <a:gd name="T5" fmla="*/ 33 h 451"/>
                <a:gd name="T6" fmla="*/ 547 w 655"/>
                <a:gd name="T7" fmla="*/ 49 h 451"/>
                <a:gd name="T8" fmla="*/ 539 w 655"/>
                <a:gd name="T9" fmla="*/ 65 h 451"/>
                <a:gd name="T10" fmla="*/ 531 w 655"/>
                <a:gd name="T11" fmla="*/ 82 h 451"/>
                <a:gd name="T12" fmla="*/ 521 w 655"/>
                <a:gd name="T13" fmla="*/ 97 h 451"/>
                <a:gd name="T14" fmla="*/ 513 w 655"/>
                <a:gd name="T15" fmla="*/ 110 h 451"/>
                <a:gd name="T16" fmla="*/ 503 w 655"/>
                <a:gd name="T17" fmla="*/ 123 h 451"/>
                <a:gd name="T18" fmla="*/ 493 w 655"/>
                <a:gd name="T19" fmla="*/ 138 h 451"/>
                <a:gd name="T20" fmla="*/ 485 w 655"/>
                <a:gd name="T21" fmla="*/ 149 h 451"/>
                <a:gd name="T22" fmla="*/ 472 w 655"/>
                <a:gd name="T23" fmla="*/ 164 h 451"/>
                <a:gd name="T24" fmla="*/ 456 w 655"/>
                <a:gd name="T25" fmla="*/ 182 h 451"/>
                <a:gd name="T26" fmla="*/ 439 w 655"/>
                <a:gd name="T27" fmla="*/ 200 h 451"/>
                <a:gd name="T28" fmla="*/ 421 w 655"/>
                <a:gd name="T29" fmla="*/ 215 h 451"/>
                <a:gd name="T30" fmla="*/ 403 w 655"/>
                <a:gd name="T31" fmla="*/ 229 h 451"/>
                <a:gd name="T32" fmla="*/ 380 w 655"/>
                <a:gd name="T33" fmla="*/ 245 h 451"/>
                <a:gd name="T34" fmla="*/ 358 w 655"/>
                <a:gd name="T35" fmla="*/ 259 h 451"/>
                <a:gd name="T36" fmla="*/ 334 w 655"/>
                <a:gd name="T37" fmla="*/ 272 h 451"/>
                <a:gd name="T38" fmla="*/ 312 w 655"/>
                <a:gd name="T39" fmla="*/ 283 h 451"/>
                <a:gd name="T40" fmla="*/ 289 w 655"/>
                <a:gd name="T41" fmla="*/ 293 h 451"/>
                <a:gd name="T42" fmla="*/ 267 w 655"/>
                <a:gd name="T43" fmla="*/ 301 h 451"/>
                <a:gd name="T44" fmla="*/ 243 w 655"/>
                <a:gd name="T45" fmla="*/ 308 h 451"/>
                <a:gd name="T46" fmla="*/ 217 w 655"/>
                <a:gd name="T47" fmla="*/ 315 h 451"/>
                <a:gd name="T48" fmla="*/ 190 w 655"/>
                <a:gd name="T49" fmla="*/ 320 h 451"/>
                <a:gd name="T50" fmla="*/ 164 w 655"/>
                <a:gd name="T51" fmla="*/ 324 h 451"/>
                <a:gd name="T52" fmla="*/ 135 w 655"/>
                <a:gd name="T53" fmla="*/ 325 h 451"/>
                <a:gd name="T54" fmla="*/ 107 w 655"/>
                <a:gd name="T55" fmla="*/ 325 h 451"/>
                <a:gd name="T56" fmla="*/ 0 w 655"/>
                <a:gd name="T57" fmla="*/ 368 h 451"/>
                <a:gd name="T58" fmla="*/ 107 w 655"/>
                <a:gd name="T59" fmla="*/ 419 h 451"/>
                <a:gd name="T60" fmla="*/ 140 w 655"/>
                <a:gd name="T61" fmla="*/ 418 h 451"/>
                <a:gd name="T62" fmla="*/ 170 w 655"/>
                <a:gd name="T63" fmla="*/ 416 h 451"/>
                <a:gd name="T64" fmla="*/ 197 w 655"/>
                <a:gd name="T65" fmla="*/ 413 h 451"/>
                <a:gd name="T66" fmla="*/ 223 w 655"/>
                <a:gd name="T67" fmla="*/ 408 h 451"/>
                <a:gd name="T68" fmla="*/ 248 w 655"/>
                <a:gd name="T69" fmla="*/ 403 h 451"/>
                <a:gd name="T70" fmla="*/ 277 w 655"/>
                <a:gd name="T71" fmla="*/ 396 h 451"/>
                <a:gd name="T72" fmla="*/ 302 w 655"/>
                <a:gd name="T73" fmla="*/ 388 h 451"/>
                <a:gd name="T74" fmla="*/ 329 w 655"/>
                <a:gd name="T75" fmla="*/ 378 h 451"/>
                <a:gd name="T76" fmla="*/ 353 w 655"/>
                <a:gd name="T77" fmla="*/ 367 h 451"/>
                <a:gd name="T78" fmla="*/ 379 w 655"/>
                <a:gd name="T79" fmla="*/ 354 h 451"/>
                <a:gd name="T80" fmla="*/ 403 w 655"/>
                <a:gd name="T81" fmla="*/ 342 h 451"/>
                <a:gd name="T82" fmla="*/ 424 w 655"/>
                <a:gd name="T83" fmla="*/ 329 h 451"/>
                <a:gd name="T84" fmla="*/ 446 w 655"/>
                <a:gd name="T85" fmla="*/ 314 h 451"/>
                <a:gd name="T86" fmla="*/ 468 w 655"/>
                <a:gd name="T87" fmla="*/ 297 h 451"/>
                <a:gd name="T88" fmla="*/ 488 w 655"/>
                <a:gd name="T89" fmla="*/ 281 h 451"/>
                <a:gd name="T90" fmla="*/ 505 w 655"/>
                <a:gd name="T91" fmla="*/ 266 h 451"/>
                <a:gd name="T92" fmla="*/ 524 w 655"/>
                <a:gd name="T93" fmla="*/ 246 h 451"/>
                <a:gd name="T94" fmla="*/ 541 w 655"/>
                <a:gd name="T95" fmla="*/ 228 h 451"/>
                <a:gd name="T96" fmla="*/ 557 w 655"/>
                <a:gd name="T97" fmla="*/ 208 h 451"/>
                <a:gd name="T98" fmla="*/ 573 w 655"/>
                <a:gd name="T99" fmla="*/ 188 h 451"/>
                <a:gd name="T100" fmla="*/ 588 w 655"/>
                <a:gd name="T101" fmla="*/ 168 h 451"/>
                <a:gd name="T102" fmla="*/ 598 w 655"/>
                <a:gd name="T103" fmla="*/ 153 h 451"/>
                <a:gd name="T104" fmla="*/ 606 w 655"/>
                <a:gd name="T105" fmla="*/ 141 h 451"/>
                <a:gd name="T106" fmla="*/ 612 w 655"/>
                <a:gd name="T107" fmla="*/ 131 h 451"/>
                <a:gd name="T108" fmla="*/ 618 w 655"/>
                <a:gd name="T109" fmla="*/ 117 h 451"/>
                <a:gd name="T110" fmla="*/ 624 w 655"/>
                <a:gd name="T111" fmla="*/ 106 h 451"/>
                <a:gd name="T112" fmla="*/ 631 w 655"/>
                <a:gd name="T113" fmla="*/ 93 h 451"/>
                <a:gd name="T114" fmla="*/ 638 w 655"/>
                <a:gd name="T115" fmla="*/ 78 h 451"/>
                <a:gd name="T116" fmla="*/ 643 w 655"/>
                <a:gd name="T117" fmla="*/ 66 h 451"/>
                <a:gd name="T118" fmla="*/ 648 w 655"/>
                <a:gd name="T119" fmla="*/ 53 h 451"/>
                <a:gd name="T120" fmla="*/ 652 w 655"/>
                <a:gd name="T121" fmla="*/ 4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5" h="451">
                  <a:moveTo>
                    <a:pt x="654" y="35"/>
                  </a:moveTo>
                  <a:lnTo>
                    <a:pt x="565" y="0"/>
                  </a:lnTo>
                  <a:lnTo>
                    <a:pt x="563" y="8"/>
                  </a:lnTo>
                  <a:lnTo>
                    <a:pt x="560" y="15"/>
                  </a:lnTo>
                  <a:lnTo>
                    <a:pt x="557" y="25"/>
                  </a:lnTo>
                  <a:lnTo>
                    <a:pt x="553" y="33"/>
                  </a:lnTo>
                  <a:lnTo>
                    <a:pt x="550" y="42"/>
                  </a:lnTo>
                  <a:lnTo>
                    <a:pt x="547" y="49"/>
                  </a:lnTo>
                  <a:lnTo>
                    <a:pt x="543" y="58"/>
                  </a:lnTo>
                  <a:lnTo>
                    <a:pt x="539" y="65"/>
                  </a:lnTo>
                  <a:lnTo>
                    <a:pt x="535" y="74"/>
                  </a:lnTo>
                  <a:lnTo>
                    <a:pt x="531" y="82"/>
                  </a:lnTo>
                  <a:lnTo>
                    <a:pt x="526" y="90"/>
                  </a:lnTo>
                  <a:lnTo>
                    <a:pt x="521" y="97"/>
                  </a:lnTo>
                  <a:lnTo>
                    <a:pt x="517" y="103"/>
                  </a:lnTo>
                  <a:lnTo>
                    <a:pt x="513" y="110"/>
                  </a:lnTo>
                  <a:lnTo>
                    <a:pt x="508" y="116"/>
                  </a:lnTo>
                  <a:lnTo>
                    <a:pt x="503" y="123"/>
                  </a:lnTo>
                  <a:lnTo>
                    <a:pt x="498" y="131"/>
                  </a:lnTo>
                  <a:lnTo>
                    <a:pt x="493" y="138"/>
                  </a:lnTo>
                  <a:lnTo>
                    <a:pt x="490" y="143"/>
                  </a:lnTo>
                  <a:lnTo>
                    <a:pt x="485" y="149"/>
                  </a:lnTo>
                  <a:lnTo>
                    <a:pt x="479" y="156"/>
                  </a:lnTo>
                  <a:lnTo>
                    <a:pt x="472" y="164"/>
                  </a:lnTo>
                  <a:lnTo>
                    <a:pt x="464" y="173"/>
                  </a:lnTo>
                  <a:lnTo>
                    <a:pt x="456" y="182"/>
                  </a:lnTo>
                  <a:lnTo>
                    <a:pt x="448" y="191"/>
                  </a:lnTo>
                  <a:lnTo>
                    <a:pt x="439" y="200"/>
                  </a:lnTo>
                  <a:lnTo>
                    <a:pt x="429" y="208"/>
                  </a:lnTo>
                  <a:lnTo>
                    <a:pt x="421" y="215"/>
                  </a:lnTo>
                  <a:lnTo>
                    <a:pt x="412" y="222"/>
                  </a:lnTo>
                  <a:lnTo>
                    <a:pt x="403" y="229"/>
                  </a:lnTo>
                  <a:lnTo>
                    <a:pt x="392" y="237"/>
                  </a:lnTo>
                  <a:lnTo>
                    <a:pt x="380" y="245"/>
                  </a:lnTo>
                  <a:lnTo>
                    <a:pt x="370" y="252"/>
                  </a:lnTo>
                  <a:lnTo>
                    <a:pt x="358" y="259"/>
                  </a:lnTo>
                  <a:lnTo>
                    <a:pt x="346" y="267"/>
                  </a:lnTo>
                  <a:lnTo>
                    <a:pt x="334" y="272"/>
                  </a:lnTo>
                  <a:lnTo>
                    <a:pt x="322" y="278"/>
                  </a:lnTo>
                  <a:lnTo>
                    <a:pt x="312" y="283"/>
                  </a:lnTo>
                  <a:lnTo>
                    <a:pt x="301" y="288"/>
                  </a:lnTo>
                  <a:lnTo>
                    <a:pt x="289" y="293"/>
                  </a:lnTo>
                  <a:lnTo>
                    <a:pt x="278" y="297"/>
                  </a:lnTo>
                  <a:lnTo>
                    <a:pt x="267" y="301"/>
                  </a:lnTo>
                  <a:lnTo>
                    <a:pt x="254" y="305"/>
                  </a:lnTo>
                  <a:lnTo>
                    <a:pt x="243" y="308"/>
                  </a:lnTo>
                  <a:lnTo>
                    <a:pt x="230" y="312"/>
                  </a:lnTo>
                  <a:lnTo>
                    <a:pt x="217" y="315"/>
                  </a:lnTo>
                  <a:lnTo>
                    <a:pt x="204" y="318"/>
                  </a:lnTo>
                  <a:lnTo>
                    <a:pt x="190" y="320"/>
                  </a:lnTo>
                  <a:lnTo>
                    <a:pt x="176" y="322"/>
                  </a:lnTo>
                  <a:lnTo>
                    <a:pt x="164" y="324"/>
                  </a:lnTo>
                  <a:lnTo>
                    <a:pt x="150" y="325"/>
                  </a:lnTo>
                  <a:lnTo>
                    <a:pt x="135" y="325"/>
                  </a:lnTo>
                  <a:lnTo>
                    <a:pt x="123" y="325"/>
                  </a:lnTo>
                  <a:lnTo>
                    <a:pt x="107" y="325"/>
                  </a:lnTo>
                  <a:lnTo>
                    <a:pt x="107" y="293"/>
                  </a:lnTo>
                  <a:lnTo>
                    <a:pt x="0" y="368"/>
                  </a:lnTo>
                  <a:lnTo>
                    <a:pt x="107" y="450"/>
                  </a:lnTo>
                  <a:lnTo>
                    <a:pt x="107" y="419"/>
                  </a:lnTo>
                  <a:lnTo>
                    <a:pt x="124" y="419"/>
                  </a:lnTo>
                  <a:lnTo>
                    <a:pt x="140" y="418"/>
                  </a:lnTo>
                  <a:lnTo>
                    <a:pt x="156" y="417"/>
                  </a:lnTo>
                  <a:lnTo>
                    <a:pt x="170" y="416"/>
                  </a:lnTo>
                  <a:lnTo>
                    <a:pt x="183" y="415"/>
                  </a:lnTo>
                  <a:lnTo>
                    <a:pt x="197" y="413"/>
                  </a:lnTo>
                  <a:lnTo>
                    <a:pt x="211" y="411"/>
                  </a:lnTo>
                  <a:lnTo>
                    <a:pt x="223" y="408"/>
                  </a:lnTo>
                  <a:lnTo>
                    <a:pt x="235" y="406"/>
                  </a:lnTo>
                  <a:lnTo>
                    <a:pt x="248" y="403"/>
                  </a:lnTo>
                  <a:lnTo>
                    <a:pt x="265" y="399"/>
                  </a:lnTo>
                  <a:lnTo>
                    <a:pt x="277" y="396"/>
                  </a:lnTo>
                  <a:lnTo>
                    <a:pt x="290" y="392"/>
                  </a:lnTo>
                  <a:lnTo>
                    <a:pt x="302" y="388"/>
                  </a:lnTo>
                  <a:lnTo>
                    <a:pt x="316" y="383"/>
                  </a:lnTo>
                  <a:lnTo>
                    <a:pt x="329" y="378"/>
                  </a:lnTo>
                  <a:lnTo>
                    <a:pt x="341" y="372"/>
                  </a:lnTo>
                  <a:lnTo>
                    <a:pt x="353" y="367"/>
                  </a:lnTo>
                  <a:lnTo>
                    <a:pt x="367" y="361"/>
                  </a:lnTo>
                  <a:lnTo>
                    <a:pt x="379" y="354"/>
                  </a:lnTo>
                  <a:lnTo>
                    <a:pt x="391" y="349"/>
                  </a:lnTo>
                  <a:lnTo>
                    <a:pt x="403" y="342"/>
                  </a:lnTo>
                  <a:lnTo>
                    <a:pt x="413" y="336"/>
                  </a:lnTo>
                  <a:lnTo>
                    <a:pt x="424" y="329"/>
                  </a:lnTo>
                  <a:lnTo>
                    <a:pt x="434" y="322"/>
                  </a:lnTo>
                  <a:lnTo>
                    <a:pt x="446" y="314"/>
                  </a:lnTo>
                  <a:lnTo>
                    <a:pt x="458" y="306"/>
                  </a:lnTo>
                  <a:lnTo>
                    <a:pt x="468" y="297"/>
                  </a:lnTo>
                  <a:lnTo>
                    <a:pt x="478" y="289"/>
                  </a:lnTo>
                  <a:lnTo>
                    <a:pt x="488" y="281"/>
                  </a:lnTo>
                  <a:lnTo>
                    <a:pt x="497" y="273"/>
                  </a:lnTo>
                  <a:lnTo>
                    <a:pt x="505" y="266"/>
                  </a:lnTo>
                  <a:lnTo>
                    <a:pt x="515" y="256"/>
                  </a:lnTo>
                  <a:lnTo>
                    <a:pt x="524" y="246"/>
                  </a:lnTo>
                  <a:lnTo>
                    <a:pt x="532" y="238"/>
                  </a:lnTo>
                  <a:lnTo>
                    <a:pt x="541" y="228"/>
                  </a:lnTo>
                  <a:lnTo>
                    <a:pt x="549" y="218"/>
                  </a:lnTo>
                  <a:lnTo>
                    <a:pt x="557" y="208"/>
                  </a:lnTo>
                  <a:lnTo>
                    <a:pt x="565" y="198"/>
                  </a:lnTo>
                  <a:lnTo>
                    <a:pt x="573" y="188"/>
                  </a:lnTo>
                  <a:lnTo>
                    <a:pt x="581" y="177"/>
                  </a:lnTo>
                  <a:lnTo>
                    <a:pt x="588" y="168"/>
                  </a:lnTo>
                  <a:lnTo>
                    <a:pt x="594" y="159"/>
                  </a:lnTo>
                  <a:lnTo>
                    <a:pt x="598" y="153"/>
                  </a:lnTo>
                  <a:lnTo>
                    <a:pt x="602" y="147"/>
                  </a:lnTo>
                  <a:lnTo>
                    <a:pt x="606" y="141"/>
                  </a:lnTo>
                  <a:lnTo>
                    <a:pt x="608" y="136"/>
                  </a:lnTo>
                  <a:lnTo>
                    <a:pt x="612" y="131"/>
                  </a:lnTo>
                  <a:lnTo>
                    <a:pt x="614" y="124"/>
                  </a:lnTo>
                  <a:lnTo>
                    <a:pt x="618" y="117"/>
                  </a:lnTo>
                  <a:lnTo>
                    <a:pt x="621" y="111"/>
                  </a:lnTo>
                  <a:lnTo>
                    <a:pt x="624" y="106"/>
                  </a:lnTo>
                  <a:lnTo>
                    <a:pt x="627" y="99"/>
                  </a:lnTo>
                  <a:lnTo>
                    <a:pt x="631" y="93"/>
                  </a:lnTo>
                  <a:lnTo>
                    <a:pt x="634" y="86"/>
                  </a:lnTo>
                  <a:lnTo>
                    <a:pt x="638" y="78"/>
                  </a:lnTo>
                  <a:lnTo>
                    <a:pt x="640" y="72"/>
                  </a:lnTo>
                  <a:lnTo>
                    <a:pt x="643" y="66"/>
                  </a:lnTo>
                  <a:lnTo>
                    <a:pt x="645" y="60"/>
                  </a:lnTo>
                  <a:lnTo>
                    <a:pt x="648" y="53"/>
                  </a:lnTo>
                  <a:lnTo>
                    <a:pt x="650" y="46"/>
                  </a:lnTo>
                  <a:lnTo>
                    <a:pt x="652" y="41"/>
                  </a:lnTo>
                  <a:lnTo>
                    <a:pt x="654" y="3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1584" y="720"/>
              <a:ext cx="240" cy="240"/>
            </a:xfrm>
            <a:prstGeom prst="sun">
              <a:avLst>
                <a:gd name="adj" fmla="val 25000"/>
              </a:avLst>
            </a:prstGeom>
            <a:solidFill>
              <a:srgbClr val="FFCC00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1728" y="576"/>
              <a:ext cx="192" cy="192"/>
            </a:xfrm>
            <a:prstGeom prst="sun">
              <a:avLst>
                <a:gd name="adj" fmla="val 25000"/>
              </a:avLst>
            </a:prstGeom>
            <a:solidFill>
              <a:srgbClr val="FFCC00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290987" y="4724400"/>
            <a:ext cx="6400800" cy="1507067"/>
          </a:xfrm>
        </p:spPr>
        <p:txBody>
          <a:bodyPr/>
          <a:lstStyle/>
          <a:p>
            <a:r>
              <a:rPr lang="en-US" dirty="0"/>
              <a:t>Search is an Iterative 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18449" y="6343843"/>
            <a:ext cx="283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b="1" i="1" dirty="0"/>
              <a:t>Modern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3233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/>
        </p:nvSpPr>
        <p:spPr bwMode="auto">
          <a:xfrm>
            <a:off x="1717265" y="2547144"/>
            <a:ext cx="5922963" cy="3897312"/>
          </a:xfrm>
          <a:custGeom>
            <a:avLst/>
            <a:gdLst>
              <a:gd name="T0" fmla="*/ 0 w 3731"/>
              <a:gd name="T1" fmla="*/ 2420 h 2455"/>
              <a:gd name="T2" fmla="*/ 364 w 3731"/>
              <a:gd name="T3" fmla="*/ 2420 h 2455"/>
              <a:gd name="T4" fmla="*/ 422 w 3731"/>
              <a:gd name="T5" fmla="*/ 2398 h 2455"/>
              <a:gd name="T6" fmla="*/ 636 w 3731"/>
              <a:gd name="T7" fmla="*/ 2234 h 2455"/>
              <a:gd name="T8" fmla="*/ 707 w 3731"/>
              <a:gd name="T9" fmla="*/ 2148 h 2455"/>
              <a:gd name="T10" fmla="*/ 800 w 3731"/>
              <a:gd name="T11" fmla="*/ 1891 h 2455"/>
              <a:gd name="T12" fmla="*/ 650 w 3731"/>
              <a:gd name="T13" fmla="*/ 1270 h 2455"/>
              <a:gd name="T14" fmla="*/ 493 w 3731"/>
              <a:gd name="T15" fmla="*/ 1077 h 2455"/>
              <a:gd name="T16" fmla="*/ 464 w 3731"/>
              <a:gd name="T17" fmla="*/ 1041 h 2455"/>
              <a:gd name="T18" fmla="*/ 436 w 3731"/>
              <a:gd name="T19" fmla="*/ 1005 h 2455"/>
              <a:gd name="T20" fmla="*/ 393 w 3731"/>
              <a:gd name="T21" fmla="*/ 913 h 2455"/>
              <a:gd name="T22" fmla="*/ 450 w 3731"/>
              <a:gd name="T23" fmla="*/ 505 h 2455"/>
              <a:gd name="T24" fmla="*/ 522 w 3731"/>
              <a:gd name="T25" fmla="*/ 484 h 2455"/>
              <a:gd name="T26" fmla="*/ 729 w 3731"/>
              <a:gd name="T27" fmla="*/ 505 h 2455"/>
              <a:gd name="T28" fmla="*/ 822 w 3731"/>
              <a:gd name="T29" fmla="*/ 555 h 2455"/>
              <a:gd name="T30" fmla="*/ 879 w 3731"/>
              <a:gd name="T31" fmla="*/ 584 h 2455"/>
              <a:gd name="T32" fmla="*/ 950 w 3731"/>
              <a:gd name="T33" fmla="*/ 641 h 2455"/>
              <a:gd name="T34" fmla="*/ 1064 w 3731"/>
              <a:gd name="T35" fmla="*/ 855 h 2455"/>
              <a:gd name="T36" fmla="*/ 1143 w 3731"/>
              <a:gd name="T37" fmla="*/ 1063 h 2455"/>
              <a:gd name="T38" fmla="*/ 1193 w 3731"/>
              <a:gd name="T39" fmla="*/ 1170 h 2455"/>
              <a:gd name="T40" fmla="*/ 1307 w 3731"/>
              <a:gd name="T41" fmla="*/ 1334 h 2455"/>
              <a:gd name="T42" fmla="*/ 1464 w 3731"/>
              <a:gd name="T43" fmla="*/ 1448 h 2455"/>
              <a:gd name="T44" fmla="*/ 1500 w 3731"/>
              <a:gd name="T45" fmla="*/ 1470 h 2455"/>
              <a:gd name="T46" fmla="*/ 1586 w 3731"/>
              <a:gd name="T47" fmla="*/ 1484 h 2455"/>
              <a:gd name="T48" fmla="*/ 1729 w 3731"/>
              <a:gd name="T49" fmla="*/ 1463 h 2455"/>
              <a:gd name="T50" fmla="*/ 1893 w 3731"/>
              <a:gd name="T51" fmla="*/ 1170 h 2455"/>
              <a:gd name="T52" fmla="*/ 1936 w 3731"/>
              <a:gd name="T53" fmla="*/ 1063 h 2455"/>
              <a:gd name="T54" fmla="*/ 1907 w 3731"/>
              <a:gd name="T55" fmla="*/ 698 h 2455"/>
              <a:gd name="T56" fmla="*/ 1850 w 3731"/>
              <a:gd name="T57" fmla="*/ 470 h 2455"/>
              <a:gd name="T58" fmla="*/ 1957 w 3731"/>
              <a:gd name="T59" fmla="*/ 48 h 2455"/>
              <a:gd name="T60" fmla="*/ 2115 w 3731"/>
              <a:gd name="T61" fmla="*/ 6 h 2455"/>
              <a:gd name="T62" fmla="*/ 2307 w 3731"/>
              <a:gd name="T63" fmla="*/ 20 h 2455"/>
              <a:gd name="T64" fmla="*/ 2372 w 3731"/>
              <a:gd name="T65" fmla="*/ 41 h 2455"/>
              <a:gd name="T66" fmla="*/ 2600 w 3731"/>
              <a:gd name="T67" fmla="*/ 127 h 2455"/>
              <a:gd name="T68" fmla="*/ 2736 w 3731"/>
              <a:gd name="T69" fmla="*/ 213 h 2455"/>
              <a:gd name="T70" fmla="*/ 2786 w 3731"/>
              <a:gd name="T71" fmla="*/ 313 h 2455"/>
              <a:gd name="T72" fmla="*/ 2700 w 3731"/>
              <a:gd name="T73" fmla="*/ 734 h 2455"/>
              <a:gd name="T74" fmla="*/ 2650 w 3731"/>
              <a:gd name="T75" fmla="*/ 791 h 2455"/>
              <a:gd name="T76" fmla="*/ 2550 w 3731"/>
              <a:gd name="T77" fmla="*/ 920 h 2455"/>
              <a:gd name="T78" fmla="*/ 2486 w 3731"/>
              <a:gd name="T79" fmla="*/ 1020 h 2455"/>
              <a:gd name="T80" fmla="*/ 2457 w 3731"/>
              <a:gd name="T81" fmla="*/ 1098 h 2455"/>
              <a:gd name="T82" fmla="*/ 2493 w 3731"/>
              <a:gd name="T83" fmla="*/ 1498 h 2455"/>
              <a:gd name="T84" fmla="*/ 2657 w 3731"/>
              <a:gd name="T85" fmla="*/ 1713 h 2455"/>
              <a:gd name="T86" fmla="*/ 3086 w 3731"/>
              <a:gd name="T87" fmla="*/ 1905 h 2455"/>
              <a:gd name="T88" fmla="*/ 3186 w 3731"/>
              <a:gd name="T89" fmla="*/ 1898 h 2455"/>
              <a:gd name="T90" fmla="*/ 3207 w 3731"/>
              <a:gd name="T91" fmla="*/ 1877 h 2455"/>
              <a:gd name="T92" fmla="*/ 3322 w 3731"/>
              <a:gd name="T93" fmla="*/ 1777 h 2455"/>
              <a:gd name="T94" fmla="*/ 3365 w 3731"/>
              <a:gd name="T95" fmla="*/ 1720 h 2455"/>
              <a:gd name="T96" fmla="*/ 3386 w 3731"/>
              <a:gd name="T97" fmla="*/ 1691 h 2455"/>
              <a:gd name="T98" fmla="*/ 3415 w 3731"/>
              <a:gd name="T99" fmla="*/ 1527 h 2455"/>
              <a:gd name="T100" fmla="*/ 3557 w 3731"/>
              <a:gd name="T101" fmla="*/ 863 h 2455"/>
              <a:gd name="T102" fmla="*/ 3665 w 3731"/>
              <a:gd name="T103" fmla="*/ 805 h 2455"/>
              <a:gd name="T104" fmla="*/ 3729 w 3731"/>
              <a:gd name="T105" fmla="*/ 770 h 2455"/>
              <a:gd name="T106" fmla="*/ 3722 w 3731"/>
              <a:gd name="T107" fmla="*/ 763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31" h="2455">
                <a:moveTo>
                  <a:pt x="0" y="2420"/>
                </a:moveTo>
                <a:cubicBezTo>
                  <a:pt x="104" y="2455"/>
                  <a:pt x="285" y="2424"/>
                  <a:pt x="364" y="2420"/>
                </a:cubicBezTo>
                <a:cubicBezTo>
                  <a:pt x="382" y="2411"/>
                  <a:pt x="404" y="2409"/>
                  <a:pt x="422" y="2398"/>
                </a:cubicBezTo>
                <a:cubicBezTo>
                  <a:pt x="495" y="2353"/>
                  <a:pt x="573" y="2291"/>
                  <a:pt x="636" y="2234"/>
                </a:cubicBezTo>
                <a:cubicBezTo>
                  <a:pt x="665" y="2208"/>
                  <a:pt x="680" y="2176"/>
                  <a:pt x="707" y="2148"/>
                </a:cubicBezTo>
                <a:cubicBezTo>
                  <a:pt x="744" y="2062"/>
                  <a:pt x="782" y="1983"/>
                  <a:pt x="800" y="1891"/>
                </a:cubicBezTo>
                <a:cubicBezTo>
                  <a:pt x="796" y="1709"/>
                  <a:pt x="846" y="1395"/>
                  <a:pt x="650" y="1270"/>
                </a:cubicBezTo>
                <a:cubicBezTo>
                  <a:pt x="604" y="1199"/>
                  <a:pt x="544" y="1143"/>
                  <a:pt x="493" y="1077"/>
                </a:cubicBezTo>
                <a:cubicBezTo>
                  <a:pt x="484" y="1065"/>
                  <a:pt x="474" y="1053"/>
                  <a:pt x="464" y="1041"/>
                </a:cubicBezTo>
                <a:cubicBezTo>
                  <a:pt x="455" y="1029"/>
                  <a:pt x="436" y="1005"/>
                  <a:pt x="436" y="1005"/>
                </a:cubicBezTo>
                <a:cubicBezTo>
                  <a:pt x="424" y="968"/>
                  <a:pt x="410" y="947"/>
                  <a:pt x="393" y="913"/>
                </a:cubicBezTo>
                <a:cubicBezTo>
                  <a:pt x="370" y="773"/>
                  <a:pt x="365" y="623"/>
                  <a:pt x="450" y="505"/>
                </a:cubicBezTo>
                <a:cubicBezTo>
                  <a:pt x="454" y="500"/>
                  <a:pt x="510" y="487"/>
                  <a:pt x="522" y="484"/>
                </a:cubicBezTo>
                <a:cubicBezTo>
                  <a:pt x="594" y="489"/>
                  <a:pt x="658" y="497"/>
                  <a:pt x="729" y="505"/>
                </a:cubicBezTo>
                <a:cubicBezTo>
                  <a:pt x="762" y="518"/>
                  <a:pt x="790" y="539"/>
                  <a:pt x="822" y="555"/>
                </a:cubicBezTo>
                <a:cubicBezTo>
                  <a:pt x="841" y="565"/>
                  <a:pt x="879" y="584"/>
                  <a:pt x="879" y="584"/>
                </a:cubicBezTo>
                <a:cubicBezTo>
                  <a:pt x="903" y="608"/>
                  <a:pt x="928" y="612"/>
                  <a:pt x="950" y="641"/>
                </a:cubicBezTo>
                <a:cubicBezTo>
                  <a:pt x="998" y="705"/>
                  <a:pt x="1032" y="783"/>
                  <a:pt x="1064" y="855"/>
                </a:cubicBezTo>
                <a:cubicBezTo>
                  <a:pt x="1094" y="921"/>
                  <a:pt x="1104" y="1002"/>
                  <a:pt x="1143" y="1063"/>
                </a:cubicBezTo>
                <a:cubicBezTo>
                  <a:pt x="1153" y="1103"/>
                  <a:pt x="1175" y="1134"/>
                  <a:pt x="1193" y="1170"/>
                </a:cubicBezTo>
                <a:cubicBezTo>
                  <a:pt x="1221" y="1227"/>
                  <a:pt x="1253" y="1298"/>
                  <a:pt x="1307" y="1334"/>
                </a:cubicBezTo>
                <a:cubicBezTo>
                  <a:pt x="1346" y="1388"/>
                  <a:pt x="1407" y="1419"/>
                  <a:pt x="1464" y="1448"/>
                </a:cubicBezTo>
                <a:cubicBezTo>
                  <a:pt x="1477" y="1454"/>
                  <a:pt x="1487" y="1466"/>
                  <a:pt x="1500" y="1470"/>
                </a:cubicBezTo>
                <a:cubicBezTo>
                  <a:pt x="1528" y="1479"/>
                  <a:pt x="1558" y="1477"/>
                  <a:pt x="1586" y="1484"/>
                </a:cubicBezTo>
                <a:cubicBezTo>
                  <a:pt x="1635" y="1479"/>
                  <a:pt x="1681" y="1471"/>
                  <a:pt x="1729" y="1463"/>
                </a:cubicBezTo>
                <a:cubicBezTo>
                  <a:pt x="1840" y="1404"/>
                  <a:pt x="1852" y="1276"/>
                  <a:pt x="1893" y="1170"/>
                </a:cubicBezTo>
                <a:cubicBezTo>
                  <a:pt x="1907" y="1135"/>
                  <a:pt x="1924" y="1099"/>
                  <a:pt x="1936" y="1063"/>
                </a:cubicBezTo>
                <a:cubicBezTo>
                  <a:pt x="1931" y="883"/>
                  <a:pt x="1943" y="833"/>
                  <a:pt x="1907" y="698"/>
                </a:cubicBezTo>
                <a:cubicBezTo>
                  <a:pt x="1897" y="620"/>
                  <a:pt x="1875" y="544"/>
                  <a:pt x="1850" y="470"/>
                </a:cubicBezTo>
                <a:cubicBezTo>
                  <a:pt x="1832" y="343"/>
                  <a:pt x="1820" y="123"/>
                  <a:pt x="1957" y="48"/>
                </a:cubicBezTo>
                <a:cubicBezTo>
                  <a:pt x="2005" y="22"/>
                  <a:pt x="2062" y="12"/>
                  <a:pt x="2115" y="6"/>
                </a:cubicBezTo>
                <a:cubicBezTo>
                  <a:pt x="2179" y="9"/>
                  <a:pt x="2246" y="0"/>
                  <a:pt x="2307" y="20"/>
                </a:cubicBezTo>
                <a:cubicBezTo>
                  <a:pt x="2393" y="48"/>
                  <a:pt x="2273" y="22"/>
                  <a:pt x="2372" y="41"/>
                </a:cubicBezTo>
                <a:cubicBezTo>
                  <a:pt x="2464" y="87"/>
                  <a:pt x="2501" y="105"/>
                  <a:pt x="2600" y="127"/>
                </a:cubicBezTo>
                <a:cubicBezTo>
                  <a:pt x="2641" y="147"/>
                  <a:pt x="2709" y="172"/>
                  <a:pt x="2736" y="213"/>
                </a:cubicBezTo>
                <a:cubicBezTo>
                  <a:pt x="2754" y="240"/>
                  <a:pt x="2772" y="283"/>
                  <a:pt x="2786" y="313"/>
                </a:cubicBezTo>
                <a:cubicBezTo>
                  <a:pt x="2804" y="473"/>
                  <a:pt x="2795" y="608"/>
                  <a:pt x="2700" y="734"/>
                </a:cubicBezTo>
                <a:cubicBezTo>
                  <a:pt x="2657" y="791"/>
                  <a:pt x="2692" y="765"/>
                  <a:pt x="2650" y="791"/>
                </a:cubicBezTo>
                <a:cubicBezTo>
                  <a:pt x="2621" y="836"/>
                  <a:pt x="2583" y="877"/>
                  <a:pt x="2550" y="920"/>
                </a:cubicBezTo>
                <a:cubicBezTo>
                  <a:pt x="2524" y="953"/>
                  <a:pt x="2515" y="989"/>
                  <a:pt x="2486" y="1020"/>
                </a:cubicBezTo>
                <a:cubicBezTo>
                  <a:pt x="2468" y="1075"/>
                  <a:pt x="2478" y="1049"/>
                  <a:pt x="2457" y="1098"/>
                </a:cubicBezTo>
                <a:cubicBezTo>
                  <a:pt x="2436" y="1229"/>
                  <a:pt x="2432" y="1376"/>
                  <a:pt x="2493" y="1498"/>
                </a:cubicBezTo>
                <a:cubicBezTo>
                  <a:pt x="2514" y="1587"/>
                  <a:pt x="2586" y="1659"/>
                  <a:pt x="2657" y="1713"/>
                </a:cubicBezTo>
                <a:cubicBezTo>
                  <a:pt x="2781" y="1808"/>
                  <a:pt x="2929" y="1891"/>
                  <a:pt x="3086" y="1905"/>
                </a:cubicBezTo>
                <a:cubicBezTo>
                  <a:pt x="3119" y="1903"/>
                  <a:pt x="3153" y="1906"/>
                  <a:pt x="3186" y="1898"/>
                </a:cubicBezTo>
                <a:cubicBezTo>
                  <a:pt x="3196" y="1896"/>
                  <a:pt x="3199" y="1883"/>
                  <a:pt x="3207" y="1877"/>
                </a:cubicBezTo>
                <a:cubicBezTo>
                  <a:pt x="3245" y="1846"/>
                  <a:pt x="3289" y="1815"/>
                  <a:pt x="3322" y="1777"/>
                </a:cubicBezTo>
                <a:cubicBezTo>
                  <a:pt x="3337" y="1759"/>
                  <a:pt x="3351" y="1739"/>
                  <a:pt x="3365" y="1720"/>
                </a:cubicBezTo>
                <a:cubicBezTo>
                  <a:pt x="3372" y="1710"/>
                  <a:pt x="3386" y="1691"/>
                  <a:pt x="3386" y="1691"/>
                </a:cubicBezTo>
                <a:cubicBezTo>
                  <a:pt x="3397" y="1635"/>
                  <a:pt x="3408" y="1583"/>
                  <a:pt x="3415" y="1527"/>
                </a:cubicBezTo>
                <a:cubicBezTo>
                  <a:pt x="3420" y="1229"/>
                  <a:pt x="3334" y="1029"/>
                  <a:pt x="3557" y="863"/>
                </a:cubicBezTo>
                <a:cubicBezTo>
                  <a:pt x="3591" y="838"/>
                  <a:pt x="3624" y="816"/>
                  <a:pt x="3665" y="805"/>
                </a:cubicBezTo>
                <a:cubicBezTo>
                  <a:pt x="3686" y="792"/>
                  <a:pt x="3711" y="787"/>
                  <a:pt x="3729" y="770"/>
                </a:cubicBezTo>
                <a:cubicBezTo>
                  <a:pt x="3731" y="768"/>
                  <a:pt x="3724" y="765"/>
                  <a:pt x="3722" y="763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15815" y="63174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9933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39615" y="62412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9933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01415" y="38028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25215" y="37266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01815" y="35742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CC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025615" y="34980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CC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921215" y="34218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CC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45015" y="33456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CC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87615" y="58602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711415" y="5784056"/>
            <a:ext cx="228600" cy="381000"/>
          </a:xfrm>
          <a:prstGeom prst="rect">
            <a:avLst/>
          </a:prstGeom>
          <a:solidFill>
            <a:srgbClr val="0000FF"/>
          </a:solidFill>
          <a:ln w="28575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7387815" y="3650456"/>
            <a:ext cx="260350" cy="361950"/>
          </a:xfrm>
          <a:custGeom>
            <a:avLst/>
            <a:gdLst>
              <a:gd name="T0" fmla="*/ 0 w 164"/>
              <a:gd name="T1" fmla="*/ 0 h 228"/>
              <a:gd name="T2" fmla="*/ 164 w 164"/>
              <a:gd name="T3" fmla="*/ 78 h 228"/>
              <a:gd name="T4" fmla="*/ 128 w 164"/>
              <a:gd name="T5" fmla="*/ 128 h 228"/>
              <a:gd name="T6" fmla="*/ 143 w 164"/>
              <a:gd name="T7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4" h="228">
                <a:moveTo>
                  <a:pt x="0" y="0"/>
                </a:moveTo>
                <a:cubicBezTo>
                  <a:pt x="64" y="43"/>
                  <a:pt x="81" y="66"/>
                  <a:pt x="164" y="78"/>
                </a:cubicBezTo>
                <a:cubicBezTo>
                  <a:pt x="148" y="95"/>
                  <a:pt x="145" y="112"/>
                  <a:pt x="128" y="128"/>
                </a:cubicBezTo>
                <a:cubicBezTo>
                  <a:pt x="117" y="163"/>
                  <a:pt x="125" y="197"/>
                  <a:pt x="143" y="228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444215" y="6317456"/>
            <a:ext cx="533400" cy="381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Q0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739615" y="5022056"/>
            <a:ext cx="533400" cy="381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Q1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2434815" y="3117056"/>
            <a:ext cx="533400" cy="381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Q2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958815" y="4717256"/>
            <a:ext cx="533400" cy="381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Q3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5863815" y="3117056"/>
            <a:ext cx="533400" cy="381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Q4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702015" y="5174456"/>
            <a:ext cx="533400" cy="381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Q5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434815" y="6317456"/>
            <a:ext cx="228600" cy="1524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2206215" y="4107656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4797015" y="3955256"/>
            <a:ext cx="228600" cy="3048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5863815" y="5403056"/>
            <a:ext cx="228600" cy="3048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" y="1524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sketch of  a searcher… “moving through many actions towards a general goal of satisfactory completion of research related to an information need.” (Bates 89)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Conducting a Search is a Lot Like Picking Berries</a:t>
            </a:r>
          </a:p>
        </p:txBody>
      </p:sp>
    </p:spTree>
    <p:extLst>
      <p:ext uri="{BB962C8B-B14F-4D97-AF65-F5344CB8AC3E}">
        <p14:creationId xmlns:p14="http://schemas.microsoft.com/office/powerpoint/2010/main" val="17133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40893" y="2393157"/>
            <a:ext cx="1279525" cy="547688"/>
          </a:xfrm>
          <a:prstGeom prst="rect">
            <a:avLst/>
          </a:prstGeom>
          <a:solidFill>
            <a:srgbClr val="FF99CC"/>
          </a:solidFill>
          <a:ln w="9525">
            <a:solidFill>
              <a:srgbClr val="33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rPr>
              <a:t>Search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94073" y="1878014"/>
            <a:ext cx="1749427" cy="703263"/>
            <a:chOff x="2138" y="1183"/>
            <a:chExt cx="905" cy="443"/>
          </a:xfrm>
        </p:grpSpPr>
        <p:cxnSp>
          <p:nvCxnSpPr>
            <p:cNvPr id="6" name="AutoShape 5"/>
            <p:cNvCxnSpPr>
              <a:cxnSpLocks noChangeShapeType="1"/>
              <a:stCxn id="19" idx="3"/>
              <a:endCxn id="4" idx="0"/>
            </p:cNvCxnSpPr>
            <p:nvPr/>
          </p:nvCxnSpPr>
          <p:spPr bwMode="auto">
            <a:xfrm>
              <a:off x="2138" y="1183"/>
              <a:ext cx="369" cy="325"/>
            </a:xfrm>
            <a:prstGeom prst="curvedConnector2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78" y="1258"/>
              <a:ext cx="4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Query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04531" y="3168650"/>
            <a:ext cx="1279525" cy="547688"/>
          </a:xfrm>
          <a:prstGeom prst="rect">
            <a:avLst/>
          </a:prstGeom>
          <a:solidFill>
            <a:srgbClr val="FFFF00"/>
          </a:solidFill>
          <a:ln w="9525">
            <a:solidFill>
              <a:srgbClr val="33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rPr>
              <a:t>Selection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19626" y="2667000"/>
            <a:ext cx="2124076" cy="501650"/>
            <a:chOff x="2910" y="1680"/>
            <a:chExt cx="1338" cy="316"/>
          </a:xfrm>
        </p:grpSpPr>
        <p:cxnSp>
          <p:nvCxnSpPr>
            <p:cNvPr id="10" name="AutoShape 9"/>
            <p:cNvCxnSpPr>
              <a:cxnSpLocks noChangeShapeType="1"/>
              <a:stCxn id="4" idx="3"/>
              <a:endCxn id="8" idx="0"/>
            </p:cNvCxnSpPr>
            <p:nvPr/>
          </p:nvCxnSpPr>
          <p:spPr bwMode="auto">
            <a:xfrm>
              <a:off x="2910" y="1680"/>
              <a:ext cx="330" cy="316"/>
            </a:xfrm>
            <a:prstGeom prst="curvedConnector2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400" y="1732"/>
              <a:ext cx="8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Ranked List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80391" y="3885798"/>
            <a:ext cx="1279525" cy="547688"/>
          </a:xfrm>
          <a:prstGeom prst="rect">
            <a:avLst/>
          </a:prstGeom>
          <a:solidFill>
            <a:srgbClr val="FFFF00"/>
          </a:solidFill>
          <a:ln w="9525">
            <a:solidFill>
              <a:srgbClr val="33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rPr>
              <a:t>Examination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783263" y="3441704"/>
            <a:ext cx="2120901" cy="442913"/>
            <a:chOff x="3643" y="2168"/>
            <a:chExt cx="1336" cy="279"/>
          </a:xfrm>
        </p:grpSpPr>
        <p:cxnSp>
          <p:nvCxnSpPr>
            <p:cNvPr id="14" name="AutoShape 13"/>
            <p:cNvCxnSpPr>
              <a:cxnSpLocks noChangeShapeType="1"/>
              <a:stCxn id="8" idx="3"/>
              <a:endCxn id="12" idx="0"/>
            </p:cNvCxnSpPr>
            <p:nvPr/>
          </p:nvCxnSpPr>
          <p:spPr bwMode="auto">
            <a:xfrm>
              <a:off x="3643" y="2168"/>
              <a:ext cx="338" cy="279"/>
            </a:xfrm>
            <a:prstGeom prst="curvedConnector2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160" y="2168"/>
              <a:ext cx="81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Documents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959603" y="4160842"/>
            <a:ext cx="1928813" cy="531813"/>
            <a:chOff x="4384" y="2621"/>
            <a:chExt cx="1215" cy="335"/>
          </a:xfrm>
        </p:grpSpPr>
        <p:cxnSp>
          <p:nvCxnSpPr>
            <p:cNvPr id="17" name="AutoShape 16"/>
            <p:cNvCxnSpPr>
              <a:cxnSpLocks noChangeShapeType="1"/>
              <a:stCxn id="12" idx="3"/>
            </p:cNvCxnSpPr>
            <p:nvPr/>
          </p:nvCxnSpPr>
          <p:spPr bwMode="auto">
            <a:xfrm>
              <a:off x="4384" y="2621"/>
              <a:ext cx="355" cy="335"/>
            </a:xfrm>
            <a:prstGeom prst="curvedConnector2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780" y="2682"/>
              <a:ext cx="81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Documents</a:t>
              </a:r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14551" y="1603502"/>
            <a:ext cx="1279525" cy="547688"/>
          </a:xfrm>
          <a:prstGeom prst="rect">
            <a:avLst/>
          </a:prstGeom>
          <a:solidFill>
            <a:srgbClr val="FFFF00"/>
          </a:solidFill>
          <a:ln w="9525">
            <a:solidFill>
              <a:srgbClr val="33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rPr>
              <a:t>Query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rPr>
              <a:t>Formulation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043257" y="989013"/>
            <a:ext cx="1665288" cy="563563"/>
            <a:chOff x="1418" y="655"/>
            <a:chExt cx="1049" cy="355"/>
          </a:xfrm>
        </p:grpSpPr>
        <p:cxnSp>
          <p:nvCxnSpPr>
            <p:cNvPr id="21" name="AutoShape 20"/>
            <p:cNvCxnSpPr>
              <a:cxnSpLocks noChangeShapeType="1"/>
              <a:endCxn id="19" idx="0"/>
            </p:cNvCxnSpPr>
            <p:nvPr/>
          </p:nvCxnSpPr>
          <p:spPr bwMode="auto">
            <a:xfrm>
              <a:off x="1418" y="655"/>
              <a:ext cx="317" cy="355"/>
            </a:xfrm>
            <a:prstGeom prst="curvedConnector2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763" y="762"/>
              <a:ext cx="7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Resource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730376" y="2151062"/>
            <a:ext cx="3949701" cy="2117724"/>
            <a:chOff x="1090" y="1355"/>
            <a:chExt cx="2488" cy="1334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090" y="2088"/>
              <a:ext cx="128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System discovery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Vocabulary discovery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Concept discovery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336666"/>
                  </a:solidFill>
                  <a:effectLst/>
                  <a:uLnTx/>
                  <a:uFillTx/>
                  <a:latin typeface="Arial" charset="0"/>
                </a:rPr>
                <a:t>Document discovery</a:t>
              </a:r>
            </a:p>
          </p:txBody>
        </p:sp>
        <p:cxnSp>
          <p:nvCxnSpPr>
            <p:cNvPr id="25" name="AutoShape 24"/>
            <p:cNvCxnSpPr>
              <a:cxnSpLocks noChangeShapeType="1"/>
              <a:stCxn id="12" idx="1"/>
              <a:endCxn id="19" idx="2"/>
            </p:cNvCxnSpPr>
            <p:nvPr/>
          </p:nvCxnSpPr>
          <p:spPr bwMode="auto">
            <a:xfrm rot="10800000">
              <a:off x="1735" y="1355"/>
              <a:ext cx="1843" cy="1265"/>
            </a:xfrm>
            <a:prstGeom prst="curvedConnector2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/>
            <p:cNvCxnSpPr>
              <a:cxnSpLocks noChangeShapeType="1"/>
              <a:stCxn id="8" idx="1"/>
              <a:endCxn id="19" idx="2"/>
            </p:cNvCxnSpPr>
            <p:nvPr/>
          </p:nvCxnSpPr>
          <p:spPr bwMode="auto">
            <a:xfrm rot="10800000">
              <a:off x="1735" y="1355"/>
              <a:ext cx="1102" cy="813"/>
            </a:xfrm>
            <a:prstGeom prst="curvedConnector2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1213312" y="533400"/>
            <a:ext cx="1534652" cy="4001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Start Here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53213" y="4692655"/>
            <a:ext cx="2002392" cy="646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Have you found what you need?</a:t>
            </a:r>
          </a:p>
        </p:txBody>
      </p:sp>
      <p:cxnSp>
        <p:nvCxnSpPr>
          <p:cNvPr id="40" name="AutoShape 20"/>
          <p:cNvCxnSpPr>
            <a:cxnSpLocks noChangeShapeType="1"/>
          </p:cNvCxnSpPr>
          <p:nvPr/>
        </p:nvCxnSpPr>
        <p:spPr bwMode="auto">
          <a:xfrm>
            <a:off x="7882638" y="5361247"/>
            <a:ext cx="503238" cy="563563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AutoShape 20"/>
          <p:cNvCxnSpPr>
            <a:cxnSpLocks noChangeShapeType="1"/>
            <a:stCxn id="29" idx="1"/>
            <a:endCxn id="61" idx="3"/>
          </p:cNvCxnSpPr>
          <p:nvPr/>
        </p:nvCxnSpPr>
        <p:spPr bwMode="auto">
          <a:xfrm rot="10800000" flipV="1">
            <a:off x="4535615" y="5015821"/>
            <a:ext cx="2117598" cy="345426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2846" y="541217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54893" y="5941442"/>
            <a:ext cx="865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3666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Done!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42626" y="5154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6816" y="4622583"/>
            <a:ext cx="3718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what you’ve learned refine your search and continue from the beginning, or as required, reformulate your research question…  then start over. </a:t>
            </a:r>
          </a:p>
        </p:txBody>
      </p:sp>
      <p:cxnSp>
        <p:nvCxnSpPr>
          <p:cNvPr id="69" name="Curved Connector 68"/>
          <p:cNvCxnSpPr>
            <a:stCxn id="61" idx="1"/>
            <a:endCxn id="28" idx="1"/>
          </p:cNvCxnSpPr>
          <p:nvPr/>
        </p:nvCxnSpPr>
        <p:spPr>
          <a:xfrm rot="10800000" flipH="1">
            <a:off x="816816" y="733455"/>
            <a:ext cx="396496" cy="4627792"/>
          </a:xfrm>
          <a:prstGeom prst="curvedConnector3">
            <a:avLst>
              <a:gd name="adj1" fmla="val -57655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32321" y="6446107"/>
            <a:ext cx="266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369732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69875" y="190500"/>
            <a:ext cx="7315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The Central Problem in Information Retrieval</a:t>
            </a:r>
          </a:p>
        </p:txBody>
      </p:sp>
      <p:pic>
        <p:nvPicPr>
          <p:cNvPr id="5" name="Picture 4" descr="j00787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524000"/>
            <a:ext cx="874713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 descr="j01958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524000"/>
            <a:ext cx="192563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7075" y="1143000"/>
            <a:ext cx="202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Arial" charset="0"/>
              </a:rPr>
              <a:t>Information Seeker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175250" y="1143000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chemeClr val="bg1"/>
                </a:solidFill>
                <a:latin typeface="Arial" charset="0"/>
              </a:rPr>
              <a:t>Authors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84275" y="3702050"/>
            <a:ext cx="110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chemeClr val="bg1"/>
                </a:solidFill>
                <a:latin typeface="Arial" charset="0"/>
              </a:rPr>
              <a:t>Concepts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222875" y="3702050"/>
            <a:ext cx="110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chemeClr val="bg1"/>
                </a:solidFill>
                <a:latin typeface="Arial" charset="0"/>
              </a:rPr>
              <a:t>Concepts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31875" y="49371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chemeClr val="bg1"/>
                </a:solidFill>
                <a:latin typeface="Arial" charset="0"/>
              </a:rPr>
              <a:t>Query Terms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918075" y="4953000"/>
            <a:ext cx="184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chemeClr val="bg1"/>
                </a:solidFill>
                <a:latin typeface="Arial" charset="0"/>
              </a:rPr>
              <a:t>Document Terms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717675" y="4114800"/>
            <a:ext cx="0" cy="762000"/>
          </a:xfrm>
          <a:prstGeom prst="line">
            <a:avLst/>
          </a:prstGeom>
          <a:noFill/>
          <a:ln w="9525">
            <a:solidFill>
              <a:srgbClr val="33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56275" y="4114800"/>
            <a:ext cx="0" cy="762000"/>
          </a:xfrm>
          <a:prstGeom prst="line">
            <a:avLst/>
          </a:prstGeom>
          <a:noFill/>
          <a:ln w="9525">
            <a:solidFill>
              <a:srgbClr val="33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784475" y="4724400"/>
            <a:ext cx="1981200" cy="792163"/>
          </a:xfrm>
          <a:prstGeom prst="leftRightArrow">
            <a:avLst>
              <a:gd name="adj1" fmla="val 50000"/>
              <a:gd name="adj2" fmla="val 50020"/>
            </a:avLst>
          </a:prstGeom>
          <a:solidFill>
            <a:srgbClr val="99CCCC"/>
          </a:solidFill>
          <a:ln w="9525">
            <a:solidFill>
              <a:srgbClr val="33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336675" y="5638800"/>
            <a:ext cx="499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bg1"/>
                </a:solidFill>
                <a:latin typeface="Arial" charset="0"/>
              </a:rPr>
              <a:t>Do these represent the same concepts?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6711" y="6464662"/>
            <a:ext cx="4348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work by Lin (University of Maryland)</a:t>
            </a:r>
          </a:p>
        </p:txBody>
      </p:sp>
    </p:spTree>
    <p:extLst>
      <p:ext uri="{BB962C8B-B14F-4D97-AF65-F5344CB8AC3E}">
        <p14:creationId xmlns:p14="http://schemas.microsoft.com/office/powerpoint/2010/main" val="150028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457200" y="271695"/>
            <a:ext cx="7239000" cy="5334000"/>
            <a:chOff x="1008" y="768"/>
            <a:chExt cx="4560" cy="336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08" y="3548"/>
              <a:ext cx="120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Other issues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008" y="2968"/>
              <a:ext cx="120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Interaction with system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08" y="2388"/>
              <a:ext cx="120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Results we get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008" y="1613"/>
              <a:ext cx="1200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Queries we’re posing</a:t>
              </a: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1008" y="1017"/>
              <a:ext cx="120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What we’re retrieving</a:t>
              </a: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888" y="768"/>
              <a:ext cx="16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Information Retrieval</a:t>
              </a: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2208" y="768"/>
              <a:ext cx="16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Databases</a:t>
              </a: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1008" y="768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endPara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1008" y="768"/>
              <a:ext cx="4560" cy="0"/>
            </a:xfrm>
            <a:prstGeom prst="line">
              <a:avLst/>
            </a:prstGeom>
            <a:noFill/>
            <a:ln w="28575" cap="sq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1008" y="1017"/>
              <a:ext cx="4560" cy="0"/>
            </a:xfrm>
            <a:prstGeom prst="line">
              <a:avLst/>
            </a:prstGeom>
            <a:noFill/>
            <a:ln w="12700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1008" y="1613"/>
              <a:ext cx="4560" cy="0"/>
            </a:xfrm>
            <a:prstGeom prst="line">
              <a:avLst/>
            </a:prstGeom>
            <a:noFill/>
            <a:ln w="12700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1008" y="2388"/>
              <a:ext cx="4560" cy="0"/>
            </a:xfrm>
            <a:prstGeom prst="line">
              <a:avLst/>
            </a:prstGeom>
            <a:noFill/>
            <a:ln w="12700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1008" y="2968"/>
              <a:ext cx="4560" cy="0"/>
            </a:xfrm>
            <a:prstGeom prst="line">
              <a:avLst/>
            </a:prstGeom>
            <a:noFill/>
            <a:ln w="12700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1008" y="3548"/>
              <a:ext cx="4560" cy="0"/>
            </a:xfrm>
            <a:prstGeom prst="line">
              <a:avLst/>
            </a:prstGeom>
            <a:noFill/>
            <a:ln w="12700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1008" y="4128"/>
              <a:ext cx="4560" cy="0"/>
            </a:xfrm>
            <a:prstGeom prst="line">
              <a:avLst/>
            </a:prstGeom>
            <a:noFill/>
            <a:ln w="28575" cap="sq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1008" y="768"/>
              <a:ext cx="0" cy="3360"/>
            </a:xfrm>
            <a:prstGeom prst="line">
              <a:avLst/>
            </a:prstGeom>
            <a:noFill/>
            <a:ln w="28575" cap="sq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2208" y="768"/>
              <a:ext cx="0" cy="3360"/>
            </a:xfrm>
            <a:prstGeom prst="line">
              <a:avLst/>
            </a:prstGeom>
            <a:noFill/>
            <a:ln w="12700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3888" y="768"/>
              <a:ext cx="0" cy="3360"/>
            </a:xfrm>
            <a:prstGeom prst="line">
              <a:avLst/>
            </a:prstGeom>
            <a:noFill/>
            <a:ln w="12700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5568" y="768"/>
              <a:ext cx="0" cy="3360"/>
            </a:xfrm>
            <a:prstGeom prst="line">
              <a:avLst/>
            </a:prstGeom>
            <a:noFill/>
            <a:ln w="28575" cap="sq">
              <a:solidFill>
                <a:srgbClr val="33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2362200" y="4684945"/>
            <a:ext cx="5334000" cy="920750"/>
            <a:chOff x="2208" y="3548"/>
            <a:chExt cx="3360" cy="580"/>
          </a:xfrm>
        </p:grpSpPr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3888" y="354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Issues downplayed.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208" y="354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Concurrency, recovery, atomicity are all critical.</a:t>
              </a:r>
            </a:p>
          </p:txBody>
        </p:sp>
      </p:grpSp>
      <p:grpSp>
        <p:nvGrpSpPr>
          <p:cNvPr id="46" name="Group 51"/>
          <p:cNvGrpSpPr>
            <a:grpSpLocks/>
          </p:cNvGrpSpPr>
          <p:nvPr/>
        </p:nvGrpSpPr>
        <p:grpSpPr bwMode="auto">
          <a:xfrm>
            <a:off x="2362200" y="3764195"/>
            <a:ext cx="5334000" cy="920750"/>
            <a:chOff x="2208" y="2968"/>
            <a:chExt cx="3360" cy="580"/>
          </a:xfrm>
        </p:grpSpPr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3888" y="296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Interaction is important.</a:t>
              </a: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2208" y="296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One-shot queries.</a:t>
              </a:r>
            </a:p>
          </p:txBody>
        </p:sp>
      </p:grp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2362200" y="2843445"/>
            <a:ext cx="5334000" cy="920750"/>
            <a:chOff x="2208" y="2388"/>
            <a:chExt cx="3360" cy="580"/>
          </a:xfrm>
        </p:grpSpPr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3888" y="238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Sometimes relevant, often not.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2208" y="238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Exact.  Always correct in a formal sense.</a:t>
              </a:r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2362200" y="1613133"/>
            <a:ext cx="5334000" cy="1230312"/>
            <a:chOff x="2208" y="1613"/>
            <a:chExt cx="3360" cy="775"/>
          </a:xfrm>
        </p:grpSpPr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3888" y="1613"/>
              <a:ext cx="1680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Vague, imprecise information needs (often expressed in natural language).</a:t>
              </a: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2208" y="1613"/>
              <a:ext cx="1680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Formally (mathematically) defined queries.  Unambiguous.</a:t>
              </a:r>
            </a:p>
          </p:txBody>
        </p:sp>
      </p:grpSp>
      <p:grpSp>
        <p:nvGrpSpPr>
          <p:cNvPr id="55" name="Group 48"/>
          <p:cNvGrpSpPr>
            <a:grpSpLocks/>
          </p:cNvGrpSpPr>
          <p:nvPr/>
        </p:nvGrpSpPr>
        <p:grpSpPr bwMode="auto">
          <a:xfrm>
            <a:off x="2362200" y="666983"/>
            <a:ext cx="5334000" cy="946150"/>
            <a:chOff x="2208" y="1017"/>
            <a:chExt cx="3360" cy="596"/>
          </a:xfrm>
        </p:grpSpPr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3888" y="1017"/>
              <a:ext cx="16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Mostly unstructured.  Free text with some metadata.</a:t>
              </a:r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2208" y="1017"/>
              <a:ext cx="16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000">
                  <a:solidFill>
                    <a:srgbClr val="000000"/>
                  </a:solidFill>
                  <a:latin typeface="Arial" charset="0"/>
                </a:defRPr>
              </a:lvl1pPr>
              <a:lvl2pPr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>
                  <a:solidFill>
                    <a:schemeClr val="tx2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2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rgbClr val="000000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Structured data. Clear semantics based on a formal model.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248400" y="6340912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33336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8" y="4487333"/>
            <a:ext cx="6878241" cy="1507067"/>
          </a:xfrm>
        </p:spPr>
        <p:txBody>
          <a:bodyPr/>
          <a:lstStyle/>
          <a:p>
            <a:r>
              <a:rPr lang="en-US" dirty="0"/>
              <a:t>Steps in the Data processing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520223"/>
              </p:ext>
            </p:extLst>
          </p:nvPr>
        </p:nvGraphicFramePr>
        <p:xfrm>
          <a:off x="27709" y="0"/>
          <a:ext cx="9175323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8769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10930</TotalTime>
  <Words>665</Words>
  <Application>Microsoft Office PowerPoint</Application>
  <PresentationFormat>On-screen Show (4:3)</PresentationFormat>
  <Paragraphs>216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Century Gothic</vt:lpstr>
      <vt:lpstr>Tahoma</vt:lpstr>
      <vt:lpstr>Times New Roman</vt:lpstr>
      <vt:lpstr>Wingdings</vt:lpstr>
      <vt:lpstr>Wingdings 3</vt:lpstr>
      <vt:lpstr>Slice</vt:lpstr>
      <vt:lpstr>Clip</vt:lpstr>
      <vt:lpstr>ANLY 506 Exploratory Data Analysis</vt:lpstr>
      <vt:lpstr>Outline</vt:lpstr>
      <vt:lpstr>Information Organization and Storage</vt:lpstr>
      <vt:lpstr>Search is an Iterative Process</vt:lpstr>
      <vt:lpstr>Conducting a Search is a Lot Like Picking Berries</vt:lpstr>
      <vt:lpstr>PowerPoint Presentation</vt:lpstr>
      <vt:lpstr>PowerPoint Presentation</vt:lpstr>
      <vt:lpstr>PowerPoint Presentation</vt:lpstr>
      <vt:lpstr>Steps in the Data processing pipeline</vt:lpstr>
      <vt:lpstr>Retrieving Data</vt:lpstr>
      <vt:lpstr>Data, data, and more data</vt:lpstr>
      <vt:lpstr>BLS Employment Data</vt:lpstr>
      <vt:lpstr>Raw Data to processed data</vt:lpstr>
      <vt:lpstr>The code book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 506 Exploratory Data Analysis</dc:title>
  <dc:creator>Marvine</dc:creator>
  <cp:lastModifiedBy>Owner</cp:lastModifiedBy>
  <cp:revision>97</cp:revision>
  <dcterms:created xsi:type="dcterms:W3CDTF">2016-05-02T10:23:11Z</dcterms:created>
  <dcterms:modified xsi:type="dcterms:W3CDTF">2018-05-21T23:29:51Z</dcterms:modified>
</cp:coreProperties>
</file>