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74" r:id="rId8"/>
    <p:sldId id="278" r:id="rId9"/>
    <p:sldId id="281" r:id="rId10"/>
    <p:sldId id="280" r:id="rId11"/>
    <p:sldId id="272" r:id="rId12"/>
    <p:sldId id="273" r:id="rId13"/>
    <p:sldId id="275" r:id="rId14"/>
    <p:sldId id="276" r:id="rId15"/>
    <p:sldId id="277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9" autoAdjust="0"/>
    <p:restoredTop sz="94684" autoAdjust="0"/>
  </p:normalViewPr>
  <p:slideViewPr>
    <p:cSldViewPr>
      <p:cViewPr varScale="1">
        <p:scale>
          <a:sx n="40" d="100"/>
          <a:sy n="40" d="100"/>
        </p:scale>
        <p:origin x="279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E99EB-F377-4C31-82EE-655624488D6F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3A5FD-CD32-4D4D-9092-59BBC23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24400"/>
            <a:ext cx="6400800" cy="1507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CA428B-76F4-4A32-B4FB-EE910FD04FA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eda/section3/eda35.htm" TargetMode="External"/><Relationship Id="rId2" Type="http://schemas.openxmlformats.org/officeDocument/2006/relationships/hyperlink" Target="http://www.itl.nist.gov/div898/handbook/eda/section3/eda33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8/handbook/eda/section1/eda11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8/handbook/eda/section1/eda11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ANLY 506</a:t>
            </a:r>
            <a:br>
              <a:rPr lang="en-US" dirty="0"/>
            </a:br>
            <a:r>
              <a:rPr lang="en-US" dirty="0"/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8" y="3843868"/>
            <a:ext cx="5506641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Lecture 4 Introduction to Exploratory Data Analysis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8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934"/>
            <a:ext cx="8097441" cy="4190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Use </a:t>
            </a:r>
            <a:r>
              <a:rPr lang="en-US" sz="2200" dirty="0" err="1"/>
              <a:t>str</a:t>
            </a:r>
            <a:r>
              <a:rPr lang="en-US" sz="2200" dirty="0"/>
              <a:t>() to take a quick look at the data. Good practice to always run </a:t>
            </a:r>
            <a:r>
              <a:rPr lang="en-US" sz="2200" dirty="0" err="1"/>
              <a:t>str</a:t>
            </a:r>
            <a:r>
              <a:rPr lang="en-US" sz="2200" dirty="0"/>
              <a:t>() after reading in data</a:t>
            </a:r>
          </a:p>
          <a:p>
            <a:r>
              <a:rPr lang="en-US" sz="2200" dirty="0" err="1"/>
              <a:t>str</a:t>
            </a:r>
            <a:r>
              <a:rPr lang="en-US" sz="2200" dirty="0"/>
              <a:t>(</a:t>
            </a:r>
            <a:r>
              <a:rPr lang="en-US" sz="2200" dirty="0" err="1"/>
              <a:t>df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Convert Date variable to a Date type</a:t>
            </a:r>
          </a:p>
          <a:p>
            <a:r>
              <a:rPr lang="en-US" sz="2200" dirty="0" err="1"/>
              <a:t>df$Date</a:t>
            </a:r>
            <a:r>
              <a:rPr lang="en-US" sz="2200" dirty="0"/>
              <a:t>=</a:t>
            </a:r>
            <a:r>
              <a:rPr lang="en-US" sz="2200" dirty="0" err="1"/>
              <a:t>as.Date</a:t>
            </a:r>
            <a:r>
              <a:rPr lang="en-US" sz="2200" dirty="0"/>
              <a:t>(</a:t>
            </a:r>
            <a:r>
              <a:rPr lang="en-US" sz="2200" dirty="0" err="1"/>
              <a:t>df$Date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str</a:t>
            </a:r>
            <a:r>
              <a:rPr lang="en-US" sz="2200" dirty="0"/>
              <a:t>(</a:t>
            </a:r>
            <a:r>
              <a:rPr lang="en-US" sz="2200" dirty="0" err="1"/>
              <a:t>df</a:t>
            </a:r>
            <a:r>
              <a:rPr lang="en-US" sz="22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291388" cy="1287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64" y="4623439"/>
            <a:ext cx="7320143" cy="136665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2038" y="6096000"/>
            <a:ext cx="8153400" cy="7620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STR Command</a:t>
            </a:r>
          </a:p>
        </p:txBody>
      </p:sp>
    </p:spTree>
    <p:extLst>
      <p:ext uri="{BB962C8B-B14F-4D97-AF65-F5344CB8AC3E}">
        <p14:creationId xmlns:p14="http://schemas.microsoft.com/office/powerpoint/2010/main" val="152229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71" y="6172200"/>
            <a:ext cx="8249841" cy="685800"/>
          </a:xfrm>
        </p:spPr>
        <p:txBody>
          <a:bodyPr>
            <a:normAutofit/>
          </a:bodyPr>
          <a:lstStyle/>
          <a:p>
            <a:r>
              <a:rPr lang="en-US" sz="3200" dirty="0"/>
              <a:t>Numeric - Statistical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72" y="474134"/>
            <a:ext cx="8249841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R, standard statistical summary includes the minimum, 1</a:t>
            </a:r>
            <a:r>
              <a:rPr lang="en-US" sz="2200" baseline="30000" dirty="0"/>
              <a:t>st</a:t>
            </a:r>
            <a:r>
              <a:rPr lang="en-US" sz="2200" dirty="0"/>
              <a:t> quartile, median, mean, 3</a:t>
            </a:r>
            <a:r>
              <a:rPr lang="en-US" sz="2200" baseline="30000" dirty="0"/>
              <a:t>rd</a:t>
            </a:r>
            <a:r>
              <a:rPr lang="en-US" sz="2200" dirty="0"/>
              <a:t> quartile, and maximum for each variable in the dataset.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2200" dirty="0"/>
              <a:t>2</a:t>
            </a:r>
          </a:p>
          <a:p>
            <a:pPr marL="0" indent="0">
              <a:buNone/>
            </a:pPr>
            <a:r>
              <a:rPr lang="en-US" sz="2200" dirty="0"/>
              <a:t>2 – Q1 – 25% of data below this point</a:t>
            </a:r>
          </a:p>
          <a:p>
            <a:pPr marL="0" indent="0">
              <a:buNone/>
            </a:pPr>
            <a:r>
              <a:rPr lang="en-US" sz="2200" dirty="0"/>
              <a:t>3</a:t>
            </a:r>
          </a:p>
          <a:p>
            <a:pPr marL="0" indent="0">
              <a:buNone/>
            </a:pPr>
            <a:r>
              <a:rPr lang="en-US" sz="2200" dirty="0"/>
              <a:t>5 – Q2 (Median) – 50% of data below this point</a:t>
            </a:r>
          </a:p>
          <a:p>
            <a:pPr marL="0" indent="0">
              <a:buNone/>
            </a:pPr>
            <a:r>
              <a:rPr lang="en-US" sz="2200" dirty="0"/>
              <a:t>6</a:t>
            </a:r>
          </a:p>
          <a:p>
            <a:pPr marL="0" indent="0">
              <a:buNone/>
            </a:pPr>
            <a:r>
              <a:rPr lang="en-US" sz="2200" dirty="0"/>
              <a:t>8 – Q3 – 75% of data below this point</a:t>
            </a:r>
          </a:p>
          <a:p>
            <a:pPr marL="0" indent="0">
              <a:buNone/>
            </a:pPr>
            <a:r>
              <a:rPr lang="en-US" sz="2200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685801"/>
            <a:ext cx="8249841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summary() command is used to create a statistical summary which includes minimum, 1</a:t>
            </a:r>
            <a:r>
              <a:rPr lang="en-US" baseline="30000" dirty="0"/>
              <a:t>st</a:t>
            </a:r>
            <a:r>
              <a:rPr lang="en-US" dirty="0"/>
              <a:t> quartile, median, mean, 3</a:t>
            </a:r>
            <a:r>
              <a:rPr lang="en-US" baseline="30000" dirty="0"/>
              <a:t>rd</a:t>
            </a:r>
            <a:r>
              <a:rPr lang="en-US" dirty="0"/>
              <a:t> quartile, and maximum.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8534400" cy="23405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7471" y="6172200"/>
            <a:ext cx="8249841" cy="685800"/>
          </a:xfrm>
        </p:spPr>
        <p:txBody>
          <a:bodyPr>
            <a:normAutofit/>
          </a:bodyPr>
          <a:lstStyle/>
          <a:p>
            <a:r>
              <a:rPr lang="en-US" sz="3200" dirty="0"/>
              <a:t>Numeric - Statistical Summary</a:t>
            </a:r>
          </a:p>
        </p:txBody>
      </p:sp>
    </p:spTree>
    <p:extLst>
      <p:ext uri="{BB962C8B-B14F-4D97-AF65-F5344CB8AC3E}">
        <p14:creationId xmlns:p14="http://schemas.microsoft.com/office/powerpoint/2010/main" val="181071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8" y="6248400"/>
            <a:ext cx="8249842" cy="609600"/>
          </a:xfrm>
        </p:spPr>
        <p:txBody>
          <a:bodyPr>
            <a:normAutofit/>
          </a:bodyPr>
          <a:lstStyle/>
          <a:p>
            <a:r>
              <a:rPr lang="en-US" sz="3200" dirty="0"/>
              <a:t>Graphical – Line </a:t>
            </a:r>
            <a:r>
              <a:rPr lang="en-US" sz="3200" dirty="0" err="1"/>
              <a:t>PLot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33" y="228600"/>
            <a:ext cx="8021241" cy="1371599"/>
          </a:xfrm>
        </p:spPr>
        <p:txBody>
          <a:bodyPr/>
          <a:lstStyle/>
          <a:p>
            <a:r>
              <a:rPr lang="en-US" dirty="0"/>
              <a:t>df1 &lt;- melt(</a:t>
            </a:r>
            <a:r>
              <a:rPr lang="en-US" dirty="0" err="1"/>
              <a:t>df</a:t>
            </a:r>
            <a:r>
              <a:rPr lang="en-US" dirty="0"/>
              <a:t>, id="Date")</a:t>
            </a:r>
          </a:p>
          <a:p>
            <a:r>
              <a:rPr lang="en-US" dirty="0" err="1"/>
              <a:t>ggplot</a:t>
            </a:r>
            <a:r>
              <a:rPr lang="en-US" dirty="0"/>
              <a:t>(data=df1, </a:t>
            </a:r>
            <a:r>
              <a:rPr lang="en-US" dirty="0" err="1"/>
              <a:t>aes</a:t>
            </a:r>
            <a:r>
              <a:rPr lang="en-US" dirty="0"/>
              <a:t>(x=Date, y=value, color=variable)) + </a:t>
            </a:r>
            <a:r>
              <a:rPr lang="en-US" dirty="0" err="1"/>
              <a:t>geom_line</a:t>
            </a:r>
            <a:r>
              <a:rPr lang="en-US" dirty="0"/>
              <a:t>() + labs(y="Monthly Revenue ($)")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81873"/>
            <a:ext cx="4724400" cy="41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6248400"/>
            <a:ext cx="8249841" cy="615351"/>
          </a:xfrm>
        </p:spPr>
        <p:txBody>
          <a:bodyPr>
            <a:normAutofit/>
          </a:bodyPr>
          <a:lstStyle/>
          <a:p>
            <a:r>
              <a:rPr lang="en-US" sz="3200" dirty="0"/>
              <a:t>Graphical – Correlation Heat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609600"/>
            <a:ext cx="3276600" cy="4581288"/>
          </a:xfrm>
        </p:spPr>
        <p:txBody>
          <a:bodyPr/>
          <a:lstStyle/>
          <a:p>
            <a:r>
              <a:rPr lang="en-US" dirty="0"/>
              <a:t>The color in the plot represents the correlation.</a:t>
            </a:r>
          </a:p>
          <a:p>
            <a:r>
              <a:rPr lang="en-US" dirty="0"/>
              <a:t>Blue = positive </a:t>
            </a:r>
          </a:p>
          <a:p>
            <a:r>
              <a:rPr lang="en-US" dirty="0"/>
              <a:t>Red = negative</a:t>
            </a:r>
          </a:p>
          <a:p>
            <a:r>
              <a:rPr lang="en-US" dirty="0"/>
              <a:t>Darker color = stronger relationship, higher correlation</a:t>
            </a:r>
          </a:p>
          <a:p>
            <a:r>
              <a:rPr lang="en-US" dirty="0"/>
              <a:t>Ignore diagonal – All variables have 100% correlation with themselves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09600"/>
            <a:ext cx="5237559" cy="45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0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8" y="6172200"/>
            <a:ext cx="8097441" cy="662796"/>
          </a:xfrm>
        </p:spPr>
        <p:txBody>
          <a:bodyPr>
            <a:normAutofit/>
          </a:bodyPr>
          <a:lstStyle/>
          <a:p>
            <a:r>
              <a:rPr lang="en-US" sz="3200" dirty="0"/>
              <a:t>Graphical – Scatter </a:t>
            </a:r>
            <a:r>
              <a:rPr lang="en-US" sz="3200" dirty="0" err="1"/>
              <a:t>PLot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16" y="533400"/>
            <a:ext cx="8245415" cy="1219200"/>
          </a:xfrm>
        </p:spPr>
        <p:txBody>
          <a:bodyPr/>
          <a:lstStyle/>
          <a:p>
            <a:r>
              <a:rPr lang="en-US" dirty="0"/>
              <a:t>df2=</a:t>
            </a:r>
            <a:r>
              <a:rPr lang="en-US" dirty="0" err="1"/>
              <a:t>df</a:t>
            </a:r>
            <a:r>
              <a:rPr lang="en-US" dirty="0"/>
              <a:t>[c("Company4","YourCompany")]</a:t>
            </a:r>
          </a:p>
          <a:p>
            <a:r>
              <a:rPr lang="en-US" dirty="0" err="1"/>
              <a:t>ggplot</a:t>
            </a:r>
            <a:r>
              <a:rPr lang="en-US" dirty="0"/>
              <a:t>(data=df2,aes(x=Company4,y=</a:t>
            </a:r>
            <a:r>
              <a:rPr lang="en-US" dirty="0" err="1"/>
              <a:t>YourCompany</a:t>
            </a:r>
            <a:r>
              <a:rPr lang="en-US" dirty="0"/>
              <a:t>))+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6" y="2209800"/>
            <a:ext cx="4380449" cy="383157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0" y="2181365"/>
            <a:ext cx="3429000" cy="36152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Decently strong positive linear relationship is shown in the plot</a:t>
            </a:r>
          </a:p>
        </p:txBody>
      </p:sp>
    </p:spTree>
    <p:extLst>
      <p:ext uri="{BB962C8B-B14F-4D97-AF65-F5344CB8AC3E}">
        <p14:creationId xmlns:p14="http://schemas.microsoft.com/office/powerpoint/2010/main" val="299922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685801"/>
            <a:ext cx="8326041" cy="3615267"/>
          </a:xfrm>
        </p:spPr>
        <p:txBody>
          <a:bodyPr/>
          <a:lstStyle/>
          <a:p>
            <a:r>
              <a:rPr lang="en-US" dirty="0"/>
              <a:t>To see the complete listing of graphical techniques at NIST go to </a:t>
            </a:r>
            <a:r>
              <a:rPr lang="en-US" dirty="0">
                <a:hlinkClick r:id="rId2"/>
              </a:rPr>
              <a:t>http://www.itl.nist.gov/div898/handbook/eda/section3/eda33.htm</a:t>
            </a:r>
            <a:r>
              <a:rPr lang="en-US" dirty="0"/>
              <a:t> </a:t>
            </a:r>
          </a:p>
          <a:p>
            <a:r>
              <a:rPr lang="en-US" dirty="0"/>
              <a:t>To see the complete listing of quantitative techniques at NIST go to </a:t>
            </a:r>
            <a:r>
              <a:rPr lang="en-US" dirty="0">
                <a:hlinkClick r:id="rId3"/>
              </a:rPr>
              <a:t>http://www.itl.nist.gov/div898/handbook/eda/section3/eda35.htm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685801"/>
            <a:ext cx="6878241" cy="3615267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Formulating a Research Question/Problem Statement</a:t>
            </a:r>
          </a:p>
          <a:p>
            <a:pPr lvl="1"/>
            <a:r>
              <a:rPr lang="en-US" dirty="0"/>
              <a:t>Finding the data required to answer the research question or address the problem statement</a:t>
            </a:r>
          </a:p>
          <a:p>
            <a:pPr lvl="1"/>
            <a:r>
              <a:rPr lang="en-US" dirty="0"/>
              <a:t>Retrieving data and information</a:t>
            </a:r>
          </a:p>
          <a:p>
            <a:r>
              <a:rPr lang="en-US" dirty="0"/>
              <a:t>What is Exploratory Data Analysis (EDA)?</a:t>
            </a:r>
          </a:p>
          <a:p>
            <a:r>
              <a:rPr lang="en-US" dirty="0"/>
              <a:t>Why is it important?</a:t>
            </a:r>
          </a:p>
          <a:p>
            <a:r>
              <a:rPr lang="en-US" dirty="0"/>
              <a:t>Types of Statistical and Graphical 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0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Formulating a Research Question or Problem Statement</a:t>
            </a:r>
          </a:p>
          <a:p>
            <a:r>
              <a:rPr lang="en-US" dirty="0"/>
              <a:t>Finding the data required</a:t>
            </a:r>
          </a:p>
          <a:p>
            <a:r>
              <a:rPr lang="en-US" dirty="0"/>
              <a:t>Retrieving data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412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05400"/>
            <a:ext cx="8153400" cy="1507067"/>
          </a:xfrm>
        </p:spPr>
        <p:txBody>
          <a:bodyPr/>
          <a:lstStyle/>
          <a:p>
            <a:r>
              <a:rPr lang="en-US" dirty="0"/>
              <a:t>What is Exploratory Data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74" y="240324"/>
            <a:ext cx="8800826" cy="50174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Exploratory Data Analysis (EDA) is an approach that uses data to develop understanding</a:t>
            </a:r>
          </a:p>
          <a:p>
            <a:r>
              <a:rPr lang="en-US" dirty="0"/>
              <a:t>EDA is not a full analysis that starts from understanding, e.g. a hypothesis</a:t>
            </a:r>
          </a:p>
          <a:p>
            <a:r>
              <a:rPr lang="en-US" dirty="0"/>
              <a:t>EDA is an important first step in understanding data, e.g. identifying any relationship between variables or potential outliers</a:t>
            </a:r>
          </a:p>
          <a:p>
            <a:r>
              <a:rPr lang="en-US" dirty="0"/>
              <a:t>From Lecture 1, EDA employs a variety of techniques to:</a:t>
            </a:r>
          </a:p>
          <a:p>
            <a:pPr lvl="1"/>
            <a:r>
              <a:rPr lang="en-US" dirty="0"/>
              <a:t>maximize insight into a data set;</a:t>
            </a:r>
          </a:p>
          <a:p>
            <a:pPr lvl="1"/>
            <a:r>
              <a:rPr lang="en-US" dirty="0"/>
              <a:t>uncover underlying structure;</a:t>
            </a:r>
          </a:p>
          <a:p>
            <a:pPr lvl="1"/>
            <a:r>
              <a:rPr lang="en-US" dirty="0"/>
              <a:t>extract important variables;</a:t>
            </a:r>
          </a:p>
          <a:p>
            <a:pPr lvl="1"/>
            <a:r>
              <a:rPr lang="en-US" dirty="0"/>
              <a:t>detect outliers and anomalies;</a:t>
            </a:r>
          </a:p>
          <a:p>
            <a:pPr lvl="1"/>
            <a:r>
              <a:rPr lang="en-US" dirty="0"/>
              <a:t>test underlying assumptions;</a:t>
            </a:r>
          </a:p>
          <a:p>
            <a:pPr lvl="1"/>
            <a:r>
              <a:rPr lang="en-US" dirty="0"/>
              <a:t>develop parsimonious models; and</a:t>
            </a:r>
          </a:p>
          <a:p>
            <a:pPr lvl="1"/>
            <a:r>
              <a:rPr lang="en-US" dirty="0"/>
              <a:t>determine optimal factor settings.</a:t>
            </a:r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The National Institute of Standards: What is EDA?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5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76800"/>
            <a:ext cx="6400800" cy="1507067"/>
          </a:xfrm>
        </p:spPr>
        <p:txBody>
          <a:bodyPr/>
          <a:lstStyle/>
          <a:p>
            <a:r>
              <a:rPr lang="en-US" dirty="0"/>
              <a:t>Why is EDA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review from Lecture 1 again, Quantitative and Qualitative Data Exploration go Hand-in-Hand</a:t>
            </a:r>
          </a:p>
          <a:p>
            <a:pPr lvl="1"/>
            <a:r>
              <a:rPr lang="en-US" dirty="0"/>
              <a:t>Quantitative methods include: Summary/Descriptive Statistics; Hypothesis testing; Analysis of Variance; Point Estimates and Confidence Intervals;  and Least Squares Regression…  </a:t>
            </a:r>
            <a:r>
              <a:rPr lang="en-US" dirty="0">
                <a:solidFill>
                  <a:srgbClr val="FFFF00"/>
                </a:solidFill>
              </a:rPr>
              <a:t>But this sounds a lot like classical data analysis!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The difference is that in performing exploratory data analysis we let the data guide us.  </a:t>
            </a:r>
            <a:r>
              <a:rPr lang="en-US" dirty="0"/>
              <a:t>In classical data analysis we already know enough about the data to know what model to impose on it, etc.  </a:t>
            </a:r>
          </a:p>
          <a:p>
            <a:pPr lvl="2"/>
            <a:r>
              <a:rPr lang="en-US" dirty="0"/>
              <a:t>For example, EDA can be used to develop suggestions for hypotheses.  EDA can be used to evaluate assumptions.  EDA can be used to determine appropriate statistical tools and techniques. </a:t>
            </a:r>
          </a:p>
          <a:p>
            <a:pPr lvl="1"/>
            <a:r>
              <a:rPr lang="en-US" dirty="0"/>
              <a:t>Where do qualitative methods come in?  Qualitative methods are really focused on graphical methods – which form the core of EDA.</a:t>
            </a:r>
          </a:p>
        </p:txBody>
      </p:sp>
    </p:spTree>
    <p:extLst>
      <p:ext uri="{BB962C8B-B14F-4D97-AF65-F5344CB8AC3E}">
        <p14:creationId xmlns:p14="http://schemas.microsoft.com/office/powerpoint/2010/main" val="406620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7391400" cy="1507067"/>
          </a:xfrm>
        </p:spPr>
        <p:txBody>
          <a:bodyPr/>
          <a:lstStyle/>
          <a:p>
            <a:r>
              <a:rPr lang="en-US" dirty="0"/>
              <a:t>Why is EDA Important Cont.?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097442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EDA is important to maximize insight into the data including the underlying structure of a </a:t>
            </a:r>
            <a:r>
              <a:rPr lang="en-US" dirty="0" err="1"/>
              <a:t>dat</a:t>
            </a:r>
            <a:r>
              <a:rPr lang="en-US" dirty="0"/>
              <a:t> set.  When completed and done properly, EDA should provide: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good-fitting, parsimonious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list of outliers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sense of robustness of conclusions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estimates for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uncertainties for those estimates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ranked list of important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conclusions as to whether individual factors are statistically significant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optimal settings</a:t>
            </a:r>
          </a:p>
          <a:p>
            <a:r>
              <a:rPr lang="en-US" dirty="0"/>
              <a:t>This means that EDA is not just about getting a “feeling” for data, there are specific qualitative and quantitative objectives that EDA should achieve.  </a:t>
            </a:r>
          </a:p>
          <a:p>
            <a:pPr marL="0" lvl="0" indent="0" algn="r">
              <a:buClr>
                <a:prstClr val="white"/>
              </a:buClr>
              <a:buNone/>
            </a:pPr>
            <a:r>
              <a:rPr lang="en-US" sz="2200" dirty="0">
                <a:solidFill>
                  <a:prstClr val="white"/>
                </a:solidFill>
                <a:hlinkClick r:id="rId2"/>
              </a:rPr>
              <a:t>The National Institute of Standards: What is EDA?</a:t>
            </a:r>
            <a:endParaRPr lang="en-US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9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826" y="5960533"/>
            <a:ext cx="6400800" cy="897467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EDA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06" y="152400"/>
            <a:ext cx="8001000" cy="662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Some EDA techniques we will look at are listed here. There are many other types of EDA techniques as well.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2200" dirty="0"/>
              <a:t>Graphical</a:t>
            </a:r>
          </a:p>
          <a:p>
            <a:pPr marL="0" indent="0">
              <a:buNone/>
            </a:pPr>
            <a:r>
              <a:rPr lang="en-US" sz="1800" dirty="0"/>
              <a:t>Univariate</a:t>
            </a:r>
          </a:p>
          <a:p>
            <a:r>
              <a:rPr lang="en-US" sz="1800" dirty="0"/>
              <a:t>Box plot (distribution)</a:t>
            </a:r>
          </a:p>
          <a:p>
            <a:r>
              <a:rPr lang="en-US" sz="1800" dirty="0"/>
              <a:t>Density plot (distribution)</a:t>
            </a:r>
          </a:p>
          <a:p>
            <a:pPr marL="0" indent="0">
              <a:buNone/>
            </a:pPr>
            <a:r>
              <a:rPr lang="en-US" sz="1800" dirty="0"/>
              <a:t>Multivariate</a:t>
            </a:r>
          </a:p>
          <a:p>
            <a:r>
              <a:rPr lang="en-US" sz="1800" dirty="0"/>
              <a:t>Line graph (trend, relationships)</a:t>
            </a:r>
          </a:p>
          <a:p>
            <a:r>
              <a:rPr lang="en-US" sz="1800" dirty="0"/>
              <a:t>Correlation heat map (relationships)</a:t>
            </a:r>
          </a:p>
          <a:p>
            <a:r>
              <a:rPr lang="en-US" sz="1800" dirty="0"/>
              <a:t>Scatter plot (relationships)</a:t>
            </a:r>
          </a:p>
          <a:p>
            <a:r>
              <a:rPr lang="en-US" sz="1800" dirty="0"/>
              <a:t>Clustering (relationships)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2200" dirty="0"/>
              <a:t>Numeric</a:t>
            </a:r>
          </a:p>
          <a:p>
            <a:pPr marL="0" indent="0">
              <a:buNone/>
            </a:pPr>
            <a:r>
              <a:rPr lang="en-US" sz="1800" dirty="0"/>
              <a:t>Univariate or Multivariate</a:t>
            </a:r>
          </a:p>
          <a:p>
            <a:r>
              <a:rPr lang="en-US" sz="1800" dirty="0"/>
              <a:t>Statistical summary</a:t>
            </a:r>
          </a:p>
          <a:p>
            <a:r>
              <a:rPr lang="en-US" sz="1800" dirty="0"/>
              <a:t>Transformations (PCA)</a:t>
            </a:r>
          </a:p>
        </p:txBody>
      </p:sp>
    </p:spTree>
    <p:extLst>
      <p:ext uri="{BB962C8B-B14F-4D97-AF65-F5344CB8AC3E}">
        <p14:creationId xmlns:p14="http://schemas.microsoft.com/office/powerpoint/2010/main" val="216880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8" y="6019800"/>
            <a:ext cx="8478442" cy="838200"/>
          </a:xfrm>
        </p:spPr>
        <p:txBody>
          <a:bodyPr>
            <a:normAutofit/>
          </a:bodyPr>
          <a:lstStyle/>
          <a:p>
            <a:r>
              <a:rPr lang="en-US" sz="3200" dirty="0"/>
              <a:t>Statistical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685801"/>
            <a:ext cx="8326041" cy="5105399"/>
          </a:xfrm>
        </p:spPr>
        <p:txBody>
          <a:bodyPr>
            <a:normAutofit/>
          </a:bodyPr>
          <a:lstStyle/>
          <a:p>
            <a:r>
              <a:rPr lang="en-US" sz="2400" dirty="0"/>
              <a:t>Leading languages: R, Python, SAS</a:t>
            </a:r>
          </a:p>
          <a:p>
            <a:r>
              <a:rPr lang="en-US" sz="2400" dirty="0"/>
              <a:t>R and Python</a:t>
            </a:r>
          </a:p>
          <a:p>
            <a:pPr lvl="1"/>
            <a:r>
              <a:rPr lang="en-US" sz="2000" dirty="0"/>
              <a:t>Open source</a:t>
            </a:r>
          </a:p>
          <a:p>
            <a:pPr lvl="1"/>
            <a:r>
              <a:rPr lang="en-US" sz="2000" dirty="0"/>
              <a:t>Free</a:t>
            </a:r>
          </a:p>
          <a:p>
            <a:pPr lvl="1"/>
            <a:r>
              <a:rPr lang="en-US" sz="2000" dirty="0"/>
              <a:t>High level of capability with advanced techniques</a:t>
            </a:r>
          </a:p>
          <a:p>
            <a:pPr lvl="1"/>
            <a:r>
              <a:rPr lang="en-US" sz="2000" dirty="0"/>
              <a:t>Choice is matter of preference</a:t>
            </a:r>
          </a:p>
          <a:p>
            <a:pPr marL="285750" lvl="1"/>
            <a:r>
              <a:rPr lang="en-US" sz="2400" dirty="0"/>
              <a:t>SAS</a:t>
            </a:r>
          </a:p>
          <a:p>
            <a:pPr marL="742950" lvl="2"/>
            <a:r>
              <a:rPr lang="en-US" sz="2000" dirty="0"/>
              <a:t>Closed source</a:t>
            </a:r>
          </a:p>
          <a:p>
            <a:pPr marL="742950" lvl="2"/>
            <a:r>
              <a:rPr lang="en-US" sz="2000" dirty="0"/>
              <a:t>Expensive ($10,000 annually for a personal license)</a:t>
            </a:r>
          </a:p>
          <a:p>
            <a:pPr marL="742950" lvl="2"/>
            <a:r>
              <a:rPr lang="en-US" sz="2000" dirty="0"/>
              <a:t>High capability with basic and intermediate data analysis, less capability with most advanced techniques</a:t>
            </a:r>
          </a:p>
          <a:p>
            <a:pPr marL="742950"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412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685801"/>
            <a:ext cx="8097441" cy="3886199"/>
          </a:xfrm>
        </p:spPr>
        <p:txBody>
          <a:bodyPr/>
          <a:lstStyle/>
          <a:p>
            <a:r>
              <a:rPr lang="en-US" dirty="0"/>
              <a:t>Your boss has asked you to examine the competition. He has provided you a dataset which contains the monthly revenue for the year 2016, in millions of USD, for your company, along with 5 competitor companies.</a:t>
            </a:r>
          </a:p>
          <a:p>
            <a:r>
              <a:rPr lang="en-US" dirty="0"/>
              <a:t>Save the file from Moodle to your working directory.</a:t>
            </a:r>
          </a:p>
          <a:p>
            <a:r>
              <a:rPr lang="en-US" dirty="0"/>
              <a:t>Change your working directory with </a:t>
            </a:r>
            <a:r>
              <a:rPr lang="en-US" dirty="0" err="1"/>
              <a:t>setwd</a:t>
            </a:r>
            <a:r>
              <a:rPr lang="en-US" dirty="0"/>
              <a:t>(“</a:t>
            </a:r>
            <a:r>
              <a:rPr lang="en-US" dirty="0" err="1"/>
              <a:t>filepath</a:t>
            </a:r>
            <a:r>
              <a:rPr lang="en-US" dirty="0"/>
              <a:t>”). When you paste in the file path, make sure that you replace all / with //</a:t>
            </a:r>
          </a:p>
          <a:p>
            <a:r>
              <a:rPr lang="en-US" dirty="0"/>
              <a:t>Read the data into R</a:t>
            </a:r>
          </a:p>
          <a:p>
            <a:r>
              <a:rPr lang="en-US" dirty="0" err="1"/>
              <a:t>df</a:t>
            </a:r>
            <a:r>
              <a:rPr lang="en-US" dirty="0"/>
              <a:t>=read.csv("companies.csv")</a:t>
            </a:r>
          </a:p>
        </p:txBody>
      </p:sp>
    </p:spTree>
    <p:extLst>
      <p:ext uri="{BB962C8B-B14F-4D97-AF65-F5344CB8AC3E}">
        <p14:creationId xmlns:p14="http://schemas.microsoft.com/office/powerpoint/2010/main" val="34598619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4981</TotalTime>
  <Words>1025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3</vt:lpstr>
      <vt:lpstr>Slice</vt:lpstr>
      <vt:lpstr>ANLY 506 Exploratory Data Analysis</vt:lpstr>
      <vt:lpstr>Outline</vt:lpstr>
      <vt:lpstr>Review</vt:lpstr>
      <vt:lpstr>What is Exploratory Data Analysis?</vt:lpstr>
      <vt:lpstr>Why is EDA Important?</vt:lpstr>
      <vt:lpstr>Why is EDA Important Cont.?</vt:lpstr>
      <vt:lpstr>EDA techniques</vt:lpstr>
      <vt:lpstr>Statistical Programming languageS</vt:lpstr>
      <vt:lpstr>Competitor analysis</vt:lpstr>
      <vt:lpstr>STR Command</vt:lpstr>
      <vt:lpstr>Numeric - Statistical Summary</vt:lpstr>
      <vt:lpstr>Numeric - Statistical Summary</vt:lpstr>
      <vt:lpstr>Graphical – Line PLot</vt:lpstr>
      <vt:lpstr>Graphical – Correlation Heat Map</vt:lpstr>
      <vt:lpstr>Graphical – Scatter PLot</vt:lpstr>
      <vt:lpstr>Resources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ANLY 506 Exploratory Data Analysis</dc:title>
  <dc:creator>Marvine</dc:creator>
  <cp:lastModifiedBy>Owner</cp:lastModifiedBy>
  <cp:revision>262</cp:revision>
  <dcterms:created xsi:type="dcterms:W3CDTF">2016-05-02T10:23:11Z</dcterms:created>
  <dcterms:modified xsi:type="dcterms:W3CDTF">2017-08-07T00:22:30Z</dcterms:modified>
</cp:coreProperties>
</file>