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71" r:id="rId11"/>
    <p:sldId id="264" r:id="rId12"/>
    <p:sldId id="265" r:id="rId13"/>
    <p:sldId id="266" r:id="rId14"/>
    <p:sldId id="267" r:id="rId15"/>
    <p:sldId id="268" r:id="rId16"/>
    <p:sldId id="298" r:id="rId17"/>
    <p:sldId id="299" r:id="rId18"/>
    <p:sldId id="269" r:id="rId19"/>
    <p:sldId id="272" r:id="rId20"/>
    <p:sldId id="273" r:id="rId21"/>
    <p:sldId id="274" r:id="rId22"/>
    <p:sldId id="277" r:id="rId23"/>
    <p:sldId id="275" r:id="rId24"/>
    <p:sldId id="276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13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20AB-D442-4B1A-BA72-962279CB1B5E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6D91-E200-4A13-8F92-96B7494CC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1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20AB-D442-4B1A-BA72-962279CB1B5E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6D91-E200-4A13-8F92-96B7494CC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6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20AB-D442-4B1A-BA72-962279CB1B5E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6D91-E200-4A13-8F92-96B7494CC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20AB-D442-4B1A-BA72-962279CB1B5E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6D91-E200-4A13-8F92-96B7494CC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3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20AB-D442-4B1A-BA72-962279CB1B5E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6D91-E200-4A13-8F92-96B7494CC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6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20AB-D442-4B1A-BA72-962279CB1B5E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6D91-E200-4A13-8F92-96B7494CC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1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20AB-D442-4B1A-BA72-962279CB1B5E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6D91-E200-4A13-8F92-96B7494CC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8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20AB-D442-4B1A-BA72-962279CB1B5E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6D91-E200-4A13-8F92-96B7494CC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7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20AB-D442-4B1A-BA72-962279CB1B5E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6D91-E200-4A13-8F92-96B7494CC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0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20AB-D442-4B1A-BA72-962279CB1B5E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6D91-E200-4A13-8F92-96B7494CC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6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20AB-D442-4B1A-BA72-962279CB1B5E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D6D91-E200-4A13-8F92-96B7494CC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520AB-D442-4B1A-BA72-962279CB1B5E}" type="datetimeFigureOut">
              <a:rPr lang="en-US" smtClean="0"/>
              <a:pPr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D6D91-E200-4A13-8F92-96B7494CC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dwardtufte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310551"/>
            <a:ext cx="9144000" cy="3199412"/>
          </a:xfrm>
        </p:spPr>
        <p:txBody>
          <a:bodyPr>
            <a:normAutofit fontScale="90000"/>
          </a:bodyPr>
          <a:lstStyle/>
          <a:p>
            <a:r>
              <a:rPr lang="en-US" dirty="0"/>
              <a:t>ANLY 506</a:t>
            </a:r>
            <a:br>
              <a:rPr lang="en-US" dirty="0"/>
            </a:br>
            <a:r>
              <a:rPr lang="en-US" dirty="0"/>
              <a:t>EXPLORATORY DATA ANALYSIS</a:t>
            </a:r>
            <a:br>
              <a:rPr lang="en-US" dirty="0"/>
            </a:br>
            <a:r>
              <a:rPr lang="en-US" i="1" dirty="0"/>
              <a:t>PRINCIPLES OF ANALYTIC GRAPHICS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01638" y="5103034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Lecture # 5</a:t>
            </a:r>
          </a:p>
          <a:p>
            <a:pPr algn="l"/>
            <a:r>
              <a:rPr lang="en-US" dirty="0"/>
              <a:t>Chapter 6 – Roger Peng (EDA)</a:t>
            </a:r>
          </a:p>
        </p:txBody>
      </p:sp>
    </p:spTree>
    <p:extLst>
      <p:ext uri="{BB962C8B-B14F-4D97-AF65-F5344CB8AC3E}">
        <p14:creationId xmlns:p14="http://schemas.microsoft.com/office/powerpoint/2010/main" val="3344327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Show Multivariate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than 2 variables</a:t>
            </a:r>
          </a:p>
          <a:p>
            <a:r>
              <a:rPr lang="en-US" dirty="0"/>
              <a:t>Real world is complex thus multivariate (world is not flat)</a:t>
            </a:r>
          </a:p>
          <a:p>
            <a:r>
              <a:rPr lang="en-US" dirty="0"/>
              <a:t>Many data sets define a single reality much better than few data sets</a:t>
            </a:r>
          </a:p>
        </p:txBody>
      </p:sp>
    </p:spTree>
    <p:extLst>
      <p:ext uri="{BB962C8B-B14F-4D97-AF65-F5344CB8AC3E}">
        <p14:creationId xmlns:p14="http://schemas.microsoft.com/office/powerpoint/2010/main" val="958972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Show Multivariate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b="1" dirty="0"/>
              <a:t>PM10 and mortality in New York City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036" y="2398144"/>
            <a:ext cx="7668882" cy="437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08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Show Multivariate Data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Daily mortality in New York City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234" y="2497799"/>
            <a:ext cx="5865962" cy="346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83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Show Multivariate Data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Daily PM10 in New York City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925" y="2406770"/>
            <a:ext cx="7694761" cy="409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20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Show Multivariate Data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PM10 and mortality in New York City by season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514" y="2613804"/>
            <a:ext cx="8876580" cy="388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56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Simpson’s Paradox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Segregated data and cumulative / amalgamated data sometimes does not reconcile</a:t>
            </a:r>
          </a:p>
          <a:p>
            <a:r>
              <a:rPr lang="en-US"/>
              <a:t>Simpson's </a:t>
            </a:r>
            <a:r>
              <a:rPr lang="en-US" dirty="0"/>
              <a:t>paradox, or the Yule–Simpson effect, is a paradox in probability and statistics, in which </a:t>
            </a:r>
            <a:r>
              <a:rPr lang="en-US" b="1" dirty="0"/>
              <a:t>a trend that appears in different groups of data but disappears or reverses when these groups are combined</a:t>
            </a:r>
            <a:r>
              <a:rPr lang="en-US" dirty="0"/>
              <a:t>. It is sometimes given the impersonal title reversal paradox or amalgamation paradox.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478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Simpson’s Paradox – 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2990" y="2220109"/>
          <a:ext cx="8947150" cy="1463040"/>
        </p:xfrm>
        <a:graphic>
          <a:graphicData uri="http://schemas.openxmlformats.org/drawingml/2006/table">
            <a:tbl>
              <a:tblPr/>
              <a:tblGrid>
                <a:gridCol w="2366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67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67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67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C. Ronaldo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G. Bale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C. Ronaldo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G. Bale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C. Ronaldo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G. Bale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Pass Completion 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83%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4473387"/>
            <a:ext cx="10515600" cy="1801907"/>
          </a:xfrm>
        </p:spPr>
        <p:txBody>
          <a:bodyPr>
            <a:normAutofit/>
          </a:bodyPr>
          <a:lstStyle/>
          <a:p>
            <a:r>
              <a:rPr lang="en-US"/>
              <a:t>Here we see pass completion statistics for two different players on Real Madrid.</a:t>
            </a:r>
          </a:p>
          <a:p>
            <a:r>
              <a:rPr lang="en-US"/>
              <a:t>Bale has a higher pass completion percentage than Ronaldo both years, but Ronaldo has a higher pass completion percentage overall.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Simpson’s Paradox – Example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4711" y="2047903"/>
          <a:ext cx="9942229" cy="2377440"/>
        </p:xfrm>
        <a:graphic>
          <a:graphicData uri="http://schemas.openxmlformats.org/drawingml/2006/table">
            <a:tbl>
              <a:tblPr/>
              <a:tblGrid>
                <a:gridCol w="2630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86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86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86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C. Ronaldo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G. Bale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C. Ronaldo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G. Bale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C. Ronaldo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G. Bale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Succesful Passes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612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652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Total Passes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765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820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320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Pass Completion 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73%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75%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80%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83%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80%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78%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8882" y="5181598"/>
            <a:ext cx="10515600" cy="905437"/>
          </a:xfrm>
        </p:spPr>
        <p:txBody>
          <a:bodyPr>
            <a:normAutofit/>
          </a:bodyPr>
          <a:lstStyle/>
          <a:p>
            <a:r>
              <a:rPr lang="en-US"/>
              <a:t>The difference in the total number of passes each year is what allows Simpson’s Paradox to occur in this example.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Integration of 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inclusion and integration of words, numbers, images, diagrams, plots, graphs, charts, stats tables and other data elements</a:t>
            </a:r>
          </a:p>
          <a:p>
            <a:r>
              <a:rPr lang="en-US" dirty="0"/>
              <a:t>Data graphics should be formatted and presented in different ways that suit the topic</a:t>
            </a:r>
          </a:p>
          <a:p>
            <a:r>
              <a:rPr lang="en-US" dirty="0"/>
              <a:t>The analysis should drive the tool and not the opposite</a:t>
            </a:r>
          </a:p>
          <a:p>
            <a:r>
              <a:rPr lang="en-US" dirty="0"/>
              <a:t>Integrating Different Modes of Evidence is important in order to have a more accurate picture of the situation and not disperse data so as to present it in a consolidated way</a:t>
            </a:r>
          </a:p>
        </p:txBody>
      </p:sp>
    </p:spTree>
    <p:extLst>
      <p:ext uri="{BB962C8B-B14F-4D97-AF65-F5344CB8AC3E}">
        <p14:creationId xmlns:p14="http://schemas.microsoft.com/office/powerpoint/2010/main" val="3602355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Describe and document the evidence with appropriate labels, scales, sources,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Graphic should tell a credible and full story, illustrating the reality that the data fully supports</a:t>
            </a:r>
          </a:p>
          <a:p>
            <a:r>
              <a:rPr lang="en-US" dirty="0"/>
              <a:t>Be consistent with your tools (R / preserve computer code that made the plot)</a:t>
            </a:r>
          </a:p>
          <a:p>
            <a:r>
              <a:rPr lang="en-US" dirty="0"/>
              <a:t>Sources are important and how you make your graphic is also important (for credibility)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4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Reference: Edward </a:t>
            </a:r>
            <a:r>
              <a:rPr lang="en-US" dirty="0" err="1"/>
              <a:t>Tufte</a:t>
            </a:r>
            <a:r>
              <a:rPr lang="en-US" dirty="0"/>
              <a:t> (2006) – Beautiful Evidence (Graphics Press	LLC, </a:t>
            </a:r>
            <a:r>
              <a:rPr lang="en-US" dirty="0">
                <a:hlinkClick r:id="rId2"/>
              </a:rPr>
              <a:t>www.edwardtufte.com</a:t>
            </a:r>
            <a:r>
              <a:rPr lang="en-US" dirty="0"/>
              <a:t> )</a:t>
            </a:r>
          </a:p>
          <a:p>
            <a:r>
              <a:rPr lang="en-US" dirty="0"/>
              <a:t>Making informative and useful data graphics</a:t>
            </a:r>
          </a:p>
          <a:p>
            <a:r>
              <a:rPr lang="en-US" dirty="0"/>
              <a:t>6 Principles (final and exploratory graphics)</a:t>
            </a:r>
          </a:p>
          <a:p>
            <a:r>
              <a:rPr lang="en-US" dirty="0"/>
              <a:t>General rules to tell the story of the data </a:t>
            </a:r>
            <a:r>
              <a:rPr lang="en-US"/>
              <a:t>through graphics</a:t>
            </a:r>
          </a:p>
          <a:p>
            <a:endParaRPr lang="en-US"/>
          </a:p>
          <a:p>
            <a:r>
              <a:rPr lang="en-US" b="1"/>
              <a:t>Please download</a:t>
            </a:r>
            <a:r>
              <a:rPr lang="en-US"/>
              <a:t> the ny.csv and avgpm25.csv datasets, as well as Lecture5.R from Moodle. We will use this dataset for this lecture.</a:t>
            </a:r>
          </a:p>
        </p:txBody>
      </p:sp>
    </p:spTree>
    <p:extLst>
      <p:ext uri="{BB962C8B-B14F-4D97-AF65-F5344CB8AC3E}">
        <p14:creationId xmlns:p14="http://schemas.microsoft.com/office/powerpoint/2010/main" val="585201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 is 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Content, Content, Content</a:t>
            </a:r>
          </a:p>
          <a:p>
            <a:r>
              <a:rPr lang="en-US" dirty="0"/>
              <a:t>No amount of graphics and presentation will make-up for lack of content.</a:t>
            </a:r>
          </a:p>
          <a:p>
            <a:r>
              <a:rPr lang="en-US" dirty="0"/>
              <a:t>Make sure your content is relevant.</a:t>
            </a:r>
          </a:p>
          <a:p>
            <a:r>
              <a:rPr lang="en-US" dirty="0"/>
              <a:t>What is the story that your data tells? Then only decide on how you are going to show it.</a:t>
            </a:r>
          </a:p>
          <a:p>
            <a:r>
              <a:rPr lang="en-US" dirty="0"/>
              <a:t>Quality, relevance and integrity of data are paramount</a:t>
            </a:r>
          </a:p>
        </p:txBody>
      </p:sp>
    </p:spTree>
    <p:extLst>
      <p:ext uri="{BB962C8B-B14F-4D97-AF65-F5344CB8AC3E}">
        <p14:creationId xmlns:p14="http://schemas.microsoft.com/office/powerpoint/2010/main" val="2667542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Recap /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Principle 1 - Show Comparisons</a:t>
            </a:r>
          </a:p>
          <a:p>
            <a:r>
              <a:rPr lang="en-US" dirty="0"/>
              <a:t>Principle 2 - Show causality, mechanism, explanation, systematic structure</a:t>
            </a:r>
          </a:p>
          <a:p>
            <a:r>
              <a:rPr lang="en-US" dirty="0"/>
              <a:t>Principle 3 - Show multivariate data</a:t>
            </a:r>
          </a:p>
          <a:p>
            <a:r>
              <a:rPr lang="en-US" dirty="0"/>
              <a:t>Principle 4 - Integration of Evidence</a:t>
            </a:r>
          </a:p>
          <a:p>
            <a:r>
              <a:rPr lang="en-US" dirty="0"/>
              <a:t>Principle 5 - Describe and document the evidence with appropriate labels, scales, sources, etc.</a:t>
            </a:r>
          </a:p>
          <a:p>
            <a:r>
              <a:rPr lang="en-US" dirty="0"/>
              <a:t>Principle 6 - Content is 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89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1940"/>
            <a:ext cx="10515600" cy="2300437"/>
          </a:xfrm>
        </p:spPr>
        <p:txBody>
          <a:bodyPr/>
          <a:lstStyle/>
          <a:p>
            <a:pPr algn="ctr"/>
            <a:r>
              <a:rPr lang="en-US" dirty="0"/>
              <a:t>EXPLORATORY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93365"/>
            <a:ext cx="10515600" cy="3183597"/>
          </a:xfrm>
        </p:spPr>
        <p:txBody>
          <a:bodyPr/>
          <a:lstStyle/>
          <a:p>
            <a:r>
              <a:rPr lang="en-US" dirty="0"/>
              <a:t>Chapter 7 – Roger Peng (EDA)</a:t>
            </a:r>
          </a:p>
        </p:txBody>
      </p:sp>
    </p:spTree>
    <p:extLst>
      <p:ext uri="{BB962C8B-B14F-4D97-AF65-F5344CB8AC3E}">
        <p14:creationId xmlns:p14="http://schemas.microsoft.com/office/powerpoint/2010/main" val="2243615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Exploratory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Graphics or Plots in Exploratory Data Analysis</a:t>
            </a:r>
          </a:p>
          <a:p>
            <a:r>
              <a:rPr lang="en-US" dirty="0"/>
              <a:t>Small data sets are easy to frame</a:t>
            </a:r>
          </a:p>
          <a:p>
            <a:r>
              <a:rPr lang="en-US" dirty="0"/>
              <a:t>Large data sets need appropriate visualization</a:t>
            </a:r>
          </a:p>
          <a:p>
            <a:r>
              <a:rPr lang="en-US" dirty="0"/>
              <a:t>Constructing Exploratory Graphs</a:t>
            </a:r>
          </a:p>
        </p:txBody>
      </p:sp>
    </p:spTree>
    <p:extLst>
      <p:ext uri="{BB962C8B-B14F-4D97-AF65-F5344CB8AC3E}">
        <p14:creationId xmlns:p14="http://schemas.microsoft.com/office/powerpoint/2010/main" val="1222280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Graphs in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data properties and characteristics (nature of data)</a:t>
            </a:r>
          </a:p>
          <a:p>
            <a:r>
              <a:rPr lang="en-US" dirty="0"/>
              <a:t>Data patterns</a:t>
            </a:r>
          </a:p>
          <a:p>
            <a:r>
              <a:rPr lang="en-US" dirty="0"/>
              <a:t>Developing modeling strategies and techniques (linear, non-linear, etc.)</a:t>
            </a:r>
          </a:p>
          <a:p>
            <a:r>
              <a:rPr lang="en-US" dirty="0"/>
              <a:t>“Debugging” analysis (finding issues and removing these)</a:t>
            </a:r>
          </a:p>
          <a:p>
            <a:r>
              <a:rPr lang="en-US" dirty="0"/>
              <a:t>Communicating and presenting results</a:t>
            </a:r>
          </a:p>
          <a:p>
            <a:r>
              <a:rPr lang="en-US" dirty="0"/>
              <a:t>Informal distinction between Exploratory Graphs and Final Graphs</a:t>
            </a:r>
          </a:p>
          <a:p>
            <a:r>
              <a:rPr lang="en-US" dirty="0"/>
              <a:t>Graphs made for various purposes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141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Characteristics of Exploratory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Initially made quickly</a:t>
            </a:r>
          </a:p>
          <a:p>
            <a:pPr lvl="1"/>
            <a:r>
              <a:rPr lang="en-US" dirty="0"/>
              <a:t>Large number are built</a:t>
            </a:r>
          </a:p>
          <a:p>
            <a:pPr lvl="1"/>
            <a:r>
              <a:rPr lang="en-US" dirty="0"/>
              <a:t>Objective: personal understanding and checking out the data</a:t>
            </a:r>
          </a:p>
          <a:p>
            <a:pPr lvl="1"/>
            <a:r>
              <a:rPr lang="en-US" dirty="0"/>
              <a:t>Axis, legends, etc. cleaned up later for communication purposes</a:t>
            </a:r>
          </a:p>
          <a:p>
            <a:pPr lvl="1"/>
            <a:r>
              <a:rPr lang="en-US" dirty="0"/>
              <a:t>Color / plot symbol size used to convey and separate various types of information</a:t>
            </a:r>
          </a:p>
          <a:p>
            <a:pPr lvl="1"/>
            <a:r>
              <a:rPr lang="en-US" dirty="0"/>
              <a:t>What does the data look like?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31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Air Pollution in the United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 EPA: National ambient air quality standards for outdoor air pollution (PM2.5) have legal limits for fine particle pollution (3 year mean average)  [EPA Air Quality System]</a:t>
            </a:r>
          </a:p>
          <a:p>
            <a:r>
              <a:rPr lang="en-US" dirty="0"/>
              <a:t>Are there any counties that violate the norm? (serious consequences)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176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69343"/>
            <a:ext cx="10515600" cy="1690688"/>
          </a:xfrm>
        </p:spPr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445" y="954357"/>
            <a:ext cx="10515600" cy="52566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First, we can read the data into R with read.csv(). This dataset contains the annual mean</a:t>
            </a:r>
          </a:p>
          <a:p>
            <a:r>
              <a:rPr lang="en-US" dirty="0"/>
              <a:t>PM2.5 averaged over the period 2008 through 2010</a:t>
            </a:r>
          </a:p>
          <a:p>
            <a:r>
              <a:rPr lang="en-US"/>
              <a:t>&gt; </a:t>
            </a:r>
            <a:r>
              <a:rPr lang="en-US" dirty="0"/>
              <a:t>pollution &lt;- read.</a:t>
            </a:r>
            <a:r>
              <a:rPr lang="en-US"/>
              <a:t>csv("avgpm25</a:t>
            </a:r>
            <a:r>
              <a:rPr lang="en-US" dirty="0"/>
              <a:t>.</a:t>
            </a:r>
            <a:r>
              <a:rPr lang="en-US"/>
              <a:t>csv")</a:t>
            </a:r>
            <a:endParaRPr lang="en-US" dirty="0"/>
          </a:p>
          <a:p>
            <a:r>
              <a:rPr lang="en-US" dirty="0"/>
              <a:t>&gt; head(pollution)</a:t>
            </a:r>
          </a:p>
          <a:p>
            <a:r>
              <a:rPr lang="en-US" dirty="0"/>
              <a:t>pm25 </a:t>
            </a:r>
            <a:r>
              <a:rPr lang="en-US" dirty="0" err="1"/>
              <a:t>fips</a:t>
            </a:r>
            <a:r>
              <a:rPr lang="en-US" dirty="0"/>
              <a:t> region longitude latitude</a:t>
            </a:r>
          </a:p>
          <a:p>
            <a:r>
              <a:rPr lang="en-US" dirty="0"/>
              <a:t>1 9.771185 01003 east -87.74826 30.59278</a:t>
            </a:r>
          </a:p>
          <a:p>
            <a:r>
              <a:rPr lang="en-US" dirty="0"/>
              <a:t>2 9.993817 01027 east -85.84286 33.26581</a:t>
            </a:r>
          </a:p>
          <a:p>
            <a:r>
              <a:rPr lang="en-US" dirty="0"/>
              <a:t>3 10.688618 01033 east -87.72596 34.73148</a:t>
            </a:r>
          </a:p>
          <a:p>
            <a:r>
              <a:rPr lang="en-US" dirty="0"/>
              <a:t>4 11.337424 01049 east -85.79892 34.45913</a:t>
            </a:r>
          </a:p>
          <a:p>
            <a:r>
              <a:rPr lang="en-US" dirty="0"/>
              <a:t>5 12.119764 01055 east -86.03212 34.01860</a:t>
            </a:r>
          </a:p>
          <a:p>
            <a:r>
              <a:rPr lang="en-US" dirty="0"/>
              <a:t>6 10.827805 01069 east -85.35039 31.18973 </a:t>
            </a:r>
          </a:p>
          <a:p>
            <a:r>
              <a:rPr lang="en-US" dirty="0"/>
              <a:t>DO ANY COUNTIES EXCEED THE STANDARD OF 12 micrograms per cubic meter? – HOW CAN WE SEE THAT?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403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 Summaries of Data (One Dimension)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Statistical summary (summary </a:t>
            </a:r>
            <a:r>
              <a:rPr lang="en-US" dirty="0"/>
              <a:t>– shows data distribution)</a:t>
            </a:r>
          </a:p>
          <a:p>
            <a:r>
              <a:rPr lang="en-US" dirty="0"/>
              <a:t>Boxplots (boxplot – visual representation of 5-number+)</a:t>
            </a:r>
          </a:p>
          <a:p>
            <a:r>
              <a:rPr lang="en-US" dirty="0" err="1"/>
              <a:t>Barplots</a:t>
            </a:r>
            <a:r>
              <a:rPr lang="en-US" dirty="0"/>
              <a:t> (</a:t>
            </a:r>
            <a:r>
              <a:rPr lang="en-US" dirty="0" err="1"/>
              <a:t>barplot</a:t>
            </a:r>
            <a:r>
              <a:rPr lang="en-US" dirty="0"/>
              <a:t> – visualize categorical data)</a:t>
            </a:r>
          </a:p>
          <a:p>
            <a:r>
              <a:rPr lang="en-US" dirty="0"/>
              <a:t>Histograms (</a:t>
            </a:r>
            <a:r>
              <a:rPr lang="en-US" dirty="0" err="1"/>
              <a:t>hist</a:t>
            </a:r>
            <a:r>
              <a:rPr lang="en-US" dirty="0"/>
              <a:t> / rug – complete data empirical distribution)</a:t>
            </a:r>
          </a:p>
          <a:p>
            <a:r>
              <a:rPr lang="en-US" dirty="0"/>
              <a:t>Density plots (density – non-parametric estimate of variables distribution)</a:t>
            </a:r>
          </a:p>
        </p:txBody>
      </p:sp>
    </p:spTree>
    <p:extLst>
      <p:ext uri="{BB962C8B-B14F-4D97-AF65-F5344CB8AC3E}">
        <p14:creationId xmlns:p14="http://schemas.microsoft.com/office/powerpoint/2010/main" val="1555822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Statistical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summary(pollution$pm25)</a:t>
            </a:r>
          </a:p>
          <a:p>
            <a:r>
              <a:rPr lang="en-US" dirty="0"/>
              <a:t>Min. 1st Qu. Median Mean 3rd Qu. Max.</a:t>
            </a:r>
          </a:p>
          <a:p>
            <a:r>
              <a:rPr lang="en-US" dirty="0"/>
              <a:t>3.383 8.549 10.050 9.836 11.360 18.440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40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PRINCIPLES OF ANALYTIC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Show Comparisons</a:t>
            </a:r>
          </a:p>
          <a:p>
            <a:r>
              <a:rPr lang="en-US" dirty="0"/>
              <a:t>2. Show causality, mechanism, explanation, systematic structure</a:t>
            </a:r>
          </a:p>
          <a:p>
            <a:r>
              <a:rPr lang="en-US" dirty="0"/>
              <a:t>3. Show multivariate data</a:t>
            </a:r>
          </a:p>
          <a:p>
            <a:r>
              <a:rPr lang="en-US" dirty="0"/>
              <a:t>4. Integration of Evidence</a:t>
            </a:r>
          </a:p>
          <a:p>
            <a:r>
              <a:rPr lang="en-US" dirty="0"/>
              <a:t>5. Describe and document the evidence with appropriate labels, scales, sources, etc.</a:t>
            </a:r>
          </a:p>
          <a:p>
            <a:r>
              <a:rPr lang="en-US" dirty="0"/>
              <a:t>6. Content is King</a:t>
            </a:r>
          </a:p>
        </p:txBody>
      </p:sp>
    </p:spTree>
    <p:extLst>
      <p:ext uri="{BB962C8B-B14F-4D97-AF65-F5344CB8AC3E}">
        <p14:creationId xmlns:p14="http://schemas.microsoft.com/office/powerpoint/2010/main" val="4250938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Boxplot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Boxplot of PM2.5 data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966" y="2424023"/>
            <a:ext cx="3157268" cy="375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71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Histogram of PM2.5 data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174" y="2605177"/>
            <a:ext cx="4175184" cy="348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91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Histogram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Histogram of PM2.5 data with rug</a:t>
            </a:r>
          </a:p>
          <a:p>
            <a:r>
              <a:rPr lang="en-US" dirty="0"/>
              <a:t>&gt; </a:t>
            </a:r>
            <a:r>
              <a:rPr lang="en-US" dirty="0" err="1"/>
              <a:t>hist</a:t>
            </a:r>
            <a:r>
              <a:rPr lang="en-US" dirty="0"/>
              <a:t>(pollution$pm25, col = "green")</a:t>
            </a:r>
          </a:p>
          <a:p>
            <a:r>
              <a:rPr lang="en-US" dirty="0"/>
              <a:t>&gt; rug(pollution$pm25)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019" y="3485072"/>
            <a:ext cx="4244195" cy="307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65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Histogram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7768"/>
            <a:ext cx="10515600" cy="4351338"/>
          </a:xfrm>
        </p:spPr>
        <p:txBody>
          <a:bodyPr/>
          <a:lstStyle/>
          <a:p>
            <a:r>
              <a:rPr lang="en-US" b="1" dirty="0"/>
              <a:t>Histogram of PM2.5 data with more breaks</a:t>
            </a:r>
          </a:p>
          <a:p>
            <a:r>
              <a:rPr lang="en-US" dirty="0"/>
              <a:t>&gt; </a:t>
            </a:r>
            <a:r>
              <a:rPr lang="en-US" dirty="0" err="1"/>
              <a:t>hist</a:t>
            </a:r>
            <a:r>
              <a:rPr lang="en-US" dirty="0"/>
              <a:t>(pollution$pm25, col = "green", breaks = 100)</a:t>
            </a:r>
          </a:p>
          <a:p>
            <a:r>
              <a:rPr lang="en-US" dirty="0"/>
              <a:t>&gt; rug(pollution$pm25)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008" y="3390181"/>
            <a:ext cx="4287328" cy="296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50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Overlaying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boxplot(pollution$pm25, col = "blue")</a:t>
            </a:r>
          </a:p>
          <a:p>
            <a:r>
              <a:rPr lang="en-US" dirty="0"/>
              <a:t>&gt; </a:t>
            </a:r>
            <a:r>
              <a:rPr lang="en-US" dirty="0" err="1"/>
              <a:t>abline</a:t>
            </a:r>
            <a:r>
              <a:rPr lang="en-US" dirty="0"/>
              <a:t>(h = 12)</a:t>
            </a:r>
          </a:p>
          <a:p>
            <a:r>
              <a:rPr lang="en-US" b="1" dirty="0"/>
              <a:t>Boxplot of PM2.5 data with added line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450" y="3338423"/>
            <a:ext cx="3381554" cy="343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579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Overlay Features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222" y="1825625"/>
            <a:ext cx="10515600" cy="4351338"/>
          </a:xfrm>
        </p:spPr>
        <p:txBody>
          <a:bodyPr/>
          <a:lstStyle/>
          <a:p>
            <a:r>
              <a:rPr lang="en-US" dirty="0"/>
              <a:t>&gt; </a:t>
            </a:r>
            <a:r>
              <a:rPr lang="en-US" dirty="0" err="1"/>
              <a:t>hist</a:t>
            </a:r>
            <a:r>
              <a:rPr lang="en-US" dirty="0"/>
              <a:t>(pollution$pm25, col = "green")</a:t>
            </a:r>
          </a:p>
          <a:p>
            <a:r>
              <a:rPr lang="en-US" dirty="0"/>
              <a:t>&gt; </a:t>
            </a:r>
            <a:r>
              <a:rPr lang="en-US" dirty="0" err="1"/>
              <a:t>abline</a:t>
            </a:r>
            <a:r>
              <a:rPr lang="en-US" dirty="0"/>
              <a:t>(v = 12, </a:t>
            </a:r>
            <a:r>
              <a:rPr lang="en-US" dirty="0" err="1"/>
              <a:t>lwd</a:t>
            </a:r>
            <a:r>
              <a:rPr lang="en-US" dirty="0"/>
              <a:t> = 2)</a:t>
            </a:r>
          </a:p>
          <a:p>
            <a:r>
              <a:rPr lang="en-US" dirty="0"/>
              <a:t>&gt; </a:t>
            </a:r>
            <a:r>
              <a:rPr lang="en-US" dirty="0" err="1"/>
              <a:t>abline</a:t>
            </a:r>
            <a:r>
              <a:rPr lang="en-US" dirty="0"/>
              <a:t>(v = median(pollution$pm25), col = "magenta", </a:t>
            </a:r>
            <a:r>
              <a:rPr lang="en-US" dirty="0" err="1"/>
              <a:t>lwd</a:t>
            </a:r>
            <a:r>
              <a:rPr lang="en-US" dirty="0"/>
              <a:t> = 4</a:t>
            </a:r>
          </a:p>
          <a:p>
            <a:r>
              <a:rPr lang="en-US" b="1" dirty="0"/>
              <a:t>Histogram of PM2.5 data with annotation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491" y="3925019"/>
            <a:ext cx="4416723" cy="272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922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2529"/>
            <a:ext cx="10515600" cy="1259456"/>
          </a:xfrm>
        </p:spPr>
        <p:txBody>
          <a:bodyPr/>
          <a:lstStyle/>
          <a:p>
            <a:pPr algn="ctr"/>
            <a:r>
              <a:rPr lang="en-US" dirty="0" err="1"/>
              <a:t>Barplot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7596" y="1690688"/>
            <a:ext cx="10515600" cy="4994784"/>
          </a:xfrm>
        </p:spPr>
        <p:txBody>
          <a:bodyPr/>
          <a:lstStyle/>
          <a:p>
            <a:r>
              <a:rPr lang="en-US" dirty="0"/>
              <a:t>&gt; library(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  <a:p>
            <a:r>
              <a:rPr lang="en-US" dirty="0"/>
              <a:t>&gt; table(</a:t>
            </a:r>
            <a:r>
              <a:rPr lang="en-US" dirty="0" err="1"/>
              <a:t>pollution$region</a:t>
            </a:r>
            <a:r>
              <a:rPr lang="en-US" dirty="0"/>
              <a:t>) %&gt;% </a:t>
            </a:r>
            <a:r>
              <a:rPr lang="en-US" dirty="0" err="1"/>
              <a:t>barplot</a:t>
            </a:r>
            <a:r>
              <a:rPr lang="en-US" dirty="0"/>
              <a:t>(col = "wheat")</a:t>
            </a:r>
          </a:p>
          <a:p>
            <a:r>
              <a:rPr lang="en-US" b="1" dirty="0"/>
              <a:t>plot of chunk unnamed-chunk-14 / Number of counties in each region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294" y="3433313"/>
            <a:ext cx="4019909" cy="342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178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Simple Summaries of Data: Two Dimensions and Beyond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Dimensions</a:t>
            </a:r>
          </a:p>
          <a:p>
            <a:pPr lvl="1"/>
            <a:r>
              <a:rPr lang="en-US" dirty="0"/>
              <a:t>Multiple / </a:t>
            </a:r>
            <a:r>
              <a:rPr lang="en-US" dirty="0" err="1"/>
              <a:t>Overlayed</a:t>
            </a:r>
            <a:r>
              <a:rPr lang="en-US" dirty="0"/>
              <a:t> 1-D plots (Lattice/ggplot2) – shows relationships between 2 variables</a:t>
            </a:r>
          </a:p>
          <a:p>
            <a:pPr lvl="1"/>
            <a:r>
              <a:rPr lang="en-US" dirty="0"/>
              <a:t>Scatterplots (visualizing 2 continuous variables)</a:t>
            </a:r>
          </a:p>
          <a:p>
            <a:pPr lvl="1"/>
            <a:r>
              <a:rPr lang="en-US" dirty="0"/>
              <a:t>Smooth scatterplots (2-D histogram of the data)</a:t>
            </a:r>
          </a:p>
          <a:p>
            <a:r>
              <a:rPr lang="en-US" dirty="0"/>
              <a:t>Two Dimensions+ (&gt;2D)</a:t>
            </a:r>
          </a:p>
          <a:p>
            <a:pPr lvl="1"/>
            <a:r>
              <a:rPr lang="en-US" dirty="0" err="1"/>
              <a:t>Overlayed</a:t>
            </a:r>
            <a:r>
              <a:rPr lang="en-US" dirty="0"/>
              <a:t> / multiple 2-D plots; </a:t>
            </a:r>
            <a:r>
              <a:rPr lang="en-US" dirty="0" err="1"/>
              <a:t>coplots</a:t>
            </a:r>
            <a:r>
              <a:rPr lang="en-US" dirty="0"/>
              <a:t> (2 variables as function of a 3</a:t>
            </a:r>
            <a:r>
              <a:rPr lang="en-US" baseline="30000" dirty="0"/>
              <a:t>rd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 color, size, shape to add dimensions (3</a:t>
            </a:r>
            <a:r>
              <a:rPr lang="en-US" baseline="30000" dirty="0"/>
              <a:t>rd</a:t>
            </a:r>
            <a:r>
              <a:rPr lang="en-US" dirty="0"/>
              <a:t> dimension…)</a:t>
            </a:r>
          </a:p>
          <a:p>
            <a:pPr lvl="1"/>
            <a:r>
              <a:rPr lang="en-US" dirty="0"/>
              <a:t>Spinning / interactive plots</a:t>
            </a:r>
          </a:p>
          <a:p>
            <a:pPr lvl="1"/>
            <a:r>
              <a:rPr lang="en-US" dirty="0"/>
              <a:t>Actual 3-D plots (not very useful, at the moment, as impractical)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024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Multiple Boxplots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boxplot(pm25 ~ region, data = pollution, col = "red")</a:t>
            </a:r>
          </a:p>
          <a:p>
            <a:r>
              <a:rPr lang="en-US" b="1" dirty="0"/>
              <a:t>Boxplot of PM2.5 by region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895" y="2803585"/>
            <a:ext cx="4735901" cy="360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466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Multiple 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&gt; par(mfrow = c(2, 1), mar = c(4, 4, 2, 1))</a:t>
            </a:r>
          </a:p>
          <a:p>
            <a:r>
              <a:rPr lang="en-US" dirty="0"/>
              <a:t>&gt; </a:t>
            </a:r>
            <a:r>
              <a:rPr lang="en-US" dirty="0" err="1"/>
              <a:t>hist</a:t>
            </a:r>
            <a:r>
              <a:rPr lang="en-US" dirty="0"/>
              <a:t>(subset(pollution, region == "east")$pm25, col = "green")</a:t>
            </a:r>
          </a:p>
          <a:p>
            <a:r>
              <a:rPr lang="en-US" dirty="0"/>
              <a:t>&gt; </a:t>
            </a:r>
            <a:r>
              <a:rPr lang="en-US" dirty="0" err="1"/>
              <a:t>hist</a:t>
            </a:r>
            <a:r>
              <a:rPr lang="en-US" dirty="0"/>
              <a:t>(subset(pollution, region == "west")$pm25, col = "green")</a:t>
            </a:r>
          </a:p>
          <a:p>
            <a:r>
              <a:rPr lang="en-US" b="1" dirty="0"/>
              <a:t>Histogram of PM2.5 by region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853" y="3847381"/>
            <a:ext cx="5313872" cy="276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8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Show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Evidence for hypothesis is relative</a:t>
            </a:r>
          </a:p>
          <a:p>
            <a:r>
              <a:rPr lang="en-US"/>
              <a:t>Main Hypothesis</a:t>
            </a:r>
            <a:endParaRPr lang="en-US" dirty="0"/>
          </a:p>
          <a:p>
            <a:r>
              <a:rPr lang="en-US" dirty="0"/>
              <a:t>Competing Alternative Hypothesis</a:t>
            </a:r>
          </a:p>
          <a:p>
            <a:r>
              <a:rPr lang="en-US" dirty="0"/>
              <a:t>-</a:t>
            </a:r>
            <a:r>
              <a:rPr lang="en-US" dirty="0">
                <a:sym typeface="Wingdings" panose="05000000000000000000" pitchFamily="2" charset="2"/>
              </a:rPr>
              <a:t> Comparison between the 2 Hypothesis</a:t>
            </a:r>
          </a:p>
          <a:p>
            <a:r>
              <a:rPr lang="en-US" dirty="0">
                <a:sym typeface="Wingdings" panose="05000000000000000000" pitchFamily="2" charset="2"/>
              </a:rPr>
              <a:t>Best practice in science – data graphics follow same principle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11155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Scatterplots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with(pollution, plot(latitude, pm25))</a:t>
            </a:r>
          </a:p>
          <a:p>
            <a:r>
              <a:rPr lang="en-US" dirty="0"/>
              <a:t>&gt; </a:t>
            </a:r>
            <a:r>
              <a:rPr lang="en-US" dirty="0" err="1"/>
              <a:t>abline</a:t>
            </a:r>
            <a:r>
              <a:rPr lang="en-US" dirty="0"/>
              <a:t>(h = 12, </a:t>
            </a:r>
            <a:r>
              <a:rPr lang="en-US" dirty="0" err="1"/>
              <a:t>lwd</a:t>
            </a:r>
            <a:r>
              <a:rPr lang="en-US" dirty="0"/>
              <a:t> = 2, </a:t>
            </a:r>
            <a:r>
              <a:rPr lang="en-US" dirty="0" err="1"/>
              <a:t>lty</a:t>
            </a:r>
            <a:r>
              <a:rPr lang="en-US" dirty="0"/>
              <a:t> = 2)</a:t>
            </a:r>
          </a:p>
          <a:p>
            <a:r>
              <a:rPr lang="en-US" b="1" dirty="0"/>
              <a:t>Scatterplot of PM2.5 and latitude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721" y="3398808"/>
            <a:ext cx="4615132" cy="320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904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Scatterplot – Using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189" y="1903263"/>
            <a:ext cx="10515600" cy="4351338"/>
          </a:xfrm>
        </p:spPr>
        <p:txBody>
          <a:bodyPr/>
          <a:lstStyle/>
          <a:p>
            <a:r>
              <a:rPr lang="en-US" dirty="0"/>
              <a:t>&gt; with(pollution, plot(latitude, pm25, col = region))</a:t>
            </a:r>
          </a:p>
          <a:p>
            <a:r>
              <a:rPr lang="en-US" dirty="0"/>
              <a:t>&gt; </a:t>
            </a:r>
            <a:r>
              <a:rPr lang="en-US" dirty="0" err="1"/>
              <a:t>abline</a:t>
            </a:r>
            <a:r>
              <a:rPr lang="en-US" dirty="0"/>
              <a:t>(h = 12, </a:t>
            </a:r>
            <a:r>
              <a:rPr lang="en-US" dirty="0" err="1"/>
              <a:t>lwd</a:t>
            </a:r>
            <a:r>
              <a:rPr lang="en-US" dirty="0"/>
              <a:t> = 2, </a:t>
            </a:r>
            <a:r>
              <a:rPr lang="en-US" dirty="0" err="1"/>
              <a:t>lty</a:t>
            </a:r>
            <a:r>
              <a:rPr lang="en-US" dirty="0"/>
              <a:t> = 2)</a:t>
            </a:r>
          </a:p>
          <a:p>
            <a:r>
              <a:rPr lang="en-US" b="1" dirty="0"/>
              <a:t>Scatterplot of PM2.5 and latitude by region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072" y="3343303"/>
            <a:ext cx="5236234" cy="291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044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520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Multiple Scatterplots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0356"/>
            <a:ext cx="10515600" cy="6055210"/>
          </a:xfrm>
        </p:spPr>
        <p:txBody>
          <a:bodyPr/>
          <a:lstStyle/>
          <a:p>
            <a:r>
              <a:rPr lang="pt-BR" dirty="0"/>
              <a:t>&gt; par(mfrow = c(1, 2), mar = c(5, 4, 2, 1))</a:t>
            </a:r>
          </a:p>
          <a:p>
            <a:r>
              <a:rPr lang="en-US" dirty="0"/>
              <a:t>&gt; with(subset(pollution, region == "west"), plot(latitude, pm25, main = "West"))</a:t>
            </a:r>
          </a:p>
          <a:p>
            <a:r>
              <a:rPr lang="en-US" dirty="0"/>
              <a:t>&gt; with(subset(pollution, region == "east"), plot(latitude, pm25, main = "East"))</a:t>
            </a:r>
          </a:p>
          <a:p>
            <a:r>
              <a:rPr lang="en-US" b="1" dirty="0"/>
              <a:t>Multiple Scatterplots of PM2.5 and latitude by region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673" y="4088921"/>
            <a:ext cx="6668218" cy="315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203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Exploratory plots are meant to be quick and dirty</a:t>
            </a:r>
          </a:p>
          <a:p>
            <a:r>
              <a:rPr lang="en-US" dirty="0"/>
              <a:t>Summarize data (graphically) highlighting broad features / characteristics / parameters</a:t>
            </a:r>
          </a:p>
          <a:p>
            <a:r>
              <a:rPr lang="en-US" dirty="0"/>
              <a:t>Explore basic data issues / questions / problems / hypotheses (confirm or rule them out)</a:t>
            </a:r>
          </a:p>
          <a:p>
            <a:r>
              <a:rPr lang="en-US" dirty="0"/>
              <a:t>Propose modeling strategies for next steps of data analysis process</a:t>
            </a:r>
          </a:p>
        </p:txBody>
      </p:sp>
    </p:spTree>
    <p:extLst>
      <p:ext uri="{BB962C8B-B14F-4D97-AF65-F5344CB8AC3E}">
        <p14:creationId xmlns:p14="http://schemas.microsoft.com/office/powerpoint/2010/main" val="5307183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Further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Graph Gallery</a:t>
            </a:r>
          </a:p>
          <a:p>
            <a:r>
              <a:rPr lang="en-US" dirty="0"/>
              <a:t>R Bloggers</a:t>
            </a:r>
          </a:p>
        </p:txBody>
      </p:sp>
    </p:spTree>
    <p:extLst>
      <p:ext uri="{BB962C8B-B14F-4D97-AF65-F5344CB8AC3E}">
        <p14:creationId xmlns:p14="http://schemas.microsoft.com/office/powerpoint/2010/main" val="173563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(Show Comparisons)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355" y="1535502"/>
            <a:ext cx="10515600" cy="5150420"/>
          </a:xfrm>
        </p:spPr>
        <p:txBody>
          <a:bodyPr/>
          <a:lstStyle/>
          <a:p>
            <a:r>
              <a:rPr lang="en-US" dirty="0"/>
              <a:t>P.33-35: </a:t>
            </a:r>
            <a:r>
              <a:rPr lang="en-US" b="1" dirty="0"/>
              <a:t>Change in symptom-free days with air cleaner (Children with Asthma)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117" y="2346385"/>
            <a:ext cx="5917721" cy="414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44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Change in symptom-free days by treatment group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846" y="2265000"/>
            <a:ext cx="8626414" cy="439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8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891"/>
            <a:ext cx="10515600" cy="15957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Show Causality, Mechanism, Explanation, Systematic Structure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going on</a:t>
            </a:r>
          </a:p>
          <a:p>
            <a:r>
              <a:rPr lang="en-US" dirty="0"/>
              <a:t>Causal Framework for thinking about a question, hypothesis or problem</a:t>
            </a:r>
          </a:p>
          <a:p>
            <a:r>
              <a:rPr lang="en-US" dirty="0"/>
              <a:t>How the world works / How the system operates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32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Show Causality, Mechanism, Explanation, Systematic Structure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166" y="199815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434" y="2717320"/>
            <a:ext cx="5331124" cy="376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43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Show Causality, Mechanism, Explanation, Systematic Structure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Change in symptom-free days and change in PM2.5 levels in-home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151" y="2631057"/>
            <a:ext cx="8678174" cy="376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27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2980</TotalTime>
  <Words>1746</Words>
  <Application>Microsoft Office PowerPoint</Application>
  <PresentationFormat>Widescreen</PresentationFormat>
  <Paragraphs>236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Wingdings</vt:lpstr>
      <vt:lpstr>Office Theme</vt:lpstr>
      <vt:lpstr>ANLY 506 EXPLORATORY DATA ANALYSIS PRINCIPLES OF ANALYTIC GRAPHICS</vt:lpstr>
      <vt:lpstr>INTRODUCTION</vt:lpstr>
      <vt:lpstr>PRINCIPLES OF ANALYTIC GRAPHICS</vt:lpstr>
      <vt:lpstr>Show Comparisons</vt:lpstr>
      <vt:lpstr>Example (Show Comparisons)</vt:lpstr>
      <vt:lpstr>Example (Continued)</vt:lpstr>
      <vt:lpstr>Show Causality, Mechanism, Explanation, Systematic Structure </vt:lpstr>
      <vt:lpstr>Show Causality, Mechanism, Explanation, Systematic Structure (Continued)</vt:lpstr>
      <vt:lpstr>Show Causality, Mechanism, Explanation, Systematic Structure (Continued)</vt:lpstr>
      <vt:lpstr>Show Multivariate Data</vt:lpstr>
      <vt:lpstr>Show Multivariate Data</vt:lpstr>
      <vt:lpstr>Show Multivariate Data (Continued)</vt:lpstr>
      <vt:lpstr>Show Multivariate Data (Continued)</vt:lpstr>
      <vt:lpstr>Show Multivariate Data (Continued)</vt:lpstr>
      <vt:lpstr>Simpson’s Paradox</vt:lpstr>
      <vt:lpstr>Simpson’s Paradox – Example</vt:lpstr>
      <vt:lpstr>Simpson’s Paradox – Example</vt:lpstr>
      <vt:lpstr>Integration of Evidence</vt:lpstr>
      <vt:lpstr>Describe and document the evidence with appropriate labels, scales, sources, etc.</vt:lpstr>
      <vt:lpstr>Content is King</vt:lpstr>
      <vt:lpstr>Recap / Summary</vt:lpstr>
      <vt:lpstr>EXPLORATORY GRAPHS</vt:lpstr>
      <vt:lpstr>Exploratory Graphs</vt:lpstr>
      <vt:lpstr>Graphs in Data Analysis</vt:lpstr>
      <vt:lpstr>Characteristics of Exploratory Graphs</vt:lpstr>
      <vt:lpstr>Example: Air Pollution in the United States</vt:lpstr>
      <vt:lpstr>Data</vt:lpstr>
      <vt:lpstr>Simple Summaries of Data (One Dimension)</vt:lpstr>
      <vt:lpstr>Statistical Summary</vt:lpstr>
      <vt:lpstr>Boxplot</vt:lpstr>
      <vt:lpstr>Histogram</vt:lpstr>
      <vt:lpstr>Histogram (continued)</vt:lpstr>
      <vt:lpstr>Histogram (Continued)</vt:lpstr>
      <vt:lpstr>Overlaying Features</vt:lpstr>
      <vt:lpstr>Overlay Features (Continued)</vt:lpstr>
      <vt:lpstr>Barplot</vt:lpstr>
      <vt:lpstr>Simple Summaries of Data: Two Dimensions and Beyond</vt:lpstr>
      <vt:lpstr>Multiple Boxplots</vt:lpstr>
      <vt:lpstr>Multiple Histograms</vt:lpstr>
      <vt:lpstr>Scatterplots</vt:lpstr>
      <vt:lpstr>Scatterplot – Using Color</vt:lpstr>
      <vt:lpstr>Multiple Scatterplots</vt:lpstr>
      <vt:lpstr>Summary</vt:lpstr>
      <vt:lpstr>Further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analytics graphics</dc:title>
  <dc:creator>Salah Brahimi</dc:creator>
  <cp:lastModifiedBy>Owner</cp:lastModifiedBy>
  <cp:revision>118</cp:revision>
  <dcterms:created xsi:type="dcterms:W3CDTF">2016-06-26T18:11:13Z</dcterms:created>
  <dcterms:modified xsi:type="dcterms:W3CDTF">2017-06-11T17:22:39Z</dcterms:modified>
</cp:coreProperties>
</file>