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257" r:id="rId4"/>
    <p:sldId id="343" r:id="rId5"/>
    <p:sldId id="258" r:id="rId6"/>
    <p:sldId id="259" r:id="rId7"/>
    <p:sldId id="344" r:id="rId8"/>
    <p:sldId id="260" r:id="rId9"/>
    <p:sldId id="319" r:id="rId10"/>
    <p:sldId id="262" r:id="rId11"/>
    <p:sldId id="320" r:id="rId12"/>
    <p:sldId id="321" r:id="rId13"/>
    <p:sldId id="322" r:id="rId14"/>
    <p:sldId id="323" r:id="rId15"/>
    <p:sldId id="324" r:id="rId16"/>
    <p:sldId id="325" r:id="rId17"/>
    <p:sldId id="263" r:id="rId18"/>
    <p:sldId id="286" r:id="rId19"/>
    <p:sldId id="287" r:id="rId20"/>
    <p:sldId id="298" r:id="rId21"/>
    <p:sldId id="289" r:id="rId22"/>
    <p:sldId id="326" r:id="rId23"/>
    <p:sldId id="290" r:id="rId24"/>
    <p:sldId id="291" r:id="rId25"/>
    <p:sldId id="340" r:id="rId26"/>
    <p:sldId id="313" r:id="rId27"/>
    <p:sldId id="327" r:id="rId28"/>
    <p:sldId id="292" r:id="rId29"/>
    <p:sldId id="329" r:id="rId30"/>
    <p:sldId id="330" r:id="rId31"/>
    <p:sldId id="341" r:id="rId32"/>
    <p:sldId id="342" r:id="rId33"/>
    <p:sldId id="293" r:id="rId34"/>
    <p:sldId id="333" r:id="rId35"/>
    <p:sldId id="337" r:id="rId36"/>
    <p:sldId id="311" r:id="rId37"/>
    <p:sldId id="339" r:id="rId38"/>
    <p:sldId id="283" r:id="rId39"/>
    <p:sldId id="294" r:id="rId40"/>
    <p:sldId id="334" r:id="rId41"/>
    <p:sldId id="335" r:id="rId42"/>
    <p:sldId id="28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3/24/2020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3/24/2020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Blocking: Design &amp; Analysis</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Weikang Kao,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bulb">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What is the block? Often we are interested in the effects of specific conditions (treatments – categorical predictors) on something (dependent variable).</a:t>
            </a:r>
          </a:p>
          <a:p>
            <a:r>
              <a:rPr lang="en-US" sz="2200" dirty="0">
                <a:latin typeface="Times New Roman" panose="02020603050405020304" pitchFamily="18" charset="0"/>
                <a:cs typeface="Times New Roman" panose="02020603050405020304" pitchFamily="18" charset="0"/>
              </a:rPr>
              <a:t>Sometime we recognize the commonalities among subjects and they can be potential confounds in the study. </a:t>
            </a:r>
          </a:p>
          <a:p>
            <a:r>
              <a:rPr lang="en-US" sz="2200" dirty="0">
                <a:latin typeface="Times New Roman" panose="02020603050405020304" pitchFamily="18" charset="0"/>
                <a:cs typeface="Times New Roman" panose="02020603050405020304" pitchFamily="18" charset="0"/>
              </a:rPr>
              <a:t>Block is a subgroup that you can assign your subject/participant into it, which helps your design and result be more precisely.</a:t>
            </a:r>
          </a:p>
        </p:txBody>
      </p:sp>
    </p:spTree>
    <p:extLst>
      <p:ext uri="{BB962C8B-B14F-4D97-AF65-F5344CB8AC3E}">
        <p14:creationId xmlns:p14="http://schemas.microsoft.com/office/powerpoint/2010/main" val="404329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For example, we want to know if a new drug will influence individuals in terms of their stamina. We can simply have two groups, a control group (with placebo) and a treatment (the new drug) group. However, this design can not help us to recognize if there are any differences between some other potential extraneous factors, such as gender, exercise habit, etc. </a:t>
            </a:r>
          </a:p>
          <a:p>
            <a:r>
              <a:rPr lang="en-US" sz="2400" dirty="0">
                <a:latin typeface="Times New Roman" panose="02020603050405020304" pitchFamily="18" charset="0"/>
                <a:cs typeface="Times New Roman" panose="02020603050405020304" pitchFamily="18" charset="0"/>
              </a:rPr>
              <a:t>In this case, we can create BLOCKs for gender, exercise habit and/or other extraneous variables. This design helps us to get a deeper understanding of the data and gain a more precise result, which is closer to the real situation.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What does blocking do when performing an ANOVA test?</a:t>
            </a:r>
          </a:p>
          <a:p>
            <a:pPr lvl="1"/>
            <a:r>
              <a:rPr lang="en-US" sz="1800" dirty="0">
                <a:latin typeface="Times New Roman" panose="02020603050405020304" pitchFamily="18" charset="0"/>
                <a:cs typeface="Times New Roman" panose="02020603050405020304" pitchFamily="18" charset="0"/>
              </a:rPr>
              <a:t>Recall: when we do one-way ANOVA, what is the total SS?</a:t>
            </a:r>
          </a:p>
          <a:p>
            <a:r>
              <a:rPr lang="en-US" sz="2000" dirty="0">
                <a:latin typeface="Times New Roman" panose="02020603050405020304" pitchFamily="18" charset="0"/>
                <a:cs typeface="Times New Roman" panose="02020603050405020304" pitchFamily="18" charset="0"/>
              </a:rPr>
              <a:t>In the one-way ANOVA example, </a:t>
            </a:r>
            <a:r>
              <a:rPr lang="en-US" sz="2000" dirty="0" err="1">
                <a:latin typeface="Times New Roman" panose="02020603050405020304" pitchFamily="18" charset="0"/>
                <a:cs typeface="Times New Roman" panose="02020603050405020304" pitchFamily="18" charset="0"/>
              </a:rPr>
              <a:t>SSerror</a:t>
            </a:r>
            <a:r>
              <a:rPr lang="en-US" sz="2000" dirty="0">
                <a:latin typeface="Times New Roman" panose="02020603050405020304" pitchFamily="18" charset="0"/>
                <a:cs typeface="Times New Roman" panose="02020603050405020304" pitchFamily="18" charset="0"/>
              </a:rPr>
              <a:t> suggests the variance which is not explained by the model.</a:t>
            </a:r>
          </a:p>
          <a:p>
            <a:pPr marL="0" indent="0">
              <a:buNone/>
            </a:pPr>
            <a:r>
              <a:rPr lang="en-US" sz="2000" dirty="0">
                <a:latin typeface="Times New Roman" panose="02020603050405020304" pitchFamily="18" charset="0"/>
                <a:cs typeface="Times New Roman" panose="02020603050405020304" pitchFamily="18" charset="0"/>
              </a:rPr>
              <a:t>	Total SS = SSB + SSW = </a:t>
            </a:r>
            <a:r>
              <a:rPr lang="en-US" sz="2000" dirty="0" err="1">
                <a:latin typeface="Times New Roman" panose="02020603050405020304" pitchFamily="18" charset="0"/>
                <a:cs typeface="Times New Roman" panose="02020603050405020304" pitchFamily="18" charset="0"/>
              </a:rPr>
              <a:t>SStreatment</a:t>
            </a:r>
            <a:r>
              <a:rPr lang="en-US" sz="2000" dirty="0">
                <a:latin typeface="Times New Roman" panose="02020603050405020304" pitchFamily="18" charset="0"/>
                <a:cs typeface="Times New Roman" panose="02020603050405020304" pitchFamily="18" charset="0"/>
              </a:rPr>
              <a:t> effect + </a:t>
            </a:r>
            <a:r>
              <a:rPr lang="en-US" sz="2000" dirty="0" err="1">
                <a:latin typeface="Times New Roman" panose="02020603050405020304" pitchFamily="18" charset="0"/>
                <a:cs typeface="Times New Roman" panose="02020603050405020304" pitchFamily="18" charset="0"/>
              </a:rPr>
              <a:t>SSerror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Blocking:</a:t>
            </a:r>
          </a:p>
          <a:p>
            <a:pPr marL="0" indent="0">
              <a:buNone/>
            </a:pPr>
            <a:r>
              <a:rPr lang="en-US" sz="2000" dirty="0">
                <a:latin typeface="Times New Roman" panose="02020603050405020304" pitchFamily="18" charset="0"/>
                <a:cs typeface="Times New Roman" panose="02020603050405020304" pitchFamily="18" charset="0"/>
              </a:rPr>
              <a:t>	Total SS = SSB + SSW = </a:t>
            </a:r>
            <a:r>
              <a:rPr lang="en-US" sz="2000" dirty="0" err="1">
                <a:latin typeface="Times New Roman" panose="02020603050405020304" pitchFamily="18" charset="0"/>
                <a:cs typeface="Times New Roman" panose="02020603050405020304" pitchFamily="18" charset="0"/>
              </a:rPr>
              <a:t>SStreatment</a:t>
            </a:r>
            <a:r>
              <a:rPr lang="en-US" sz="2000" dirty="0">
                <a:latin typeface="Times New Roman" panose="02020603050405020304" pitchFamily="18" charset="0"/>
                <a:cs typeface="Times New Roman" panose="02020603050405020304" pitchFamily="18" charset="0"/>
              </a:rPr>
              <a:t> effect + </a:t>
            </a:r>
            <a:r>
              <a:rPr lang="en-US" sz="2000" dirty="0" err="1">
                <a:latin typeface="Times New Roman" panose="02020603050405020304" pitchFamily="18" charset="0"/>
                <a:cs typeface="Times New Roman" panose="02020603050405020304" pitchFamily="18" charset="0"/>
              </a:rPr>
              <a:t>SSblock</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SSerror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That means, the block helps to explain some of the variance from the SS error so we can first: explain more variance and second: have less unexplained variance.</a:t>
            </a:r>
            <a:endParaRPr lang="en-US" sz="22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B76DDE70-BB42-4F6A-9EA5-44F726F81DC5}"/>
              </a:ext>
            </a:extLst>
          </p:cNvPr>
          <p:cNvCxnSpPr>
            <a:cxnSpLocks/>
          </p:cNvCxnSpPr>
          <p:nvPr/>
        </p:nvCxnSpPr>
        <p:spPr>
          <a:xfrm>
            <a:off x="6558658" y="4393058"/>
            <a:ext cx="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D896877D-DE52-4D95-86F8-34689A5993C8}"/>
              </a:ext>
            </a:extLst>
          </p:cNvPr>
          <p:cNvCxnSpPr>
            <a:cxnSpLocks/>
          </p:cNvCxnSpPr>
          <p:nvPr/>
        </p:nvCxnSpPr>
        <p:spPr>
          <a:xfrm>
            <a:off x="6575461" y="4438436"/>
            <a:ext cx="964272" cy="64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454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 researcher wants to study the effect on three different weight-loss drugs on the behavior of hogs. He has a number of hogs on which to experiment. However, he is concerned that the color of the hogs might affect the hog’s susceptibilities to the drugs. He notices that with this specific kind of hog, there have three colors; white, black, and grey. If he does not control for them, that means differences in the shade of hogs will potentially increase his error mean square and reduce his chances of getting significant results. To perform the experiment, he selects three types of color of hogs and randomly assigns one color to each of his three drug conditions, administers the drug for a three-month period, and then measure the hog’s weight loss.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are the IV and DV?</a:t>
            </a:r>
          </a:p>
          <a:p>
            <a:r>
              <a:rPr lang="en-US" sz="2000" dirty="0">
                <a:latin typeface="Times New Roman" panose="02020603050405020304" pitchFamily="18" charset="0"/>
                <a:cs typeface="Times New Roman" panose="02020603050405020304" pitchFamily="18" charset="0"/>
              </a:rPr>
              <a:t>What is the block?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85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675318" cy="5468700"/>
          </a:xfrm>
        </p:spPr>
        <p:txBody>
          <a:bodyPr anchor="ctr">
            <a:normAutofit/>
          </a:bodyPr>
          <a:lstStyle/>
          <a:p>
            <a:r>
              <a:rPr lang="en-US" sz="3200" i="1" dirty="0">
                <a:latin typeface="Times New Roman" panose="02020603050405020304" pitchFamily="18" charset="0"/>
                <a:cs typeface="Times New Roman" panose="02020603050405020304" pitchFamily="18" charset="0"/>
              </a:rPr>
              <a:t>Blocking: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3395469"/>
          </a:xfrm>
          <a:effectLst/>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Specification       Table</a:t>
            </a:r>
          </a:p>
          <a:p>
            <a:pPr marL="0" indent="0">
              <a:buNone/>
            </a:pPr>
            <a:r>
              <a:rPr lang="en-US" sz="2000" b="1" u="sng" dirty="0">
                <a:latin typeface="Times New Roman" panose="02020603050405020304" pitchFamily="18" charset="0"/>
                <a:cs typeface="Times New Roman" panose="02020603050405020304" pitchFamily="18" charset="0"/>
              </a:rPr>
              <a:t>Variable            #Levels</a:t>
            </a:r>
          </a:p>
          <a:p>
            <a:pPr marL="0" indent="0">
              <a:buNone/>
            </a:pPr>
            <a:r>
              <a:rPr lang="en-US" sz="2000" dirty="0">
                <a:latin typeface="Times New Roman" panose="02020603050405020304" pitchFamily="18" charset="0"/>
                <a:cs typeface="Times New Roman" panose="02020603050405020304" pitchFamily="18" charset="0"/>
              </a:rPr>
              <a:t>Drug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3</a:t>
            </a:r>
          </a:p>
          <a:p>
            <a:pPr marL="0" indent="0">
              <a:buNone/>
            </a:pPr>
            <a:r>
              <a:rPr lang="en-US" sz="2000" u="sng" dirty="0">
                <a:latin typeface="Times New Roman" panose="02020603050405020304" pitchFamily="18" charset="0"/>
                <a:cs typeface="Times New Roman" panose="02020603050405020304" pitchFamily="18" charset="0"/>
              </a:rPr>
              <a:t>Color (block)             3</a:t>
            </a:r>
          </a:p>
          <a:p>
            <a:pPr marL="0" indent="0">
              <a:buNone/>
            </a:pPr>
            <a:r>
              <a:rPr lang="en-US" sz="2000" dirty="0">
                <a:latin typeface="Times New Roman" panose="02020603050405020304" pitchFamily="18" charset="0"/>
                <a:cs typeface="Times New Roman" panose="02020603050405020304" pitchFamily="18" charset="0"/>
              </a:rPr>
              <a:t>The design will be looked like:</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1E4823-0E33-4A25-893D-5C42EFD8B3FE}"/>
              </a:ext>
            </a:extLst>
          </p:cNvPr>
          <p:cNvPicPr>
            <a:picLocks noChangeAspect="1"/>
          </p:cNvPicPr>
          <p:nvPr/>
        </p:nvPicPr>
        <p:blipFill>
          <a:blip r:embed="rId2"/>
          <a:stretch>
            <a:fillRect/>
          </a:stretch>
        </p:blipFill>
        <p:spPr>
          <a:xfrm>
            <a:off x="4989142" y="3429000"/>
            <a:ext cx="6585235" cy="129932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9676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 Example II</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A study was conducted to determine the effect of word organization upon the number of words recalled. Prior research had established a strong correlation between verbal ability and word recall. Therefore, individual differences in verbal ability were controlled to produce a more sensitive test of the treatment effect. (Miller, 2013)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are the IV and DV?</a:t>
            </a:r>
          </a:p>
          <a:p>
            <a:r>
              <a:rPr lang="en-US" sz="2000" dirty="0">
                <a:latin typeface="Times New Roman" panose="02020603050405020304" pitchFamily="18" charset="0"/>
                <a:cs typeface="Times New Roman" panose="02020603050405020304" pitchFamily="18" charset="0"/>
              </a:rPr>
              <a:t>What is the block?</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According to previous studies, verbal ability can be separated into different categories (high, medium, low). Word organization can be categorized as “with an order” and “not ordered”.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70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923054" cy="5468700"/>
          </a:xfrm>
        </p:spPr>
        <p:txBody>
          <a:bodyPr anchor="ctr">
            <a:normAutofit/>
          </a:bodyPr>
          <a:lstStyle/>
          <a:p>
            <a:r>
              <a:rPr lang="en-US" sz="3200" i="1" dirty="0">
                <a:latin typeface="Times New Roman" panose="02020603050405020304" pitchFamily="18" charset="0"/>
                <a:cs typeface="Times New Roman" panose="02020603050405020304" pitchFamily="18" charset="0"/>
              </a:rPr>
              <a:t>Blocking: Example II</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3395469"/>
          </a:xfrm>
          <a:effectLst/>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Specification       Table</a:t>
            </a:r>
          </a:p>
          <a:p>
            <a:pPr marL="0" indent="0">
              <a:buNone/>
            </a:pPr>
            <a:r>
              <a:rPr lang="en-US" sz="2000" b="1" u="sng" dirty="0">
                <a:latin typeface="Times New Roman" panose="02020603050405020304" pitchFamily="18" charset="0"/>
                <a:cs typeface="Times New Roman" panose="02020603050405020304" pitchFamily="18" charset="0"/>
              </a:rPr>
              <a:t>Variable            #Levels</a:t>
            </a:r>
          </a:p>
          <a:p>
            <a:pPr marL="0" indent="0">
              <a:buNone/>
            </a:pPr>
            <a:r>
              <a:rPr lang="en-US" sz="2000" dirty="0">
                <a:latin typeface="Times New Roman" panose="02020603050405020304" pitchFamily="18" charset="0"/>
                <a:cs typeface="Times New Roman" panose="02020603050405020304" pitchFamily="18" charset="0"/>
              </a:rPr>
              <a:t>Order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2</a:t>
            </a:r>
          </a:p>
          <a:p>
            <a:pPr marL="0" indent="0">
              <a:buNone/>
            </a:pPr>
            <a:r>
              <a:rPr lang="en-US" sz="2000" u="sng" dirty="0">
                <a:latin typeface="Times New Roman" panose="02020603050405020304" pitchFamily="18" charset="0"/>
                <a:cs typeface="Times New Roman" panose="02020603050405020304" pitchFamily="18" charset="0"/>
              </a:rPr>
              <a:t>Verbal (block)            3</a:t>
            </a:r>
          </a:p>
          <a:p>
            <a:pPr marL="0" indent="0">
              <a:buNone/>
            </a:pPr>
            <a:r>
              <a:rPr lang="en-US" sz="2000" dirty="0">
                <a:latin typeface="Times New Roman" panose="02020603050405020304" pitchFamily="18" charset="0"/>
                <a:cs typeface="Times New Roman" panose="02020603050405020304" pitchFamily="18" charset="0"/>
              </a:rPr>
              <a:t>The design will be looked like:</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5B54D8-63EF-41CF-A1C8-BCD5A3248725}"/>
              </a:ext>
            </a:extLst>
          </p:cNvPr>
          <p:cNvPicPr>
            <a:picLocks noChangeAspect="1"/>
          </p:cNvPicPr>
          <p:nvPr/>
        </p:nvPicPr>
        <p:blipFill>
          <a:blip r:embed="rId2"/>
          <a:stretch>
            <a:fillRect/>
          </a:stretch>
        </p:blipFill>
        <p:spPr>
          <a:xfrm>
            <a:off x="4989143" y="3401336"/>
            <a:ext cx="6585235" cy="129932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7273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Blocked Design: Assumptions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Normality</a:t>
            </a:r>
          </a:p>
          <a:p>
            <a:pPr marL="0" indent="0">
              <a:buNone/>
            </a:pPr>
            <a:r>
              <a:rPr lang="en-US" sz="2400" dirty="0">
                <a:latin typeface="Times New Roman" panose="02020603050405020304" pitchFamily="18" charset="0"/>
                <a:cs typeface="Times New Roman" panose="02020603050405020304" pitchFamily="18" charset="0"/>
              </a:rPr>
              <a:t>	Observations are drawn from a normally distributed population. </a:t>
            </a:r>
          </a:p>
          <a:p>
            <a:r>
              <a:rPr lang="en-US" sz="2400" dirty="0">
                <a:latin typeface="Times New Roman" panose="02020603050405020304" pitchFamily="18" charset="0"/>
                <a:cs typeface="Times New Roman" panose="02020603050405020304" pitchFamily="18" charset="0"/>
              </a:rPr>
              <a:t>Independence of observations</a:t>
            </a:r>
          </a:p>
          <a:p>
            <a:pPr marL="0" indent="0">
              <a:buNone/>
            </a:pPr>
            <a:r>
              <a:rPr lang="en-US" sz="2400" dirty="0">
                <a:latin typeface="Times New Roman" panose="02020603050405020304" pitchFamily="18" charset="0"/>
                <a:cs typeface="Times New Roman" panose="02020603050405020304" pitchFamily="18" charset="0"/>
              </a:rPr>
              <a:t>	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Equal variance</a:t>
            </a:r>
          </a:p>
          <a:p>
            <a:pPr marL="0" indent="0">
              <a:buNone/>
            </a:pPr>
            <a:r>
              <a:rPr lang="en-US" sz="2400" dirty="0">
                <a:latin typeface="Times New Roman" panose="02020603050405020304" pitchFamily="18" charset="0"/>
                <a:cs typeface="Times New Roman" panose="02020603050405020304" pitchFamily="18" charset="0"/>
              </a:rPr>
              <a:t>	The observations have equal variances across groups.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Additivity of Interaction</a:t>
            </a:r>
          </a:p>
          <a:p>
            <a:pPr marL="0" indent="0">
              <a:buNone/>
            </a:pPr>
            <a:r>
              <a:rPr lang="en-US" sz="2400" dirty="0">
                <a:latin typeface="Times New Roman" panose="02020603050405020304" pitchFamily="18" charset="0"/>
                <a:cs typeface="Times New Roman" panose="02020603050405020304" pitchFamily="18" charset="0"/>
              </a:rPr>
              <a:t>	There is no interaction between treatment and block.</a:t>
            </a:r>
          </a:p>
        </p:txBody>
      </p:sp>
    </p:spTree>
    <p:extLst>
      <p:ext uri="{BB962C8B-B14F-4D97-AF65-F5344CB8AC3E}">
        <p14:creationId xmlns:p14="http://schemas.microsoft.com/office/powerpoint/2010/main" val="339446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Additivity of Interaction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purpose of the blocking factor is to account for a nuisance factor and/or to reduce the error term used in performing the test for the significance of the treatment effect. For this reason, the significance of the block effect itself is not tested.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If there is an interaction effect between block and IV, the blocked ANOVA design will be analyzed as a factorial ANOVA.</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Blocked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we aware we need more than one replication of an experiment to:</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Have the power to detect an effect (e.g., a mean difference between conditions)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Get a robust estimate of the size of any effect.</a:t>
            </a:r>
          </a:p>
          <a:p>
            <a:pPr marL="0" indent="0">
              <a:buNone/>
            </a:pPr>
            <a:r>
              <a:rPr lang="en-US" sz="2400" dirty="0">
                <a:latin typeface="Times New Roman" panose="02020603050405020304" pitchFamily="18" charset="0"/>
                <a:cs typeface="Times New Roman" panose="02020603050405020304" pitchFamily="18" charset="0"/>
              </a:rPr>
              <a:t>As a result we need multiple replications of an experiment to garner anything useful from it.</a:t>
            </a:r>
          </a:p>
          <a:p>
            <a:pPr marL="0" indent="0">
              <a:buNone/>
            </a:pPr>
            <a:r>
              <a:rPr lang="en-US" sz="2400" dirty="0">
                <a:latin typeface="Times New Roman" panose="02020603050405020304" pitchFamily="18" charset="0"/>
                <a:cs typeface="Times New Roman" panose="02020603050405020304" pitchFamily="18" charset="0"/>
              </a:rPr>
              <a:t>A general rule of thumb, in the social sciences, is to aim for 40 to 100 observations per cell (factorial combination) – a better way to figure out the minimum amount of data needed for a particularly analysis would be to perform a power analysis (see G*Power for this).</a:t>
            </a:r>
          </a:p>
        </p:txBody>
      </p:sp>
    </p:spTree>
    <p:extLst>
      <p:ext uri="{BB962C8B-B14F-4D97-AF65-F5344CB8AC3E}">
        <p14:creationId xmlns:p14="http://schemas.microsoft.com/office/powerpoint/2010/main" val="173742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What are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When performing experiment, we first recognize our target variables.</a:t>
            </a:r>
          </a:p>
          <a:p>
            <a:r>
              <a:rPr lang="en-US" sz="2400" dirty="0">
                <a:latin typeface="Times New Roman" panose="02020603050405020304" pitchFamily="18" charset="0"/>
                <a:cs typeface="Times New Roman" panose="02020603050405020304" pitchFamily="18" charset="0"/>
              </a:rPr>
              <a:t>Second? Eliminate some extraneous variables.</a:t>
            </a:r>
          </a:p>
          <a:p>
            <a:r>
              <a:rPr lang="en-US" sz="2400" dirty="0">
                <a:latin typeface="Times New Roman" panose="02020603050405020304" pitchFamily="18" charset="0"/>
                <a:cs typeface="Times New Roman" panose="02020603050405020304" pitchFamily="18" charset="0"/>
              </a:rPr>
              <a:t>What if we can’t?</a:t>
            </a:r>
          </a:p>
        </p:txBody>
      </p:sp>
    </p:spTree>
    <p:extLst>
      <p:ext uri="{BB962C8B-B14F-4D97-AF65-F5344CB8AC3E}">
        <p14:creationId xmlns:p14="http://schemas.microsoft.com/office/powerpoint/2010/main" val="321059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Application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Blocked Design: Case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A study was conducted to determine the effect of price upon the rating of a particular type of earphone. However, one of the supervisors has a concern that different colors would have impact on consumers’ attitudes. Therefore, individual differences in color are controlled to produce a more sensitive test of the treatment effect.</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the study the IV is price, which has three levels, low, median and high.</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Block is color, which has six levels.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DV is the rating from consumers.</a:t>
            </a:r>
          </a:p>
          <a:p>
            <a:pPr marL="0" indent="0">
              <a:buNone/>
            </a:pPr>
            <a:r>
              <a:rPr lang="en-US" sz="2200" dirty="0">
                <a:latin typeface="Times New Roman" panose="02020603050405020304" pitchFamily="18" charset="0"/>
                <a:cs typeface="Times New Roman" panose="02020603050405020304" pitchFamily="18" charset="0"/>
              </a:rPr>
              <a:t>In our case we need 240 to 600 observations to run this study: 40 raters * 6 levels of price.</a:t>
            </a:r>
          </a:p>
        </p:txBody>
      </p:sp>
    </p:spTree>
    <p:extLst>
      <p:ext uri="{BB962C8B-B14F-4D97-AF65-F5344CB8AC3E}">
        <p14:creationId xmlns:p14="http://schemas.microsoft.com/office/powerpoint/2010/main" val="2458174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Randomized Block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We need to determine whether we can run 240 participants (focus groups) under the exact same conditions (same day, time, location, and experimenter, etc.).</a:t>
            </a:r>
          </a:p>
          <a:p>
            <a:r>
              <a:rPr lang="en-US" sz="2000" dirty="0">
                <a:latin typeface="Times New Roman" panose="02020603050405020304" pitchFamily="18" charset="0"/>
                <a:cs typeface="Times New Roman" panose="02020603050405020304" pitchFamily="18" charset="0"/>
              </a:rPr>
              <a:t>Perhaps we can, or we will employ a platform that will ensure enough random error that there should be no systematic effect of these outsides influences on the data (or there is no way to measure/control for it).</a:t>
            </a:r>
          </a:p>
          <a:p>
            <a:r>
              <a:rPr lang="en-US" sz="2000" dirty="0">
                <a:latin typeface="Times New Roman" panose="02020603050405020304" pitchFamily="18" charset="0"/>
                <a:cs typeface="Times New Roman" panose="02020603050405020304" pitchFamily="18" charset="0"/>
              </a:rPr>
              <a:t>If we are running in a lab setting (focus groups at a marketing firm, patients at various hospitals, different days or experimenters) then we can attempt to control for their influence in our analysis (coding them as dummy variables).</a:t>
            </a:r>
          </a:p>
          <a:p>
            <a:r>
              <a:rPr lang="en-US" sz="2000" dirty="0">
                <a:latin typeface="Times New Roman" panose="02020603050405020304" pitchFamily="18" charset="0"/>
                <a:cs typeface="Times New Roman" panose="02020603050405020304" pitchFamily="18" charset="0"/>
              </a:rPr>
              <a:t>There are several approaches to this and the first will cover is a complete randomized block design - probably the best practice.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1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Randomized Block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In a complete randomized block design, each block contains at least one full replication of the experiment with the predictor levels randomly distributed across it.</a:t>
            </a:r>
          </a:p>
          <a:p>
            <a:r>
              <a:rPr lang="en-US" sz="2400" dirty="0">
                <a:latin typeface="Times New Roman" panose="02020603050405020304" pitchFamily="18" charset="0"/>
                <a:cs typeface="Times New Roman" panose="02020603050405020304" pitchFamily="18" charset="0"/>
              </a:rPr>
              <a:t>Blocks can be anything from the time of day to the location they are ran to where (from whom) the observations come from: The variable must be categorical.</a:t>
            </a:r>
          </a:p>
          <a:p>
            <a:r>
              <a:rPr lang="en-US" sz="2400" dirty="0">
                <a:latin typeface="Times New Roman" panose="02020603050405020304" pitchFamily="18" charset="0"/>
                <a:cs typeface="Times New Roman" panose="02020603050405020304" pitchFamily="18" charset="0"/>
              </a:rPr>
              <a:t>For our example lets assume participants will be randomly assigned to rate 1 of the 3 possible product price points for how likely they would be to buy them – the response scale goes from 0 [Wouldn’t Buy] to 100 [Would Buy for Sure].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54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Blocked Design: 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Before treating an effect as a blocking variable we have to ensure there is no interaction between it and our predictor(s) of interest (if you only have 1 replication of an experiment per block you can’t test this).</a:t>
            </a:r>
          </a:p>
          <a:p>
            <a:r>
              <a:rPr lang="en-US" sz="2200" dirty="0">
                <a:latin typeface="Times New Roman" panose="02020603050405020304" pitchFamily="18" charset="0"/>
                <a:cs typeface="Times New Roman" panose="02020603050405020304" pitchFamily="18" charset="0"/>
              </a:rPr>
              <a:t>We will need to factor the categorical predictors that are numerically coded (color and focus group) using the factor() command.</a:t>
            </a:r>
          </a:p>
          <a:p>
            <a:r>
              <a:rPr lang="en-US" sz="2200" dirty="0">
                <a:latin typeface="Times New Roman" panose="02020603050405020304" pitchFamily="18" charset="0"/>
                <a:cs typeface="Times New Roman" panose="02020603050405020304" pitchFamily="18" charset="0"/>
              </a:rPr>
              <a:t>Next will check the assumptions of ANOVA.</a:t>
            </a:r>
          </a:p>
        </p:txBody>
      </p:sp>
    </p:spTree>
    <p:extLst>
      <p:ext uri="{BB962C8B-B14F-4D97-AF65-F5344CB8AC3E}">
        <p14:creationId xmlns:p14="http://schemas.microsoft.com/office/powerpoint/2010/main" val="3750608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Blocked Design: 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Research Questions and Hypothesis?</a:t>
            </a:r>
          </a:p>
          <a:p>
            <a:pPr marL="0" indent="0">
              <a:buNone/>
            </a:pPr>
            <a:r>
              <a:rPr lang="en-US" sz="2400" b="1" u="sng" dirty="0">
                <a:latin typeface="Times New Roman" panose="02020603050405020304" pitchFamily="18" charset="0"/>
                <a:cs typeface="Times New Roman" panose="02020603050405020304" pitchFamily="18" charset="0"/>
              </a:rPr>
              <a:t>Specification       Table</a:t>
            </a:r>
          </a:p>
          <a:p>
            <a:pPr marL="0" indent="0">
              <a:buNone/>
            </a:pPr>
            <a:r>
              <a:rPr lang="en-US" sz="2400" b="1" u="sng" dirty="0">
                <a:latin typeface="Times New Roman" panose="02020603050405020304" pitchFamily="18" charset="0"/>
                <a:cs typeface="Times New Roman" panose="02020603050405020304" pitchFamily="18" charset="0"/>
              </a:rPr>
              <a:t>Variable            #Levels</a:t>
            </a:r>
          </a:p>
          <a:p>
            <a:pPr marL="0" indent="0">
              <a:buNone/>
            </a:pPr>
            <a:r>
              <a:rPr lang="en-US" sz="2400" dirty="0">
                <a:latin typeface="Times New Roman" panose="02020603050405020304" pitchFamily="18" charset="0"/>
                <a:cs typeface="Times New Roman" panose="02020603050405020304" pitchFamily="18" charset="0"/>
              </a:rPr>
              <a:t>Price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a:t>
            </a:r>
          </a:p>
          <a:p>
            <a:pPr marL="0" indent="0">
              <a:buNone/>
            </a:pPr>
            <a:r>
              <a:rPr lang="en-US" sz="2400" u="sng" dirty="0">
                <a:latin typeface="Times New Roman" panose="02020603050405020304" pitchFamily="18" charset="0"/>
                <a:cs typeface="Times New Roman" panose="02020603050405020304" pitchFamily="18" charset="0"/>
              </a:rPr>
              <a:t>Color                         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41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use price as IV and color as block.</a:t>
            </a:r>
          </a:p>
          <a:p>
            <a:r>
              <a:rPr lang="en-US" sz="2400" dirty="0">
                <a:latin typeface="Times New Roman" panose="02020603050405020304" pitchFamily="18" charset="0"/>
                <a:cs typeface="Times New Roman" panose="02020603050405020304" pitchFamily="18" charset="0"/>
              </a:rPr>
              <a:t>The research question is “Price of an earphone will have influence on consumers rating regarding the earphone”</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on rating between different prices.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0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Let’s walk through an example in R using the BlockingExample.xlsx data</a:t>
            </a:r>
            <a:r>
              <a:rPr lang="en-US" sz="2000" dirty="0">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plot(density(</a:t>
            </a:r>
            <a:r>
              <a:rPr lang="en-US" sz="2200" dirty="0" err="1">
                <a:solidFill>
                  <a:srgbClr val="FF0000"/>
                </a:solidFill>
                <a:latin typeface="Times New Roman" panose="02020603050405020304" pitchFamily="18" charset="0"/>
                <a:cs typeface="Times New Roman" panose="02020603050405020304" pitchFamily="18" charset="0"/>
              </a:rPr>
              <a:t>BlockingExample$rating</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Looks like some negative skew and kurtosis, let’s confirm:</a:t>
            </a:r>
          </a:p>
          <a:p>
            <a:pPr marL="0" indent="0">
              <a:buNone/>
            </a:pPr>
            <a:r>
              <a:rPr lang="en-US" sz="2200" dirty="0" err="1">
                <a:solidFill>
                  <a:srgbClr val="FF0000"/>
                </a:solidFill>
                <a:latin typeface="Times New Roman" panose="02020603050405020304" pitchFamily="18" charset="0"/>
                <a:cs typeface="Times New Roman" panose="02020603050405020304" pitchFamily="18" charset="0"/>
              </a:rPr>
              <a:t>anscombe.test</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BlockingExample$rating</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kurt</a:t>
            </a:r>
            <a:r>
              <a:rPr lang="en-US" sz="2200" dirty="0">
                <a:latin typeface="Times New Roman" panose="02020603050405020304" pitchFamily="18" charset="0"/>
                <a:cs typeface="Times New Roman" panose="02020603050405020304" pitchFamily="18" charset="0"/>
              </a:rPr>
              <a:t> = 1.9864, z = -4.3406, p-value = 1.421e-05</a:t>
            </a:r>
          </a:p>
          <a:p>
            <a:pPr marL="0" indent="0">
              <a:buNone/>
            </a:pPr>
            <a:r>
              <a:rPr lang="en-US" sz="2200" dirty="0" err="1">
                <a:solidFill>
                  <a:srgbClr val="FF0000"/>
                </a:solidFill>
                <a:latin typeface="Times New Roman" panose="02020603050405020304" pitchFamily="18" charset="0"/>
                <a:cs typeface="Times New Roman" panose="02020603050405020304" pitchFamily="18" charset="0"/>
              </a:rPr>
              <a:t>agostino.test</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BlockingExample$rating</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skew = -0.16709, z = -0.78371, p-value = 0.4332</a:t>
            </a:r>
          </a:p>
        </p:txBody>
      </p:sp>
    </p:spTree>
    <p:extLst>
      <p:ext uri="{BB962C8B-B14F-4D97-AF65-F5344CB8AC3E}">
        <p14:creationId xmlns:p14="http://schemas.microsoft.com/office/powerpoint/2010/main" val="137650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independence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First of all, make sure the data is randomly selected and /or randomly assigned to the groups.</a:t>
            </a:r>
          </a:p>
          <a:p>
            <a:r>
              <a:rPr lang="en-US" sz="2400" dirty="0">
                <a:latin typeface="Times New Roman" panose="02020603050405020304" pitchFamily="18" charset="0"/>
                <a:cs typeface="Times New Roman" panose="02020603050405020304" pitchFamily="18" charset="0"/>
              </a:rPr>
              <a:t>Scatterplot of residuals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lm</a:t>
            </a:r>
            <a:r>
              <a:rPr lang="en-US" sz="2400" dirty="0">
                <a:solidFill>
                  <a:srgbClr val="FF0000"/>
                </a:solidFill>
                <a:latin typeface="Times New Roman" panose="02020603050405020304" pitchFamily="18" charset="0"/>
                <a:cs typeface="Times New Roman" panose="02020603050405020304" pitchFamily="18" charset="0"/>
              </a:rPr>
              <a:t>(Variable ~ Group, data=data)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eruption.res = </a:t>
            </a:r>
            <a:r>
              <a:rPr lang="en-US" sz="2400" dirty="0" err="1">
                <a:solidFill>
                  <a:srgbClr val="FF0000"/>
                </a:solidFill>
                <a:latin typeface="Times New Roman" panose="02020603050405020304" pitchFamily="18" charset="0"/>
                <a:cs typeface="Times New Roman" panose="02020603050405020304" pitchFamily="18" charset="0"/>
              </a:rPr>
              <a:t>resid</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data$Variable</a:t>
            </a:r>
            <a:r>
              <a:rPr lang="en-US" sz="2400" dirty="0">
                <a:solidFill>
                  <a:srgbClr val="FF0000"/>
                </a:solidFill>
                <a:latin typeface="Times New Roman" panose="02020603050405020304" pitchFamily="18" charset="0"/>
                <a:cs typeface="Times New Roman" panose="02020603050405020304" pitchFamily="18" charset="0"/>
              </a:rPr>
              <a:t>, eruption.res, </a:t>
            </a:r>
            <a:r>
              <a:rPr lang="en-US" sz="2400" dirty="0" err="1">
                <a:solidFill>
                  <a:srgbClr val="FF0000"/>
                </a:solidFill>
                <a:latin typeface="Times New Roman" panose="02020603050405020304" pitchFamily="18" charset="0"/>
                <a:cs typeface="Times New Roman" panose="02020603050405020304" pitchFamily="18" charset="0"/>
              </a:rPr>
              <a:t>ylab</a:t>
            </a:r>
            <a:r>
              <a:rPr lang="en-US" sz="2400" dirty="0">
                <a:solidFill>
                  <a:srgbClr val="FF0000"/>
                </a:solidFill>
                <a:latin typeface="Times New Roman" panose="02020603050405020304" pitchFamily="18" charset="0"/>
                <a:cs typeface="Times New Roman" panose="02020603050405020304" pitchFamily="18" charset="0"/>
              </a:rPr>
              <a:t>="Residuals", </a:t>
            </a:r>
            <a:r>
              <a:rPr lang="en-US" sz="2400" dirty="0" err="1">
                <a:solidFill>
                  <a:srgbClr val="FF0000"/>
                </a:solidFill>
                <a:latin typeface="Times New Roman" panose="02020603050405020304" pitchFamily="18" charset="0"/>
                <a:cs typeface="Times New Roman" panose="02020603050405020304" pitchFamily="18" charset="0"/>
              </a:rPr>
              <a:t>xlab</a:t>
            </a:r>
            <a:r>
              <a:rPr lang="en-US" sz="2400" dirty="0">
                <a:solidFill>
                  <a:srgbClr val="FF0000"/>
                </a:solidFill>
                <a:latin typeface="Times New Roman" panose="02020603050405020304" pitchFamily="18" charset="0"/>
                <a:cs typeface="Times New Roman" panose="02020603050405020304" pitchFamily="18" charset="0"/>
              </a:rPr>
              <a:t>=“group", main=“</a:t>
            </a:r>
            <a:r>
              <a:rPr lang="en-US" altLang="zh-TW"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abline</a:t>
            </a:r>
            <a:r>
              <a:rPr lang="en-US" sz="2400" dirty="0">
                <a:solidFill>
                  <a:srgbClr val="FF0000"/>
                </a:solidFill>
                <a:latin typeface="Times New Roman" panose="02020603050405020304" pitchFamily="18" charset="0"/>
                <a:cs typeface="Times New Roman" panose="02020603050405020304" pitchFamily="18" charset="0"/>
              </a:rPr>
              <a:t>(0, 0)</a:t>
            </a: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does the plot look like?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4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equality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can use the Bartlett test for this assumption.</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bartlett.test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BlockingExample$rating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BlockingExample$price</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 general rule of thumb is that if we have balanced data (the # of observations in each level is equal) then small violations (largest variance/smallest variance &lt; 3 or 4) we are ok with ANOVA.</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tapply</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BlockingExample$rating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BlockingExample$price</a:t>
            </a:r>
            <a:r>
              <a:rPr lang="en-US" sz="2400" dirty="0">
                <a:solidFill>
                  <a:srgbClr val="FF0000"/>
                </a:solidFill>
                <a:latin typeface="Times New Roman" panose="02020603050405020304" pitchFamily="18" charset="0"/>
                <a:cs typeface="Times New Roman" panose="02020603050405020304" pitchFamily="18" charset="0"/>
              </a:rPr>
              <a:t>, var)</a:t>
            </a:r>
          </a:p>
        </p:txBody>
      </p:sp>
    </p:spTree>
    <p:extLst>
      <p:ext uri="{BB962C8B-B14F-4D97-AF65-F5344CB8AC3E}">
        <p14:creationId xmlns:p14="http://schemas.microsoft.com/office/powerpoint/2010/main" val="93120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Planning for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 most important stage of experimental research is the design phase.</a:t>
            </a:r>
          </a:p>
          <a:p>
            <a:r>
              <a:rPr lang="en-US" sz="2400" dirty="0">
                <a:latin typeface="Times New Roman" panose="02020603050405020304" pitchFamily="18" charset="0"/>
                <a:cs typeface="Times New Roman" panose="02020603050405020304" pitchFamily="18" charset="0"/>
              </a:rPr>
              <a:t>One aspect of design often overlooked is the importance of recognizing potential issues with how data is collected/generated: experimental design confounds.</a:t>
            </a:r>
          </a:p>
          <a:p>
            <a:r>
              <a:rPr lang="en-US" sz="2400" dirty="0">
                <a:latin typeface="Times New Roman" panose="02020603050405020304" pitchFamily="18" charset="0"/>
                <a:cs typeface="Times New Roman" panose="02020603050405020304" pitchFamily="18" charset="0"/>
              </a:rPr>
              <a:t>Experimental design confounds can lead to entanglement of outside contributors of variance (e.g., data generated under different settings) with key predictors (conditions).</a:t>
            </a:r>
          </a:p>
          <a:p>
            <a:r>
              <a:rPr lang="en-US" sz="2400" dirty="0">
                <a:latin typeface="Times New Roman" panose="02020603050405020304" pitchFamily="18" charset="0"/>
                <a:cs typeface="Times New Roman" panose="02020603050405020304" pitchFamily="18" charset="0"/>
              </a:rPr>
              <a:t>Our goal is to spot them early so we can account for any variance they contribute.</a:t>
            </a:r>
          </a:p>
        </p:txBody>
      </p:sp>
    </p:spTree>
    <p:extLst>
      <p:ext uri="{BB962C8B-B14F-4D97-AF65-F5344CB8AC3E}">
        <p14:creationId xmlns:p14="http://schemas.microsoft.com/office/powerpoint/2010/main" val="92373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Additivity of Interaction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There is no interaction between treatment and block. </a:t>
            </a:r>
          </a:p>
          <a:p>
            <a:r>
              <a:rPr lang="en-US" sz="2400" dirty="0">
                <a:latin typeface="Times New Roman" panose="02020603050405020304" pitchFamily="18" charset="0"/>
                <a:cs typeface="Times New Roman" panose="02020603050405020304" pitchFamily="18" charset="0"/>
              </a:rPr>
              <a:t>To be able to check this assumption. We have to set an INTERACTION variable. In the study, the interaction variable is “price*color.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price*color,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summary(model)</a:t>
            </a:r>
          </a:p>
        </p:txBody>
      </p:sp>
    </p:spTree>
    <p:extLst>
      <p:ext uri="{BB962C8B-B14F-4D97-AF65-F5344CB8AC3E}">
        <p14:creationId xmlns:p14="http://schemas.microsoft.com/office/powerpoint/2010/main" val="88703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Analyzing a Randomized Block Design in R</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Now we run the model and see what we get.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 + color,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Price is significant.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123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Analyzing a Randomized Block Design in R</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Look at color – we are generally not interested in whether our blocking factors are significant but note how much variance it explains (MS).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if we didn’t include it?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55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 and 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Bonferroni</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pairwise.t.test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$IV,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$Group, paired = FALSE, </a:t>
            </a:r>
            <a:r>
              <a:rPr lang="en-US" sz="2400" dirty="0" err="1">
                <a:solidFill>
                  <a:srgbClr val="FF0000"/>
                </a:solidFill>
                <a:latin typeface="Times New Roman" panose="02020603050405020304" pitchFamily="18" charset="0"/>
                <a:cs typeface="Times New Roman" panose="02020603050405020304" pitchFamily="18" charset="0"/>
              </a:rPr>
              <a:t>p.adjust.method</a:t>
            </a:r>
            <a:r>
              <a:rPr lang="en-US" sz="2400" dirty="0">
                <a:solidFill>
                  <a:srgbClr val="FF0000"/>
                </a:solidFill>
                <a:latin typeface="Times New Roman" panose="02020603050405020304" pitchFamily="18" charset="0"/>
                <a:cs typeface="Times New Roman" panose="02020603050405020304" pitchFamily="18" charset="0"/>
              </a:rPr>
              <a:t> = “method")</a:t>
            </a:r>
          </a:p>
          <a:p>
            <a:pPr marL="0" indent="0">
              <a:buNone/>
            </a:pPr>
            <a:r>
              <a:rPr lang="en-US" sz="2400" dirty="0">
                <a:latin typeface="Times New Roman" panose="02020603050405020304" pitchFamily="18" charset="0"/>
                <a:cs typeface="Times New Roman" panose="02020603050405020304" pitchFamily="18" charset="0"/>
              </a:rPr>
              <a:t>Tukey</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TukeyHSD</a:t>
            </a:r>
            <a:r>
              <a:rPr lang="en-US" sz="2400" dirty="0">
                <a:solidFill>
                  <a:srgbClr val="FF0000"/>
                </a:solidFill>
                <a:latin typeface="Times New Roman" panose="02020603050405020304" pitchFamily="18" charset="0"/>
                <a:cs typeface="Times New Roman" panose="02020603050405020304" pitchFamily="18" charset="0"/>
              </a:rPr>
              <a:t>(model)</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Effect Size</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by(ANOVAExample$V2,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stat.desc</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mes</a:t>
            </a:r>
            <a:r>
              <a:rPr lang="en-US" sz="2400" dirty="0">
                <a:solidFill>
                  <a:srgbClr val="FF0000"/>
                </a:solidFill>
                <a:latin typeface="Times New Roman" panose="02020603050405020304" pitchFamily="18" charset="0"/>
                <a:cs typeface="Times New Roman" panose="02020603050405020304" pitchFamily="18" charset="0"/>
              </a:rPr>
              <a:t>(mean 1, mean 2, SD 1, SD2, n1, n2)</a:t>
            </a:r>
            <a:r>
              <a:rPr lang="en-US" sz="24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2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after controlling for color,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(5, 112) = 5.43,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.001), the price of the earphone has a significant impact on participants’ attitudes toward the product(</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112) = 26.89,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Bonferroni post-hoc test was established. The result suggested that there is a significant difference between low price and high price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 and median price and low price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 in terms of individual’s attitude toward the earphone. The effects were large, Cohen’ D = 1.77 and .79.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55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time we use the focus group as another block.</a:t>
            </a:r>
          </a:p>
          <a:p>
            <a:pPr marL="0" indent="0">
              <a:buNone/>
            </a:pPr>
            <a:r>
              <a:rPr lang="en-US" sz="2400" dirty="0">
                <a:latin typeface="Times New Roman" panose="02020603050405020304" pitchFamily="18" charset="0"/>
                <a:cs typeface="Times New Roman" panose="02020603050405020304" pitchFamily="18" charset="0"/>
              </a:rPr>
              <a:t>Research Questions and Hypothesis?</a:t>
            </a:r>
          </a:p>
          <a:p>
            <a:pPr marL="0" indent="0">
              <a:buNone/>
            </a:pPr>
            <a:r>
              <a:rPr lang="en-US" sz="2400" b="1" u="sng" dirty="0">
                <a:latin typeface="Times New Roman" panose="02020603050405020304" pitchFamily="18" charset="0"/>
                <a:cs typeface="Times New Roman" panose="02020603050405020304" pitchFamily="18" charset="0"/>
              </a:rPr>
              <a:t>Specification       Table</a:t>
            </a:r>
          </a:p>
          <a:p>
            <a:pPr marL="0" indent="0">
              <a:buNone/>
            </a:pPr>
            <a:r>
              <a:rPr lang="en-US" sz="2400" b="1" u="sng" dirty="0">
                <a:latin typeface="Times New Roman" panose="02020603050405020304" pitchFamily="18" charset="0"/>
                <a:cs typeface="Times New Roman" panose="02020603050405020304" pitchFamily="18" charset="0"/>
              </a:rPr>
              <a:t>Variable            #Levels</a:t>
            </a:r>
          </a:p>
          <a:p>
            <a:pPr marL="0" indent="0">
              <a:buNone/>
            </a:pPr>
            <a:r>
              <a:rPr lang="en-US" sz="2400" dirty="0">
                <a:latin typeface="Times New Roman" panose="02020603050405020304" pitchFamily="18" charset="0"/>
                <a:cs typeface="Times New Roman" panose="02020603050405020304" pitchFamily="18" charset="0"/>
              </a:rPr>
              <a:t>Price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a:t>
            </a:r>
          </a:p>
          <a:p>
            <a:pPr marL="0" indent="0">
              <a:buNone/>
            </a:pPr>
            <a:r>
              <a:rPr lang="en-US" sz="2400" u="sng" dirty="0" err="1">
                <a:latin typeface="Times New Roman" panose="02020603050405020304" pitchFamily="18" charset="0"/>
                <a:cs typeface="Times New Roman" panose="02020603050405020304" pitchFamily="18" charset="0"/>
              </a:rPr>
              <a:t>FocusGroup</a:t>
            </a:r>
            <a:r>
              <a:rPr lang="en-US" sz="2400" u="sng" dirty="0">
                <a:latin typeface="Times New Roman" panose="02020603050405020304" pitchFamily="18" charset="0"/>
                <a:cs typeface="Times New Roman" panose="02020603050405020304" pitchFamily="18" charset="0"/>
              </a:rPr>
              <a:t>              3</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58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check the ANOVA assumptions:</a:t>
            </a:r>
          </a:p>
          <a:p>
            <a:r>
              <a:rPr lang="en-US" sz="2400" dirty="0">
                <a:latin typeface="Times New Roman" panose="02020603050405020304" pitchFamily="18" charset="0"/>
                <a:cs typeface="Times New Roman" panose="02020603050405020304" pitchFamily="18" charset="0"/>
              </a:rPr>
              <a:t>Normality: Good</a:t>
            </a:r>
          </a:p>
          <a:p>
            <a:r>
              <a:rPr lang="en-US" sz="2400" dirty="0">
                <a:latin typeface="Times New Roman" panose="02020603050405020304" pitchFamily="18" charset="0"/>
                <a:cs typeface="Times New Roman" panose="02020603050405020304" pitchFamily="18" charset="0"/>
              </a:rPr>
              <a:t>Independence of observations: Normal</a:t>
            </a:r>
          </a:p>
          <a:p>
            <a:r>
              <a:rPr lang="en-US" sz="2400" dirty="0">
                <a:latin typeface="Times New Roman" panose="02020603050405020304" pitchFamily="18" charset="0"/>
                <a:cs typeface="Times New Roman" panose="02020603050405020304" pitchFamily="18" charset="0"/>
              </a:rPr>
              <a:t>Variance Equality: Good</a:t>
            </a:r>
          </a:p>
          <a:p>
            <a:r>
              <a:rPr lang="en-US" sz="2400" dirty="0">
                <a:latin typeface="Times New Roman" panose="02020603050405020304" pitchFamily="18" charset="0"/>
                <a:cs typeface="Times New Roman" panose="02020603050405020304" pitchFamily="18" charset="0"/>
              </a:rPr>
              <a:t>Additivity of Interaction: Violated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any significant result?  NO. </a:t>
            </a:r>
          </a:p>
        </p:txBody>
      </p:sp>
    </p:spTree>
    <p:extLst>
      <p:ext uri="{BB962C8B-B14F-4D97-AF65-F5344CB8AC3E}">
        <p14:creationId xmlns:p14="http://schemas.microsoft.com/office/powerpoint/2010/main" val="228749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price of the earphone has a significant impact on participants’ attitudes toward the product(</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115) = 22.65,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 post-hoc test was established. The result suggested that there is a significant difference between low price and high price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 and median price and low price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 in terms of individual’s attitude toward the earphone. The effects were large, Cohen’ D = 1.77 and .79.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32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Two Sources of Variance </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Two Sources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know we can account for one additional source of variance (an experimental confound) in our data, providing ourselves with more power to detect effects we are in interested in.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if we have two?</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each block contains a complete replication things are straightforward.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4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Limitations Lead to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Good experiments typically have large sample sizes.</a:t>
            </a:r>
          </a:p>
          <a:p>
            <a:r>
              <a:rPr lang="en-US" sz="2400" dirty="0">
                <a:latin typeface="Times New Roman" panose="02020603050405020304" pitchFamily="18" charset="0"/>
                <a:cs typeface="Times New Roman" panose="02020603050405020304" pitchFamily="18" charset="0"/>
              </a:rPr>
              <a:t>Ideally all that data would be collected under identical conditions.</a:t>
            </a:r>
          </a:p>
          <a:p>
            <a:r>
              <a:rPr lang="en-US" sz="2400" dirty="0">
                <a:latin typeface="Times New Roman" panose="02020603050405020304" pitchFamily="18" charset="0"/>
                <a:cs typeface="Times New Roman" panose="02020603050405020304" pitchFamily="18" charset="0"/>
              </a:rPr>
              <a:t>Say we want to compare the effectiveness of two types of medication and a placebo on reducing anxiety/irritation.</a:t>
            </a:r>
          </a:p>
          <a:p>
            <a:r>
              <a:rPr lang="en-US" sz="2400" dirty="0">
                <a:latin typeface="Times New Roman" panose="02020603050405020304" pitchFamily="18" charset="0"/>
                <a:cs typeface="Times New Roman" panose="02020603050405020304" pitchFamily="18" charset="0"/>
              </a:rPr>
              <a:t>What should we do?</a:t>
            </a:r>
          </a:p>
        </p:txBody>
      </p:sp>
    </p:spTree>
    <p:extLst>
      <p:ext uri="{BB962C8B-B14F-4D97-AF65-F5344CB8AC3E}">
        <p14:creationId xmlns:p14="http://schemas.microsoft.com/office/powerpoint/2010/main" val="739459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Two Sources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Looking at the example data set we are working with we can see  that we have two potential experimental confounds – focus groups and color.</a:t>
            </a:r>
          </a:p>
          <a:p>
            <a:pPr marL="0"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Colors are larger blocks with each containing 6 focus groups – thus the study was run with larger sessions and within each session different focus groups broke off.</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should control for this additional source of variance.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8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Two Sources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First we make sure we have no interactions with our main effect of price as well.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price*session*</a:t>
            </a:r>
            <a:r>
              <a:rPr lang="en-US" sz="2400" dirty="0" err="1">
                <a:solidFill>
                  <a:srgbClr val="FF0000"/>
                </a:solidFill>
                <a:latin typeface="Times New Roman" panose="02020603050405020304" pitchFamily="18" charset="0"/>
                <a:cs typeface="Times New Roman" panose="02020603050405020304" pitchFamily="18" charset="0"/>
              </a:rPr>
              <a:t>focusgroup</a:t>
            </a:r>
            <a:r>
              <a:rPr lang="en-US" sz="2400" dirty="0">
                <a:solidFill>
                  <a:srgbClr val="FF0000"/>
                </a:solidFill>
                <a:latin typeface="Times New Roman" panose="02020603050405020304" pitchFamily="18" charset="0"/>
                <a:cs typeface="Times New Roman" panose="02020603050405020304" pitchFamily="18" charset="0"/>
              </a:rPr>
              <a:t>,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Notice there is a significant interaction effect, so what should we do?</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 + session + </a:t>
            </a:r>
            <a:r>
              <a:rPr lang="en-US" sz="2400" dirty="0" err="1">
                <a:solidFill>
                  <a:srgbClr val="FF0000"/>
                </a:solidFill>
                <a:latin typeface="Times New Roman" panose="02020603050405020304" pitchFamily="18" charset="0"/>
                <a:cs typeface="Times New Roman" panose="02020603050405020304" pitchFamily="18" charset="0"/>
              </a:rPr>
              <a:t>focusgroup</a:t>
            </a:r>
            <a:r>
              <a:rPr lang="en-US" sz="2400" dirty="0">
                <a:solidFill>
                  <a:srgbClr val="FF0000"/>
                </a:solidFill>
                <a:latin typeface="Times New Roman" panose="02020603050405020304" pitchFamily="18" charset="0"/>
                <a:cs typeface="Times New Roman" panose="02020603050405020304" pitchFamily="18" charset="0"/>
              </a:rPr>
              <a:t>,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Not much changes because the impact of Focus Group is small – though price is slightly more significant because more variance is removed from the error term.</a:t>
            </a:r>
          </a:p>
          <a:p>
            <a:pPr marL="0" indent="0">
              <a:buNone/>
            </a:pPr>
            <a:r>
              <a:rPr lang="en-US" sz="2400" dirty="0">
                <a:latin typeface="Times New Roman" panose="02020603050405020304" pitchFamily="18" charset="0"/>
                <a:cs typeface="Times New Roman" panose="02020603050405020304" pitchFamily="18" charset="0"/>
              </a:rPr>
              <a:t>We will talk more next week (factorial ANOVA) in terms of main effect, interaction and others.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579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675318" cy="5468700"/>
          </a:xfrm>
        </p:spPr>
        <p:txBody>
          <a:bodyPr anchor="ctr">
            <a:normAutofit/>
          </a:bodyPr>
          <a:lstStyle/>
          <a:p>
            <a:r>
              <a:rPr lang="en-US" sz="3200">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6087176"/>
          </a:xfrm>
          <a:effectLst/>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What assumption must we test to include a variable as a blocking factor?</a:t>
            </a:r>
          </a:p>
          <a:p>
            <a:pPr>
              <a:lnSpc>
                <a:spcPct val="90000"/>
              </a:lnSpc>
            </a:pPr>
            <a:r>
              <a:rPr lang="en-US" sz="2000" dirty="0">
                <a:latin typeface="Times New Roman" panose="02020603050405020304" pitchFamily="18" charset="0"/>
                <a:cs typeface="Times New Roman" panose="02020603050405020304" pitchFamily="18" charset="0"/>
              </a:rPr>
              <a:t>Recognize the IV, DV, block and create a table for the following research statement.</a:t>
            </a:r>
          </a:p>
          <a:p>
            <a:pPr marL="0" indent="0">
              <a:lnSpc>
                <a:spcPct val="90000"/>
              </a:lnSpc>
              <a:buNone/>
            </a:pPr>
            <a:r>
              <a:rPr lang="en-US" sz="2000" dirty="0">
                <a:latin typeface="Times New Roman" panose="02020603050405020304" pitchFamily="18" charset="0"/>
                <a:cs typeface="Times New Roman" panose="02020603050405020304" pitchFamily="18" charset="0"/>
              </a:rPr>
              <a:t>     “A company is planning to investigate the motor skills or elderly population. The company separates the target population into three age categories: 60 – 69, 70 – 79, and above 80 then randomly assign the participants in the study to one of the three task conditions. After individuals have completed the task, their performance will be compared. </a:t>
            </a:r>
          </a:p>
          <a:p>
            <a:pPr marL="0" indent="0">
              <a:lnSpc>
                <a:spcPct val="90000"/>
              </a:lnSpc>
              <a:buNone/>
            </a:pP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Use the data “Lab 3” with the research question to perform a fine report.</a:t>
            </a:r>
          </a:p>
          <a:p>
            <a:pPr marL="0" indent="0">
              <a:lnSpc>
                <a:spcPct val="90000"/>
              </a:lnSpc>
              <a:buNone/>
            </a:pPr>
            <a:r>
              <a:rPr lang="en-US" sz="2000" dirty="0">
                <a:latin typeface="Times New Roman" panose="02020603050405020304" pitchFamily="18" charset="0"/>
                <a:cs typeface="Times New Roman" panose="02020603050405020304" pitchFamily="18" charset="0"/>
              </a:rPr>
              <a:t>*age “1”:60-69, “2”: 70-79 and “3”: above 80.</a:t>
            </a:r>
            <a:endParaRPr lang="en-US" sz="1500" dirty="0">
              <a:latin typeface="Times New Roman" panose="02020603050405020304" pitchFamily="18" charset="0"/>
              <a:cs typeface="Times New Roman" panose="02020603050405020304" pitchFamily="18" charset="0"/>
            </a:endParaRPr>
          </a:p>
          <a:p>
            <a:pPr marL="0" indent="0">
              <a:lnSpc>
                <a:spcPct val="90000"/>
              </a:lnSpc>
              <a:buNone/>
            </a:pPr>
            <a:endParaRPr lang="en-US" sz="1500" dirty="0">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593" y="4016651"/>
            <a:ext cx="1899237"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Limitations Lead to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FDA guidelines suggest 1000 observations should be in each treatment condition for robust estimation of effects (i.e., the general population of anxiety sufferers in our example).</a:t>
            </a:r>
          </a:p>
          <a:p>
            <a:r>
              <a:rPr lang="en-US" sz="2400" dirty="0">
                <a:latin typeface="Times New Roman" panose="02020603050405020304" pitchFamily="18" charset="0"/>
                <a:cs typeface="Times New Roman" panose="02020603050405020304" pitchFamily="18" charset="0"/>
              </a:rPr>
              <a:t>How likely will be able to obtain 1000 observations in one day of testing?</a:t>
            </a:r>
          </a:p>
          <a:p>
            <a:r>
              <a:rPr lang="en-US" sz="2400" dirty="0">
                <a:latin typeface="Times New Roman" panose="02020603050405020304" pitchFamily="18" charset="0"/>
                <a:cs typeface="Times New Roman" panose="02020603050405020304" pitchFamily="18" charset="0"/>
              </a:rPr>
              <a:t>We probably wouldn’t even be able to get 1000 observations on the same day even if we collected observations at different hospitals (laboratories).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21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Recognizing and Dealing With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If observations come from different days and/or locations what might happen to our data?</a:t>
            </a:r>
          </a:p>
          <a:p>
            <a:r>
              <a:rPr lang="en-US" sz="2400" dirty="0">
                <a:latin typeface="Times New Roman" panose="02020603050405020304" pitchFamily="18" charset="0"/>
                <a:cs typeface="Times New Roman" panose="02020603050405020304" pitchFamily="18" charset="0"/>
              </a:rPr>
              <a:t>Say each hospital location varies in population density – thus some hospitals are in high traffic areas while others are not. </a:t>
            </a:r>
          </a:p>
          <a:p>
            <a:r>
              <a:rPr lang="en-US" sz="2400" dirty="0">
                <a:latin typeface="Times New Roman" panose="02020603050405020304" pitchFamily="18" charset="0"/>
                <a:cs typeface="Times New Roman" panose="02020603050405020304" pitchFamily="18" charset="0"/>
              </a:rPr>
              <a:t>Might differences in traffic alter participants anxiety levels before they arrive? Could this influence the effectiveness of each treatment?</a:t>
            </a:r>
          </a:p>
        </p:txBody>
      </p:sp>
    </p:spTree>
    <p:extLst>
      <p:ext uri="{BB962C8B-B14F-4D97-AF65-F5344CB8AC3E}">
        <p14:creationId xmlns:p14="http://schemas.microsoft.com/office/powerpoint/2010/main" val="160743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Recognizing and Dealing With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Suppose on the second day of testing a large attack occurs (e.g., another 9/11, Mumbai, Nairobi, Vegas). Might such an occurrence impact participants anxiety levels making it more difficult to reduce anxiety than on an average day where nothing happened?</a:t>
            </a:r>
          </a:p>
          <a:p>
            <a:r>
              <a:rPr lang="en-US" sz="2400" dirty="0">
                <a:latin typeface="Times New Roman" panose="02020603050405020304" pitchFamily="18" charset="0"/>
                <a:cs typeface="Times New Roman" panose="02020603050405020304" pitchFamily="18" charset="0"/>
              </a:rPr>
              <a:t>By recognizing the potential for such confounds we can in the best cases design our experiment using a complete randomized block design.</a:t>
            </a:r>
          </a:p>
        </p:txBody>
      </p:sp>
    </p:spTree>
    <p:extLst>
      <p:ext uri="{BB962C8B-B14F-4D97-AF65-F5344CB8AC3E}">
        <p14:creationId xmlns:p14="http://schemas.microsoft.com/office/powerpoint/2010/main" val="24671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Completely randomized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Before moving to the complete randomized block design, what is completely randomized design?</a:t>
            </a:r>
          </a:p>
          <a:p>
            <a:r>
              <a:rPr lang="en-US" sz="2400" dirty="0">
                <a:latin typeface="Times New Roman" panose="02020603050405020304" pitchFamily="18" charset="0"/>
                <a:cs typeface="Times New Roman" panose="02020603050405020304" pitchFamily="18" charset="0"/>
              </a:rPr>
              <a:t>With the completely randomized design, subjects are randomly assigned to one of two or more treatment conditions.</a:t>
            </a:r>
          </a:p>
          <a:p>
            <a:r>
              <a:rPr lang="en-US" sz="2400" dirty="0">
                <a:latin typeface="Times New Roman" panose="02020603050405020304" pitchFamily="18" charset="0"/>
                <a:cs typeface="Times New Roman" panose="02020603050405020304" pitchFamily="18" charset="0"/>
              </a:rPr>
              <a:t>Why randomized? </a:t>
            </a:r>
          </a:p>
          <a:p>
            <a:pPr lvl="1"/>
            <a:r>
              <a:rPr lang="en-US" sz="2200" dirty="0">
                <a:latin typeface="Times New Roman" panose="02020603050405020304" pitchFamily="18" charset="0"/>
                <a:cs typeface="Times New Roman" panose="02020603050405020304" pitchFamily="18" charset="0"/>
              </a:rPr>
              <a:t>A completely randomized design relies on randomization to control for the effects of extraneous variables, which means, on average, extraneous factors will affect treatment conditions equally; this assumption leads to a discussion that the significant differences between conditions can fairly be attributed to the independent variable.</a:t>
            </a:r>
          </a:p>
        </p:txBody>
      </p:sp>
    </p:spTree>
    <p:extLst>
      <p:ext uri="{BB962C8B-B14F-4D97-AF65-F5344CB8AC3E}">
        <p14:creationId xmlns:p14="http://schemas.microsoft.com/office/powerpoint/2010/main" val="317778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latin typeface="Times New Roman" panose="02020603050405020304" pitchFamily="18" charset="0"/>
                <a:cs typeface="Times New Roman" panose="02020603050405020304" pitchFamily="18" charset="0"/>
              </a:rPr>
              <a:t>Blocking</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ito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080418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29</TotalTime>
  <Words>3101</Words>
  <Application>Microsoft Office PowerPoint</Application>
  <PresentationFormat>Widescreen</PresentationFormat>
  <Paragraphs>214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Century Gothic</vt:lpstr>
      <vt:lpstr>Times New Roman</vt:lpstr>
      <vt:lpstr>Wingdings</vt:lpstr>
      <vt:lpstr>Wingdings 2</vt:lpstr>
      <vt:lpstr>Quotable</vt:lpstr>
      <vt:lpstr>Blocking: Design &amp; Analysis</vt:lpstr>
      <vt:lpstr>What are confounds?</vt:lpstr>
      <vt:lpstr>Planning for Confounds</vt:lpstr>
      <vt:lpstr>Limitations Lead to Confounds</vt:lpstr>
      <vt:lpstr>Limitations Lead to Confounds</vt:lpstr>
      <vt:lpstr>Recognizing and Dealing With Confounds</vt:lpstr>
      <vt:lpstr>Recognizing and Dealing With Confounds</vt:lpstr>
      <vt:lpstr>Completely randomized design</vt:lpstr>
      <vt:lpstr>Blocking</vt:lpstr>
      <vt:lpstr>Blocking</vt:lpstr>
      <vt:lpstr>Blocking</vt:lpstr>
      <vt:lpstr>Blocking</vt:lpstr>
      <vt:lpstr>Blocking: Example</vt:lpstr>
      <vt:lpstr>Blocking: Example</vt:lpstr>
      <vt:lpstr>Blocking: Example II</vt:lpstr>
      <vt:lpstr>Blocking: Example II</vt:lpstr>
      <vt:lpstr>Blocked Design: Assumptions</vt:lpstr>
      <vt:lpstr>Additivity of Interaction</vt:lpstr>
      <vt:lpstr>Blocked Design</vt:lpstr>
      <vt:lpstr>Application </vt:lpstr>
      <vt:lpstr>Blocked Design: Case</vt:lpstr>
      <vt:lpstr>Randomized Block Design</vt:lpstr>
      <vt:lpstr>Randomized Block Design</vt:lpstr>
      <vt:lpstr>Blocked Design: Application</vt:lpstr>
      <vt:lpstr>Blocked Design: Application</vt:lpstr>
      <vt:lpstr>Practice</vt:lpstr>
      <vt:lpstr>Assumptions: normality</vt:lpstr>
      <vt:lpstr>Assumptions: independence</vt:lpstr>
      <vt:lpstr>Assumptions: equality of variance</vt:lpstr>
      <vt:lpstr>Assumptions: Additivity of Interaction</vt:lpstr>
      <vt:lpstr>Analyzing a Randomized Block Design in R</vt:lpstr>
      <vt:lpstr>Analyzing a Randomized Block Design in R</vt:lpstr>
      <vt:lpstr>Post-Hoc Test and Effect Size</vt:lpstr>
      <vt:lpstr>Summary write up</vt:lpstr>
      <vt:lpstr>In Class Practice</vt:lpstr>
      <vt:lpstr>Practice: Results</vt:lpstr>
      <vt:lpstr>Summary write up</vt:lpstr>
      <vt:lpstr>Two Sources of Variance </vt:lpstr>
      <vt:lpstr>Two Sources of Variance</vt:lpstr>
      <vt:lpstr>Two Sources of Variance</vt:lpstr>
      <vt:lpstr>Two Sources of Variance</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Blocking: Design &amp; Analysis</dc:title>
  <dc:creator>Wei-Kang Kao</dc:creator>
  <cp:lastModifiedBy>Wei-Kang Kao</cp:lastModifiedBy>
  <cp:revision>11</cp:revision>
  <dcterms:created xsi:type="dcterms:W3CDTF">2019-11-02T19:47:20Z</dcterms:created>
  <dcterms:modified xsi:type="dcterms:W3CDTF">2020-03-24T22:00:00Z</dcterms:modified>
</cp:coreProperties>
</file>