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86" r:id="rId9"/>
    <p:sldId id="287" r:id="rId10"/>
    <p:sldId id="288" r:id="rId11"/>
    <p:sldId id="289" r:id="rId12"/>
    <p:sldId id="290" r:id="rId13"/>
    <p:sldId id="291" r:id="rId14"/>
    <p:sldId id="292" r:id="rId15"/>
    <p:sldId id="283" r:id="rId16"/>
    <p:sldId id="293" r:id="rId17"/>
    <p:sldId id="294" r:id="rId18"/>
    <p:sldId id="295" r:id="rId19"/>
    <p:sldId id="298" r:id="rId20"/>
    <p:sldId id="297"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28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14052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30256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200643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A1424CB-6C58-404D-BA48-D1D20FA5D6E9}" type="datetimeFigureOut">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122573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61213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51802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9965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4983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424CB-6C58-404D-BA48-D1D20FA5D6E9}"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2537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424CB-6C58-404D-BA48-D1D20FA5D6E9}"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7201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424CB-6C58-404D-BA48-D1D20FA5D6E9}" type="datetimeFigureOut">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3762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424CB-6C58-404D-BA48-D1D20FA5D6E9}" type="datetimeFigureOut">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23062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00371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A1424CB-6C58-404D-BA48-D1D20FA5D6E9}" type="datetimeFigureOut">
              <a:rPr lang="en-US" smtClean="0"/>
              <a:t>10/29/2019</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25999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A1424CB-6C58-404D-BA48-D1D20FA5D6E9}" type="datetimeFigureOut">
              <a:rPr lang="en-US" smtClean="0"/>
              <a:t>10/29/2019</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49678E5-6D08-45F8-917C-6F4E197D9623}" type="slidenum">
              <a:rPr lang="en-US" smtClean="0"/>
              <a:t>‹#›</a:t>
            </a:fld>
            <a:endParaRPr lang="en-US"/>
          </a:p>
        </p:txBody>
      </p:sp>
    </p:spTree>
    <p:extLst>
      <p:ext uri="{BB962C8B-B14F-4D97-AF65-F5344CB8AC3E}">
        <p14:creationId xmlns:p14="http://schemas.microsoft.com/office/powerpoint/2010/main" val="180630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tatisticslectures.com/tables/ftabl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Analysis of Variance</a:t>
            </a:r>
            <a:br>
              <a:rPr lang="en-US" sz="4600" dirty="0">
                <a:solidFill>
                  <a:srgbClr val="FFFFFF"/>
                </a:solidFill>
                <a:latin typeface="Times New Roman" panose="02020603050405020304" pitchFamily="18" charset="0"/>
                <a:cs typeface="Times New Roman" panose="02020603050405020304" pitchFamily="18" charset="0"/>
              </a:rPr>
            </a:br>
            <a:r>
              <a:rPr lang="en-US" sz="4600" dirty="0">
                <a:solidFill>
                  <a:srgbClr val="FFFFFF"/>
                </a:solidFill>
                <a:latin typeface="Times New Roman" panose="02020603050405020304" pitchFamily="18" charset="0"/>
                <a:cs typeface="Times New Roman" panose="02020603050405020304" pitchFamily="18" charset="0"/>
              </a:rPr>
              <a:t>(ANOVA)</a:t>
            </a:r>
          </a:p>
        </p:txBody>
      </p:sp>
      <p:sp>
        <p:nvSpPr>
          <p:cNvPr id="3" name="Subtitle 2">
            <a:extLst>
              <a:ext uri="{FF2B5EF4-FFF2-40B4-BE49-F238E27FC236}">
                <a16:creationId xmlns:a16="http://schemas.microsoft.com/office/drawing/2014/main" id="{320D9D42-543E-4CC0-88FD-604A6303C971}"/>
              </a:ext>
            </a:extLst>
          </p:cNvPr>
          <p:cNvSpPr>
            <a:spLocks noGrp="1"/>
          </p:cNvSpPr>
          <p:nvPr>
            <p:ph type="subTitle" idx="1"/>
          </p:nvPr>
        </p:nvSpPr>
        <p:spPr>
          <a:xfrm>
            <a:off x="1268361" y="5503719"/>
            <a:ext cx="9665110" cy="619459"/>
          </a:xfrm>
        </p:spPr>
        <p:txBody>
          <a:bodyPr>
            <a:normAutofit/>
          </a:bodyPr>
          <a:lstStyle/>
          <a:p>
            <a:pPr algn="ctr"/>
            <a:r>
              <a:rPr lang="en-US" sz="1800" dirty="0">
                <a:solidFill>
                  <a:srgbClr val="FFFFFF"/>
                </a:solidFill>
                <a:latin typeface="Times New Roman" panose="02020603050405020304" pitchFamily="18" charset="0"/>
                <a:cs typeface="Times New Roman" panose="02020603050405020304" pitchFamily="18" charset="0"/>
              </a:rPr>
              <a:t>Instructor: Weikang Kao, Ph.D.</a:t>
            </a:r>
          </a:p>
        </p:txBody>
      </p:sp>
      <p:sp>
        <p:nvSpPr>
          <p:cNvPr id="19"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ooter">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84733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a:solidFill>
                  <a:srgbClr val="FFFFFF"/>
                </a:solidFill>
                <a:latin typeface="Times New Roman" panose="02020603050405020304" pitchFamily="18" charset="0"/>
                <a:cs typeface="Times New Roman" panose="02020603050405020304" pitchFamily="18" charset="0"/>
              </a:rPr>
              <a:t>ANOVA: Assumptions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ightbulb">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4053522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Garamond" panose="02020404030301010803" pitchFamily="18" charset="0"/>
              </a:rPr>
              <a:t>ANOVA Assumptions</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There are several assumptions underlying ANOVA that should be considered (some violations are less serious than others).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“Normal” data – mainly we are concerned with skew and kurtosis.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Independence of observations – we assume that each observation is independent from other observations (e.g., no repeated measurement). If this assumption is violated we have a few options but a standard ANOVA is not one of them (no check we just have to know our data).</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Equality of variances – our factor levels are associated with the same level of variance in our dependent variable (most important if we have unequal observations in each level).</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17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Normality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Observations are drawn from a normally distributed population. </a:t>
            </a:r>
          </a:p>
          <a:p>
            <a:pPr marL="0" indent="0">
              <a:buNone/>
            </a:pPr>
            <a:r>
              <a:rPr lang="en-US" sz="2400" dirty="0">
                <a:latin typeface="Times New Roman" panose="02020603050405020304" pitchFamily="18" charset="0"/>
                <a:cs typeface="Times New Roman" panose="02020603050405020304" pitchFamily="18" charset="0"/>
              </a:rPr>
              <a:t>	There are some different tests help us to check the normality of the sample.</a:t>
            </a:r>
          </a:p>
          <a:p>
            <a:r>
              <a:rPr lang="en-US" sz="2400" dirty="0">
                <a:latin typeface="Times New Roman" panose="02020603050405020304" pitchFamily="18" charset="0"/>
                <a:cs typeface="Times New Roman" panose="02020603050405020304" pitchFamily="18" charset="0"/>
              </a:rPr>
              <a:t>Second, we also have to make sure that there is no OUTLIERS in the data. </a:t>
            </a:r>
          </a:p>
          <a:p>
            <a:pPr marL="0" indent="0">
              <a:buNone/>
            </a:pPr>
            <a:r>
              <a:rPr lang="en-US" sz="2400" dirty="0">
                <a:latin typeface="Times New Roman" panose="02020603050405020304" pitchFamily="18" charset="0"/>
                <a:cs typeface="Times New Roman" panose="02020603050405020304" pitchFamily="18" charset="0"/>
              </a:rPr>
              <a:t>	standardized residuals are within in the range of positive 2.5 to negative 2.5.</a:t>
            </a:r>
          </a:p>
          <a:p>
            <a:r>
              <a:rPr lang="en-US" sz="2400" dirty="0">
                <a:latin typeface="Times New Roman" panose="02020603050405020304" pitchFamily="18" charset="0"/>
                <a:cs typeface="Times New Roman" panose="02020603050405020304" pitchFamily="18" charset="0"/>
              </a:rPr>
              <a:t>What if normality assumption is violated? </a:t>
            </a:r>
          </a:p>
          <a:p>
            <a:pPr marL="0" indent="0">
              <a:buNone/>
            </a:pPr>
            <a:r>
              <a:rPr lang="en-US" sz="2400" dirty="0">
                <a:latin typeface="Times New Roman" panose="02020603050405020304" pitchFamily="18" charset="0"/>
                <a:cs typeface="Times New Roman" panose="02020603050405020304" pitchFamily="18" charset="0"/>
              </a:rPr>
              <a:t>	IT’s okay, the F is only slightly affected.</a:t>
            </a:r>
          </a:p>
          <a:p>
            <a:pPr marL="0" indent="0">
              <a:buNone/>
            </a:pPr>
            <a:r>
              <a:rPr lang="en-US" sz="2400" dirty="0">
                <a:latin typeface="Times New Roman" panose="02020603050405020304" pitchFamily="18" charset="0"/>
                <a:cs typeface="Times New Roman" panose="02020603050405020304" pitchFamily="18" charset="0"/>
              </a:rPr>
              <a:t>	The F-test is mostly very robust to this assumption if the following condition is met: the data is identically distributed and the sizes of each group are EQUAL.  </a:t>
            </a:r>
          </a:p>
          <a:p>
            <a:pPr marL="0" indent="0">
              <a:buNone/>
            </a:pPr>
            <a:r>
              <a:rPr lang="en-US" sz="2400" dirty="0">
                <a:latin typeface="Times New Roman" panose="02020603050405020304" pitchFamily="18" charset="0"/>
                <a:cs typeface="Times New Roman" panose="02020603050405020304" pitchFamily="18" charset="0"/>
              </a:rPr>
              <a:t>	If our n is small, then the power of the test might be influenced.</a:t>
            </a:r>
          </a:p>
          <a:p>
            <a:r>
              <a:rPr lang="en-US" sz="2400" dirty="0">
                <a:latin typeface="Times New Roman" panose="02020603050405020304" pitchFamily="18" charset="0"/>
                <a:cs typeface="Times New Roman" panose="02020603050405020304" pitchFamily="18" charset="0"/>
              </a:rPr>
              <a:t>The log correction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54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Independence of observations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Observations are randomly sampled from the population , or subjects are randomly assigned to treatment groups, so that all the observations in the within groups and the between groups are independent. </a:t>
            </a:r>
          </a:p>
          <a:p>
            <a:r>
              <a:rPr lang="en-US" sz="2400" dirty="0">
                <a:latin typeface="Times New Roman" panose="02020603050405020304" pitchFamily="18" charset="0"/>
                <a:cs typeface="Times New Roman" panose="02020603050405020304" pitchFamily="18" charset="0"/>
              </a:rPr>
              <a:t>Checking: </a:t>
            </a:r>
          </a:p>
          <a:p>
            <a:pPr lvl="1"/>
            <a:r>
              <a:rPr lang="en-US" sz="2200" dirty="0">
                <a:latin typeface="Times New Roman" panose="02020603050405020304" pitchFamily="18" charset="0"/>
                <a:cs typeface="Times New Roman" panose="02020603050405020304" pitchFamily="18" charset="0"/>
              </a:rPr>
              <a:t>Make sure that the data are randomly selected from a population or are randomly assigned to the groups.</a:t>
            </a:r>
          </a:p>
          <a:p>
            <a:r>
              <a:rPr lang="en-US" sz="2400" dirty="0">
                <a:latin typeface="Times New Roman" panose="02020603050405020304" pitchFamily="18" charset="0"/>
                <a:cs typeface="Times New Roman" panose="02020603050405020304" pitchFamily="18" charset="0"/>
              </a:rPr>
              <a:t>	Scatterplot of residuals </a:t>
            </a:r>
          </a:p>
          <a:p>
            <a:r>
              <a:rPr lang="en-US" sz="2400" dirty="0">
                <a:latin typeface="Times New Roman" panose="02020603050405020304" pitchFamily="18" charset="0"/>
                <a:cs typeface="Times New Roman" panose="02020603050405020304" pitchFamily="18" charset="0"/>
              </a:rPr>
              <a:t>It’s very important to know that the F-test is NOT robust to the violation, both type I and type II errors are affected.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60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Variance Equality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The observations have equal variances across groups. </a:t>
            </a:r>
          </a:p>
          <a:p>
            <a:r>
              <a:rPr lang="en-US" sz="2400" dirty="0">
                <a:latin typeface="Times New Roman" panose="02020603050405020304" pitchFamily="18" charset="0"/>
                <a:cs typeface="Times New Roman" panose="02020603050405020304" pitchFamily="18" charset="0"/>
              </a:rPr>
              <a:t>This assumption is also referred as the homogeneity of variance. </a:t>
            </a:r>
          </a:p>
          <a:p>
            <a:r>
              <a:rPr lang="en-US" sz="2400" dirty="0" err="1">
                <a:latin typeface="Times New Roman" panose="02020603050405020304" pitchFamily="18" charset="0"/>
                <a:cs typeface="Times New Roman" panose="02020603050405020304" pitchFamily="18" charset="0"/>
              </a:rPr>
              <a:t>Levene’s</a:t>
            </a:r>
            <a:r>
              <a:rPr lang="en-US" sz="2400" dirty="0">
                <a:latin typeface="Times New Roman" panose="02020603050405020304" pitchFamily="18" charset="0"/>
                <a:cs typeface="Times New Roman" panose="02020603050405020304" pitchFamily="18" charset="0"/>
              </a:rPr>
              <a:t> test, Bartlett’s test and scatterplot can be used to check the variance equality.</a:t>
            </a:r>
          </a:p>
          <a:p>
            <a:r>
              <a:rPr lang="en-US" sz="2400" dirty="0">
                <a:latin typeface="Times New Roman" panose="02020603050405020304" pitchFamily="18" charset="0"/>
                <a:cs typeface="Times New Roman" panose="02020603050405020304" pitchFamily="18" charset="0"/>
              </a:rPr>
              <a:t>What if this assumption is not met?</a:t>
            </a:r>
          </a:p>
          <a:p>
            <a:pPr lvl="1"/>
            <a:r>
              <a:rPr lang="en-US" sz="2200" dirty="0">
                <a:latin typeface="Times New Roman" panose="02020603050405020304" pitchFamily="18" charset="0"/>
                <a:cs typeface="Times New Roman" panose="02020603050405020304" pitchFamily="18" charset="0"/>
              </a:rPr>
              <a:t>When first, sample sizes are equal, second, the population is normally distributed, and third, the ratio of the largest variance to the smallest variance is less than three.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all those conditions are satisfied, we have the confidence that the F-test is robust.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648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Post-Hoc and Effect Size </a:t>
            </a:r>
          </a:p>
        </p:txBody>
      </p:sp>
      <p:sp>
        <p:nvSpPr>
          <p:cNvPr id="18"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gnifying glass">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899391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Now we know there is a significant difference among the targeting sample, what’s next?</a:t>
            </a:r>
          </a:p>
          <a:p>
            <a:pPr marL="0" indent="0">
              <a:buNone/>
            </a:pPr>
            <a:r>
              <a:rPr lang="en-US" sz="2400" dirty="0">
                <a:latin typeface="Times New Roman" panose="02020603050405020304" pitchFamily="18" charset="0"/>
                <a:cs typeface="Times New Roman" panose="02020603050405020304" pitchFamily="18" charset="0"/>
              </a:rPr>
              <a:t>We would like to make comparisons between each groups so to understand what makes the difference.</a:t>
            </a:r>
          </a:p>
          <a:p>
            <a:r>
              <a:rPr lang="en-US" sz="2400" dirty="0">
                <a:latin typeface="Times New Roman" panose="02020603050405020304" pitchFamily="18" charset="0"/>
                <a:cs typeface="Times New Roman" panose="02020603050405020304" pitchFamily="18" charset="0"/>
              </a:rPr>
              <a:t>The advantages of Post Hoc test:</a:t>
            </a:r>
          </a:p>
          <a:p>
            <a:pPr lvl="1"/>
            <a:r>
              <a:rPr lang="en-US" sz="2200" dirty="0">
                <a:latin typeface="Times New Roman" panose="02020603050405020304" pitchFamily="18" charset="0"/>
                <a:cs typeface="Times New Roman" panose="02020603050405020304" pitchFamily="18" charset="0"/>
              </a:rPr>
              <a:t>Controlling type I error: think of if we do five t-tests, what will happened?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Single-step post hoc tests:</a:t>
            </a:r>
          </a:p>
          <a:p>
            <a:pPr lvl="1"/>
            <a:r>
              <a:rPr lang="en-US" sz="2200" dirty="0">
                <a:latin typeface="Times New Roman" panose="02020603050405020304" pitchFamily="18" charset="0"/>
                <a:cs typeface="Times New Roman" panose="02020603050405020304" pitchFamily="18" charset="0"/>
              </a:rPr>
              <a:t>We apply the single-step post hoc tests for all pairwise comparisons when equal variances are assumed.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 if the variances of groups are not equal?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92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77500" lnSpcReduction="20000"/>
          </a:bodyPr>
          <a:lstStyle/>
          <a:p>
            <a:pPr marL="0" indent="0">
              <a:buNone/>
            </a:pPr>
            <a:r>
              <a:rPr lang="en-US" sz="2400" dirty="0">
                <a:latin typeface="Times New Roman" panose="02020603050405020304" pitchFamily="18" charset="0"/>
                <a:cs typeface="Times New Roman" panose="02020603050405020304" pitchFamily="18" charset="0"/>
              </a:rPr>
              <a:t>Single-step post hoc tests:</a:t>
            </a:r>
          </a:p>
          <a:p>
            <a:r>
              <a:rPr lang="en-US" sz="2400" dirty="0">
                <a:latin typeface="Times New Roman" panose="02020603050405020304" pitchFamily="18" charset="0"/>
                <a:cs typeface="Times New Roman" panose="02020603050405020304" pitchFamily="18" charset="0"/>
              </a:rPr>
              <a:t>Bonferroni</a:t>
            </a:r>
          </a:p>
          <a:p>
            <a:pPr lvl="1"/>
            <a:r>
              <a:rPr lang="en-US" sz="2200" dirty="0">
                <a:latin typeface="Times New Roman" panose="02020603050405020304" pitchFamily="18" charset="0"/>
                <a:cs typeface="Times New Roman" panose="02020603050405020304" pitchFamily="18" charset="0"/>
              </a:rPr>
              <a:t>Tests all pairwise contrast, conservative, lack of power.</a:t>
            </a:r>
          </a:p>
          <a:p>
            <a:r>
              <a:rPr lang="en-US" sz="2400" dirty="0">
                <a:latin typeface="Times New Roman" panose="02020603050405020304" pitchFamily="18" charset="0"/>
                <a:cs typeface="Times New Roman" panose="02020603050405020304" pitchFamily="18" charset="0"/>
              </a:rPr>
              <a:t>Tukey’s Test</a:t>
            </a:r>
          </a:p>
          <a:p>
            <a:pPr lvl="1"/>
            <a:r>
              <a:rPr lang="en-US" sz="2200" dirty="0">
                <a:latin typeface="Times New Roman" panose="02020603050405020304" pitchFamily="18" charset="0"/>
                <a:cs typeface="Times New Roman" panose="02020603050405020304" pitchFamily="18" charset="0"/>
              </a:rPr>
              <a:t>The purpose of Tukey’s test is to figure out which groups in your sample differ. It uses the “Honest Significant Difference,” a number that represents the distance between groups, to compare every mean with every other mean (Statistics How To, 2019)</a:t>
            </a:r>
          </a:p>
          <a:p>
            <a:r>
              <a:rPr lang="en-US" sz="2400" dirty="0" err="1">
                <a:latin typeface="Times New Roman" panose="02020603050405020304" pitchFamily="18" charset="0"/>
                <a:cs typeface="Times New Roman" panose="02020603050405020304" pitchFamily="18" charset="0"/>
              </a:rPr>
              <a:t>Kurskal</a:t>
            </a:r>
            <a:r>
              <a:rPr lang="en-US" sz="2400" dirty="0">
                <a:latin typeface="Times New Roman" panose="02020603050405020304" pitchFamily="18" charset="0"/>
                <a:cs typeface="Times New Roman" panose="02020603050405020304" pitchFamily="18" charset="0"/>
              </a:rPr>
              <a:t>-Wallis</a:t>
            </a:r>
          </a:p>
          <a:p>
            <a:pPr lvl="1"/>
            <a:r>
              <a:rPr lang="en-US" sz="2200" dirty="0">
                <a:latin typeface="Times New Roman" panose="02020603050405020304" pitchFamily="18" charset="0"/>
                <a:cs typeface="Times New Roman" panose="02020603050405020304" pitchFamily="18" charset="0"/>
              </a:rPr>
              <a:t>one-way ANOVA on ranks is a non-parametric method for testing whether samples originate from the same distribution.</a:t>
            </a:r>
          </a:p>
          <a:p>
            <a:r>
              <a:rPr lang="en-US" sz="2400" dirty="0">
                <a:latin typeface="Times New Roman" panose="02020603050405020304" pitchFamily="18" charset="0"/>
                <a:cs typeface="Times New Roman" panose="02020603050405020304" pitchFamily="18" charset="0"/>
              </a:rPr>
              <a:t>Dunnett</a:t>
            </a:r>
          </a:p>
          <a:p>
            <a:pPr lvl="1"/>
            <a:r>
              <a:rPr lang="en-US" sz="2200" dirty="0">
                <a:latin typeface="Times New Roman" panose="02020603050405020304" pitchFamily="18" charset="0"/>
                <a:cs typeface="Times New Roman" panose="02020603050405020304" pitchFamily="18" charset="0"/>
              </a:rPr>
              <a:t>Like Tukey’s this post-hoc test is used to compare means. Unlike Tukey’s, it compares every mean (Statistics How To, 2019).</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948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Effect Size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As we discussed p-values tell us there is a difference but don’t tell us the size of the difference (i.e., the effect).</a:t>
            </a:r>
          </a:p>
          <a:p>
            <a:pPr marL="0" indent="0">
              <a:buNone/>
            </a:pPr>
            <a:r>
              <a:rPr lang="en-US" sz="2400" dirty="0">
                <a:latin typeface="Times New Roman" panose="02020603050405020304" pitchFamily="18" charset="0"/>
                <a:cs typeface="Times New Roman" panose="02020603050405020304" pitchFamily="18" charset="0"/>
              </a:rPr>
              <a:t>Many researchers focus on effect sizes since large effects are more likely to be robust (replicable).</a:t>
            </a:r>
          </a:p>
          <a:p>
            <a:r>
              <a:rPr lang="en-US" sz="2400" dirty="0">
                <a:latin typeface="Times New Roman" panose="02020603050405020304" pitchFamily="18" charset="0"/>
                <a:cs typeface="Times New Roman" panose="02020603050405020304" pitchFamily="18" charset="0"/>
              </a:rPr>
              <a:t>The effect size is a standardized difference in the means across group. </a:t>
            </a:r>
          </a:p>
          <a:p>
            <a:r>
              <a:rPr lang="en-US" sz="2400" dirty="0">
                <a:latin typeface="Times New Roman" panose="02020603050405020304" pitchFamily="18" charset="0"/>
                <a:cs typeface="Times New Roman" panose="02020603050405020304" pitchFamily="18" charset="0"/>
              </a:rPr>
              <a:t>What is the importance of effect size? </a:t>
            </a:r>
          </a:p>
          <a:p>
            <a:pPr marL="0" indent="0">
              <a:buNone/>
            </a:pPr>
            <a:r>
              <a:rPr lang="en-US" sz="2400" dirty="0">
                <a:latin typeface="Times New Roman" panose="02020603050405020304" pitchFamily="18" charset="0"/>
                <a:cs typeface="Times New Roman" panose="02020603050405020304" pitchFamily="18" charset="0"/>
              </a:rPr>
              <a:t>	A measure of the PRACTICE SIGNIFICANCE of the effect of the treatment.</a:t>
            </a:r>
          </a:p>
          <a:p>
            <a:r>
              <a:rPr lang="en-US" sz="2400" dirty="0">
                <a:latin typeface="Times New Roman" panose="02020603050405020304" pitchFamily="18" charset="0"/>
                <a:cs typeface="Times New Roman" panose="02020603050405020304" pitchFamily="18" charset="0"/>
              </a:rPr>
              <a:t>These are large effects: &lt;=.1 is small, .25 is medium, .4 is large (Cohen, 1988)</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001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Application </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ist">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65556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When to use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While simple tests (like t-tests) are useful (and the best way to go in many situations), most systems we want to examine in the real world have more than two levels and likely contain more than two factors.</a:t>
            </a:r>
          </a:p>
          <a:p>
            <a:r>
              <a:rPr lang="en-US" sz="2400" dirty="0">
                <a:latin typeface="Times New Roman" panose="02020603050405020304" pitchFamily="18" charset="0"/>
                <a:cs typeface="Times New Roman" panose="02020603050405020304" pitchFamily="18" charset="0"/>
              </a:rPr>
              <a:t>ANOVA is one type of statistical model that can handle: Predictors with multiple levels, multiple predictors, interactions between predictors, and as will see towards later in this course it can deal with designs containing random and nested factors (repeated measurement).</a:t>
            </a:r>
          </a:p>
          <a:p>
            <a:r>
              <a:rPr lang="en-US" sz="2400" dirty="0">
                <a:latin typeface="Times New Roman" panose="02020603050405020304" pitchFamily="18" charset="0"/>
                <a:cs typeface="Times New Roman" panose="02020603050405020304" pitchFamily="18" charset="0"/>
              </a:rPr>
              <a:t>Will review the basics of ANOVA and how to use it for data containing fixed categorical effects with 3 or more levels (if just two levels in most cases a t-test will get the job done easier).</a:t>
            </a:r>
          </a:p>
        </p:txBody>
      </p:sp>
    </p:spTree>
    <p:extLst>
      <p:ext uri="{BB962C8B-B14F-4D97-AF65-F5344CB8AC3E}">
        <p14:creationId xmlns:p14="http://schemas.microsoft.com/office/powerpoint/2010/main" val="92373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 working example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To make things easier to follow will use a real data set where individuals provided valuations of an items worth either as buyers, sellers, or choosers (someone who decides the price that would make them indifferent between that amount or and an item).</a:t>
            </a:r>
          </a:p>
          <a:p>
            <a:pPr marL="0" indent="0">
              <a:buNone/>
            </a:pPr>
            <a:r>
              <a:rPr lang="en-US" sz="2400" dirty="0">
                <a:latin typeface="Times New Roman" panose="02020603050405020304" pitchFamily="18" charset="0"/>
                <a:cs typeface="Times New Roman" panose="02020603050405020304" pitchFamily="18" charset="0"/>
              </a:rPr>
              <a:t>In this example our IV is perspective and it has three levels making our analysis a One-Way ANOVA: Buyer (1), Chooser (0), Seller (2) </a:t>
            </a:r>
          </a:p>
          <a:p>
            <a:pPr marL="0" indent="0">
              <a:buNone/>
            </a:pPr>
            <a:r>
              <a:rPr lang="en-US" sz="2400" dirty="0">
                <a:latin typeface="Times New Roman" panose="02020603050405020304" pitchFamily="18" charset="0"/>
                <a:cs typeface="Times New Roman" panose="02020603050405020304" pitchFamily="18" charset="0"/>
              </a:rPr>
              <a:t>We can see that we want to test whether there is variation between valuations for our three levels of perspective, and we might have some predictions about which levels will differ (e.g., sellers &gt; buyers, choosers = sellers, 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29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 working example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An ANOVA tests the following hypothesis in our example:</a:t>
            </a:r>
          </a:p>
          <a:p>
            <a:pPr marL="0" indent="0">
              <a:buNone/>
            </a:pPr>
            <a:r>
              <a:rPr lang="en-US" sz="24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Seller = Chooser = Buyer</a:t>
            </a:r>
          </a:p>
          <a:p>
            <a:pPr marL="0" indent="0">
              <a:buNone/>
            </a:pPr>
            <a:r>
              <a:rPr lang="en-US" sz="24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least one pair of levels differ from one another.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15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 Normality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library("moments")</a:t>
            </a:r>
          </a:p>
          <a:p>
            <a:pPr marL="0" indent="0">
              <a:buNone/>
            </a:pPr>
            <a:r>
              <a:rPr lang="en-US" sz="2400" dirty="0">
                <a:latin typeface="Times New Roman" panose="02020603050405020304" pitchFamily="18" charset="0"/>
                <a:cs typeface="Times New Roman" panose="02020603050405020304" pitchFamily="18" charset="0"/>
              </a:rPr>
              <a:t>First look at the overall distribution:</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plot(density(</a:t>
            </a:r>
            <a:r>
              <a:rPr lang="en-US" sz="2400" dirty="0" err="1">
                <a:solidFill>
                  <a:srgbClr val="FF0000"/>
                </a:solidFill>
                <a:latin typeface="Times New Roman" panose="02020603050405020304" pitchFamily="18" charset="0"/>
                <a:cs typeface="Times New Roman" panose="02020603050405020304" pitchFamily="18" charset="0"/>
              </a:rPr>
              <a:t>ANOVAExample$Valuation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qqnorm</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data$Valuation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D'Agostino skewness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agostino.test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data$Valuation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Normality test (Shapiro-Wilks):</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shapiro.test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ANOVAExample$Valuation</a:t>
            </a:r>
            <a:r>
              <a:rPr lang="en-US" sz="24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0960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 Independence of observations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Observations are randomly sampled from the population , or subjects are randomly assigned to treatment groups, so that all the observations in the within groups and the between groups are independent. </a:t>
            </a:r>
          </a:p>
          <a:p>
            <a:pPr marL="0" indent="0">
              <a:buNone/>
            </a:pPr>
            <a:r>
              <a:rPr lang="en-US" sz="2400" dirty="0">
                <a:latin typeface="Times New Roman" panose="02020603050405020304" pitchFamily="18" charset="0"/>
                <a:cs typeface="Times New Roman" panose="02020603050405020304" pitchFamily="18" charset="0"/>
              </a:rPr>
              <a:t>Scatterplot of residuals </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eruption.lm</a:t>
            </a:r>
            <a:r>
              <a:rPr lang="en-US" sz="2400" dirty="0">
                <a:solidFill>
                  <a:srgbClr val="FF0000"/>
                </a:solidFill>
                <a:latin typeface="Times New Roman" panose="02020603050405020304" pitchFamily="18" charset="0"/>
                <a:cs typeface="Times New Roman" panose="02020603050405020304" pitchFamily="18" charset="0"/>
              </a:rPr>
              <a:t> = </a:t>
            </a:r>
            <a:r>
              <a:rPr lang="en-US" sz="2400" dirty="0" err="1">
                <a:solidFill>
                  <a:srgbClr val="FF0000"/>
                </a:solidFill>
                <a:latin typeface="Times New Roman" panose="02020603050405020304" pitchFamily="18" charset="0"/>
                <a:cs typeface="Times New Roman" panose="02020603050405020304" pitchFamily="18" charset="0"/>
              </a:rPr>
              <a:t>lm</a:t>
            </a:r>
            <a:r>
              <a:rPr lang="en-US" sz="2400" dirty="0">
                <a:solidFill>
                  <a:srgbClr val="FF0000"/>
                </a:solidFill>
                <a:latin typeface="Times New Roman" panose="02020603050405020304" pitchFamily="18" charset="0"/>
                <a:cs typeface="Times New Roman" panose="02020603050405020304" pitchFamily="18" charset="0"/>
              </a:rPr>
              <a:t>(Variable ~ Group, data=data)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eruption.res = </a:t>
            </a:r>
            <a:r>
              <a:rPr lang="en-US" sz="2400" dirty="0" err="1">
                <a:solidFill>
                  <a:srgbClr val="FF0000"/>
                </a:solidFill>
                <a:latin typeface="Times New Roman" panose="02020603050405020304" pitchFamily="18" charset="0"/>
                <a:cs typeface="Times New Roman" panose="02020603050405020304" pitchFamily="18" charset="0"/>
              </a:rPr>
              <a:t>resid</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eruption.lm</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plot(</a:t>
            </a:r>
            <a:r>
              <a:rPr lang="en-US" sz="2400" dirty="0" err="1">
                <a:solidFill>
                  <a:srgbClr val="FF0000"/>
                </a:solidFill>
                <a:latin typeface="Times New Roman" panose="02020603050405020304" pitchFamily="18" charset="0"/>
                <a:cs typeface="Times New Roman" panose="02020603050405020304" pitchFamily="18" charset="0"/>
              </a:rPr>
              <a:t>data$Variable</a:t>
            </a:r>
            <a:r>
              <a:rPr lang="en-US" sz="2400" dirty="0">
                <a:solidFill>
                  <a:srgbClr val="FF0000"/>
                </a:solidFill>
                <a:latin typeface="Times New Roman" panose="02020603050405020304" pitchFamily="18" charset="0"/>
                <a:cs typeface="Times New Roman" panose="02020603050405020304" pitchFamily="18" charset="0"/>
              </a:rPr>
              <a:t>, eruption.res, </a:t>
            </a:r>
            <a:r>
              <a:rPr lang="en-US" sz="2400" dirty="0" err="1">
                <a:solidFill>
                  <a:srgbClr val="FF0000"/>
                </a:solidFill>
                <a:latin typeface="Times New Roman" panose="02020603050405020304" pitchFamily="18" charset="0"/>
                <a:cs typeface="Times New Roman" panose="02020603050405020304" pitchFamily="18" charset="0"/>
              </a:rPr>
              <a:t>ylab</a:t>
            </a:r>
            <a:r>
              <a:rPr lang="en-US" sz="2400" dirty="0">
                <a:solidFill>
                  <a:srgbClr val="FF0000"/>
                </a:solidFill>
                <a:latin typeface="Times New Roman" panose="02020603050405020304" pitchFamily="18" charset="0"/>
                <a:cs typeface="Times New Roman" panose="02020603050405020304" pitchFamily="18" charset="0"/>
              </a:rPr>
              <a:t>="Residuals", </a:t>
            </a:r>
            <a:r>
              <a:rPr lang="en-US" sz="2400" dirty="0" err="1">
                <a:solidFill>
                  <a:srgbClr val="FF0000"/>
                </a:solidFill>
                <a:latin typeface="Times New Roman" panose="02020603050405020304" pitchFamily="18" charset="0"/>
                <a:cs typeface="Times New Roman" panose="02020603050405020304" pitchFamily="18" charset="0"/>
              </a:rPr>
              <a:t>xlab</a:t>
            </a:r>
            <a:r>
              <a:rPr lang="en-US" sz="2400" dirty="0">
                <a:solidFill>
                  <a:srgbClr val="FF0000"/>
                </a:solidFill>
                <a:latin typeface="Times New Roman" panose="02020603050405020304" pitchFamily="18" charset="0"/>
                <a:cs typeface="Times New Roman" panose="02020603050405020304" pitchFamily="18" charset="0"/>
              </a:rPr>
              <a:t>=“group", main=“Title") </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abline</a:t>
            </a:r>
            <a:r>
              <a:rPr lang="en-US" sz="2400" dirty="0">
                <a:solidFill>
                  <a:srgbClr val="FF0000"/>
                </a:solidFill>
                <a:latin typeface="Times New Roman" panose="02020603050405020304" pitchFamily="18" charset="0"/>
                <a:cs typeface="Times New Roman" panose="02020603050405020304" pitchFamily="18" charset="0"/>
              </a:rPr>
              <a:t>(0, 0)</a:t>
            </a:r>
          </a:p>
          <a:p>
            <a:pPr marL="0" indent="0">
              <a:buNone/>
            </a:pPr>
            <a:r>
              <a:rPr lang="en-US" sz="2400" dirty="0">
                <a:latin typeface="Times New Roman" panose="02020603050405020304" pitchFamily="18" charset="0"/>
                <a:cs typeface="Times New Roman" panose="02020603050405020304" pitchFamily="18" charset="0"/>
              </a:rPr>
              <a:t>It’s very important to know that the F-test is NOT robust to the violation, both type I and type II errors are affected. </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866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 Variance Equality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Equality of variance (Bartlett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bartlett.test</a:t>
            </a:r>
            <a:r>
              <a:rPr lang="en-US" sz="2400" dirty="0">
                <a:solidFill>
                  <a:srgbClr val="FF0000"/>
                </a:solidFill>
                <a:latin typeface="Times New Roman" panose="02020603050405020304" pitchFamily="18" charset="0"/>
                <a:cs typeface="Times New Roman" panose="02020603050405020304" pitchFamily="18" charset="0"/>
              </a:rPr>
              <a:t>(ANOVAExample$V2,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 general rule of thumb is that if we have balanced data (the # of observations in each level is equal) then small violations (largest variance/smallest variance &lt; 3) we are ok with ANOVA.</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tapply</a:t>
            </a:r>
            <a:r>
              <a:rPr lang="en-US" sz="2400" dirty="0">
                <a:solidFill>
                  <a:srgbClr val="FF0000"/>
                </a:solidFill>
                <a:latin typeface="Times New Roman" panose="02020603050405020304" pitchFamily="18" charset="0"/>
                <a:cs typeface="Times New Roman" panose="02020603050405020304" pitchFamily="18" charset="0"/>
              </a:rPr>
              <a:t>(ANOVAExample$V2,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 var)</a:t>
            </a:r>
          </a:p>
        </p:txBody>
      </p:sp>
    </p:spTree>
    <p:extLst>
      <p:ext uri="{BB962C8B-B14F-4D97-AF65-F5344CB8AC3E}">
        <p14:creationId xmlns:p14="http://schemas.microsoft.com/office/powerpoint/2010/main" val="1625630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Do the Analysis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Perform the model:</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summary(</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(Valuation ~ Condition, data = data))</a:t>
            </a:r>
          </a:p>
          <a:p>
            <a:pPr marL="0" indent="0">
              <a:buNone/>
            </a:pPr>
            <a:r>
              <a:rPr lang="en-US" sz="2400" dirty="0">
                <a:latin typeface="Times New Roman" panose="02020603050405020304" pitchFamily="18" charset="0"/>
                <a:cs typeface="Times New Roman" panose="02020603050405020304" pitchFamily="18" charset="0"/>
              </a:rPr>
              <a:t>We can also create a model:</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 &lt;- </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(Valuation ~ Condition, data)</a:t>
            </a:r>
          </a:p>
          <a:p>
            <a:pPr marL="0" indent="0">
              <a:buNone/>
            </a:pPr>
            <a:r>
              <a:rPr lang="en-US" sz="2400" dirty="0">
                <a:latin typeface="Times New Roman" panose="02020603050405020304" pitchFamily="18" charset="0"/>
                <a:cs typeface="Times New Roman" panose="02020603050405020304" pitchFamily="18" charset="0"/>
              </a:rPr>
              <a:t>Doing so we find a significant effect of Condition, F(2, 237) = 19.61, p &lt; .001. But where is the difference?</a:t>
            </a:r>
          </a:p>
        </p:txBody>
      </p:sp>
    </p:spTree>
    <p:extLst>
      <p:ext uri="{BB962C8B-B14F-4D97-AF65-F5344CB8AC3E}">
        <p14:creationId xmlns:p14="http://schemas.microsoft.com/office/powerpoint/2010/main" val="1923095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Bonferroni:</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pairwise.t.test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 $IV, </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 $Group, paired = FALSE, </a:t>
            </a:r>
            <a:r>
              <a:rPr lang="en-US" sz="2400" dirty="0" err="1">
                <a:solidFill>
                  <a:srgbClr val="FF0000"/>
                </a:solidFill>
                <a:latin typeface="Times New Roman" panose="02020603050405020304" pitchFamily="18" charset="0"/>
                <a:cs typeface="Times New Roman" panose="02020603050405020304" pitchFamily="18" charset="0"/>
              </a:rPr>
              <a:t>p.adjust.method</a:t>
            </a:r>
            <a:r>
              <a:rPr lang="en-US" sz="2400" dirty="0">
                <a:solidFill>
                  <a:srgbClr val="FF0000"/>
                </a:solidFill>
                <a:latin typeface="Times New Roman" panose="02020603050405020304" pitchFamily="18" charset="0"/>
                <a:cs typeface="Times New Roman" panose="02020603050405020304" pitchFamily="18" charset="0"/>
              </a:rPr>
              <a:t> = “method")</a:t>
            </a:r>
          </a:p>
          <a:p>
            <a:pPr marL="0" indent="0">
              <a:buNone/>
            </a:pPr>
            <a:r>
              <a:rPr lang="en-US" sz="2400" dirty="0">
                <a:latin typeface="Times New Roman" panose="02020603050405020304" pitchFamily="18" charset="0"/>
                <a:cs typeface="Times New Roman" panose="02020603050405020304" pitchFamily="18" charset="0"/>
              </a:rPr>
              <a:t>**method can be "none", "</a:t>
            </a:r>
            <a:r>
              <a:rPr lang="en-US" sz="2400" dirty="0" err="1">
                <a:latin typeface="Times New Roman" panose="02020603050405020304" pitchFamily="18" charset="0"/>
                <a:cs typeface="Times New Roman" panose="02020603050405020304" pitchFamily="18" charset="0"/>
              </a:rPr>
              <a:t>bonferroni</a:t>
            </a:r>
            <a:r>
              <a:rPr lang="en-US" sz="2400" dirty="0">
                <a:latin typeface="Times New Roman" panose="02020603050405020304" pitchFamily="18" charset="0"/>
                <a:cs typeface="Times New Roman" panose="02020603050405020304" pitchFamily="18" charset="0"/>
              </a:rPr>
              <a:t>", "holm", "</a:t>
            </a:r>
            <a:r>
              <a:rPr lang="en-US" sz="2400" dirty="0" err="1">
                <a:latin typeface="Times New Roman" panose="02020603050405020304" pitchFamily="18" charset="0"/>
                <a:cs typeface="Times New Roman" panose="02020603050405020304" pitchFamily="18" charset="0"/>
              </a:rPr>
              <a:t>hochberg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hommel</a:t>
            </a:r>
            <a:r>
              <a:rPr lang="en-US" sz="2400" dirty="0">
                <a:latin typeface="Times New Roman" panose="02020603050405020304" pitchFamily="18" charset="0"/>
                <a:cs typeface="Times New Roman" panose="02020603050405020304" pitchFamily="18" charset="0"/>
              </a:rPr>
              <a:t>", "BH", or "BY“</a:t>
            </a:r>
          </a:p>
          <a:p>
            <a:pPr marL="0" indent="0">
              <a:buNone/>
            </a:pPr>
            <a:r>
              <a:rPr lang="en-US" sz="2400" dirty="0" err="1">
                <a:latin typeface="Times New Roman" panose="02020603050405020304" pitchFamily="18" charset="0"/>
                <a:cs typeface="Times New Roman" panose="02020603050405020304" pitchFamily="18" charset="0"/>
              </a:rPr>
              <a:t>Kurskal</a:t>
            </a:r>
            <a:r>
              <a:rPr lang="en-US" sz="2400" dirty="0">
                <a:latin typeface="Times New Roman" panose="02020603050405020304" pitchFamily="18" charset="0"/>
                <a:cs typeface="Times New Roman" panose="02020603050405020304" pitchFamily="18" charset="0"/>
              </a:rPr>
              <a:t>-Wallis:</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kruskalmc</a:t>
            </a:r>
            <a:r>
              <a:rPr lang="en-US" sz="2400" dirty="0">
                <a:solidFill>
                  <a:srgbClr val="FF0000"/>
                </a:solidFill>
                <a:latin typeface="Times New Roman" panose="02020603050405020304" pitchFamily="18" charset="0"/>
                <a:cs typeface="Times New Roman" panose="02020603050405020304" pitchFamily="18" charset="0"/>
              </a:rPr>
              <a:t>(V2~factor(Condition), data = </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Tukey’s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TukeyHSD</a:t>
            </a:r>
            <a:r>
              <a:rPr lang="en-US" sz="2400" dirty="0">
                <a:solidFill>
                  <a:srgbClr val="FF0000"/>
                </a:solidFill>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244894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Effect Size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85000" lnSpcReduction="20000"/>
          </a:bodyPr>
          <a:lstStyle/>
          <a:p>
            <a:pPr marL="0" indent="0">
              <a:buNone/>
            </a:pPr>
            <a:r>
              <a:rPr lang="en-US" sz="2400" dirty="0">
                <a:latin typeface="Times New Roman" panose="02020603050405020304" pitchFamily="18" charset="0"/>
                <a:cs typeface="Times New Roman" panose="02020603050405020304" pitchFamily="18" charset="0"/>
              </a:rPr>
              <a:t>The effect size is a standardized difference in the means across group.</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install two packages: "</a:t>
            </a:r>
            <a:r>
              <a:rPr lang="en-US" sz="2400" dirty="0" err="1">
                <a:solidFill>
                  <a:srgbClr val="FF0000"/>
                </a:solidFill>
                <a:latin typeface="Times New Roman" panose="02020603050405020304" pitchFamily="18" charset="0"/>
                <a:cs typeface="Times New Roman" panose="02020603050405020304" pitchFamily="18" charset="0"/>
              </a:rPr>
              <a:t>pastecs</a:t>
            </a:r>
            <a:r>
              <a:rPr lang="en-US" sz="2400" dirty="0">
                <a:solidFill>
                  <a:srgbClr val="FF0000"/>
                </a:solidFill>
                <a:latin typeface="Times New Roman" panose="02020603050405020304" pitchFamily="18" charset="0"/>
                <a:cs typeface="Times New Roman" panose="02020603050405020304" pitchFamily="18" charset="0"/>
              </a:rPr>
              <a:t>" and "compute.es“</a:t>
            </a:r>
          </a:p>
          <a:p>
            <a:pPr marL="0" indent="0">
              <a:buNone/>
            </a:pPr>
            <a:r>
              <a:rPr lang="en-US" sz="2400" dirty="0">
                <a:latin typeface="Times New Roman" panose="02020603050405020304" pitchFamily="18" charset="0"/>
                <a:cs typeface="Times New Roman" panose="02020603050405020304" pitchFamily="18" charset="0"/>
              </a:rPr>
              <a:t>First get the relevant stats for each factor level (only relevant output pasted below):</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by(ANOVAExample$V2,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stat.desc</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Condition 0		 Condition 1		 Condition 2</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 n   M     SD		 n	M	  SD	  	  n	  M	    SD</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 80  2.03  .52		80	1.71  .56		  80	  2.19 .43</a:t>
            </a:r>
          </a:p>
          <a:p>
            <a:pPr marL="0" indent="0">
              <a:buNone/>
            </a:pPr>
            <a:r>
              <a:rPr lang="en-US" sz="2400" dirty="0">
                <a:latin typeface="Times New Roman" panose="02020603050405020304" pitchFamily="18" charset="0"/>
                <a:cs typeface="Times New Roman" panose="02020603050405020304" pitchFamily="18" charset="0"/>
              </a:rPr>
              <a:t>Use these values to compute a few standard measures of effect size for any pair of interest (will compare 1 and 2 ~ Buyers vs Sellers).</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mes</a:t>
            </a:r>
            <a:r>
              <a:rPr lang="en-US" sz="2400" dirty="0">
                <a:solidFill>
                  <a:srgbClr val="FF0000"/>
                </a:solidFill>
                <a:latin typeface="Times New Roman" panose="02020603050405020304" pitchFamily="18" charset="0"/>
                <a:cs typeface="Times New Roman" panose="02020603050405020304" pitchFamily="18" charset="0"/>
              </a:rPr>
              <a:t>(2.19, 1.71, .43, .56, 80, 80)</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Cohen’s d = .96, Hedge’s g = .96, r = .43</a:t>
            </a:r>
          </a:p>
        </p:txBody>
      </p:sp>
    </p:spTree>
    <p:extLst>
      <p:ext uri="{BB962C8B-B14F-4D97-AF65-F5344CB8AC3E}">
        <p14:creationId xmlns:p14="http://schemas.microsoft.com/office/powerpoint/2010/main" val="1732697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What do we find? </a:t>
            </a:r>
          </a:p>
          <a:p>
            <a:pPr marL="0" indent="0">
              <a:buNone/>
            </a:pPr>
            <a:r>
              <a:rPr lang="en-US" sz="2400" dirty="0">
                <a:latin typeface="Times New Roman" panose="02020603050405020304" pitchFamily="18" charset="0"/>
                <a:cs typeface="Times New Roman" panose="02020603050405020304" pitchFamily="18" charset="0"/>
              </a:rPr>
              <a:t>1. Research Question and hypothesis?</a:t>
            </a:r>
          </a:p>
          <a:p>
            <a:pPr marL="0" indent="0">
              <a:buNone/>
            </a:pPr>
            <a:r>
              <a:rPr lang="en-US" sz="2400" dirty="0">
                <a:latin typeface="Times New Roman" panose="02020603050405020304" pitchFamily="18" charset="0"/>
                <a:cs typeface="Times New Roman" panose="02020603050405020304" pitchFamily="18" charset="0"/>
              </a:rPr>
              <a:t>2. Test of the assumptions?</a:t>
            </a:r>
          </a:p>
          <a:p>
            <a:pPr marL="0" indent="0">
              <a:buNone/>
            </a:pPr>
            <a:r>
              <a:rPr lang="en-US" sz="2400" dirty="0">
                <a:latin typeface="Times New Roman" panose="02020603050405020304" pitchFamily="18" charset="0"/>
                <a:cs typeface="Times New Roman" panose="02020603050405020304" pitchFamily="18" charset="0"/>
              </a:rPr>
              <a:t>3. Result of the ANOVA test?</a:t>
            </a:r>
          </a:p>
          <a:p>
            <a:pPr marL="0" indent="0">
              <a:buNone/>
            </a:pPr>
            <a:r>
              <a:rPr lang="en-US" sz="2400" dirty="0">
                <a:latin typeface="Times New Roman" panose="02020603050405020304" pitchFamily="18" charset="0"/>
                <a:cs typeface="Times New Roman" panose="02020603050405020304" pitchFamily="18" charset="0"/>
              </a:rPr>
              <a:t>4. Result of the post hoc tests?</a:t>
            </a:r>
          </a:p>
          <a:p>
            <a:pPr marL="0" indent="0">
              <a:buNone/>
            </a:pPr>
            <a:r>
              <a:rPr lang="en-US" sz="2400" dirty="0">
                <a:latin typeface="Times New Roman" panose="02020603050405020304" pitchFamily="18" charset="0"/>
                <a:cs typeface="Times New Roman" panose="02020603050405020304" pitchFamily="18" charset="0"/>
              </a:rPr>
              <a:t>5. Effect size?</a:t>
            </a:r>
          </a:p>
          <a:p>
            <a:pPr marL="0" indent="0">
              <a:buNone/>
            </a:pPr>
            <a:r>
              <a:rPr lang="en-US" sz="2400" dirty="0">
                <a:latin typeface="Times New Roman" panose="02020603050405020304" pitchFamily="18" charset="0"/>
                <a:cs typeface="Times New Roman" panose="02020603050405020304" pitchFamily="18" charset="0"/>
              </a:rPr>
              <a:t>6. Conclusion?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66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Summary write up</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all assumptions are met and there is no adjustment made. Results suggest that the valuation of an item’s worth was affected by the status of (as buyers, sellers, or choosers) of the participants (F(2, 237) = 19.61, p &lt; .001)</a:t>
            </a:r>
          </a:p>
          <a:p>
            <a:pPr marL="0" indent="0">
              <a:buNone/>
            </a:pPr>
            <a:r>
              <a:rPr lang="en-US" sz="2400" dirty="0">
                <a:latin typeface="Times New Roman" panose="02020603050405020304" pitchFamily="18" charset="0"/>
                <a:cs typeface="Times New Roman" panose="02020603050405020304" pitchFamily="18" charset="0"/>
              </a:rPr>
              <a:t>	Continue the discussion with specifically which groups differed, a Tukey’s hoc test was established. The result suggested that there is a significant difference between buyers and choosers (p &lt; .001) and buyers and sellers (p &lt; .001), in terms of the valuation of an item’s worth. The effect was large, Cohen’ D = .96.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36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0" y="447188"/>
            <a:ext cx="10571998" cy="970450"/>
          </a:xfrm>
        </p:spPr>
        <p:txBody>
          <a:bodyPr/>
          <a:lstStyle/>
          <a:p>
            <a:pPr algn="ctr"/>
            <a:r>
              <a:rPr lang="en-US" i="1" dirty="0">
                <a:latin typeface="Times New Roman" panose="02020603050405020304" pitchFamily="18" charset="0"/>
                <a:cs typeface="Times New Roman" panose="02020603050405020304" pitchFamily="18" charset="0"/>
              </a:rPr>
              <a:t>Preview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An ANOVA test assesses a statistical difference of some quantitative variables between two or more independent group means.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Perform a (or more)  hypotheses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Critical value (F) is from the F-table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Observed test statistic</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Make a conclusion based on the finding. </a:t>
            </a:r>
          </a:p>
          <a:p>
            <a:pPr marL="0" indent="0">
              <a:buNone/>
            </a:pPr>
            <a:r>
              <a:rPr lang="en-US" sz="2400" dirty="0">
                <a:latin typeface="Times New Roman" panose="02020603050405020304" pitchFamily="18" charset="0"/>
                <a:cs typeface="Times New Roman" panose="02020603050405020304" pitchFamily="18" charset="0"/>
              </a:rPr>
              <a:t>** It should be noted that the F-test does NOT specify which group(s) is/are different from the others. </a:t>
            </a:r>
          </a:p>
          <a:p>
            <a:pPr marL="0" indent="0">
              <a:buNone/>
            </a:pPr>
            <a:r>
              <a:rPr lang="en-US" sz="2400" dirty="0">
                <a:latin typeface="Times New Roman" panose="02020603050405020304" pitchFamily="18" charset="0"/>
                <a:cs typeface="Times New Roman" panose="02020603050405020304" pitchFamily="18" charset="0"/>
              </a:rPr>
              <a:t>**Question: why not do multiple t-tests?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212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In class Practice </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Pencil">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1566235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We are now dealing with a dataset (an XXX bank costumer info). The bank wants to know how different jobs influence individual’s annual income, purchasing ability and how many credit cards do they have?</a:t>
            </a:r>
          </a:p>
          <a:p>
            <a:pPr marL="0" indent="0">
              <a:buNone/>
            </a:pPr>
            <a:r>
              <a:rPr lang="en-US" sz="2400" dirty="0">
                <a:latin typeface="Times New Roman" panose="02020603050405020304" pitchFamily="18" charset="0"/>
                <a:cs typeface="Times New Roman" panose="02020603050405020304" pitchFamily="18" charset="0"/>
              </a:rPr>
              <a:t>Download the </a:t>
            </a:r>
            <a:r>
              <a:rPr lang="en-US" sz="2400" dirty="0" err="1">
                <a:latin typeface="Times New Roman" panose="02020603050405020304" pitchFamily="18" charset="0"/>
                <a:cs typeface="Times New Roman" panose="02020603050405020304" pitchFamily="18" charset="0"/>
              </a:rPr>
              <a:t>Bankinfo</a:t>
            </a:r>
            <a:r>
              <a:rPr lang="en-US" sz="2400" dirty="0">
                <a:latin typeface="Times New Roman" panose="02020603050405020304" pitchFamily="18" charset="0"/>
                <a:cs typeface="Times New Roman" panose="02020603050405020304" pitchFamily="18" charset="0"/>
              </a:rPr>
              <a:t> data. </a:t>
            </a:r>
          </a:p>
          <a:p>
            <a:r>
              <a:rPr lang="en-US" sz="2400" dirty="0">
                <a:latin typeface="Times New Roman" panose="02020603050405020304" pitchFamily="18" charset="0"/>
                <a:cs typeface="Times New Roman" panose="02020603050405020304" pitchFamily="18" charset="0"/>
              </a:rPr>
              <a:t>In the Group variable, 0 represents students, 1 represents teachers, and 2 represents taxi driver. </a:t>
            </a:r>
          </a:p>
          <a:p>
            <a:r>
              <a:rPr lang="en-US" sz="2400" dirty="0">
                <a:latin typeface="Times New Roman" panose="02020603050405020304" pitchFamily="18" charset="0"/>
                <a:cs typeface="Times New Roman" panose="02020603050405020304" pitchFamily="18" charset="0"/>
              </a:rPr>
              <a:t>What are the research questions? </a:t>
            </a:r>
          </a:p>
          <a:p>
            <a:r>
              <a:rPr lang="en-US" sz="2400" dirty="0">
                <a:latin typeface="Times New Roman" panose="02020603050405020304" pitchFamily="18" charset="0"/>
                <a:cs typeface="Times New Roman" panose="02020603050405020304" pitchFamily="18" charset="0"/>
              </a:rPr>
              <a:t>What are the hypothesis?</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493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First, we use Annual income as our first IV. </a:t>
            </a:r>
          </a:p>
          <a:p>
            <a:r>
              <a:rPr lang="en-US" sz="2400" dirty="0">
                <a:latin typeface="Times New Roman" panose="02020603050405020304" pitchFamily="18" charset="0"/>
                <a:cs typeface="Times New Roman" panose="02020603050405020304" pitchFamily="18" charset="0"/>
              </a:rPr>
              <a:t>The research question is “There is a significant difference among the following three jobs: students, teachers and taxi drivers, in terms of their annul income”</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there is no difference in terms of annual income among the three jobs.</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there is at least one group differs than the others in terms of annual income among the three jobs.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 if we want to check their purchasing ability and/or numbers of credit cards?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200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check the ANOVA assumptions:</a:t>
            </a:r>
          </a:p>
          <a:p>
            <a:r>
              <a:rPr lang="en-US" sz="2400" dirty="0">
                <a:latin typeface="Times New Roman" panose="02020603050405020304" pitchFamily="18" charset="0"/>
                <a:cs typeface="Times New Roman" panose="02020603050405020304" pitchFamily="18" charset="0"/>
              </a:rPr>
              <a:t>Normality: Bad </a:t>
            </a:r>
          </a:p>
          <a:p>
            <a:r>
              <a:rPr lang="en-US" sz="2400" dirty="0">
                <a:latin typeface="Times New Roman" panose="02020603050405020304" pitchFamily="18" charset="0"/>
                <a:cs typeface="Times New Roman" panose="02020603050405020304" pitchFamily="18" charset="0"/>
              </a:rPr>
              <a:t>Independence of observations: Not good</a:t>
            </a:r>
          </a:p>
          <a:p>
            <a:r>
              <a:rPr lang="en-US" sz="2400" dirty="0">
                <a:latin typeface="Times New Roman" panose="02020603050405020304" pitchFamily="18" charset="0"/>
                <a:cs typeface="Times New Roman" panose="02020603050405020304" pitchFamily="18" charset="0"/>
              </a:rPr>
              <a:t>Variance Equality: Good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Is there any significant result?  NO. </a:t>
            </a:r>
          </a:p>
        </p:txBody>
      </p:sp>
    </p:spTree>
    <p:extLst>
      <p:ext uri="{BB962C8B-B14F-4D97-AF65-F5344CB8AC3E}">
        <p14:creationId xmlns:p14="http://schemas.microsoft.com/office/powerpoint/2010/main" val="228749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Summary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the F-test is robust when the sample size is large (n = 292) and each groups have the same number even the assumption of normality is not met. Results suggests that there is no statistical significant among different jobs’ annual income.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(2, 290) = .905,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 .406)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Do we need any post hoc tests?  </a:t>
            </a:r>
          </a:p>
        </p:txBody>
      </p:sp>
    </p:spTree>
    <p:extLst>
      <p:ext uri="{BB962C8B-B14F-4D97-AF65-F5344CB8AC3E}">
        <p14:creationId xmlns:p14="http://schemas.microsoft.com/office/powerpoint/2010/main" val="3387167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Now, we use number of credit cards as our IV. </a:t>
            </a:r>
          </a:p>
          <a:p>
            <a:r>
              <a:rPr lang="en-US" sz="2400" dirty="0">
                <a:latin typeface="Times New Roman" panose="02020603050405020304" pitchFamily="18" charset="0"/>
                <a:cs typeface="Times New Roman" panose="02020603050405020304" pitchFamily="18" charset="0"/>
              </a:rPr>
              <a:t>The research question is “There is a significant difference among the following three jobs: students, teachers ,and taxi drivers, in terms of how many credit cards they hold”</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there is no difference in terms of numbers of credit card among all of the three jobs.</a:t>
            </a:r>
          </a:p>
          <a:p>
            <a:pPr lvl="1"/>
            <a:r>
              <a:rPr lang="en-US" sz="22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there is at least one group differs than the others in terms of  numbers of credit cards among the three jobs. </a:t>
            </a:r>
            <a:endParaRPr lang="en-US" sz="2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07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Normality: fair</a:t>
            </a:r>
          </a:p>
          <a:p>
            <a:r>
              <a:rPr lang="en-US" sz="2400" dirty="0">
                <a:latin typeface="Times New Roman" panose="02020603050405020304" pitchFamily="18" charset="0"/>
                <a:cs typeface="Times New Roman" panose="02020603050405020304" pitchFamily="18" charset="0"/>
              </a:rPr>
              <a:t>Independence of observations: fair</a:t>
            </a:r>
          </a:p>
          <a:p>
            <a:r>
              <a:rPr lang="en-US" sz="2400" dirty="0">
                <a:latin typeface="Times New Roman" panose="02020603050405020304" pitchFamily="18" charset="0"/>
                <a:cs typeface="Times New Roman" panose="02020603050405020304" pitchFamily="18" charset="0"/>
              </a:rPr>
              <a:t>Variance Equality: Good</a:t>
            </a:r>
          </a:p>
          <a:p>
            <a:r>
              <a:rPr lang="en-US" sz="2400" dirty="0">
                <a:latin typeface="Times New Roman" panose="02020603050405020304" pitchFamily="18" charset="0"/>
                <a:cs typeface="Times New Roman" panose="02020603050405020304" pitchFamily="18" charset="0"/>
              </a:rPr>
              <a:t>Is there any significant result?  Yes.</a:t>
            </a:r>
          </a:p>
          <a:p>
            <a:r>
              <a:rPr lang="en-US" sz="2400" dirty="0">
                <a:latin typeface="Times New Roman" panose="02020603050405020304" pitchFamily="18" charset="0"/>
                <a:cs typeface="Times New Roman" panose="02020603050405020304" pitchFamily="18" charset="0"/>
              </a:rPr>
              <a:t>Do we need a post hoc? Yes.</a:t>
            </a:r>
          </a:p>
          <a:p>
            <a:r>
              <a:rPr lang="en-US" sz="2400" dirty="0">
                <a:latin typeface="Times New Roman" panose="02020603050405020304" pitchFamily="18" charset="0"/>
                <a:cs typeface="Times New Roman" panose="02020603050405020304" pitchFamily="18" charset="0"/>
              </a:rPr>
              <a:t>The result of the post hoc? There is a difference between group 0 (students) and group 1 (teachers) </a:t>
            </a:r>
          </a:p>
          <a:p>
            <a:r>
              <a:rPr lang="en-US" sz="2400" dirty="0">
                <a:latin typeface="Times New Roman" panose="02020603050405020304" pitchFamily="18" charset="0"/>
                <a:cs typeface="Times New Roman" panose="02020603050405020304" pitchFamily="18" charset="0"/>
              </a:rPr>
              <a:t>Effect size?  large. </a:t>
            </a:r>
          </a:p>
        </p:txBody>
      </p:sp>
    </p:spTree>
    <p:extLst>
      <p:ext uri="{BB962C8B-B14F-4D97-AF65-F5344CB8AC3E}">
        <p14:creationId xmlns:p14="http://schemas.microsoft.com/office/powerpoint/2010/main" val="972631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Summary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all assumptions are met and there is no adjustment made. Results suggest that the job of an individual has an influence on how many credit cards the individual has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(2, 290) = 4.79,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&lt; .001)</a:t>
            </a:r>
          </a:p>
          <a:p>
            <a:pPr marL="0" indent="0">
              <a:buNone/>
            </a:pPr>
            <a:r>
              <a:rPr lang="en-US" sz="2400" dirty="0">
                <a:latin typeface="Times New Roman" panose="02020603050405020304" pitchFamily="18" charset="0"/>
                <a:cs typeface="Times New Roman" panose="02020603050405020304" pitchFamily="18" charset="0"/>
              </a:rPr>
              <a:t>	Continue the discussion with specifically which groups differed, a Tukey’s hoc test was established. The result suggested that there is a significant difference between students and teachers, in terms of the numbers of credit cards they hold. The effect was large, Cohen’ D = .49.  </a:t>
            </a:r>
          </a:p>
        </p:txBody>
      </p:sp>
    </p:spTree>
    <p:extLst>
      <p:ext uri="{BB962C8B-B14F-4D97-AF65-F5344CB8AC3E}">
        <p14:creationId xmlns:p14="http://schemas.microsoft.com/office/powerpoint/2010/main" val="236589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Lastly, we use purchasing ability as our IV. </a:t>
            </a:r>
          </a:p>
          <a:p>
            <a:r>
              <a:rPr lang="en-US" sz="2400" dirty="0">
                <a:latin typeface="Times New Roman" panose="02020603050405020304" pitchFamily="18" charset="0"/>
                <a:cs typeface="Times New Roman" panose="02020603050405020304" pitchFamily="18" charset="0"/>
              </a:rPr>
              <a:t>The research question is “ ____________________   ?”</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6752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Normality: bad</a:t>
            </a:r>
          </a:p>
          <a:p>
            <a:r>
              <a:rPr lang="en-US" sz="2400" dirty="0">
                <a:latin typeface="Times New Roman" panose="02020603050405020304" pitchFamily="18" charset="0"/>
                <a:cs typeface="Times New Roman" panose="02020603050405020304" pitchFamily="18" charset="0"/>
              </a:rPr>
              <a:t>Independence of observations: fair</a:t>
            </a:r>
          </a:p>
          <a:p>
            <a:r>
              <a:rPr lang="en-US" sz="2400" dirty="0">
                <a:latin typeface="Times New Roman" panose="02020603050405020304" pitchFamily="18" charset="0"/>
                <a:cs typeface="Times New Roman" panose="02020603050405020304" pitchFamily="18" charset="0"/>
              </a:rPr>
              <a:t>Variance Equality: fair</a:t>
            </a:r>
          </a:p>
          <a:p>
            <a:r>
              <a:rPr lang="en-US" sz="2400" dirty="0">
                <a:latin typeface="Times New Roman" panose="02020603050405020304" pitchFamily="18" charset="0"/>
                <a:cs typeface="Times New Roman" panose="02020603050405020304" pitchFamily="18" charset="0"/>
              </a:rPr>
              <a:t>Is there any significant result?  Yes.</a:t>
            </a:r>
          </a:p>
          <a:p>
            <a:r>
              <a:rPr lang="en-US" sz="2400" dirty="0">
                <a:latin typeface="Times New Roman" panose="02020603050405020304" pitchFamily="18" charset="0"/>
                <a:cs typeface="Times New Roman" panose="02020603050405020304" pitchFamily="18" charset="0"/>
              </a:rPr>
              <a:t>Do we need a post hoc? Yes.</a:t>
            </a:r>
          </a:p>
          <a:p>
            <a:r>
              <a:rPr lang="en-US" sz="2400" dirty="0">
                <a:latin typeface="Times New Roman" panose="02020603050405020304" pitchFamily="18" charset="0"/>
                <a:cs typeface="Times New Roman" panose="02020603050405020304" pitchFamily="18" charset="0"/>
              </a:rPr>
              <a:t>The result of the post hoc? There is a difference between group 0 (students) and group 1 (teachers) and group 1 (teachers) and group 2 (taxi drivers) </a:t>
            </a:r>
          </a:p>
          <a:p>
            <a:r>
              <a:rPr lang="en-US" sz="2400" dirty="0">
                <a:latin typeface="Times New Roman" panose="02020603050405020304" pitchFamily="18" charset="0"/>
                <a:cs typeface="Times New Roman" panose="02020603050405020304" pitchFamily="18" charset="0"/>
              </a:rPr>
              <a:t>Effect size? large. </a:t>
            </a:r>
          </a:p>
        </p:txBody>
      </p:sp>
    </p:spTree>
    <p:extLst>
      <p:ext uri="{BB962C8B-B14F-4D97-AF65-F5344CB8AC3E}">
        <p14:creationId xmlns:p14="http://schemas.microsoft.com/office/powerpoint/2010/main" val="310577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Hypothesis of ANOVA:</a:t>
            </a:r>
          </a:p>
          <a:p>
            <a:pPr lvl="1"/>
            <a:r>
              <a:rPr lang="en-US" sz="2200" dirty="0">
                <a:latin typeface="Times New Roman" panose="02020603050405020304" pitchFamily="18" charset="0"/>
                <a:cs typeface="Times New Roman" panose="02020603050405020304" pitchFamily="18" charset="0"/>
              </a:rPr>
              <a:t>	H0:</a:t>
            </a:r>
          </a:p>
          <a:p>
            <a:pPr lvl="1"/>
            <a:r>
              <a:rPr lang="en-US" sz="2200" dirty="0">
                <a:latin typeface="Times New Roman" panose="02020603050405020304" pitchFamily="18" charset="0"/>
                <a:cs typeface="Times New Roman" panose="02020603050405020304" pitchFamily="18" charset="0"/>
              </a:rPr>
              <a:t>	H1:</a:t>
            </a:r>
          </a:p>
          <a:p>
            <a:r>
              <a:rPr lang="en-US" sz="2400" dirty="0">
                <a:latin typeface="Times New Roman" panose="02020603050405020304" pitchFamily="18" charset="0"/>
                <a:cs typeface="Times New Roman" panose="02020603050405020304" pitchFamily="18" charset="0"/>
              </a:rPr>
              <a:t>Degrees of freedom:</a:t>
            </a:r>
          </a:p>
          <a:p>
            <a:pPr lvl="1"/>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p </a:t>
            </a:r>
            <a:r>
              <a:rPr lang="en-US" sz="2200" dirty="0">
                <a:latin typeface="Times New Roman" panose="02020603050405020304" pitchFamily="18" charset="0"/>
                <a:cs typeface="Times New Roman" panose="02020603050405020304" pitchFamily="18" charset="0"/>
              </a:rPr>
              <a:t>= number of groups</a:t>
            </a:r>
          </a:p>
          <a:p>
            <a:pPr lvl="1"/>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 </a:t>
            </a:r>
            <a:r>
              <a:rPr lang="en-US" sz="2200" dirty="0">
                <a:latin typeface="Times New Roman" panose="02020603050405020304" pitchFamily="18" charset="0"/>
                <a:cs typeface="Times New Roman" panose="02020603050405020304" pitchFamily="18" charset="0"/>
              </a:rPr>
              <a:t>= observations in each groups</a:t>
            </a:r>
          </a:p>
          <a:p>
            <a:pPr lvl="1"/>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df</a:t>
            </a:r>
            <a:r>
              <a:rPr lang="en-US" sz="2200" dirty="0" err="1">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degrees of freedom, total </a:t>
            </a:r>
            <a:r>
              <a:rPr lang="en-US" sz="2200" i="1" dirty="0">
                <a:latin typeface="Times New Roman" panose="02020603050405020304" pitchFamily="18" charset="0"/>
                <a:cs typeface="Times New Roman" panose="02020603050405020304" pitchFamily="18" charset="0"/>
              </a:rPr>
              <a:t>df: n*p - 1</a:t>
            </a:r>
          </a:p>
          <a:p>
            <a:pPr lvl="1"/>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dfB</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between groups, numerator </a:t>
            </a:r>
            <a:r>
              <a:rPr lang="en-US" sz="2200" i="1" dirty="0">
                <a:latin typeface="Times New Roman" panose="02020603050405020304" pitchFamily="18" charset="0"/>
                <a:cs typeface="Times New Roman" panose="02020603050405020304" pitchFamily="18" charset="0"/>
              </a:rPr>
              <a:t>df: p - 1</a:t>
            </a:r>
          </a:p>
          <a:p>
            <a:pPr lvl="1"/>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dfW</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within groups, denominator </a:t>
            </a:r>
            <a:r>
              <a:rPr lang="en-US" sz="2200" i="1" dirty="0">
                <a:latin typeface="Times New Roman" panose="02020603050405020304" pitchFamily="18" charset="0"/>
                <a:cs typeface="Times New Roman" panose="02020603050405020304" pitchFamily="18" charset="0"/>
              </a:rPr>
              <a:t>df: (n1 -1) + (n2-1) + …. (nX-1)</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Critical value, degrees of freedom and the F-table</a:t>
            </a:r>
          </a:p>
          <a:p>
            <a:r>
              <a:rPr lang="en-US" altLang="zh-TW" sz="2400" dirty="0">
                <a:hlinkClick r:id="rId2"/>
              </a:rPr>
              <a:t>http://www.statisticslectures.com/tables/ftable/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430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latin typeface="Times New Roman" panose="02020603050405020304" pitchFamily="18" charset="0"/>
                <a:cs typeface="Times New Roman" panose="02020603050405020304" pitchFamily="18" charset="0"/>
              </a:rPr>
              <a:t>Weekly Lab</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51514" y="2046514"/>
            <a:ext cx="3575737" cy="3994848"/>
          </a:xfrm>
        </p:spPr>
        <p:txBody>
          <a:bodyPr>
            <a:normAutofit/>
          </a:bodyPr>
          <a:lstStyle/>
          <a:p>
            <a:r>
              <a:rPr lang="en-US" sz="1600" dirty="0">
                <a:solidFill>
                  <a:srgbClr val="FFFFFF"/>
                </a:solidFill>
                <a:latin typeface="Times New Roman" panose="02020603050405020304" pitchFamily="18" charset="0"/>
                <a:cs typeface="Times New Roman" panose="02020603050405020304" pitchFamily="18" charset="0"/>
              </a:rPr>
              <a:t>Three brew methods with a measure of the crème on the top. Find the method producing the most crème.</a:t>
            </a:r>
          </a:p>
          <a:p>
            <a:endParaRPr lang="en-US" sz="1600" dirty="0">
              <a:solidFill>
                <a:srgbClr val="FFFFFF"/>
              </a:solidFill>
              <a:latin typeface="Times New Roman" panose="02020603050405020304" pitchFamily="18" charset="0"/>
              <a:cs typeface="Times New Roman" panose="02020603050405020304" pitchFamily="18" charset="0"/>
            </a:endParaRPr>
          </a:p>
          <a:p>
            <a:r>
              <a:rPr lang="en-US" sz="1600" dirty="0">
                <a:solidFill>
                  <a:srgbClr val="FFFFFF"/>
                </a:solidFill>
                <a:latin typeface="Times New Roman" panose="02020603050405020304" pitchFamily="18" charset="0"/>
                <a:cs typeface="Times New Roman" panose="02020603050405020304" pitchFamily="18" charset="0"/>
              </a:rPr>
              <a:t>Use the </a:t>
            </a:r>
            <a:r>
              <a:rPr lang="en-US" sz="1600" dirty="0" err="1">
                <a:solidFill>
                  <a:srgbClr val="FFFFFF"/>
                </a:solidFill>
                <a:latin typeface="Times New Roman" panose="02020603050405020304" pitchFamily="18" charset="0"/>
                <a:cs typeface="Times New Roman" panose="02020603050405020304" pitchFamily="18" charset="0"/>
              </a:rPr>
              <a:t>EspressoData</a:t>
            </a:r>
            <a:r>
              <a:rPr lang="en-US" sz="1600" dirty="0">
                <a:solidFill>
                  <a:srgbClr val="FFFFFF"/>
                </a:solidFill>
                <a:latin typeface="Times New Roman" panose="02020603050405020304" pitchFamily="18" charset="0"/>
                <a:cs typeface="Times New Roman" panose="02020603050405020304" pitchFamily="18" charset="0"/>
              </a:rPr>
              <a:t>. 	</a:t>
            </a:r>
          </a:p>
          <a:p>
            <a:pPr marL="0" indent="0">
              <a:buNone/>
            </a:pPr>
            <a:endParaRPr lang="en-US" sz="1600" dirty="0">
              <a:solidFill>
                <a:srgbClr val="FFFFFF"/>
              </a:solidFill>
              <a:latin typeface="Times New Roman" panose="02020603050405020304" pitchFamily="18" charset="0"/>
              <a:cs typeface="Times New Roman" panose="02020603050405020304" pitchFamily="18" charset="0"/>
            </a:endParaRPr>
          </a:p>
        </p:txBody>
      </p:sp>
      <p:pic>
        <p:nvPicPr>
          <p:cNvPr id="7" name="Graphic 6" descr="Scientist">
            <a:extLst>
              <a:ext uri="{FF2B5EF4-FFF2-40B4-BE49-F238E27FC236}">
                <a16:creationId xmlns:a16="http://schemas.microsoft.com/office/drawing/2014/main" id="{9F000ED4-9885-4965-965C-9B073F2E50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8451" y="643467"/>
            <a:ext cx="5272421" cy="52724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8752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Test Statistic: F</a:t>
            </a:r>
          </a:p>
          <a:p>
            <a:r>
              <a:rPr lang="en-US" sz="2400" dirty="0">
                <a:latin typeface="Times New Roman" panose="02020603050405020304" pitchFamily="18" charset="0"/>
                <a:cs typeface="Times New Roman" panose="02020603050405020304" pitchFamily="18" charset="0"/>
              </a:rPr>
              <a:t>ANOVA = Analysis of variance, which means that the __________ of the data will be investigated. </a:t>
            </a:r>
          </a:p>
          <a:p>
            <a:r>
              <a:rPr lang="en-US" sz="2400" dirty="0">
                <a:latin typeface="Times New Roman" panose="02020603050405020304" pitchFamily="18" charset="0"/>
                <a:cs typeface="Times New Roman" panose="02020603050405020304" pitchFamily="18" charset="0"/>
              </a:rPr>
              <a:t>Recall: what is variance? </a:t>
            </a:r>
          </a:p>
          <a:p>
            <a:pPr lvl="1"/>
            <a:r>
              <a:rPr lang="en-US" sz="2200" dirty="0">
                <a:latin typeface="Times New Roman" panose="02020603050405020304" pitchFamily="18" charset="0"/>
                <a:cs typeface="Times New Roman" panose="02020603050405020304" pitchFamily="18" charset="0"/>
              </a:rPr>
              <a:t>Sum of the squares (SS) / df</a:t>
            </a:r>
          </a:p>
          <a:p>
            <a:r>
              <a:rPr lang="en-US" sz="2400" dirty="0">
                <a:latin typeface="Times New Roman" panose="02020603050405020304" pitchFamily="18" charset="0"/>
                <a:cs typeface="Times New Roman" panose="02020603050405020304" pitchFamily="18" charset="0"/>
              </a:rPr>
              <a:t>Sum of the squares in ANOVA:</a:t>
            </a:r>
          </a:p>
          <a:p>
            <a:pPr lvl="1"/>
            <a:r>
              <a:rPr lang="en-US" sz="2200" dirty="0">
                <a:latin typeface="Times New Roman" panose="02020603050405020304" pitchFamily="18" charset="0"/>
                <a:cs typeface="Times New Roman" panose="02020603050405020304" pitchFamily="18" charset="0"/>
              </a:rPr>
              <a:t>Sum of the squares total: </a:t>
            </a:r>
            <a:r>
              <a:rPr lang="en-US" sz="2400" dirty="0">
                <a:latin typeface="Times New Roman" panose="02020603050405020304" pitchFamily="18" charset="0"/>
                <a:cs typeface="Times New Roman" panose="02020603050405020304" pitchFamily="18" charset="0"/>
              </a:rPr>
              <a:t>A measure of the variability between each of the observations and the grand mean of all observations. </a:t>
            </a:r>
          </a:p>
          <a:p>
            <a:pPr lvl="1"/>
            <a:r>
              <a:rPr lang="en-US" sz="2200" dirty="0">
                <a:latin typeface="Times New Roman" panose="02020603050405020304" pitchFamily="18" charset="0"/>
                <a:cs typeface="Times New Roman" panose="02020603050405020304" pitchFamily="18" charset="0"/>
              </a:rPr>
              <a:t>Sum of the squares between: </a:t>
            </a:r>
            <a:r>
              <a:rPr lang="en-US" sz="2400" dirty="0">
                <a:latin typeface="Times New Roman" panose="02020603050405020304" pitchFamily="18" charset="0"/>
                <a:cs typeface="Times New Roman" panose="02020603050405020304" pitchFamily="18" charset="0"/>
              </a:rPr>
              <a:t>A measure of the variability between each of the group mean and the grand mean of all observations. </a:t>
            </a:r>
          </a:p>
          <a:p>
            <a:pPr lvl="1"/>
            <a:r>
              <a:rPr lang="en-US" sz="2200" dirty="0">
                <a:latin typeface="Times New Roman" panose="02020603050405020304" pitchFamily="18" charset="0"/>
                <a:cs typeface="Times New Roman" panose="02020603050405020304" pitchFamily="18" charset="0"/>
              </a:rPr>
              <a:t>Sum of the squares within: </a:t>
            </a:r>
            <a:r>
              <a:rPr lang="en-US" sz="2400" dirty="0">
                <a:latin typeface="Times New Roman" panose="02020603050405020304" pitchFamily="18" charset="0"/>
                <a:cs typeface="Times New Roman" panose="02020603050405020304" pitchFamily="18" charset="0"/>
              </a:rPr>
              <a:t>A measure of the variability between each of the observation and its respective group mean.</a:t>
            </a:r>
          </a:p>
        </p:txBody>
      </p:sp>
    </p:spTree>
    <p:extLst>
      <p:ext uri="{BB962C8B-B14F-4D97-AF65-F5344CB8AC3E}">
        <p14:creationId xmlns:p14="http://schemas.microsoft.com/office/powerpoint/2010/main" val="317778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So…..</a:t>
            </a:r>
          </a:p>
          <a:p>
            <a:r>
              <a:rPr lang="en-US" sz="2400" dirty="0">
                <a:latin typeface="Times New Roman" panose="02020603050405020304" pitchFamily="18" charset="0"/>
                <a:cs typeface="Times New Roman" panose="02020603050405020304" pitchFamily="18" charset="0"/>
              </a:rPr>
              <a:t>	Sum of the squares total = Sum of the squares between + Sum of the squares within.</a:t>
            </a:r>
          </a:p>
          <a:p>
            <a:pPr lvl="1"/>
            <a:r>
              <a:rPr lang="en-US" sz="2200" dirty="0">
                <a:latin typeface="Times New Roman" panose="02020603050405020304" pitchFamily="18" charset="0"/>
                <a:cs typeface="Times New Roman" panose="02020603050405020304" pitchFamily="18" charset="0"/>
              </a:rPr>
              <a:t>SST = SSB + SSW</a:t>
            </a:r>
            <a:endParaRPr lang="en-US" sz="24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SSB: the effect which can be explained by our treatment/ observation.</a:t>
            </a:r>
          </a:p>
          <a:p>
            <a:pPr lvl="1"/>
            <a:r>
              <a:rPr lang="en-US" sz="2200" dirty="0">
                <a:latin typeface="Times New Roman" panose="02020603050405020304" pitchFamily="18" charset="0"/>
                <a:cs typeface="Times New Roman" panose="02020603050405020304" pitchFamily="18" charset="0"/>
              </a:rPr>
              <a:t>SSW: the effect which can NOT be explained by our treatment/ observation. (error term)</a:t>
            </a:r>
          </a:p>
          <a:p>
            <a:r>
              <a:rPr lang="en-US" sz="2400" dirty="0">
                <a:latin typeface="Times New Roman" panose="02020603050405020304" pitchFamily="18" charset="0"/>
                <a:cs typeface="Times New Roman" panose="02020603050405020304" pitchFamily="18" charset="0"/>
              </a:rPr>
              <a:t>Mean square of the F-test:</a:t>
            </a:r>
          </a:p>
          <a:p>
            <a:pPr lvl="1"/>
            <a:r>
              <a:rPr lang="en-US" sz="2200" dirty="0">
                <a:latin typeface="Times New Roman" panose="02020603050405020304" pitchFamily="18" charset="0"/>
                <a:cs typeface="Times New Roman" panose="02020603050405020304" pitchFamily="18" charset="0"/>
              </a:rPr>
              <a:t>What is mean square? An estimate of the average variation in between group and within group.</a:t>
            </a:r>
          </a:p>
          <a:p>
            <a:pPr lvl="1"/>
            <a:r>
              <a:rPr lang="en-US" sz="2200" dirty="0">
                <a:latin typeface="Times New Roman" panose="02020603050405020304" pitchFamily="18" charset="0"/>
                <a:cs typeface="Times New Roman" panose="02020603050405020304" pitchFamily="18" charset="0"/>
              </a:rPr>
              <a:t>It helps to formulate the F-test:	</a:t>
            </a:r>
          </a:p>
          <a:p>
            <a:pPr lvl="1"/>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 variability (between) / variability (within)</a:t>
            </a:r>
          </a:p>
        </p:txBody>
      </p:sp>
    </p:spTree>
    <p:extLst>
      <p:ext uri="{BB962C8B-B14F-4D97-AF65-F5344CB8AC3E}">
        <p14:creationId xmlns:p14="http://schemas.microsoft.com/office/powerpoint/2010/main" val="4043290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F-Statistic</a:t>
            </a:r>
          </a:p>
          <a:p>
            <a:r>
              <a:rPr lang="en-US" sz="2400" dirty="0">
                <a:latin typeface="Times New Roman" panose="02020603050405020304" pitchFamily="18" charset="0"/>
                <a:cs typeface="Times New Roman" panose="02020603050405020304" pitchFamily="18" charset="0"/>
              </a:rPr>
              <a:t>When checking the F-value, we try to examine the ratio between MSB and MSW, which is the variability explained by the difference between the groups to the variability unexplained by the groups.</a:t>
            </a:r>
          </a:p>
          <a:p>
            <a:r>
              <a:rPr lang="en-US" sz="2400" dirty="0">
                <a:latin typeface="Times New Roman" panose="02020603050405020304" pitchFamily="18" charset="0"/>
                <a:cs typeface="Times New Roman" panose="02020603050405020304" pitchFamily="18" charset="0"/>
              </a:rPr>
              <a:t>Remember we just mentioned about treatment and error term, how do those concepts influence the F-value and what is the sequence?</a:t>
            </a:r>
          </a:p>
          <a:p>
            <a:r>
              <a:rPr lang="en-US" sz="2400" dirty="0">
                <a:latin typeface="Times New Roman" panose="02020603050405020304" pitchFamily="18" charset="0"/>
                <a:cs typeface="Times New Roman" panose="02020603050405020304" pitchFamily="18" charset="0"/>
              </a:rPr>
              <a:t>If variability between is greater than the variability within, that means the statistic will be greater than one: what does that mean?</a:t>
            </a:r>
          </a:p>
          <a:p>
            <a:r>
              <a:rPr lang="en-US" sz="2400" dirty="0">
                <a:latin typeface="Times New Roman" panose="02020603050405020304" pitchFamily="18" charset="0"/>
                <a:cs typeface="Times New Roman" panose="02020603050405020304" pitchFamily="18" charset="0"/>
              </a:rPr>
              <a:t>If variability between is smaller than the variability within, the result will be less than one: what does that mean?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46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the previous four steps, now we can try to make some conclusions based on them. </a:t>
            </a:r>
          </a:p>
          <a:p>
            <a:pPr marL="0" indent="0">
              <a:buNone/>
            </a:pPr>
            <a:r>
              <a:rPr lang="en-US" sz="2400" dirty="0">
                <a:latin typeface="Times New Roman" panose="02020603050405020304" pitchFamily="18" charset="0"/>
                <a:cs typeface="Times New Roman" panose="02020603050405020304" pitchFamily="18" charset="0"/>
              </a:rPr>
              <a:t>Two different conclusions:</a:t>
            </a:r>
          </a:p>
          <a:p>
            <a:r>
              <a:rPr lang="en-US" sz="2400" dirty="0">
                <a:latin typeface="Times New Roman" panose="02020603050405020304" pitchFamily="18" charset="0"/>
                <a:cs typeface="Times New Roman" panose="02020603050405020304" pitchFamily="18" charset="0"/>
              </a:rPr>
              <a:t>Statistical Conclusion: We check the observed (F) to see if it falls in the rejection area, and make the conclusion. The conclusion can be either “reject the null hypothesis” or “fail to reject the null hypothesis”. </a:t>
            </a:r>
          </a:p>
          <a:p>
            <a:r>
              <a:rPr lang="en-US" sz="2400" dirty="0">
                <a:latin typeface="Times New Roman" panose="02020603050405020304" pitchFamily="18" charset="0"/>
                <a:cs typeface="Times New Roman" panose="02020603050405020304" pitchFamily="18" charset="0"/>
              </a:rPr>
              <a:t>Research conclusion: based on our original research question, we make conclusion which will be stated in terms relating to it. For example, when having more sugar, individual tends to gain weights.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548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One-way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20000"/>
          </a:bodyPr>
          <a:lstStyle/>
          <a:p>
            <a:pPr marL="0" indent="0">
              <a:buNone/>
            </a:pPr>
            <a:r>
              <a:rPr lang="en-US" sz="2400" dirty="0">
                <a:latin typeface="Times New Roman" panose="02020603050405020304" pitchFamily="18" charset="0"/>
                <a:cs typeface="Times New Roman" panose="02020603050405020304" pitchFamily="18" charset="0"/>
              </a:rPr>
              <a:t>With only one “Predictor” and more than two groups</a:t>
            </a:r>
          </a:p>
          <a:p>
            <a:pPr marL="0" indent="0">
              <a:buNone/>
            </a:pPr>
            <a:r>
              <a:rPr lang="en-US" sz="2400" dirty="0">
                <a:latin typeface="Times New Roman" panose="02020603050405020304" pitchFamily="18" charset="0"/>
                <a:cs typeface="Times New Roman" panose="02020603050405020304" pitchFamily="18" charset="0"/>
              </a:rPr>
              <a:t>Some important steps which should be performed.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 statement of the research/ study purpose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type of analysis conducted, i.e. D’Agostino test, Scatterplot of residuals, Bartlett test. etc.</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Descriptive statistics: basic information of the data, i.e. age and gender of the participants.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ANOVA test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Post-hoc analysis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Effect size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Conclusions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422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21</TotalTime>
  <Words>3219</Words>
  <Application>Microsoft Office PowerPoint</Application>
  <PresentationFormat>Widescreen</PresentationFormat>
  <Paragraphs>248</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Century Gothic</vt:lpstr>
      <vt:lpstr>Garamond</vt:lpstr>
      <vt:lpstr>Times New Roman</vt:lpstr>
      <vt:lpstr>Wingdings 2</vt:lpstr>
      <vt:lpstr>Quotable</vt:lpstr>
      <vt:lpstr>Analysis of Variance (ANOVA)</vt:lpstr>
      <vt:lpstr>When to use ANOVA?</vt:lpstr>
      <vt:lpstr>Preview of ANOVA</vt:lpstr>
      <vt:lpstr>Introduction of ANOVA</vt:lpstr>
      <vt:lpstr>Introduction of ANOVA</vt:lpstr>
      <vt:lpstr>Introduction of ANOVA</vt:lpstr>
      <vt:lpstr>Introduction of ANOVA</vt:lpstr>
      <vt:lpstr>Introduction of ANOVA</vt:lpstr>
      <vt:lpstr>One-way ANOVA</vt:lpstr>
      <vt:lpstr>ANOVA: Assumptions</vt:lpstr>
      <vt:lpstr>ANOVA Assumptions</vt:lpstr>
      <vt:lpstr>Normality</vt:lpstr>
      <vt:lpstr>Independence of observations</vt:lpstr>
      <vt:lpstr>Variance Equality</vt:lpstr>
      <vt:lpstr>Post-Hoc and Effect Size </vt:lpstr>
      <vt:lpstr>Post-Hoc Test</vt:lpstr>
      <vt:lpstr>Post-Hoc Test</vt:lpstr>
      <vt:lpstr>Effect Size</vt:lpstr>
      <vt:lpstr>Application </vt:lpstr>
      <vt:lpstr>A working example</vt:lpstr>
      <vt:lpstr>A working example</vt:lpstr>
      <vt:lpstr>Assumption: Normality</vt:lpstr>
      <vt:lpstr>Assumption: Independence of observations</vt:lpstr>
      <vt:lpstr>Assumption: Variance Equality</vt:lpstr>
      <vt:lpstr>Do the Analysis</vt:lpstr>
      <vt:lpstr>Post-Hoc Tests</vt:lpstr>
      <vt:lpstr>Effect Size</vt:lpstr>
      <vt:lpstr>Results</vt:lpstr>
      <vt:lpstr>Summary write up</vt:lpstr>
      <vt:lpstr>In class Practice </vt:lpstr>
      <vt:lpstr>Practice</vt:lpstr>
      <vt:lpstr>Practice</vt:lpstr>
      <vt:lpstr>Practice: Results</vt:lpstr>
      <vt:lpstr>Practice: Summary</vt:lpstr>
      <vt:lpstr>Practice</vt:lpstr>
      <vt:lpstr>Practice: Results</vt:lpstr>
      <vt:lpstr>Practice: Summary</vt:lpstr>
      <vt:lpstr>Practice</vt:lpstr>
      <vt:lpstr>Practice: Results</vt:lpstr>
      <vt:lpstr>Weekly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Variance (ANOVA)</dc:title>
  <dc:creator>Wei-Kang Kao</dc:creator>
  <cp:lastModifiedBy>Wei-Kang Kao</cp:lastModifiedBy>
  <cp:revision>9</cp:revision>
  <dcterms:created xsi:type="dcterms:W3CDTF">2019-10-29T18:42:57Z</dcterms:created>
  <dcterms:modified xsi:type="dcterms:W3CDTF">2019-10-29T19:06:00Z</dcterms:modified>
</cp:coreProperties>
</file>