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43" r:id="rId4"/>
    <p:sldId id="344" r:id="rId5"/>
    <p:sldId id="357" r:id="rId6"/>
    <p:sldId id="345" r:id="rId7"/>
    <p:sldId id="346" r:id="rId8"/>
    <p:sldId id="348" r:id="rId9"/>
    <p:sldId id="347" r:id="rId10"/>
    <p:sldId id="349" r:id="rId11"/>
    <p:sldId id="257" r:id="rId12"/>
    <p:sldId id="350" r:id="rId13"/>
    <p:sldId id="351" r:id="rId14"/>
    <p:sldId id="352" r:id="rId15"/>
    <p:sldId id="353" r:id="rId16"/>
    <p:sldId id="354" r:id="rId17"/>
    <p:sldId id="358" r:id="rId18"/>
    <p:sldId id="355" r:id="rId19"/>
    <p:sldId id="359" r:id="rId20"/>
    <p:sldId id="258" r:id="rId21"/>
    <p:sldId id="260" r:id="rId22"/>
    <p:sldId id="319" r:id="rId23"/>
    <p:sldId id="262" r:id="rId24"/>
    <p:sldId id="320" r:id="rId25"/>
    <p:sldId id="364" r:id="rId26"/>
    <p:sldId id="321" r:id="rId27"/>
    <p:sldId id="360" r:id="rId28"/>
    <p:sldId id="365" r:id="rId29"/>
    <p:sldId id="298" r:id="rId30"/>
    <p:sldId id="289" r:id="rId31"/>
    <p:sldId id="326" r:id="rId32"/>
    <p:sldId id="290" r:id="rId33"/>
    <p:sldId id="283" r:id="rId34"/>
    <p:sldId id="294" r:id="rId35"/>
    <p:sldId id="361" r:id="rId36"/>
    <p:sldId id="362" r:id="rId37"/>
    <p:sldId id="334" r:id="rId38"/>
    <p:sldId id="363"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11/12/2019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11/12/2019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Factorial Analysis of Variance</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Weikang Kao,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esentation with Pie Chart">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A Factorial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Autofit/>
          </a:bodyPr>
          <a:lstStyle/>
          <a:p>
            <a:r>
              <a:rPr lang="en-US" sz="2200" dirty="0">
                <a:solidFill>
                  <a:srgbClr val="FFFFFF"/>
                </a:solidFill>
                <a:latin typeface="Times New Roman" panose="02020603050405020304" pitchFamily="18" charset="0"/>
                <a:cs typeface="Times New Roman" panose="02020603050405020304" pitchFamily="18" charset="0"/>
              </a:rPr>
              <a:t>When we perform a factorial design, remember that we have multiple effects now. </a:t>
            </a:r>
          </a:p>
          <a:p>
            <a:r>
              <a:rPr lang="en-US" sz="2200" dirty="0">
                <a:solidFill>
                  <a:srgbClr val="FFFFFF"/>
                </a:solidFill>
                <a:latin typeface="Times New Roman" panose="02020603050405020304" pitchFamily="18" charset="0"/>
                <a:cs typeface="Times New Roman" panose="02020603050405020304" pitchFamily="18" charset="0"/>
              </a:rPr>
              <a:t>If the design is a two-way ANOVA design, that means we have two predictors, and we will have two main effects and an interaction effects (potentially). </a:t>
            </a:r>
          </a:p>
        </p:txBody>
      </p:sp>
      <p:sp>
        <p:nvSpPr>
          <p:cNvPr id="2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615332C-93CA-4BA7-B7CF-8C20C01B9591}"/>
              </a:ext>
            </a:extLst>
          </p:cNvPr>
          <p:cNvPicPr>
            <a:picLocks noChangeAspect="1"/>
          </p:cNvPicPr>
          <p:nvPr/>
        </p:nvPicPr>
        <p:blipFill>
          <a:blip r:embed="rId2"/>
          <a:stretch>
            <a:fillRect/>
          </a:stretch>
        </p:blipFill>
        <p:spPr>
          <a:xfrm>
            <a:off x="6031720" y="1258529"/>
            <a:ext cx="4782824" cy="4330205"/>
          </a:xfrm>
          <a:prstGeom prst="rect">
            <a:avLst/>
          </a:prstGeom>
        </p:spPr>
      </p:pic>
    </p:spTree>
    <p:extLst>
      <p:ext uri="{BB962C8B-B14F-4D97-AF65-F5344CB8AC3E}">
        <p14:creationId xmlns:p14="http://schemas.microsoft.com/office/powerpoint/2010/main" val="162172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Interaction effects represent the combined effects of factors on the dependent measure.</a:t>
            </a:r>
          </a:p>
          <a:p>
            <a:r>
              <a:rPr lang="en-US" sz="2400" dirty="0">
                <a:latin typeface="Times New Roman" panose="02020603050405020304" pitchFamily="18" charset="0"/>
                <a:cs typeface="Times New Roman" panose="02020603050405020304" pitchFamily="18" charset="0"/>
              </a:rPr>
              <a:t>Sometimes if we only look at main effects, we are not able to find out what happened.</a:t>
            </a:r>
          </a:p>
          <a:p>
            <a:r>
              <a:rPr lang="en-US" sz="2400" dirty="0">
                <a:latin typeface="Times New Roman" panose="02020603050405020304" pitchFamily="18" charset="0"/>
                <a:cs typeface="Times New Roman" panose="02020603050405020304" pitchFamily="18" charset="0"/>
              </a:rPr>
              <a:t>One of the reasons we want to include interactions is that they can hide effects that exist or make us believe in effects that don’t exist.</a:t>
            </a:r>
          </a:p>
        </p:txBody>
      </p:sp>
    </p:spTree>
    <p:extLst>
      <p:ext uri="{BB962C8B-B14F-4D97-AF65-F5344CB8AC3E}">
        <p14:creationId xmlns:p14="http://schemas.microsoft.com/office/powerpoint/2010/main" val="92373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i="1">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4011796"/>
          </a:xfrm>
          <a:effectLst/>
        </p:spPr>
        <p:txBody>
          <a:bodyPr>
            <a:normAutofit/>
          </a:bodyPr>
          <a:lstStyle/>
          <a:p>
            <a:r>
              <a:rPr lang="en-US" sz="2000" dirty="0">
                <a:latin typeface="Times New Roman" panose="02020603050405020304" pitchFamily="18" charset="0"/>
                <a:cs typeface="Times New Roman" panose="02020603050405020304" pitchFamily="18" charset="0"/>
              </a:rPr>
              <a:t>For example, if we ran a study looking at the effects of two drugs (both taken at a high or low level) and got the following result. What do you think we would find if we ignored the interaction?</a:t>
            </a:r>
          </a:p>
          <a:p>
            <a:r>
              <a:rPr lang="en-US" sz="2000" dirty="0">
                <a:latin typeface="Times New Roman" panose="02020603050405020304" pitchFamily="18" charset="0"/>
                <a:cs typeface="Times New Roman" panose="02020603050405020304" pitchFamily="18" charset="0"/>
              </a:rPr>
              <a:t>Drug 1s’ effect would be:   (𝟑𝟎+𝟏𝟎)/𝟐−(𝟏𝟎+𝟑𝟎)/𝟐=𝟎</a:t>
            </a:r>
          </a:p>
          <a:p>
            <a:r>
              <a:rPr lang="en-US" sz="2000" dirty="0">
                <a:latin typeface="Times New Roman" panose="02020603050405020304" pitchFamily="18" charset="0"/>
                <a:cs typeface="Times New Roman" panose="02020603050405020304" pitchFamily="18" charset="0"/>
              </a:rPr>
              <a:t>Drug 2s’ effect would be:   (𝟑𝟎+𝟏𝟎)/𝟐−(𝟏𝟎+𝟑𝟎)/𝟐=𝟎</a:t>
            </a:r>
          </a:p>
          <a:p>
            <a:r>
              <a:rPr lang="en-US" sz="2000" dirty="0">
                <a:latin typeface="Times New Roman" panose="02020603050405020304" pitchFamily="18" charset="0"/>
                <a:cs typeface="Times New Roman" panose="02020603050405020304" pitchFamily="18" charset="0"/>
              </a:rPr>
              <a:t>Thus we would conclude neither drug has any effect at all. But is that the real story here?</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591EBD-C3B6-452C-84E5-E75E4254E415}"/>
              </a:ext>
            </a:extLst>
          </p:cNvPr>
          <p:cNvPicPr>
            <a:picLocks noChangeAspect="1"/>
          </p:cNvPicPr>
          <p:nvPr/>
        </p:nvPicPr>
        <p:blipFill>
          <a:blip r:embed="rId2"/>
          <a:stretch>
            <a:fillRect/>
          </a:stretch>
        </p:blipFill>
        <p:spPr>
          <a:xfrm>
            <a:off x="4989142" y="4789832"/>
            <a:ext cx="6585235" cy="16209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8529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For example, now we are running a test to see if soda and candy would have impacts to individuals’ weights.</a:t>
            </a:r>
          </a:p>
          <a:p>
            <a:r>
              <a:rPr lang="en-US" sz="2400" dirty="0">
                <a:latin typeface="Times New Roman" panose="02020603050405020304" pitchFamily="18" charset="0"/>
                <a:cs typeface="Times New Roman" panose="02020603050405020304" pitchFamily="18" charset="0"/>
              </a:rPr>
              <a:t>IV A: Soda</a:t>
            </a:r>
          </a:p>
          <a:p>
            <a:r>
              <a:rPr lang="en-US" sz="2400" dirty="0">
                <a:latin typeface="Times New Roman" panose="02020603050405020304" pitchFamily="18" charset="0"/>
                <a:cs typeface="Times New Roman" panose="02020603050405020304" pitchFamily="18" charset="0"/>
              </a:rPr>
              <a:t>IV B: Candy</a:t>
            </a:r>
          </a:p>
          <a:p>
            <a:r>
              <a:rPr lang="en-US" sz="2400" dirty="0">
                <a:latin typeface="Times New Roman" panose="02020603050405020304" pitchFamily="18" charset="0"/>
                <a:cs typeface="Times New Roman" panose="02020603050405020304" pitchFamily="18" charset="0"/>
              </a:rPr>
              <a:t>DV: Weight</a:t>
            </a:r>
          </a:p>
        </p:txBody>
      </p:sp>
    </p:spTree>
    <p:extLst>
      <p:ext uri="{BB962C8B-B14F-4D97-AF65-F5344CB8AC3E}">
        <p14:creationId xmlns:p14="http://schemas.microsoft.com/office/powerpoint/2010/main" val="61773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First scenario, both soda and candy work, but there is no interaction effect.</a:t>
            </a:r>
          </a:p>
          <a:p>
            <a:r>
              <a:rPr lang="en-US" sz="2200" dirty="0">
                <a:solidFill>
                  <a:srgbClr val="FFFFFF"/>
                </a:solidFill>
                <a:latin typeface="Times New Roman" panose="02020603050405020304" pitchFamily="18" charset="0"/>
                <a:cs typeface="Times New Roman" panose="02020603050405020304" pitchFamily="18" charset="0"/>
              </a:rPr>
              <a:t>What do we find here?</a:t>
            </a:r>
          </a:p>
          <a:p>
            <a:r>
              <a:rPr lang="en-US" sz="2200" dirty="0">
                <a:solidFill>
                  <a:srgbClr val="FFFFFF"/>
                </a:solidFill>
                <a:latin typeface="Times New Roman" panose="02020603050405020304" pitchFamily="18" charset="0"/>
                <a:cs typeface="Times New Roman" panose="02020603050405020304" pitchFamily="18" charset="0"/>
              </a:rPr>
              <a:t>“no interaction”</a:t>
            </a:r>
          </a:p>
        </p:txBody>
      </p:sp>
      <p:sp>
        <p:nvSpPr>
          <p:cNvPr id="2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05AAF8-302A-46F0-BF19-82E675E5B481}"/>
              </a:ext>
            </a:extLst>
          </p:cNvPr>
          <p:cNvPicPr>
            <a:picLocks noChangeAspect="1"/>
          </p:cNvPicPr>
          <p:nvPr/>
        </p:nvPicPr>
        <p:blipFill>
          <a:blip r:embed="rId2"/>
          <a:stretch>
            <a:fillRect/>
          </a:stretch>
        </p:blipFill>
        <p:spPr>
          <a:xfrm>
            <a:off x="5603706" y="1544718"/>
            <a:ext cx="5638853" cy="3757826"/>
          </a:xfrm>
          <a:prstGeom prst="rect">
            <a:avLst/>
          </a:prstGeom>
        </p:spPr>
      </p:pic>
    </p:spTree>
    <p:extLst>
      <p:ext uri="{BB962C8B-B14F-4D97-AF65-F5344CB8AC3E}">
        <p14:creationId xmlns:p14="http://schemas.microsoft.com/office/powerpoint/2010/main" val="1908991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Second scenario, both soda and candy work, and there is an interaction effect.</a:t>
            </a:r>
          </a:p>
          <a:p>
            <a:r>
              <a:rPr lang="en-US" sz="2200" dirty="0">
                <a:solidFill>
                  <a:srgbClr val="FFFFFF"/>
                </a:solidFill>
                <a:latin typeface="Times New Roman" panose="02020603050405020304" pitchFamily="18" charset="0"/>
                <a:cs typeface="Times New Roman" panose="02020603050405020304" pitchFamily="18" charset="0"/>
              </a:rPr>
              <a:t>What do we find here?</a:t>
            </a:r>
          </a:p>
          <a:p>
            <a:r>
              <a:rPr lang="en-US" sz="2200" dirty="0">
                <a:solidFill>
                  <a:srgbClr val="FFFFFF"/>
                </a:solidFill>
                <a:latin typeface="Times New Roman" panose="02020603050405020304" pitchFamily="18" charset="0"/>
                <a:cs typeface="Times New Roman" panose="02020603050405020304" pitchFamily="18" charset="0"/>
              </a:rPr>
              <a:t>“Ordinal Interaction ”</a:t>
            </a:r>
          </a:p>
        </p:txBody>
      </p:sp>
      <p:sp>
        <p:nvSpPr>
          <p:cNvPr id="36"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5FAA4D-914A-4BE7-B315-161F152A7038}"/>
              </a:ext>
            </a:extLst>
          </p:cNvPr>
          <p:cNvPicPr>
            <a:picLocks noChangeAspect="1"/>
          </p:cNvPicPr>
          <p:nvPr/>
        </p:nvPicPr>
        <p:blipFill>
          <a:blip r:embed="rId2"/>
          <a:stretch>
            <a:fillRect/>
          </a:stretch>
        </p:blipFill>
        <p:spPr>
          <a:xfrm>
            <a:off x="6031720" y="1258529"/>
            <a:ext cx="4782824" cy="4330205"/>
          </a:xfrm>
          <a:prstGeom prst="rect">
            <a:avLst/>
          </a:prstGeom>
        </p:spPr>
      </p:pic>
    </p:spTree>
    <p:extLst>
      <p:ext uri="{BB962C8B-B14F-4D97-AF65-F5344CB8AC3E}">
        <p14:creationId xmlns:p14="http://schemas.microsoft.com/office/powerpoint/2010/main" val="172969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Third scenario, both soda and candy work, and there is an interaction effect.</a:t>
            </a:r>
          </a:p>
          <a:p>
            <a:r>
              <a:rPr lang="en-US" sz="2200" dirty="0">
                <a:solidFill>
                  <a:srgbClr val="FFFFFF"/>
                </a:solidFill>
                <a:latin typeface="Times New Roman" panose="02020603050405020304" pitchFamily="18" charset="0"/>
                <a:cs typeface="Times New Roman" panose="02020603050405020304" pitchFamily="18" charset="0"/>
              </a:rPr>
              <a:t>What do we find here?</a:t>
            </a:r>
          </a:p>
          <a:p>
            <a:r>
              <a:rPr lang="en-US" sz="2200" dirty="0">
                <a:solidFill>
                  <a:srgbClr val="FFFFFF"/>
                </a:solidFill>
                <a:latin typeface="Times New Roman" panose="02020603050405020304" pitchFamily="18" charset="0"/>
                <a:cs typeface="Times New Roman" panose="02020603050405020304" pitchFamily="18" charset="0"/>
              </a:rPr>
              <a:t>“</a:t>
            </a:r>
            <a:r>
              <a:rPr lang="en-US" sz="2200" dirty="0" err="1">
                <a:solidFill>
                  <a:srgbClr val="FFFFFF"/>
                </a:solidFill>
                <a:latin typeface="Times New Roman" panose="02020603050405020304" pitchFamily="18" charset="0"/>
                <a:cs typeface="Times New Roman" panose="02020603050405020304" pitchFamily="18" charset="0"/>
              </a:rPr>
              <a:t>Disordinal</a:t>
            </a:r>
            <a:r>
              <a:rPr lang="en-US" sz="2200" dirty="0">
                <a:solidFill>
                  <a:srgbClr val="FFFFFF"/>
                </a:solidFill>
                <a:latin typeface="Times New Roman" panose="02020603050405020304" pitchFamily="18" charset="0"/>
                <a:cs typeface="Times New Roman" panose="02020603050405020304" pitchFamily="18" charset="0"/>
              </a:rPr>
              <a:t> Interaction”</a:t>
            </a:r>
          </a:p>
        </p:txBody>
      </p:sp>
      <p:sp>
        <p:nvSpPr>
          <p:cNvPr id="20"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2DC0DD-314E-4921-83DB-009F02D71FEB}"/>
              </a:ext>
            </a:extLst>
          </p:cNvPr>
          <p:cNvPicPr>
            <a:picLocks noChangeAspect="1"/>
          </p:cNvPicPr>
          <p:nvPr/>
        </p:nvPicPr>
        <p:blipFill>
          <a:blip r:embed="rId2"/>
          <a:stretch>
            <a:fillRect/>
          </a:stretch>
        </p:blipFill>
        <p:spPr>
          <a:xfrm>
            <a:off x="6031720" y="1258529"/>
            <a:ext cx="4782824" cy="4330205"/>
          </a:xfrm>
          <a:prstGeom prst="rect">
            <a:avLst/>
          </a:prstGeom>
        </p:spPr>
      </p:pic>
    </p:spTree>
    <p:extLst>
      <p:ext uri="{BB962C8B-B14F-4D97-AF65-F5344CB8AC3E}">
        <p14:creationId xmlns:p14="http://schemas.microsoft.com/office/powerpoint/2010/main" val="356500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Main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Main effect: the means across levels of treatment A are different, and to the same degree for all levels of treatment B. </a:t>
            </a:r>
          </a:p>
          <a:p>
            <a:r>
              <a:rPr lang="en-US" sz="2400" dirty="0">
                <a:latin typeface="Times New Roman" panose="02020603050405020304" pitchFamily="18" charset="0"/>
                <a:cs typeface="Times New Roman" panose="02020603050405020304" pitchFamily="18" charset="0"/>
              </a:rPr>
              <a:t>Example: Eating candy (IVA) will increase individuals’ risk of death, with the same degree for all individuals who are also drinking soda (IVB). </a:t>
            </a:r>
          </a:p>
        </p:txBody>
      </p:sp>
    </p:spTree>
    <p:extLst>
      <p:ext uri="{BB962C8B-B14F-4D97-AF65-F5344CB8AC3E}">
        <p14:creationId xmlns:p14="http://schemas.microsoft.com/office/powerpoint/2010/main" val="2972946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Interaction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An interaction effect implies that: the effects at a specific level of treatment A across levels of treatment B is different than the effects (same) at another level of treatment A across levels of treatment B. </a:t>
            </a:r>
          </a:p>
          <a:p>
            <a:r>
              <a:rPr lang="en-US" sz="2400" dirty="0">
                <a:latin typeface="Times New Roman" panose="02020603050405020304" pitchFamily="18" charset="0"/>
                <a:cs typeface="Times New Roman" panose="02020603050405020304" pitchFamily="18" charset="0"/>
              </a:rPr>
              <a:t>If there is an interaction effect, then we must look at the simple main effect rather than the original main effect.</a:t>
            </a:r>
          </a:p>
        </p:txBody>
      </p:sp>
    </p:spTree>
    <p:extLst>
      <p:ext uri="{BB962C8B-B14F-4D97-AF65-F5344CB8AC3E}">
        <p14:creationId xmlns:p14="http://schemas.microsoft.com/office/powerpoint/2010/main" val="160889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Simple Main Effect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A simple main effect is a main effect of one factor at a given level of a second factor, in other words, how the DV varies across levels of treatment A with a specific level of treatment B. </a:t>
            </a:r>
          </a:p>
          <a:p>
            <a:r>
              <a:rPr lang="en-US" sz="2400" dirty="0">
                <a:latin typeface="Times New Roman" panose="02020603050405020304" pitchFamily="18" charset="0"/>
                <a:cs typeface="Times New Roman" panose="02020603050405020304" pitchFamily="18" charset="0"/>
              </a:rPr>
              <a:t>Example: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Eating candy (IVA) will increase individuals’ risk of death more, for those individuals who drink soda (IVB1) than those individuals who don’t drink soda (IVB2).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Drinking soda (IVB) will increase individuals’ risk of death more, for those individuals who eat candy (IVA1) than those individuals who don’t eat candy (IVA2). </a:t>
            </a:r>
          </a:p>
        </p:txBody>
      </p:sp>
    </p:spTree>
    <p:extLst>
      <p:ext uri="{BB962C8B-B14F-4D97-AF65-F5344CB8AC3E}">
        <p14:creationId xmlns:p14="http://schemas.microsoft.com/office/powerpoint/2010/main" val="222431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Names for different ANOVA designs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ANOVAs are named by how many factors in the design</a:t>
            </a:r>
          </a:p>
          <a:p>
            <a:pPr lvl="1"/>
            <a:r>
              <a:rPr lang="en-US" sz="2200" dirty="0">
                <a:latin typeface="Times New Roman" panose="02020603050405020304" pitchFamily="18" charset="0"/>
                <a:cs typeface="Times New Roman" panose="02020603050405020304" pitchFamily="18" charset="0"/>
              </a:rPr>
              <a:t>One-way ANOVA: we have one factor (or IV)</a:t>
            </a:r>
          </a:p>
          <a:p>
            <a:pPr lvl="1"/>
            <a:r>
              <a:rPr lang="en-US" sz="2200" dirty="0">
                <a:latin typeface="Times New Roman" panose="02020603050405020304" pitchFamily="18" charset="0"/>
                <a:cs typeface="Times New Roman" panose="02020603050405020304" pitchFamily="18" charset="0"/>
              </a:rPr>
              <a:t>Two-way ANOVA: there are two factors (or IVs) in the design</a:t>
            </a:r>
          </a:p>
          <a:p>
            <a:r>
              <a:rPr lang="en-US" sz="2400" dirty="0">
                <a:latin typeface="Times New Roman" panose="02020603050405020304" pitchFamily="18" charset="0"/>
                <a:cs typeface="Times New Roman" panose="02020603050405020304" pitchFamily="18" charset="0"/>
              </a:rPr>
              <a:t>ANOVAs are also named in terms of how subjects receive factors, treatments, and blocks: between/ within design.</a:t>
            </a:r>
          </a:p>
          <a:p>
            <a:pPr lvl="1"/>
            <a:r>
              <a:rPr lang="en-US" sz="2200" dirty="0">
                <a:latin typeface="Times New Roman" panose="02020603050405020304" pitchFamily="18" charset="0"/>
                <a:cs typeface="Times New Roman" panose="02020603050405020304" pitchFamily="18" charset="0"/>
              </a:rPr>
              <a:t>Between-group effects are the effects between treatment groups, which has no commonality.</a:t>
            </a:r>
          </a:p>
          <a:p>
            <a:pPr lvl="1"/>
            <a:r>
              <a:rPr lang="en-US" sz="2200" dirty="0">
                <a:latin typeface="Times New Roman" panose="02020603050405020304" pitchFamily="18" charset="0"/>
                <a:cs typeface="Times New Roman" panose="02020603050405020304" pitchFamily="18" charset="0"/>
              </a:rPr>
              <a:t>Within-group effects are the effects that within subjects/groups/blocks, which have a commonality across treatments.</a:t>
            </a:r>
          </a:p>
        </p:txBody>
      </p:sp>
    </p:spTree>
    <p:extLst>
      <p:ext uri="{BB962C8B-B14F-4D97-AF65-F5344CB8AC3E}">
        <p14:creationId xmlns:p14="http://schemas.microsoft.com/office/powerpoint/2010/main" val="321059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SS in factorial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pPr marL="0" indent="0">
              <a:buNone/>
            </a:pPr>
            <a:r>
              <a:rPr lang="en-US" sz="2200" dirty="0">
                <a:latin typeface="Times New Roman" panose="02020603050405020304" pitchFamily="18" charset="0"/>
                <a:cs typeface="Times New Roman" panose="02020603050405020304" pitchFamily="18" charset="0"/>
              </a:rPr>
              <a:t>Recall: when we do one-way ANOVA, what is the total SS?</a:t>
            </a:r>
          </a:p>
          <a:p>
            <a:pPr marL="0" indent="0">
              <a:buNone/>
            </a:pPr>
            <a:r>
              <a:rPr lang="en-US" sz="2200" dirty="0">
                <a:latin typeface="Times New Roman" panose="02020603050405020304" pitchFamily="18" charset="0"/>
                <a:cs typeface="Times New Roman" panose="02020603050405020304" pitchFamily="18" charset="0"/>
              </a:rPr>
              <a:t>Total SS = SSB + SSW = </a:t>
            </a:r>
            <a:r>
              <a:rPr lang="en-US" sz="2200" dirty="0" err="1">
                <a:latin typeface="Times New Roman" panose="02020603050405020304" pitchFamily="18" charset="0"/>
                <a:cs typeface="Times New Roman" panose="02020603050405020304" pitchFamily="18" charset="0"/>
              </a:rPr>
              <a:t>SStreatment</a:t>
            </a:r>
            <a:r>
              <a:rPr lang="en-US" sz="2200" dirty="0">
                <a:latin typeface="Times New Roman" panose="02020603050405020304" pitchFamily="18" charset="0"/>
                <a:cs typeface="Times New Roman" panose="02020603050405020304" pitchFamily="18" charset="0"/>
              </a:rPr>
              <a:t> effect + </a:t>
            </a:r>
            <a:r>
              <a:rPr lang="en-US" sz="2200" dirty="0" err="1">
                <a:latin typeface="Times New Roman" panose="02020603050405020304" pitchFamily="18" charset="0"/>
                <a:cs typeface="Times New Roman" panose="02020603050405020304" pitchFamily="18" charset="0"/>
              </a:rPr>
              <a:t>SSerror</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Blocking:</a:t>
            </a:r>
          </a:p>
          <a:p>
            <a:pPr marL="0" indent="0">
              <a:buNone/>
            </a:pPr>
            <a:r>
              <a:rPr lang="en-US" sz="2200" dirty="0">
                <a:latin typeface="Times New Roman" panose="02020603050405020304" pitchFamily="18" charset="0"/>
                <a:cs typeface="Times New Roman" panose="02020603050405020304" pitchFamily="18" charset="0"/>
              </a:rPr>
              <a:t>Total SS = SSB + SSW = </a:t>
            </a:r>
            <a:r>
              <a:rPr lang="en-US" sz="2200" dirty="0" err="1">
                <a:latin typeface="Times New Roman" panose="02020603050405020304" pitchFamily="18" charset="0"/>
                <a:cs typeface="Times New Roman" panose="02020603050405020304" pitchFamily="18" charset="0"/>
              </a:rPr>
              <a:t>SStreatment</a:t>
            </a:r>
            <a:r>
              <a:rPr lang="en-US" sz="2200" dirty="0">
                <a:latin typeface="Times New Roman" panose="02020603050405020304" pitchFamily="18" charset="0"/>
                <a:cs typeface="Times New Roman" panose="02020603050405020304" pitchFamily="18" charset="0"/>
              </a:rPr>
              <a:t> effect + </a:t>
            </a:r>
            <a:r>
              <a:rPr lang="en-US" sz="2200" dirty="0" err="1">
                <a:latin typeface="Times New Roman" panose="02020603050405020304" pitchFamily="18" charset="0"/>
                <a:cs typeface="Times New Roman" panose="02020603050405020304" pitchFamily="18" charset="0"/>
              </a:rPr>
              <a:t>SSblock</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SSerror</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Factorial:</a:t>
            </a:r>
          </a:p>
          <a:p>
            <a:pPr marL="0" indent="0">
              <a:buNone/>
            </a:pPr>
            <a:r>
              <a:rPr lang="en-US" sz="2200" dirty="0">
                <a:latin typeface="Times New Roman" panose="02020603050405020304" pitchFamily="18" charset="0"/>
                <a:cs typeface="Times New Roman" panose="02020603050405020304" pitchFamily="18" charset="0"/>
              </a:rPr>
              <a:t>Total SS = SSB + SSW</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 SSA + SSB + </a:t>
            </a:r>
            <a:r>
              <a:rPr lang="en-US" sz="2200" dirty="0" err="1">
                <a:latin typeface="Times New Roman" panose="02020603050405020304" pitchFamily="18" charset="0"/>
                <a:cs typeface="Times New Roman" panose="02020603050405020304" pitchFamily="18" charset="0"/>
              </a:rPr>
              <a:t>SSintercation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SSerror</a:t>
            </a:r>
            <a:endParaRPr lang="en-US" sz="22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85469968-6203-4FC0-A3C9-1FC7C13712A1}"/>
              </a:ext>
            </a:extLst>
          </p:cNvPr>
          <p:cNvCxnSpPr/>
          <p:nvPr/>
        </p:nvCxnSpPr>
        <p:spPr>
          <a:xfrm>
            <a:off x="6096000" y="2989780"/>
            <a:ext cx="0" cy="92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996C8F5-057C-4F7C-8A49-35AB81F04B5D}"/>
              </a:ext>
            </a:extLst>
          </p:cNvPr>
          <p:cNvCxnSpPr/>
          <p:nvPr/>
        </p:nvCxnSpPr>
        <p:spPr>
          <a:xfrm>
            <a:off x="6096000" y="2979506"/>
            <a:ext cx="921249" cy="934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7FE348-D5E6-4D9D-A16A-A6FA4BB253F3}"/>
              </a:ext>
            </a:extLst>
          </p:cNvPr>
          <p:cNvCxnSpPr/>
          <p:nvPr/>
        </p:nvCxnSpPr>
        <p:spPr>
          <a:xfrm>
            <a:off x="2280863" y="5424755"/>
            <a:ext cx="0" cy="59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0A14FD-1761-49F4-A335-A93FA004AB82}"/>
              </a:ext>
            </a:extLst>
          </p:cNvPr>
          <p:cNvCxnSpPr/>
          <p:nvPr/>
        </p:nvCxnSpPr>
        <p:spPr>
          <a:xfrm>
            <a:off x="2291137" y="5414481"/>
            <a:ext cx="647272" cy="59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BEF39B-A7A4-436F-8E17-14431D02C310}"/>
              </a:ext>
            </a:extLst>
          </p:cNvPr>
          <p:cNvCxnSpPr/>
          <p:nvPr/>
        </p:nvCxnSpPr>
        <p:spPr>
          <a:xfrm>
            <a:off x="2280863" y="5424755"/>
            <a:ext cx="1941816" cy="595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21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Assumptions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Normality</a:t>
            </a:r>
          </a:p>
          <a:p>
            <a:pPr lvl="1"/>
            <a:r>
              <a:rPr lang="en-US" sz="2200" dirty="0">
                <a:latin typeface="Times New Roman" panose="02020603050405020304" pitchFamily="18" charset="0"/>
                <a:cs typeface="Times New Roman" panose="02020603050405020304" pitchFamily="18" charset="0"/>
              </a:rPr>
              <a:t>Observations are drawn from a normally distributed population. </a:t>
            </a:r>
          </a:p>
          <a:p>
            <a:r>
              <a:rPr lang="en-US" sz="2400" dirty="0">
                <a:latin typeface="Times New Roman" panose="02020603050405020304" pitchFamily="18" charset="0"/>
                <a:cs typeface="Times New Roman" panose="02020603050405020304" pitchFamily="18" charset="0"/>
              </a:rPr>
              <a:t>Independence of observations</a:t>
            </a:r>
          </a:p>
          <a:p>
            <a:pPr lvl="1"/>
            <a:r>
              <a:rPr lang="en-US" sz="2200" dirty="0">
                <a:latin typeface="Times New Roman" panose="02020603050405020304" pitchFamily="18" charset="0"/>
                <a:cs typeface="Times New Roman" panose="02020603050405020304" pitchFamily="18" charset="0"/>
              </a:rPr>
              <a:t>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Equal variance</a:t>
            </a:r>
          </a:p>
          <a:p>
            <a:pPr lvl="1"/>
            <a:r>
              <a:rPr lang="en-US" sz="2200" dirty="0">
                <a:latin typeface="Times New Roman" panose="02020603050405020304" pitchFamily="18" charset="0"/>
                <a:cs typeface="Times New Roman" panose="02020603050405020304" pitchFamily="18" charset="0"/>
              </a:rPr>
              <a:t>The observations have equal variances across groups.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78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Application</a:t>
            </a:r>
            <a:endParaRPr lang="en-US" sz="5400" dirty="0">
              <a:solidFill>
                <a:srgbClr val="FFFFFF"/>
              </a:solidFill>
              <a:latin typeface="Times New Roman" panose="02020603050405020304" pitchFamily="18" charset="0"/>
              <a:cs typeface="Times New Roman" panose="02020603050405020304" pitchFamily="18" charset="0"/>
            </a:endParaRP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ito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08041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Factorial Design: Procedure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Propose a research question(s) based on your questions.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Perform a (or more)  hypotheses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Check the assumptions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Perform tests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Make conclusions based on the finding. </a:t>
            </a:r>
          </a:p>
        </p:txBody>
      </p:sp>
    </p:spTree>
    <p:extLst>
      <p:ext uri="{BB962C8B-B14F-4D97-AF65-F5344CB8AC3E}">
        <p14:creationId xmlns:p14="http://schemas.microsoft.com/office/powerpoint/2010/main" val="404329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 data set from the first class contains another column that includes whether the valuation was made for a product or gamble so we have data that we can analyze using a factorial ANOVA.</a:t>
            </a:r>
          </a:p>
          <a:p>
            <a:r>
              <a:rPr lang="en-US" sz="2400" dirty="0">
                <a:latin typeface="Times New Roman" panose="02020603050405020304" pitchFamily="18" charset="0"/>
                <a:cs typeface="Times New Roman" panose="02020603050405020304" pitchFamily="18" charset="0"/>
              </a:rPr>
              <a:t>In our example we have a 3 X 2 design, so we need at least six observations where each observation was randomly and independently generated under the same circumstances.</a:t>
            </a:r>
          </a:p>
          <a:p>
            <a:r>
              <a:rPr lang="en-US" sz="2400" dirty="0">
                <a:latin typeface="Times New Roman" panose="02020603050405020304" pitchFamily="18" charset="0"/>
                <a:cs typeface="Times New Roman" panose="02020603050405020304" pitchFamily="18" charset="0"/>
              </a:rPr>
              <a:t>Use the </a:t>
            </a:r>
            <a:r>
              <a:rPr lang="en-US" sz="2400" dirty="0" err="1">
                <a:latin typeface="Times New Roman" panose="02020603050405020304" pitchFamily="18" charset="0"/>
                <a:cs typeface="Times New Roman" panose="02020603050405020304" pitchFamily="18" charset="0"/>
              </a:rPr>
              <a:t>ANOVAexample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2057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5154307"/>
            <a:ext cx="10571998" cy="970450"/>
          </a:xfrm>
        </p:spPr>
        <p:txBody>
          <a:bodyPr>
            <a:normAutofit/>
          </a:bodyPr>
          <a:lstStyle/>
          <a:p>
            <a:r>
              <a:rPr lang="en-US" i="1">
                <a:latin typeface="Times New Roman" panose="02020603050405020304" pitchFamily="18" charset="0"/>
                <a:cs typeface="Times New Roman" panose="02020603050405020304" pitchFamily="18" charset="0"/>
              </a:rPr>
              <a:t>Application</a:t>
            </a:r>
          </a:p>
        </p:txBody>
      </p:sp>
      <p:pic>
        <p:nvPicPr>
          <p:cNvPr id="4" name="Picture 3">
            <a:extLst>
              <a:ext uri="{FF2B5EF4-FFF2-40B4-BE49-F238E27FC236}">
                <a16:creationId xmlns:a16="http://schemas.microsoft.com/office/drawing/2014/main" id="{6D7B812F-32EF-4721-A87B-AA9F087EB2BA}"/>
              </a:ext>
            </a:extLst>
          </p:cNvPr>
          <p:cNvPicPr>
            <a:picLocks noChangeAspect="1"/>
          </p:cNvPicPr>
          <p:nvPr/>
        </p:nvPicPr>
        <p:blipFill>
          <a:blip r:embed="rId2"/>
          <a:stretch>
            <a:fillRect/>
          </a:stretch>
        </p:blipFill>
        <p:spPr>
          <a:xfrm>
            <a:off x="810000" y="2075248"/>
            <a:ext cx="3236706" cy="1104795"/>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405192" y="810001"/>
            <a:ext cx="6968094" cy="3580281"/>
          </a:xfrm>
          <a:effectLst/>
        </p:spPr>
        <p:txBody>
          <a:bodyPr>
            <a:normAutofit/>
          </a:bodyPr>
          <a:lstStyle/>
          <a:p>
            <a:r>
              <a:rPr lang="en-US" sz="2000" dirty="0">
                <a:latin typeface="Times New Roman" panose="02020603050405020304" pitchFamily="18" charset="0"/>
                <a:cs typeface="Times New Roman" panose="02020603050405020304" pitchFamily="18" charset="0"/>
              </a:rPr>
              <a:t>Most of the time we are going to want to employ a factorial design when we have more than one factor of interest.</a:t>
            </a:r>
          </a:p>
          <a:p>
            <a:r>
              <a:rPr lang="en-US" sz="2000" dirty="0">
                <a:latin typeface="Times New Roman" panose="02020603050405020304" pitchFamily="18" charset="0"/>
                <a:cs typeface="Times New Roman" panose="02020603050405020304" pitchFamily="18" charset="0"/>
              </a:rPr>
              <a:t>For example, if we are interested in the effects of Perspective and Item Type and their potential interaction effects, we would set up our experiment so that each factor is present at each other factors levels</a:t>
            </a:r>
            <a:endParaRPr lang="en-US" dirty="0">
              <a:latin typeface="Times New Roman" panose="02020603050405020304" pitchFamily="18" charset="0"/>
              <a:cs typeface="Times New Roman" panose="02020603050405020304" pitchFamily="18" charset="0"/>
            </a:endParaRPr>
          </a:p>
        </p:txBody>
      </p:sp>
      <p:sp>
        <p:nvSpPr>
          <p:cNvPr id="13"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spTree>
    <p:extLst>
      <p:ext uri="{BB962C8B-B14F-4D97-AF65-F5344CB8AC3E}">
        <p14:creationId xmlns:p14="http://schemas.microsoft.com/office/powerpoint/2010/main" val="1773107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In this case, we have two IVs:</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model &lt;- </a:t>
            </a:r>
            <a:r>
              <a:rPr lang="en-US" sz="2000" dirty="0" err="1">
                <a:solidFill>
                  <a:srgbClr val="FF0000"/>
                </a:solidFill>
                <a:latin typeface="Times New Roman" panose="02020603050405020304" pitchFamily="18" charset="0"/>
                <a:cs typeface="Times New Roman" panose="02020603050405020304" pitchFamily="18" charset="0"/>
              </a:rPr>
              <a:t>aov</a:t>
            </a:r>
            <a:r>
              <a:rPr lang="en-US" sz="2000" dirty="0">
                <a:solidFill>
                  <a:srgbClr val="FF0000"/>
                </a:solidFill>
                <a:latin typeface="Times New Roman" panose="02020603050405020304" pitchFamily="18" charset="0"/>
                <a:cs typeface="Times New Roman" panose="02020603050405020304" pitchFamily="18" charset="0"/>
              </a:rPr>
              <a:t>(V2 ~ Condition*</a:t>
            </a:r>
            <a:r>
              <a:rPr lang="en-US" sz="2000" dirty="0" err="1">
                <a:solidFill>
                  <a:srgbClr val="FF0000"/>
                </a:solidFill>
                <a:latin typeface="Times New Roman" panose="02020603050405020304" pitchFamily="18" charset="0"/>
                <a:cs typeface="Times New Roman" panose="02020603050405020304" pitchFamily="18" charset="0"/>
              </a:rPr>
              <a:t>ProductorGamble</a:t>
            </a:r>
            <a:r>
              <a:rPr lang="en-US" sz="2000" dirty="0">
                <a:solidFill>
                  <a:srgbClr val="FF0000"/>
                </a:solidFill>
                <a:latin typeface="Times New Roman" panose="02020603050405020304" pitchFamily="18" charset="0"/>
                <a:cs typeface="Times New Roman" panose="02020603050405020304" pitchFamily="18" charset="0"/>
              </a:rPr>
              <a:t>, data = </a:t>
            </a:r>
            <a:r>
              <a:rPr lang="en-US" sz="2000" dirty="0" err="1">
                <a:solidFill>
                  <a:srgbClr val="FF0000"/>
                </a:solidFill>
                <a:latin typeface="Times New Roman" panose="02020603050405020304" pitchFamily="18" charset="0"/>
                <a:cs typeface="Times New Roman" panose="02020603050405020304" pitchFamily="18" charset="0"/>
              </a:rPr>
              <a:t>ANOVAExample</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Perspective and item type are significant, their interaction is not. Let’s plot the interaction anyways.</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interaction.plot</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err="1">
                <a:solidFill>
                  <a:srgbClr val="FF0000"/>
                </a:solidFill>
                <a:latin typeface="Times New Roman" panose="02020603050405020304" pitchFamily="18" charset="0"/>
                <a:cs typeface="Times New Roman" panose="02020603050405020304" pitchFamily="18" charset="0"/>
              </a:rPr>
              <a:t>ANOVAExample$Condition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ANOVAExample$ProductorGamble</a:t>
            </a:r>
            <a:r>
              <a:rPr lang="en-US" sz="2000" dirty="0">
                <a:solidFill>
                  <a:srgbClr val="FF0000"/>
                </a:solidFill>
                <a:latin typeface="Times New Roman" panose="02020603050405020304" pitchFamily="18" charset="0"/>
                <a:cs typeface="Times New Roman" panose="02020603050405020304" pitchFamily="18" charset="0"/>
              </a:rPr>
              <a:t>, ANOVAExample$V2)</a:t>
            </a:r>
          </a:p>
          <a:p>
            <a:r>
              <a:rPr lang="en-US" sz="2000" dirty="0">
                <a:latin typeface="Times New Roman" panose="02020603050405020304" pitchFamily="18" charset="0"/>
                <a:cs typeface="Times New Roman" panose="02020603050405020304" pitchFamily="18" charset="0"/>
              </a:rPr>
              <a:t>Note we can also make inferences about our main effects</a:t>
            </a:r>
          </a:p>
          <a:p>
            <a:pPr lvl="1"/>
            <a:r>
              <a:rPr lang="en-US" sz="1800" dirty="0">
                <a:latin typeface="Times New Roman" panose="02020603050405020304" pitchFamily="18" charset="0"/>
                <a:cs typeface="Times New Roman" panose="02020603050405020304" pitchFamily="18" charset="0"/>
              </a:rPr>
              <a:t>from this as well: Products &gt; Gambles, Sellers &gt; Buyers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49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	A study was conducted to investigate whether, taken together, a person’s status and product gamble form affected individuals’ valuation of the product. Observations from the study were analyzed by conducting a two-way analysis of variance with the two independent variables (condition and product or gamble) and the dependent variable (valuation) using R version 3.61. </a:t>
            </a:r>
          </a:p>
          <a:p>
            <a:pPr marL="0" indent="0">
              <a:buNone/>
            </a:pPr>
            <a:r>
              <a:rPr lang="en-US" sz="2400" dirty="0">
                <a:latin typeface="Times New Roman" panose="02020603050405020304" pitchFamily="18" charset="0"/>
                <a:cs typeface="Times New Roman" panose="02020603050405020304" pitchFamily="18" charset="0"/>
              </a:rPr>
              <a:t>	First, all assumptions are met and there is no adjustment made. ANOVA analysis revealed there is no statistically significant interaction effect (F(2, 234) = 2.698, p = .070). Results also suggest that the valuations of an item’s worth was affected by the status of (as buyers, sellers, or choosers) the participants (F(2, 234) = 23.45, p &lt; .001) and product or gamble (F(1, 234) = 43.98, p &lt; .001).</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Post hoc tests…….</a:t>
            </a:r>
          </a:p>
          <a:p>
            <a:pPr marL="0" indent="0">
              <a:buNone/>
            </a:pPr>
            <a:r>
              <a:rPr lang="en-US" sz="2400" dirty="0">
                <a:latin typeface="Times New Roman" panose="02020603050405020304" pitchFamily="18" charset="0"/>
                <a:cs typeface="Times New Roman" panose="02020603050405020304" pitchFamily="18" charset="0"/>
              </a:rPr>
              <a:t>Effect size ……</a:t>
            </a:r>
          </a:p>
        </p:txBody>
      </p:sp>
    </p:spTree>
    <p:extLst>
      <p:ext uri="{BB962C8B-B14F-4D97-AF65-F5344CB8AC3E}">
        <p14:creationId xmlns:p14="http://schemas.microsoft.com/office/powerpoint/2010/main" val="3328499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In a current study, we want to test if the two types of drugs with different levels, will have impacts on individuals' stamina.</a:t>
            </a:r>
          </a:p>
          <a:p>
            <a:pPr lvl="1"/>
            <a:r>
              <a:rPr lang="en-US" sz="2200" dirty="0">
                <a:latin typeface="Times New Roman" panose="02020603050405020304" pitchFamily="18" charset="0"/>
                <a:cs typeface="Times New Roman" panose="02020603050405020304" pitchFamily="18" charset="0"/>
              </a:rPr>
              <a:t>Use the data “Week 4 Practice”.</a:t>
            </a:r>
          </a:p>
          <a:p>
            <a:r>
              <a:rPr lang="en-US" sz="2400" dirty="0">
                <a:latin typeface="Times New Roman" panose="02020603050405020304" pitchFamily="18" charset="0"/>
                <a:cs typeface="Times New Roman" panose="02020603050405020304" pitchFamily="18" charset="0"/>
              </a:rPr>
              <a:t>IVs?</a:t>
            </a:r>
          </a:p>
          <a:p>
            <a:r>
              <a:rPr lang="en-US" sz="2400" dirty="0">
                <a:latin typeface="Times New Roman" panose="02020603050405020304" pitchFamily="18" charset="0"/>
                <a:cs typeface="Times New Roman" panose="02020603050405020304" pitchFamily="18" charset="0"/>
              </a:rPr>
              <a:t>DV?</a:t>
            </a:r>
          </a:p>
        </p:txBody>
      </p:sp>
    </p:spTree>
    <p:extLst>
      <p:ext uri="{BB962C8B-B14F-4D97-AF65-F5344CB8AC3E}">
        <p14:creationId xmlns:p14="http://schemas.microsoft.com/office/powerpoint/2010/main" val="31883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Three-Way Interaction</a:t>
            </a:r>
            <a:r>
              <a:rPr lang="en-US" sz="5400" dirty="0">
                <a:solidFill>
                  <a:srgbClr val="FFFFFF"/>
                </a:solidFill>
                <a:latin typeface="Times New Roman" panose="02020603050405020304" pitchFamily="18" charset="0"/>
                <a:cs typeface="Times New Roman" panose="02020603050405020304" pitchFamily="18" charset="0"/>
              </a:rPr>
              <a:t>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3" y="5176569"/>
            <a:ext cx="4589009" cy="970450"/>
          </a:xfrm>
        </p:spPr>
        <p:txBody>
          <a:bodyPr anchor="ctr">
            <a:normAutofit/>
          </a:bodyPr>
          <a:lstStyle/>
          <a:p>
            <a:r>
              <a:rPr lang="en-US" sz="2400" i="1">
                <a:latin typeface="Times New Roman" panose="02020603050405020304" pitchFamily="18" charset="0"/>
                <a:cs typeface="Times New Roman" panose="02020603050405020304" pitchFamily="18" charset="0"/>
              </a:rPr>
              <a:t>Blocked Design</a:t>
            </a:r>
          </a:p>
        </p:txBody>
      </p:sp>
      <p:pic>
        <p:nvPicPr>
          <p:cNvPr id="4" name="Picture 3" descr="A close up of a logo&#10;&#10;Description automatically generated">
            <a:extLst>
              <a:ext uri="{FF2B5EF4-FFF2-40B4-BE49-F238E27FC236}">
                <a16:creationId xmlns:a16="http://schemas.microsoft.com/office/drawing/2014/main" id="{24EC3FB8-872B-43AA-9FF4-677541486E09}"/>
              </a:ext>
            </a:extLst>
          </p:cNvPr>
          <p:cNvPicPr>
            <a:picLocks noChangeAspect="1"/>
          </p:cNvPicPr>
          <p:nvPr/>
        </p:nvPicPr>
        <p:blipFill>
          <a:blip r:embed="rId2"/>
          <a:stretch>
            <a:fillRect/>
          </a:stretch>
        </p:blipFill>
        <p:spPr>
          <a:xfrm>
            <a:off x="514351" y="661185"/>
            <a:ext cx="11163299" cy="363727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5344886" y="5176569"/>
            <a:ext cx="6028400" cy="970450"/>
          </a:xfrm>
        </p:spPr>
        <p:txBody>
          <a:bodyPr>
            <a:normAutofit/>
          </a:bodyPr>
          <a:lstStyle/>
          <a:p>
            <a:r>
              <a:rPr lang="en-US" sz="1500" dirty="0">
                <a:solidFill>
                  <a:srgbClr val="FEFEFE"/>
                </a:solidFill>
                <a:latin typeface="Times New Roman" panose="02020603050405020304" pitchFamily="18" charset="0"/>
                <a:cs typeface="Times New Roman" panose="02020603050405020304" pitchFamily="18" charset="0"/>
              </a:rPr>
              <a:t>When to use a blocked ANOVA design?</a:t>
            </a:r>
          </a:p>
          <a:p>
            <a:r>
              <a:rPr lang="en-US" sz="1500" dirty="0">
                <a:solidFill>
                  <a:srgbClr val="FEFEFE"/>
                </a:solidFill>
                <a:latin typeface="Times New Roman" panose="02020603050405020304" pitchFamily="18" charset="0"/>
                <a:cs typeface="Times New Roman" panose="02020603050405020304" pitchFamily="18" charset="0"/>
              </a:rPr>
              <a:t>We have treatment (one predictor here) and participants. We recognize the participants and then put them into subgroups (block).</a:t>
            </a:r>
          </a:p>
        </p:txBody>
      </p:sp>
    </p:spTree>
    <p:extLst>
      <p:ext uri="{BB962C8B-B14F-4D97-AF65-F5344CB8AC3E}">
        <p14:creationId xmlns:p14="http://schemas.microsoft.com/office/powerpoint/2010/main" val="413687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Understanding a 3 Way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What if we get a significant 3-way interaction? How do we interpret it?</a:t>
            </a:r>
          </a:p>
          <a:p>
            <a:r>
              <a:rPr lang="en-US" sz="2200" dirty="0">
                <a:latin typeface="Times New Roman" panose="02020603050405020304" pitchFamily="18" charset="0"/>
                <a:cs typeface="Times New Roman" panose="02020603050405020304" pitchFamily="18" charset="0"/>
              </a:rPr>
              <a:t>More than two-way interactions can get confusing.</a:t>
            </a:r>
          </a:p>
          <a:p>
            <a:r>
              <a:rPr lang="en-US" sz="2200" dirty="0">
                <a:latin typeface="Times New Roman" panose="02020603050405020304" pitchFamily="18" charset="0"/>
                <a:cs typeface="Times New Roman" panose="02020603050405020304" pitchFamily="18" charset="0"/>
              </a:rPr>
              <a:t>The best way to understand them is to make plots as we did before, but to do so for each level of our third factor (here I present data from a study looking at the effects of two different drugs taken on full or empty stomachs).</a:t>
            </a:r>
          </a:p>
        </p:txBody>
      </p:sp>
    </p:spTree>
    <p:extLst>
      <p:ext uri="{BB962C8B-B14F-4D97-AF65-F5344CB8AC3E}">
        <p14:creationId xmlns:p14="http://schemas.microsoft.com/office/powerpoint/2010/main" val="245817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i="1">
                <a:solidFill>
                  <a:srgbClr val="FFFFFF"/>
                </a:solidFill>
                <a:latin typeface="Times New Roman" panose="02020603050405020304" pitchFamily="18" charset="0"/>
                <a:cs typeface="Times New Roman" panose="02020603050405020304" pitchFamily="18" charset="0"/>
              </a:rPr>
              <a:t>Three-Way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Use two plots to interpret your findings</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232DC2-D9E1-48BE-92AA-D1EB9CE0DE02}"/>
              </a:ext>
            </a:extLst>
          </p:cNvPr>
          <p:cNvPicPr>
            <a:picLocks noChangeAspect="1"/>
          </p:cNvPicPr>
          <p:nvPr/>
        </p:nvPicPr>
        <p:blipFill>
          <a:blip r:embed="rId2"/>
          <a:stretch>
            <a:fillRect/>
          </a:stretch>
        </p:blipFill>
        <p:spPr>
          <a:xfrm>
            <a:off x="5280790" y="1610890"/>
            <a:ext cx="6267743" cy="333757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51613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To Interact or Not?</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Generally if you have a two-way (or greater) ANOVA you will want to see if your factors interact.</a:t>
            </a:r>
          </a:p>
          <a:p>
            <a:r>
              <a:rPr lang="en-US" sz="2200" dirty="0">
                <a:latin typeface="Times New Roman" panose="02020603050405020304" pitchFamily="18" charset="0"/>
                <a:cs typeface="Times New Roman" panose="02020603050405020304" pitchFamily="18" charset="0"/>
              </a:rPr>
              <a:t>What if you fit the model with the interaction and it is not significant. Can you remove it?</a:t>
            </a:r>
          </a:p>
          <a:p>
            <a:r>
              <a:rPr lang="en-US" sz="2200" dirty="0">
                <a:latin typeface="Times New Roman" panose="02020603050405020304" pitchFamily="18" charset="0"/>
                <a:cs typeface="Times New Roman" panose="02020603050405020304" pitchFamily="18" charset="0"/>
              </a:rPr>
              <a:t>Some say yes, if it is not significant you can safely ignore it and therefore should not include it in your model (the same could be said for any non-significant predictor).</a:t>
            </a:r>
          </a:p>
          <a:p>
            <a:r>
              <a:rPr lang="en-US" sz="2200" dirty="0">
                <a:latin typeface="Times New Roman" panose="02020603050405020304" pitchFamily="18" charset="0"/>
                <a:cs typeface="Times New Roman" panose="02020603050405020304" pitchFamily="18" charset="0"/>
              </a:rPr>
              <a:t>Others would argue that even if not significant you should include it to control for any effect that is present in the interaction (you'll likely have to report it in academics anyways).</a:t>
            </a:r>
          </a:p>
          <a:p>
            <a:r>
              <a:rPr lang="en-US" sz="2200" dirty="0">
                <a:latin typeface="Times New Roman" panose="02020603050405020304" pitchFamily="18" charset="0"/>
                <a:cs typeface="Times New Roman" panose="02020603050405020304" pitchFamily="18" charset="0"/>
              </a:rPr>
              <a:t>I would base such decisions on the goals of your analysis (build a model vs. test a hypothesis).</a:t>
            </a:r>
          </a:p>
        </p:txBody>
      </p:sp>
    </p:spTree>
    <p:extLst>
      <p:ext uri="{BB962C8B-B14F-4D97-AF65-F5344CB8AC3E}">
        <p14:creationId xmlns:p14="http://schemas.microsoft.com/office/powerpoint/2010/main" val="1031549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 Blocking in Factorial Designs</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keleton">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Blocking in Factorial Designs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Just like with one-way (one-factor) experiments with lots of levels running a factorial study can also make it difficult to ensure all factorial combinations are sampled under the same conditions.</a:t>
            </a:r>
          </a:p>
          <a:p>
            <a:pPr lvl="1"/>
            <a:r>
              <a:rPr lang="en-US" sz="1800" dirty="0">
                <a:latin typeface="Times New Roman" panose="02020603050405020304" pitchFamily="18" charset="0"/>
                <a:cs typeface="Times New Roman" panose="02020603050405020304" pitchFamily="18" charset="0"/>
              </a:rPr>
              <a:t>To remedy this we can control for those potential confounds up front by blocking.</a:t>
            </a:r>
          </a:p>
          <a:p>
            <a:r>
              <a:rPr lang="en-US" sz="2000" dirty="0">
                <a:latin typeface="Times New Roman" panose="02020603050405020304" pitchFamily="18" charset="0"/>
                <a:cs typeface="Times New Roman" panose="02020603050405020304" pitchFamily="18" charset="0"/>
              </a:rPr>
              <a:t>Ideally will use a randomized complete block design – each factorial combination is present in each block (equally often) and the assignment of those factorial combinations is random within the block.</a:t>
            </a:r>
          </a:p>
          <a:p>
            <a:r>
              <a:rPr lang="en-US" sz="2000" dirty="0">
                <a:latin typeface="Times New Roman" panose="02020603050405020304" pitchFamily="18" charset="0"/>
                <a:cs typeface="Times New Roman" panose="02020603050405020304" pitchFamily="18" charset="0"/>
              </a:rPr>
              <a:t>We would also need to make sure we don’t have any interaction with that blocking factor.</a:t>
            </a:r>
          </a:p>
        </p:txBody>
      </p:sp>
    </p:spTree>
    <p:extLst>
      <p:ext uri="{BB962C8B-B14F-4D97-AF65-F5344CB8AC3E}">
        <p14:creationId xmlns:p14="http://schemas.microsoft.com/office/powerpoint/2010/main" val="154294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Blocking in Factorial Designs: 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Check the basic assumptions.</a:t>
            </a:r>
          </a:p>
          <a:p>
            <a:r>
              <a:rPr lang="en-US" sz="2000" dirty="0">
                <a:latin typeface="Times New Roman" panose="02020603050405020304" pitchFamily="18" charset="0"/>
                <a:cs typeface="Times New Roman" panose="02020603050405020304" pitchFamily="18" charset="0"/>
              </a:rPr>
              <a:t>Check the additivity of interaction: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model &lt;- </a:t>
            </a:r>
            <a:r>
              <a:rPr lang="en-US" sz="2000" dirty="0" err="1">
                <a:solidFill>
                  <a:srgbClr val="FF0000"/>
                </a:solidFill>
                <a:latin typeface="Times New Roman" panose="02020603050405020304" pitchFamily="18" charset="0"/>
                <a:cs typeface="Times New Roman" panose="02020603050405020304" pitchFamily="18" charset="0"/>
              </a:rPr>
              <a:t>aov</a:t>
            </a:r>
            <a:r>
              <a:rPr lang="en-US" sz="2000" dirty="0">
                <a:solidFill>
                  <a:srgbClr val="FF0000"/>
                </a:solidFill>
                <a:latin typeface="Times New Roman" panose="02020603050405020304" pitchFamily="18" charset="0"/>
                <a:cs typeface="Times New Roman" panose="02020603050405020304" pitchFamily="18" charset="0"/>
              </a:rPr>
              <a:t>(V2 ~ Condition*</a:t>
            </a:r>
            <a:r>
              <a:rPr lang="en-US" sz="2000" dirty="0" err="1">
                <a:solidFill>
                  <a:srgbClr val="FF0000"/>
                </a:solidFill>
                <a:latin typeface="Times New Roman" panose="02020603050405020304" pitchFamily="18" charset="0"/>
                <a:cs typeface="Times New Roman" panose="02020603050405020304" pitchFamily="18" charset="0"/>
              </a:rPr>
              <a:t>ProductorGamble</a:t>
            </a:r>
            <a:r>
              <a:rPr lang="en-US" sz="2000" dirty="0">
                <a:solidFill>
                  <a:srgbClr val="FF0000"/>
                </a:solidFill>
                <a:latin typeface="Times New Roman" panose="02020603050405020304" pitchFamily="18" charset="0"/>
                <a:cs typeface="Times New Roman" panose="02020603050405020304" pitchFamily="18" charset="0"/>
              </a:rPr>
              <a:t>*Session, data = </a:t>
            </a:r>
            <a:r>
              <a:rPr lang="en-US" sz="2000" dirty="0" err="1">
                <a:solidFill>
                  <a:srgbClr val="FF0000"/>
                </a:solidFill>
                <a:latin typeface="Times New Roman" panose="02020603050405020304" pitchFamily="18" charset="0"/>
                <a:cs typeface="Times New Roman" panose="02020603050405020304" pitchFamily="18" charset="0"/>
              </a:rPr>
              <a:t>ANOVAExample</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We find no interactions with our blocking factor so we are good to go ahead and run the analysis as such:</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model &lt;- </a:t>
            </a:r>
            <a:r>
              <a:rPr lang="en-US" sz="2000" dirty="0" err="1">
                <a:solidFill>
                  <a:srgbClr val="FF0000"/>
                </a:solidFill>
                <a:latin typeface="Times New Roman" panose="02020603050405020304" pitchFamily="18" charset="0"/>
                <a:cs typeface="Times New Roman" panose="02020603050405020304" pitchFamily="18" charset="0"/>
              </a:rPr>
              <a:t>aov</a:t>
            </a:r>
            <a:r>
              <a:rPr lang="en-US" sz="2000" dirty="0">
                <a:solidFill>
                  <a:srgbClr val="FF0000"/>
                </a:solidFill>
                <a:latin typeface="Times New Roman" panose="02020603050405020304" pitchFamily="18" charset="0"/>
                <a:cs typeface="Times New Roman" panose="02020603050405020304" pitchFamily="18" charset="0"/>
              </a:rPr>
              <a:t>(V2 ~ Condition*</a:t>
            </a:r>
            <a:r>
              <a:rPr lang="en-US" sz="2000" dirty="0" err="1">
                <a:solidFill>
                  <a:srgbClr val="FF0000"/>
                </a:solidFill>
                <a:latin typeface="Times New Roman" panose="02020603050405020304" pitchFamily="18" charset="0"/>
                <a:cs typeface="Times New Roman" panose="02020603050405020304" pitchFamily="18" charset="0"/>
              </a:rPr>
              <a:t>ProductorGamble</a:t>
            </a:r>
            <a:r>
              <a:rPr lang="en-US" sz="2000" dirty="0">
                <a:solidFill>
                  <a:srgbClr val="FF0000"/>
                </a:solidFill>
                <a:latin typeface="Times New Roman" panose="02020603050405020304" pitchFamily="18" charset="0"/>
                <a:cs typeface="Times New Roman" panose="02020603050405020304" pitchFamily="18" charset="0"/>
              </a:rPr>
              <a:t> + Session, data = </a:t>
            </a:r>
            <a:r>
              <a:rPr lang="en-US" sz="2000" dirty="0" err="1">
                <a:solidFill>
                  <a:srgbClr val="FF0000"/>
                </a:solidFill>
                <a:latin typeface="Times New Roman" panose="02020603050405020304" pitchFamily="18" charset="0"/>
                <a:cs typeface="Times New Roman" panose="02020603050405020304" pitchFamily="18" charset="0"/>
              </a:rPr>
              <a:t>ANOVAExample</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this case the effect of our blocking variable was very small so there is no notable difference between the analysis including it and the one we preformed previously excluding it.</a:t>
            </a:r>
          </a:p>
          <a:p>
            <a:r>
              <a:rPr lang="en-US" sz="2000" dirty="0">
                <a:latin typeface="Times New Roman" panose="02020603050405020304" pitchFamily="18" charset="0"/>
                <a:cs typeface="Times New Roman" panose="02020603050405020304" pitchFamily="18" charset="0"/>
              </a:rPr>
              <a:t>Nevertheless, its always best to include these confounding factors as they can in some instances mask effects or cause effects to be mis-interpreted.</a:t>
            </a:r>
          </a:p>
        </p:txBody>
      </p:sp>
    </p:spTree>
    <p:extLst>
      <p:ext uri="{BB962C8B-B14F-4D97-AF65-F5344CB8AC3E}">
        <p14:creationId xmlns:p14="http://schemas.microsoft.com/office/powerpoint/2010/main" val="3208243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Some Non-Parametric Tests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resentation with bar char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5973" y="884810"/>
            <a:ext cx="2320054" cy="2320054"/>
          </a:xfrm>
          <a:prstGeom prst="rect">
            <a:avLst/>
          </a:prstGeom>
        </p:spPr>
      </p:pic>
    </p:spTree>
    <p:extLst>
      <p:ext uri="{BB962C8B-B14F-4D97-AF65-F5344CB8AC3E}">
        <p14:creationId xmlns:p14="http://schemas.microsoft.com/office/powerpoint/2010/main" val="1946207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Non-Parametric</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As we discussed when we violate the assumptions of ANOVA one option is to turn to non-parametric tests.</a:t>
            </a:r>
          </a:p>
          <a:p>
            <a:pPr marL="0" indent="0">
              <a:buNone/>
            </a:pPr>
            <a:r>
              <a:rPr lang="en-US" sz="2400" dirty="0">
                <a:latin typeface="Times New Roman" panose="02020603050405020304" pitchFamily="18" charset="0"/>
                <a:cs typeface="Times New Roman" panose="02020603050405020304" pitchFamily="18" charset="0"/>
              </a:rPr>
              <a:t>If we have a one-way ANOVA we can use the Kruskal Wallis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kruskal.test</a:t>
            </a:r>
            <a:r>
              <a:rPr lang="en-US" sz="2400" dirty="0">
                <a:solidFill>
                  <a:srgbClr val="FF0000"/>
                </a:solidFill>
                <a:latin typeface="Times New Roman" panose="02020603050405020304" pitchFamily="18" charset="0"/>
                <a:cs typeface="Times New Roman" panose="02020603050405020304" pitchFamily="18" charset="0"/>
              </a:rPr>
              <a:t>(y ~ X1, data = XXX)</a:t>
            </a:r>
          </a:p>
          <a:p>
            <a:pPr marL="0" indent="0">
              <a:buNone/>
            </a:pPr>
            <a:r>
              <a:rPr lang="en-US" sz="2400" dirty="0">
                <a:latin typeface="Times New Roman" panose="02020603050405020304" pitchFamily="18" charset="0"/>
                <a:cs typeface="Times New Roman" panose="02020603050405020304" pitchFamily="18" charset="0"/>
              </a:rPr>
              <a:t>If we have a one-way ANOVA with blocking we can use the Friedman test:</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friedman.test</a:t>
            </a:r>
            <a:r>
              <a:rPr lang="en-US" sz="2400" dirty="0">
                <a:solidFill>
                  <a:srgbClr val="FF0000"/>
                </a:solidFill>
                <a:latin typeface="Times New Roman" panose="02020603050405020304" pitchFamily="18" charset="0"/>
                <a:cs typeface="Times New Roman" panose="02020603050405020304" pitchFamily="18" charset="0"/>
              </a:rPr>
              <a:t>(y, X1, Blocking Factor, data = XXX)</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8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Non-Parametric</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When we are dealing with some variations of factorial ANOVA we can use the </a:t>
            </a:r>
            <a:r>
              <a:rPr lang="en-US" sz="2400" dirty="0" err="1">
                <a:latin typeface="Times New Roman" panose="02020603050405020304" pitchFamily="18" charset="0"/>
                <a:cs typeface="Times New Roman" panose="02020603050405020304" pitchFamily="18" charset="0"/>
              </a:rPr>
              <a:t>Scheirer</a:t>
            </a:r>
            <a:r>
              <a:rPr lang="en-US" sz="2400" dirty="0">
                <a:latin typeface="Times New Roman" panose="02020603050405020304" pitchFamily="18" charset="0"/>
                <a:cs typeface="Times New Roman" panose="02020603050405020304" pitchFamily="18" charset="0"/>
              </a:rPr>
              <a:t>-Ray-Hare test: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scheirerRayHare</a:t>
            </a:r>
            <a:r>
              <a:rPr lang="en-US" sz="2400" dirty="0">
                <a:solidFill>
                  <a:srgbClr val="FF0000"/>
                </a:solidFill>
                <a:latin typeface="Times New Roman" panose="02020603050405020304" pitchFamily="18" charset="0"/>
                <a:cs typeface="Times New Roman" panose="02020603050405020304" pitchFamily="18" charset="0"/>
              </a:rPr>
              <a:t>(y ~ X1 x X2, data = XXX)</a:t>
            </a:r>
          </a:p>
          <a:p>
            <a:r>
              <a:rPr lang="en-US" sz="2400" dirty="0">
                <a:latin typeface="Times New Roman" panose="02020603050405020304" pitchFamily="18" charset="0"/>
                <a:cs typeface="Times New Roman" panose="02020603050405020304" pitchFamily="18" charset="0"/>
              </a:rPr>
              <a:t>Generally speaking, ANOVA will be robust to small violations of our standard assumptions (non-normal data, unequal variances, etc.).</a:t>
            </a:r>
          </a:p>
          <a:p>
            <a:r>
              <a:rPr lang="en-US" sz="2400" dirty="0">
                <a:latin typeface="Times New Roman" panose="02020603050405020304" pitchFamily="18" charset="0"/>
                <a:cs typeface="Times New Roman" panose="02020603050405020304" pitchFamily="18" charset="0"/>
              </a:rPr>
              <a:t>Nevertheless, its always a good idea to double check your analyses to be sure.</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9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6087176"/>
          </a:xfrm>
          <a:effectLst/>
        </p:spPr>
        <p:txBody>
          <a:bodyPr>
            <a:normAutofit/>
          </a:bodyPr>
          <a:lstStyle/>
          <a:p>
            <a:pPr marL="457200" indent="-457200">
              <a:lnSpc>
                <a:spcPct val="90000"/>
              </a:lnSpc>
              <a:buFont typeface="+mj-lt"/>
              <a:buAutoNum type="arabicPeriod"/>
            </a:pPr>
            <a:r>
              <a:rPr lang="en-US" sz="2400" dirty="0">
                <a:latin typeface="Times New Roman" panose="02020603050405020304" pitchFamily="18" charset="0"/>
                <a:cs typeface="Times New Roman" panose="02020603050405020304" pitchFamily="18" charset="0"/>
              </a:rPr>
              <a:t>Why must we include interactions in factorial experiments?</a:t>
            </a:r>
          </a:p>
          <a:p>
            <a:pPr marL="457200" indent="-457200">
              <a:lnSpc>
                <a:spcPct val="90000"/>
              </a:lnSpc>
              <a:buFont typeface="+mj-lt"/>
              <a:buAutoNum type="arabicPeriod"/>
            </a:pPr>
            <a:r>
              <a:rPr lang="en-US" sz="2400" dirty="0">
                <a:latin typeface="Times New Roman" panose="02020603050405020304" pitchFamily="18" charset="0"/>
                <a:cs typeface="Times New Roman" panose="02020603050405020304" pitchFamily="18" charset="0"/>
              </a:rPr>
              <a:t>If we find a higher order interaction is significant but its lower order components are not should we include the lower order components?</a:t>
            </a:r>
            <a:endParaRPr lang="en-US" sz="1500" dirty="0">
              <a:latin typeface="Times New Roman" panose="02020603050405020304" pitchFamily="18" charset="0"/>
              <a:cs typeface="Times New Roman" panose="02020603050405020304" pitchFamily="18" charset="0"/>
            </a:endParaRPr>
          </a:p>
          <a:p>
            <a:pPr marL="0" indent="0">
              <a:lnSpc>
                <a:spcPct val="90000"/>
              </a:lnSpc>
              <a:buNone/>
            </a:pPr>
            <a:endParaRPr lang="en-US" sz="1500" dirty="0">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593" y="4016651"/>
            <a:ext cx="1899237"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Factorial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We talked about one-way ANOVA, meaning we have one predictor to be tested.</a:t>
            </a:r>
          </a:p>
          <a:p>
            <a:r>
              <a:rPr lang="en-US" sz="2200" dirty="0">
                <a:latin typeface="Times New Roman" panose="02020603050405020304" pitchFamily="18" charset="0"/>
                <a:cs typeface="Times New Roman" panose="02020603050405020304" pitchFamily="18" charset="0"/>
              </a:rPr>
              <a:t>What if we have more than one, which is very possible in practice?</a:t>
            </a:r>
          </a:p>
          <a:p>
            <a:r>
              <a:rPr lang="en-US" sz="2200" dirty="0">
                <a:latin typeface="Times New Roman" panose="02020603050405020304" pitchFamily="18" charset="0"/>
                <a:cs typeface="Times New Roman" panose="02020603050405020304" pitchFamily="18" charset="0"/>
              </a:rPr>
              <a:t>A factorial ANOVA is an Analysis of Variance test with more than one independent variable. It can also refer to more than one Level of Independent Variable.</a:t>
            </a:r>
          </a:p>
        </p:txBody>
      </p:sp>
    </p:spTree>
    <p:extLst>
      <p:ext uri="{BB962C8B-B14F-4D97-AF65-F5344CB8AC3E}">
        <p14:creationId xmlns:p14="http://schemas.microsoft.com/office/powerpoint/2010/main" val="365961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Factorial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One-Way ANOVA:</a:t>
            </a:r>
          </a:p>
          <a:p>
            <a:pPr lvl="1"/>
            <a:r>
              <a:rPr lang="en-US" sz="2000" dirty="0">
                <a:latin typeface="Times New Roman" panose="02020603050405020304" pitchFamily="18" charset="0"/>
                <a:cs typeface="Times New Roman" panose="02020603050405020304" pitchFamily="18" charset="0"/>
              </a:rPr>
              <a:t>Total = Treatment A + Error</a:t>
            </a:r>
          </a:p>
          <a:p>
            <a:r>
              <a:rPr lang="en-US" sz="2200" dirty="0">
                <a:latin typeface="Times New Roman" panose="02020603050405020304" pitchFamily="18" charset="0"/>
                <a:cs typeface="Times New Roman" panose="02020603050405020304" pitchFamily="18" charset="0"/>
              </a:rPr>
              <a:t>Factorial ANOVA:</a:t>
            </a:r>
          </a:p>
          <a:p>
            <a:pPr lvl="1"/>
            <a:r>
              <a:rPr lang="en-US" sz="2000" dirty="0">
                <a:latin typeface="Times New Roman" panose="02020603050405020304" pitchFamily="18" charset="0"/>
                <a:cs typeface="Times New Roman" panose="02020603050405020304" pitchFamily="18" charset="0"/>
              </a:rPr>
              <a:t>Total = Treatment A + Treatment B + Treatment C ….. + Error</a:t>
            </a:r>
          </a:p>
          <a:p>
            <a:pPr lvl="1"/>
            <a:r>
              <a:rPr lang="en-US" sz="2000" dirty="0">
                <a:latin typeface="Times New Roman" panose="02020603050405020304" pitchFamily="18" charset="0"/>
                <a:cs typeface="Times New Roman" panose="02020603050405020304" pitchFamily="18" charset="0"/>
              </a:rPr>
              <a:t>Total = Treatment A + Treatment B + Treatment A*B ….. + Error</a:t>
            </a:r>
          </a:p>
        </p:txBody>
      </p:sp>
    </p:spTree>
    <p:extLst>
      <p:ext uri="{BB962C8B-B14F-4D97-AF65-F5344CB8AC3E}">
        <p14:creationId xmlns:p14="http://schemas.microsoft.com/office/powerpoint/2010/main" val="31248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3" y="5176569"/>
            <a:ext cx="4589009" cy="970450"/>
          </a:xfrm>
        </p:spPr>
        <p:txBody>
          <a:bodyPr anchor="ctr">
            <a:normAutofit/>
          </a:bodyPr>
          <a:lstStyle/>
          <a:p>
            <a:r>
              <a:rPr lang="en-US" sz="2400" i="1">
                <a:latin typeface="Times New Roman" panose="02020603050405020304" pitchFamily="18" charset="0"/>
                <a:cs typeface="Times New Roman" panose="02020603050405020304" pitchFamily="18" charset="0"/>
              </a:rPr>
              <a:t>Factorial ANOVA</a:t>
            </a:r>
          </a:p>
        </p:txBody>
      </p:sp>
      <p:pic>
        <p:nvPicPr>
          <p:cNvPr id="4" name="Picture 3">
            <a:extLst>
              <a:ext uri="{FF2B5EF4-FFF2-40B4-BE49-F238E27FC236}">
                <a16:creationId xmlns:a16="http://schemas.microsoft.com/office/drawing/2014/main" id="{30EA27A2-8CB5-460F-8085-10EE2816D406}"/>
              </a:ext>
            </a:extLst>
          </p:cNvPr>
          <p:cNvPicPr>
            <a:picLocks noChangeAspect="1"/>
          </p:cNvPicPr>
          <p:nvPr/>
        </p:nvPicPr>
        <p:blipFill>
          <a:blip r:embed="rId2"/>
          <a:stretch>
            <a:fillRect/>
          </a:stretch>
        </p:blipFill>
        <p:spPr>
          <a:xfrm>
            <a:off x="514351" y="661185"/>
            <a:ext cx="11163299" cy="363727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5344886" y="5176568"/>
            <a:ext cx="6028400" cy="1326973"/>
          </a:xfrm>
        </p:spPr>
        <p:txBody>
          <a:bodyPr>
            <a:normAutofit/>
          </a:bodyPr>
          <a:lstStyle/>
          <a:p>
            <a:pPr>
              <a:lnSpc>
                <a:spcPct val="90000"/>
              </a:lnSpc>
            </a:pPr>
            <a:r>
              <a:rPr lang="en-US" sz="1600" dirty="0">
                <a:solidFill>
                  <a:srgbClr val="FEFEFE"/>
                </a:solidFill>
                <a:latin typeface="Times New Roman" panose="02020603050405020304" pitchFamily="18" charset="0"/>
                <a:cs typeface="Times New Roman" panose="02020603050405020304" pitchFamily="18" charset="0"/>
              </a:rPr>
              <a:t>When to use it?</a:t>
            </a:r>
          </a:p>
          <a:p>
            <a:pPr>
              <a:lnSpc>
                <a:spcPct val="90000"/>
              </a:lnSpc>
            </a:pPr>
            <a:r>
              <a:rPr lang="en-US" sz="1600" dirty="0">
                <a:solidFill>
                  <a:srgbClr val="FEFEFE"/>
                </a:solidFill>
                <a:latin typeface="Times New Roman" panose="02020603050405020304" pitchFamily="18" charset="0"/>
                <a:cs typeface="Times New Roman" panose="02020603050405020304" pitchFamily="18" charset="0"/>
              </a:rPr>
              <a:t>When we have TWO treatments/factors (we will use A and B to represent them in the class). The treatments/ factors (A and B) with 2 or more levels for each treatment.</a:t>
            </a:r>
            <a:endParaRPr lang="en-US" sz="1100" dirty="0">
              <a:solidFill>
                <a:srgbClr val="FEFEF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00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4" y="457201"/>
            <a:ext cx="3575737" cy="1332688"/>
          </a:xfrm>
        </p:spPr>
        <p:txBody>
          <a:bodyPr anchor="b">
            <a:normAutofit/>
          </a:bodyPr>
          <a:lstStyle/>
          <a:p>
            <a:pPr algn="ctr"/>
            <a:r>
              <a:rPr lang="en-US" sz="3200" i="1">
                <a:solidFill>
                  <a:srgbClr val="FFFFFF"/>
                </a:solidFill>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51514" y="2046514"/>
            <a:ext cx="3575737" cy="3994848"/>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When performing a one-way ANOVA, we focus on the main effect. That is, for example, how the value changes from different points/groups.</a:t>
            </a:r>
          </a:p>
        </p:txBody>
      </p:sp>
      <p:pic>
        <p:nvPicPr>
          <p:cNvPr id="4" name="Picture 3">
            <a:extLst>
              <a:ext uri="{FF2B5EF4-FFF2-40B4-BE49-F238E27FC236}">
                <a16:creationId xmlns:a16="http://schemas.microsoft.com/office/drawing/2014/main" id="{7A368ABB-0F53-4EE9-A5F3-F122BA00290C}"/>
              </a:ext>
            </a:extLst>
          </p:cNvPr>
          <p:cNvPicPr>
            <a:picLocks noChangeAspect="1"/>
          </p:cNvPicPr>
          <p:nvPr/>
        </p:nvPicPr>
        <p:blipFill>
          <a:blip r:embed="rId2"/>
          <a:stretch>
            <a:fillRect/>
          </a:stretch>
        </p:blipFill>
        <p:spPr>
          <a:xfrm>
            <a:off x="5502898" y="643467"/>
            <a:ext cx="5823526"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633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A Factorial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When we perform a factorial design, remember that we have multiple effects now. </a:t>
            </a:r>
          </a:p>
          <a:p>
            <a:r>
              <a:rPr lang="en-US" sz="2200" dirty="0">
                <a:solidFill>
                  <a:srgbClr val="FFFFFF"/>
                </a:solidFill>
                <a:latin typeface="Times New Roman" panose="02020603050405020304" pitchFamily="18" charset="0"/>
                <a:cs typeface="Times New Roman" panose="02020603050405020304" pitchFamily="18" charset="0"/>
              </a:rPr>
              <a:t>For example, we will have IV A and IV B, which represented different treatments.</a:t>
            </a:r>
          </a:p>
          <a:p>
            <a:r>
              <a:rPr lang="en-US" sz="2200" dirty="0">
                <a:solidFill>
                  <a:srgbClr val="FFFFFF"/>
                </a:solidFill>
                <a:latin typeface="Times New Roman" panose="02020603050405020304" pitchFamily="18" charset="0"/>
                <a:cs typeface="Times New Roman" panose="02020603050405020304" pitchFamily="18" charset="0"/>
              </a:rPr>
              <a:t>Effect A</a:t>
            </a:r>
          </a:p>
        </p:txBody>
      </p:sp>
      <p:sp>
        <p:nvSpPr>
          <p:cNvPr id="29"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F595E4F-2A97-4572-A232-63D72C95D8FA}"/>
              </a:ext>
            </a:extLst>
          </p:cNvPr>
          <p:cNvPicPr>
            <a:picLocks noChangeAspect="1"/>
          </p:cNvPicPr>
          <p:nvPr/>
        </p:nvPicPr>
        <p:blipFill>
          <a:blip r:embed="rId2"/>
          <a:stretch>
            <a:fillRect/>
          </a:stretch>
        </p:blipFill>
        <p:spPr>
          <a:xfrm>
            <a:off x="6031720" y="1258529"/>
            <a:ext cx="4782824" cy="4330205"/>
          </a:xfrm>
          <a:prstGeom prst="rect">
            <a:avLst/>
          </a:prstGeom>
        </p:spPr>
      </p:pic>
    </p:spTree>
    <p:extLst>
      <p:ext uri="{BB962C8B-B14F-4D97-AF65-F5344CB8AC3E}">
        <p14:creationId xmlns:p14="http://schemas.microsoft.com/office/powerpoint/2010/main" val="317507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A Factorial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3" y="2413000"/>
            <a:ext cx="3404372" cy="3632200"/>
          </a:xfrm>
        </p:spPr>
        <p:txBody>
          <a:bodyPr>
            <a:normAutofit/>
          </a:bodyPr>
          <a:lstStyle/>
          <a:p>
            <a:r>
              <a:rPr lang="en-US" sz="2200" dirty="0">
                <a:solidFill>
                  <a:srgbClr val="FFFFFF"/>
                </a:solidFill>
                <a:latin typeface="Times New Roman" panose="02020603050405020304" pitchFamily="18" charset="0"/>
                <a:cs typeface="Times New Roman" panose="02020603050405020304" pitchFamily="18" charset="0"/>
              </a:rPr>
              <a:t>If we look at them separately, we can examine the main effects.</a:t>
            </a:r>
          </a:p>
          <a:p>
            <a:r>
              <a:rPr lang="en-US" sz="2200" dirty="0">
                <a:solidFill>
                  <a:srgbClr val="FFFFFF"/>
                </a:solidFill>
                <a:latin typeface="Times New Roman" panose="02020603050405020304" pitchFamily="18" charset="0"/>
                <a:cs typeface="Times New Roman" panose="02020603050405020304" pitchFamily="18" charset="0"/>
              </a:rPr>
              <a:t>Effect B</a:t>
            </a:r>
          </a:p>
        </p:txBody>
      </p:sp>
      <p:sp>
        <p:nvSpPr>
          <p:cNvPr id="30"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AB3E85-A5A8-4DA1-9703-9E8D343E649B}"/>
              </a:ext>
            </a:extLst>
          </p:cNvPr>
          <p:cNvPicPr>
            <a:picLocks noChangeAspect="1"/>
          </p:cNvPicPr>
          <p:nvPr/>
        </p:nvPicPr>
        <p:blipFill>
          <a:blip r:embed="rId2"/>
          <a:stretch>
            <a:fillRect/>
          </a:stretch>
        </p:blipFill>
        <p:spPr>
          <a:xfrm>
            <a:off x="6031720" y="1258529"/>
            <a:ext cx="4782824" cy="4330205"/>
          </a:xfrm>
          <a:prstGeom prst="rect">
            <a:avLst/>
          </a:prstGeom>
        </p:spPr>
      </p:pic>
    </p:spTree>
    <p:extLst>
      <p:ext uri="{BB962C8B-B14F-4D97-AF65-F5344CB8AC3E}">
        <p14:creationId xmlns:p14="http://schemas.microsoft.com/office/powerpoint/2010/main" val="474562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19</TotalTime>
  <Words>2182</Words>
  <Application>Microsoft Office PowerPoint</Application>
  <PresentationFormat>Widescreen</PresentationFormat>
  <Paragraphs>166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Century Gothic</vt:lpstr>
      <vt:lpstr>Times New Roman</vt:lpstr>
      <vt:lpstr>Wingdings 2</vt:lpstr>
      <vt:lpstr>Quotable</vt:lpstr>
      <vt:lpstr>Factorial Analysis of Variance</vt:lpstr>
      <vt:lpstr>Names for different ANOVA designs</vt:lpstr>
      <vt:lpstr>Blocked Design</vt:lpstr>
      <vt:lpstr>Factorial ANOVA</vt:lpstr>
      <vt:lpstr>Factorial ANOVA</vt:lpstr>
      <vt:lpstr>Factorial ANOVA</vt:lpstr>
      <vt:lpstr>One-Way ANOVA</vt:lpstr>
      <vt:lpstr>A Factorial Design</vt:lpstr>
      <vt:lpstr>A Factorial Design</vt:lpstr>
      <vt:lpstr>A Factorial Design</vt:lpstr>
      <vt:lpstr>Interaction Effect</vt:lpstr>
      <vt:lpstr>Interaction Effect</vt:lpstr>
      <vt:lpstr>Interaction Effect</vt:lpstr>
      <vt:lpstr>Interaction Effect</vt:lpstr>
      <vt:lpstr>Interaction Effect</vt:lpstr>
      <vt:lpstr>Interaction Effect</vt:lpstr>
      <vt:lpstr>Main Effect</vt:lpstr>
      <vt:lpstr>Interaction Effect</vt:lpstr>
      <vt:lpstr>Simple Main Effect</vt:lpstr>
      <vt:lpstr>SS in factorial design</vt:lpstr>
      <vt:lpstr>Assumptions</vt:lpstr>
      <vt:lpstr>Application</vt:lpstr>
      <vt:lpstr>Factorial Design: Procedure</vt:lpstr>
      <vt:lpstr>Application</vt:lpstr>
      <vt:lpstr>Application</vt:lpstr>
      <vt:lpstr>Application</vt:lpstr>
      <vt:lpstr>Summary write up</vt:lpstr>
      <vt:lpstr>In Class Practice</vt:lpstr>
      <vt:lpstr>Three-Way Interaction </vt:lpstr>
      <vt:lpstr>Understanding a 3 Way Interaction</vt:lpstr>
      <vt:lpstr>Three-Way Interaction</vt:lpstr>
      <vt:lpstr>To Interact or Not?</vt:lpstr>
      <vt:lpstr> Blocking in Factorial Designs</vt:lpstr>
      <vt:lpstr>Blocking in Factorial Designs</vt:lpstr>
      <vt:lpstr>Blocking in Factorial Designs: Application</vt:lpstr>
      <vt:lpstr>Some Non-Parametric Tests</vt:lpstr>
      <vt:lpstr>Non-Parametric</vt:lpstr>
      <vt:lpstr>Non-Parametric</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Factorial Analysis of Variance</dc:title>
  <dc:creator>Wei-Kang Kao</dc:creator>
  <cp:lastModifiedBy>Wei-Kang Kao</cp:lastModifiedBy>
  <cp:revision>5</cp:revision>
  <dcterms:created xsi:type="dcterms:W3CDTF">2019-11-12T21:19:03Z</dcterms:created>
  <dcterms:modified xsi:type="dcterms:W3CDTF">2019-11-12T21:38:37Z</dcterms:modified>
</cp:coreProperties>
</file>