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27"/>
  </p:notesMasterIdLst>
  <p:handoutMasterIdLst>
    <p:handoutMasterId r:id="rId28"/>
  </p:handoutMasterIdLst>
  <p:sldIdLst>
    <p:sldId id="256" r:id="rId2"/>
    <p:sldId id="305" r:id="rId3"/>
    <p:sldId id="306" r:id="rId4"/>
    <p:sldId id="327" r:id="rId5"/>
    <p:sldId id="328" r:id="rId6"/>
    <p:sldId id="330" r:id="rId7"/>
    <p:sldId id="331" r:id="rId8"/>
    <p:sldId id="329" r:id="rId9"/>
    <p:sldId id="310" r:id="rId10"/>
    <p:sldId id="311" r:id="rId11"/>
    <p:sldId id="312" r:id="rId12"/>
    <p:sldId id="313" r:id="rId13"/>
    <p:sldId id="280" r:id="rId14"/>
    <p:sldId id="332" r:id="rId15"/>
    <p:sldId id="316" r:id="rId16"/>
    <p:sldId id="317" r:id="rId17"/>
    <p:sldId id="318" r:id="rId18"/>
    <p:sldId id="319" r:id="rId19"/>
    <p:sldId id="320" r:id="rId20"/>
    <p:sldId id="321" r:id="rId21"/>
    <p:sldId id="322" r:id="rId22"/>
    <p:sldId id="324" r:id="rId23"/>
    <p:sldId id="325" r:id="rId24"/>
    <p:sldId id="326" r:id="rId25"/>
    <p:sldId id="323" r:id="rId26"/>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CC00"/>
    <a:srgbClr val="008BAC"/>
    <a:srgbClr val="D020AE"/>
    <a:srgbClr val="F8FAF3"/>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36" autoAdjust="0"/>
    <p:restoredTop sz="84854" autoAdjust="0"/>
  </p:normalViewPr>
  <p:slideViewPr>
    <p:cSldViewPr>
      <p:cViewPr varScale="1">
        <p:scale>
          <a:sx n="139" d="100"/>
          <a:sy n="139" d="100"/>
        </p:scale>
        <p:origin x="2316" y="9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0" d="100"/>
          <a:sy n="60" d="100"/>
        </p:scale>
        <p:origin x="-1670" y="-77"/>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sz="quarter" idx="1"/>
          </p:nvPr>
        </p:nvSpPr>
        <p:spPr>
          <a:xfrm>
            <a:off x="4143587" y="0"/>
            <a:ext cx="3169920" cy="481727"/>
          </a:xfrm>
          <a:prstGeom prst="rect">
            <a:avLst/>
          </a:prstGeom>
        </p:spPr>
        <p:txBody>
          <a:bodyPr vert="horz" lIns="96653" tIns="48327" rIns="96653" bIns="48327" rtlCol="0"/>
          <a:lstStyle>
            <a:lvl1pPr algn="r">
              <a:defRPr sz="1200"/>
            </a:lvl1pPr>
          </a:lstStyle>
          <a:p>
            <a:fld id="{1116E695-EEC6-4836-B040-895557B78F57}" type="datetimeFigureOut">
              <a:rPr lang="en-US" smtClean="0"/>
              <a:t>9/29/2021</a:t>
            </a:fld>
            <a:endParaRPr lang="en-US"/>
          </a:p>
        </p:txBody>
      </p:sp>
      <p:sp>
        <p:nvSpPr>
          <p:cNvPr id="4" name="Footer Placeholder 3"/>
          <p:cNvSpPr>
            <a:spLocks noGrp="1"/>
          </p:cNvSpPr>
          <p:nvPr>
            <p:ph type="ftr" sz="quarter" idx="2"/>
          </p:nvPr>
        </p:nvSpPr>
        <p:spPr>
          <a:xfrm>
            <a:off x="0" y="9119475"/>
            <a:ext cx="3169920" cy="481726"/>
          </a:xfrm>
          <a:prstGeom prst="rect">
            <a:avLst/>
          </a:prstGeom>
        </p:spPr>
        <p:txBody>
          <a:bodyPr vert="horz" lIns="96653" tIns="48327" rIns="96653" bIns="48327" rtlCol="0" anchor="b"/>
          <a:lstStyle>
            <a:lvl1pPr algn="l">
              <a:defRPr sz="1200"/>
            </a:lvl1pPr>
          </a:lstStyle>
          <a:p>
            <a:endParaRPr lang="en-US"/>
          </a:p>
        </p:txBody>
      </p:sp>
      <p:sp>
        <p:nvSpPr>
          <p:cNvPr id="5" name="Slide Number Placeholder 4"/>
          <p:cNvSpPr>
            <a:spLocks noGrp="1"/>
          </p:cNvSpPr>
          <p:nvPr>
            <p:ph type="sldNum" sz="quarter" idx="3"/>
          </p:nvPr>
        </p:nvSpPr>
        <p:spPr>
          <a:xfrm>
            <a:off x="4143587" y="9119475"/>
            <a:ext cx="3169920" cy="481726"/>
          </a:xfrm>
          <a:prstGeom prst="rect">
            <a:avLst/>
          </a:prstGeom>
        </p:spPr>
        <p:txBody>
          <a:bodyPr vert="horz" lIns="96653" tIns="48327" rIns="96653" bIns="48327" rtlCol="0" anchor="b"/>
          <a:lstStyle>
            <a:lvl1pPr algn="r">
              <a:defRPr sz="1200"/>
            </a:lvl1pPr>
          </a:lstStyle>
          <a:p>
            <a:fld id="{77B6B2A4-95D1-4DB0-81E0-F4335691F164}" type="slidenum">
              <a:rPr lang="en-US" smtClean="0"/>
              <a:t>‹#›</a:t>
            </a:fld>
            <a:endParaRPr lang="en-US"/>
          </a:p>
        </p:txBody>
      </p:sp>
    </p:spTree>
    <p:extLst>
      <p:ext uri="{BB962C8B-B14F-4D97-AF65-F5344CB8AC3E}">
        <p14:creationId xmlns:p14="http://schemas.microsoft.com/office/powerpoint/2010/main" val="14102075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53" tIns="48327" rIns="96653" bIns="48327" rtlCol="0"/>
          <a:lstStyle>
            <a:lvl1pPr algn="r">
              <a:defRPr sz="1200"/>
            </a:lvl1pPr>
          </a:lstStyle>
          <a:p>
            <a:fld id="{983F5D42-D8C1-4DAB-B388-35B930361576}" type="datetimeFigureOut">
              <a:rPr lang="en-US" smtClean="0"/>
              <a:t>9/29/2021</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6653" tIns="48327" rIns="96653" bIns="48327"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53" tIns="48327" rIns="96653" bIns="48327"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53" tIns="48327" rIns="96653" bIns="48327"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53" tIns="48327" rIns="96653" bIns="48327" rtlCol="0" anchor="b"/>
          <a:lstStyle>
            <a:lvl1pPr algn="r">
              <a:defRPr sz="1200"/>
            </a:lvl1pPr>
          </a:lstStyle>
          <a:p>
            <a:fld id="{072D4B71-1EF1-4D07-950D-945192FC58E8}" type="slidenum">
              <a:rPr lang="en-US" smtClean="0"/>
              <a:t>‹#›</a:t>
            </a:fld>
            <a:endParaRPr lang="en-US"/>
          </a:p>
        </p:txBody>
      </p:sp>
    </p:spTree>
    <p:extLst>
      <p:ext uri="{BB962C8B-B14F-4D97-AF65-F5344CB8AC3E}">
        <p14:creationId xmlns:p14="http://schemas.microsoft.com/office/powerpoint/2010/main" val="4093332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2D4B71-1EF1-4D07-950D-945192FC58E8}" type="slidenum">
              <a:rPr lang="en-US" smtClean="0"/>
              <a:t>1</a:t>
            </a:fld>
            <a:endParaRPr lang="en-US"/>
          </a:p>
        </p:txBody>
      </p:sp>
    </p:spTree>
    <p:extLst>
      <p:ext uri="{BB962C8B-B14F-4D97-AF65-F5344CB8AC3E}">
        <p14:creationId xmlns:p14="http://schemas.microsoft.com/office/powerpoint/2010/main" val="3294751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6EF6EA-3DDB-4E97-9D5F-CF9E20D7986C}" type="datetime1">
              <a:rPr lang="en-US" smtClean="0"/>
              <a:t>9/29/2021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76F96C40-0356-46F5-90E5-FF57DE76D9A0}" type="slidenum">
              <a:rPr lang="en-US" smtClean="0"/>
              <a:t>‹#›</a:t>
            </a:fld>
            <a:endParaRPr lang="en-US"/>
          </a:p>
        </p:txBody>
      </p:sp>
    </p:spTree>
    <p:extLst>
      <p:ext uri="{BB962C8B-B14F-4D97-AF65-F5344CB8AC3E}">
        <p14:creationId xmlns:p14="http://schemas.microsoft.com/office/powerpoint/2010/main" val="1619119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A934AD-9E65-490D-B543-C42AEAC6FDED}" type="datetime1">
              <a:rPr lang="en-US" smtClean="0"/>
              <a:t>9/29/2021</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76F96C40-0356-46F5-90E5-FF57DE76D9A0}" type="slidenum">
              <a:rPr lang="en-US" smtClean="0"/>
              <a:t>‹#›</a:t>
            </a:fld>
            <a:endParaRPr lang="en-US"/>
          </a:p>
        </p:txBody>
      </p:sp>
    </p:spTree>
    <p:extLst>
      <p:ext uri="{BB962C8B-B14F-4D97-AF65-F5344CB8AC3E}">
        <p14:creationId xmlns:p14="http://schemas.microsoft.com/office/powerpoint/2010/main" val="341303102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A934AD-9E65-490D-B543-C42AEAC6FDED}" type="datetime1">
              <a:rPr lang="en-US" smtClean="0"/>
              <a:t>9/29/2021</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76F96C40-0356-46F5-90E5-FF57DE76D9A0}" type="slidenum">
              <a:rPr lang="en-US" smtClean="0"/>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4593548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A934AD-9E65-490D-B543-C42AEAC6FDED}" type="datetime1">
              <a:rPr lang="en-US" smtClean="0"/>
              <a:t>9/29/2021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76F96C40-0356-46F5-90E5-FF57DE76D9A0}" type="slidenum">
              <a:rPr lang="en-US" smtClean="0"/>
              <a:t>‹#›</a:t>
            </a:fld>
            <a:endParaRPr lang="en-US"/>
          </a:p>
        </p:txBody>
      </p:sp>
    </p:spTree>
    <p:extLst>
      <p:ext uri="{BB962C8B-B14F-4D97-AF65-F5344CB8AC3E}">
        <p14:creationId xmlns:p14="http://schemas.microsoft.com/office/powerpoint/2010/main" val="4236435972"/>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A934AD-9E65-490D-B543-C42AEAC6FDED}" type="datetime1">
              <a:rPr lang="en-US" smtClean="0"/>
              <a:t>9/29/2021</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76F96C40-0356-46F5-90E5-FF57DE76D9A0}" type="slidenum">
              <a:rPr lang="en-US" smtClean="0"/>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59088877"/>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A934AD-9E65-490D-B543-C42AEAC6FDED}" type="datetime1">
              <a:rPr lang="en-US" smtClean="0"/>
              <a:t>9/29/2021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76F96C40-0356-46F5-90E5-FF57DE76D9A0}" type="slidenum">
              <a:rPr lang="en-US" smtClean="0"/>
              <a:t>‹#›</a:t>
            </a:fld>
            <a:endParaRPr lang="en-US"/>
          </a:p>
        </p:txBody>
      </p:sp>
    </p:spTree>
    <p:extLst>
      <p:ext uri="{BB962C8B-B14F-4D97-AF65-F5344CB8AC3E}">
        <p14:creationId xmlns:p14="http://schemas.microsoft.com/office/powerpoint/2010/main" val="136326220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E0F82D-1FAA-4049-B30C-EA4C0B669B4D}" type="datetime1">
              <a:rPr lang="en-US" smtClean="0"/>
              <a:t>9/29/2021</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6F96C40-0356-46F5-90E5-FF57DE76D9A0}" type="slidenum">
              <a:rPr lang="en-US" smtClean="0"/>
              <a:t>‹#›</a:t>
            </a:fld>
            <a:endParaRPr lang="en-US"/>
          </a:p>
        </p:txBody>
      </p:sp>
    </p:spTree>
    <p:extLst>
      <p:ext uri="{BB962C8B-B14F-4D97-AF65-F5344CB8AC3E}">
        <p14:creationId xmlns:p14="http://schemas.microsoft.com/office/powerpoint/2010/main" val="7011818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E12268-CB6B-46C0-A2A6-D6BBF5462B80}" type="datetime1">
              <a:rPr lang="en-US" smtClean="0"/>
              <a:t>9/29/2021</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6F96C40-0356-46F5-90E5-FF57DE76D9A0}" type="slidenum">
              <a:rPr lang="en-US" smtClean="0"/>
              <a:t>‹#›</a:t>
            </a:fld>
            <a:endParaRPr lang="en-US"/>
          </a:p>
        </p:txBody>
      </p:sp>
    </p:spTree>
    <p:extLst>
      <p:ext uri="{BB962C8B-B14F-4D97-AF65-F5344CB8AC3E}">
        <p14:creationId xmlns:p14="http://schemas.microsoft.com/office/powerpoint/2010/main" val="3181010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43504F-6E7F-4E92-B419-B9FA6DB898B0}" type="datetime1">
              <a:rPr lang="en-US" smtClean="0"/>
              <a:t>9/29/2021</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6F96C40-0356-46F5-90E5-FF57DE76D9A0}" type="slidenum">
              <a:rPr lang="en-US" smtClean="0"/>
              <a:t>‹#›</a:t>
            </a:fld>
            <a:endParaRPr lang="en-US"/>
          </a:p>
        </p:txBody>
      </p:sp>
    </p:spTree>
    <p:extLst>
      <p:ext uri="{BB962C8B-B14F-4D97-AF65-F5344CB8AC3E}">
        <p14:creationId xmlns:p14="http://schemas.microsoft.com/office/powerpoint/2010/main" val="1139064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735B43D-2507-4E48-96A3-EBB83438B161}" type="datetime1">
              <a:rPr lang="en-US" smtClean="0"/>
              <a:t>9/29/2021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76F96C40-0356-46F5-90E5-FF57DE76D9A0}" type="slidenum">
              <a:rPr lang="en-US" smtClean="0"/>
              <a:t>‹#›</a:t>
            </a:fld>
            <a:endParaRPr lang="en-US"/>
          </a:p>
        </p:txBody>
      </p:sp>
    </p:spTree>
    <p:extLst>
      <p:ext uri="{BB962C8B-B14F-4D97-AF65-F5344CB8AC3E}">
        <p14:creationId xmlns:p14="http://schemas.microsoft.com/office/powerpoint/2010/main" val="2384527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E5B3A6-5B88-4124-A866-26DFBF1A984E}" type="datetime1">
              <a:rPr lang="en-US" smtClean="0"/>
              <a:t>9/29/2021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76F96C40-0356-46F5-90E5-FF57DE76D9A0}" type="slidenum">
              <a:rPr lang="en-US" smtClean="0"/>
              <a:t>‹#›</a:t>
            </a:fld>
            <a:endParaRPr lang="en-US"/>
          </a:p>
        </p:txBody>
      </p:sp>
    </p:spTree>
    <p:extLst>
      <p:ext uri="{BB962C8B-B14F-4D97-AF65-F5344CB8AC3E}">
        <p14:creationId xmlns:p14="http://schemas.microsoft.com/office/powerpoint/2010/main" val="4210453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81346B-9613-4957-893E-1129E647A8D0}" type="datetime1">
              <a:rPr lang="en-US" smtClean="0"/>
              <a:t>9/29/2021</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76F96C40-0356-46F5-90E5-FF57DE76D9A0}" type="slidenum">
              <a:rPr lang="en-US" smtClean="0"/>
              <a:t>‹#›</a:t>
            </a:fld>
            <a:endParaRPr lang="en-US"/>
          </a:p>
        </p:txBody>
      </p:sp>
    </p:spTree>
    <p:extLst>
      <p:ext uri="{BB962C8B-B14F-4D97-AF65-F5344CB8AC3E}">
        <p14:creationId xmlns:p14="http://schemas.microsoft.com/office/powerpoint/2010/main" val="343031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D497B5-0219-4D82-B950-0AB2ACF5F8BE}" type="datetime1">
              <a:rPr lang="en-US" smtClean="0"/>
              <a:t>9/29/2021</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6F96C40-0356-46F5-90E5-FF57DE76D9A0}" type="slidenum">
              <a:rPr lang="en-US" smtClean="0"/>
              <a:t>‹#›</a:t>
            </a:fld>
            <a:endParaRPr lang="en-US"/>
          </a:p>
        </p:txBody>
      </p:sp>
    </p:spTree>
    <p:extLst>
      <p:ext uri="{BB962C8B-B14F-4D97-AF65-F5344CB8AC3E}">
        <p14:creationId xmlns:p14="http://schemas.microsoft.com/office/powerpoint/2010/main" val="611712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936EEF-C93E-4C69-A26D-EF59CFC30568}" type="datetime1">
              <a:rPr lang="en-US" smtClean="0"/>
              <a:t>9/29/2021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6F96C40-0356-46F5-90E5-FF57DE76D9A0}" type="slidenum">
              <a:rPr lang="en-US" smtClean="0"/>
              <a:t>‹#›</a:t>
            </a:fld>
            <a:endParaRPr lang="en-US"/>
          </a:p>
        </p:txBody>
      </p:sp>
    </p:spTree>
    <p:extLst>
      <p:ext uri="{BB962C8B-B14F-4D97-AF65-F5344CB8AC3E}">
        <p14:creationId xmlns:p14="http://schemas.microsoft.com/office/powerpoint/2010/main" val="1944765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57E847B-F488-4C42-B238-D1DEB4678D7F}" type="datetime1">
              <a:rPr lang="en-US" smtClean="0"/>
              <a:t>9/29/2021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6F96C40-0356-46F5-90E5-FF57DE76D9A0}" type="slidenum">
              <a:rPr lang="en-US" smtClean="0"/>
              <a:t>‹#›</a:t>
            </a:fld>
            <a:endParaRPr lang="en-US"/>
          </a:p>
        </p:txBody>
      </p:sp>
    </p:spTree>
    <p:extLst>
      <p:ext uri="{BB962C8B-B14F-4D97-AF65-F5344CB8AC3E}">
        <p14:creationId xmlns:p14="http://schemas.microsoft.com/office/powerpoint/2010/main" val="2237911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4CEE9F9-BF6A-46EF-AF13-9E773A3D50A0}" type="datetime1">
              <a:rPr lang="en-US" smtClean="0"/>
              <a:t>9/29/2021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76F96C40-0356-46F5-90E5-FF57DE76D9A0}" type="slidenum">
              <a:rPr lang="en-US" smtClean="0"/>
              <a:t>‹#›</a:t>
            </a:fld>
            <a:endParaRPr lang="en-US"/>
          </a:p>
        </p:txBody>
      </p:sp>
    </p:spTree>
    <p:extLst>
      <p:ext uri="{BB962C8B-B14F-4D97-AF65-F5344CB8AC3E}">
        <p14:creationId xmlns:p14="http://schemas.microsoft.com/office/powerpoint/2010/main" val="3186791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B6A934AD-9E65-490D-B543-C42AEAC6FDED}" type="datetime1">
              <a:rPr lang="en-US" smtClean="0"/>
              <a:t>9/29/2021</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76F96C40-0356-46F5-90E5-FF57DE76D9A0}" type="slidenum">
              <a:rPr lang="en-US" smtClean="0"/>
              <a:t>‹#›</a:t>
            </a:fld>
            <a:endParaRPr lang="en-US"/>
          </a:p>
        </p:txBody>
      </p:sp>
    </p:spTree>
    <p:extLst>
      <p:ext uri="{BB962C8B-B14F-4D97-AF65-F5344CB8AC3E}">
        <p14:creationId xmlns:p14="http://schemas.microsoft.com/office/powerpoint/2010/main" val="728546169"/>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yann.lecun.com/exdb/mnis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8.png"/><Relationship Id="rId18" Type="http://schemas.openxmlformats.org/officeDocument/2006/relationships/image" Target="../media/image78.png"/><Relationship Id="rId3" Type="http://schemas.openxmlformats.org/officeDocument/2006/relationships/image" Target="../media/image63.png"/><Relationship Id="rId7" Type="http://schemas.openxmlformats.org/officeDocument/2006/relationships/image" Target="../media/image67.png"/><Relationship Id="rId12" Type="http://schemas.openxmlformats.org/officeDocument/2006/relationships/image" Target="../media/image72.png"/><Relationship Id="rId17" Type="http://schemas.openxmlformats.org/officeDocument/2006/relationships/image" Target="../media/image77.png"/><Relationship Id="rId2" Type="http://schemas.openxmlformats.org/officeDocument/2006/relationships/image" Target="../media/image52.png"/><Relationship Id="rId16" Type="http://schemas.openxmlformats.org/officeDocument/2006/relationships/image" Target="../media/image76.png"/><Relationship Id="rId1" Type="http://schemas.openxmlformats.org/officeDocument/2006/relationships/slideLayout" Target="../slideLayouts/slideLayout2.xml"/><Relationship Id="rId6" Type="http://schemas.openxmlformats.org/officeDocument/2006/relationships/image" Target="../media/image66.png"/><Relationship Id="rId11" Type="http://schemas.openxmlformats.org/officeDocument/2006/relationships/image" Target="../media/image71.png"/><Relationship Id="rId5" Type="http://schemas.openxmlformats.org/officeDocument/2006/relationships/image" Target="../media/image65.png"/><Relationship Id="rId15" Type="http://schemas.openxmlformats.org/officeDocument/2006/relationships/image" Target="../media/image75.png"/><Relationship Id="rId10" Type="http://schemas.openxmlformats.org/officeDocument/2006/relationships/image" Target="../media/image70.png"/><Relationship Id="rId19" Type="http://schemas.openxmlformats.org/officeDocument/2006/relationships/image" Target="../media/image79.png"/><Relationship Id="rId4" Type="http://schemas.openxmlformats.org/officeDocument/2006/relationships/image" Target="../media/image64.png"/><Relationship Id="rId9" Type="http://schemas.openxmlformats.org/officeDocument/2006/relationships/image" Target="../media/image69.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20.png"/></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Machine Learning II</a:t>
            </a:r>
          </a:p>
        </p:txBody>
      </p:sp>
      <p:sp>
        <p:nvSpPr>
          <p:cNvPr id="3" name="Subtitle 2"/>
          <p:cNvSpPr>
            <a:spLocks noGrp="1"/>
          </p:cNvSpPr>
          <p:nvPr>
            <p:ph type="subTitle" idx="1"/>
          </p:nvPr>
        </p:nvSpPr>
        <p:spPr>
          <a:xfrm>
            <a:off x="1942416" y="4777381"/>
            <a:ext cx="6600451" cy="556620"/>
          </a:xfrm>
        </p:spPr>
        <p:txBody>
          <a:bodyPr>
            <a:normAutofit/>
          </a:bodyPr>
          <a:lstStyle/>
          <a:p>
            <a:r>
              <a:rPr lang="en-US" dirty="0">
                <a:latin typeface="Times New Roman" panose="02020603050405020304" pitchFamily="18" charset="0"/>
                <a:cs typeface="Times New Roman" panose="02020603050405020304" pitchFamily="18" charset="0"/>
              </a:rPr>
              <a:t>Lecture 5 – Back propagation – Part II</a:t>
            </a:r>
          </a:p>
        </p:txBody>
      </p:sp>
      <p:sp>
        <p:nvSpPr>
          <p:cNvPr id="4" name="Slide Number Placeholder 3"/>
          <p:cNvSpPr>
            <a:spLocks noGrp="1"/>
          </p:cNvSpPr>
          <p:nvPr>
            <p:ph type="sldNum" sz="quarter" idx="12"/>
          </p:nvPr>
        </p:nvSpPr>
        <p:spPr/>
        <p:txBody>
          <a:bodyPr/>
          <a:lstStyle/>
          <a:p>
            <a:fld id="{76F96C40-0356-46F5-90E5-FF57DE76D9A0}" type="slidenum">
              <a:rPr lang="en-US" smtClean="0"/>
              <a:t>1</a:t>
            </a:fld>
            <a:endParaRPr lang="en-US"/>
          </a:p>
        </p:txBody>
      </p:sp>
      <p:sp>
        <p:nvSpPr>
          <p:cNvPr id="5" name="Content Placeholder 2"/>
          <p:cNvSpPr txBox="1">
            <a:spLocks/>
          </p:cNvSpPr>
          <p:nvPr/>
        </p:nvSpPr>
        <p:spPr>
          <a:xfrm>
            <a:off x="1599882" y="573690"/>
            <a:ext cx="8763000" cy="525757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en-US" sz="22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4724400" y="6570990"/>
            <a:ext cx="4343400" cy="261610"/>
          </a:xfrm>
          <a:prstGeom prst="rect">
            <a:avLst/>
          </a:prstGeom>
          <a:noFill/>
        </p:spPr>
        <p:txBody>
          <a:bodyPr wrap="square" rtlCol="0">
            <a:spAutoFit/>
          </a:bodyPr>
          <a:lstStyle/>
          <a:p>
            <a:r>
              <a:rPr lang="en-US" sz="1100" dirty="0"/>
              <a:t>https://nextjournal.com/gkoehler/digit-recognition-with-keras</a:t>
            </a:r>
          </a:p>
        </p:txBody>
      </p:sp>
    </p:spTree>
    <p:extLst>
      <p:ext uri="{BB962C8B-B14F-4D97-AF65-F5344CB8AC3E}">
        <p14:creationId xmlns:p14="http://schemas.microsoft.com/office/powerpoint/2010/main" val="137754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Straight Connector 32"/>
          <p:cNvCxnSpPr/>
          <p:nvPr/>
        </p:nvCxnSpPr>
        <p:spPr>
          <a:xfrm>
            <a:off x="7150036" y="2402977"/>
            <a:ext cx="918297" cy="574182"/>
          </a:xfrm>
          <a:prstGeom prst="line">
            <a:avLst/>
          </a:prstGeom>
          <a:ln>
            <a:solidFill>
              <a:srgbClr val="008BAC"/>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7270997" y="3054820"/>
            <a:ext cx="797336" cy="108709"/>
          </a:xfrm>
          <a:prstGeom prst="line">
            <a:avLst/>
          </a:prstGeom>
          <a:ln>
            <a:solidFill>
              <a:srgbClr val="008BAC"/>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7391958" y="3073017"/>
            <a:ext cx="676375" cy="742356"/>
          </a:xfrm>
          <a:prstGeom prst="line">
            <a:avLst/>
          </a:prstGeom>
          <a:ln>
            <a:solidFill>
              <a:srgbClr val="008BAC"/>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604962" y="438484"/>
            <a:ext cx="6589199" cy="823690"/>
          </a:xfrm>
        </p:spPr>
        <p:txBody>
          <a:bodyPr/>
          <a:lstStyle/>
          <a:p>
            <a:r>
              <a:rPr lang="en-US" dirty="0">
                <a:latin typeface="Times New Roman" panose="02020603050405020304" pitchFamily="18" charset="0"/>
                <a:cs typeface="Times New Roman" panose="02020603050405020304" pitchFamily="18" charset="0"/>
              </a:rPr>
              <a:t>Back propagation example</a:t>
            </a:r>
          </a:p>
        </p:txBody>
      </p:sp>
      <p:sp>
        <p:nvSpPr>
          <p:cNvPr id="4" name="Slide Number Placeholder 3"/>
          <p:cNvSpPr>
            <a:spLocks noGrp="1"/>
          </p:cNvSpPr>
          <p:nvPr>
            <p:ph type="sldNum" sz="quarter" idx="12"/>
          </p:nvPr>
        </p:nvSpPr>
        <p:spPr/>
        <p:txBody>
          <a:bodyPr/>
          <a:lstStyle/>
          <a:p>
            <a:fld id="{76F96C40-0356-46F5-90E5-FF57DE76D9A0}" type="slidenum">
              <a:rPr lang="en-US" smtClean="0"/>
              <a:t>10</a:t>
            </a:fld>
            <a:endParaRPr lang="en-US"/>
          </a:p>
        </p:txBody>
      </p:sp>
      <p:sp>
        <p:nvSpPr>
          <p:cNvPr id="41" name="Content Placeholder 2"/>
          <p:cNvSpPr txBox="1">
            <a:spLocks/>
          </p:cNvSpPr>
          <p:nvPr/>
        </p:nvSpPr>
        <p:spPr>
          <a:xfrm>
            <a:off x="228600" y="1230569"/>
            <a:ext cx="8763000" cy="525757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200" dirty="0">
                <a:latin typeface="Times New Roman" panose="02020603050405020304" pitchFamily="18" charset="0"/>
                <a:cs typeface="Times New Roman" panose="02020603050405020304" pitchFamily="18" charset="0"/>
              </a:rPr>
              <a:t>We will work on the code which was provided on Canvas last week.</a:t>
            </a:r>
          </a:p>
          <a:p>
            <a:r>
              <a:rPr lang="en-US" sz="2200" dirty="0">
                <a:latin typeface="Times New Roman" panose="02020603050405020304" pitchFamily="18" charset="0"/>
                <a:cs typeface="Times New Roman" panose="02020603050405020304" pitchFamily="18" charset="0"/>
              </a:rPr>
              <a:t>Let’s start with the provided class:</a:t>
            </a: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The bias and weights are randomly generated (mean=0, </a:t>
            </a:r>
            <a:r>
              <a:rPr lang="en-US" sz="2200" dirty="0" err="1">
                <a:latin typeface="Times New Roman" panose="02020603050405020304" pitchFamily="18" charset="0"/>
                <a:cs typeface="Times New Roman" panose="02020603050405020304" pitchFamily="18" charset="0"/>
              </a:rPr>
              <a:t>sd</a:t>
            </a:r>
            <a:r>
              <a:rPr lang="en-US" sz="2200" dirty="0">
                <a:latin typeface="Times New Roman" panose="02020603050405020304" pitchFamily="18" charset="0"/>
                <a:cs typeface="Times New Roman" panose="02020603050405020304" pitchFamily="18" charset="0"/>
              </a:rPr>
              <a:t>=1)</a:t>
            </a:r>
          </a:p>
          <a:p>
            <a:r>
              <a:rPr lang="en-US" sz="2200" dirty="0">
                <a:latin typeface="Times New Roman" panose="02020603050405020304" pitchFamily="18" charset="0"/>
                <a:cs typeface="Times New Roman" panose="02020603050405020304" pitchFamily="18" charset="0"/>
              </a:rPr>
              <a:t>In this code, the list sizes contains the number of neurons in the respective layers. For example, if we want to create a Network object with 2 neurons in the first layer, 3 neurons in the second layer, and 1 neuron in the final layer, we'd do this with the code</a:t>
            </a: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1096206" y="2209800"/>
            <a:ext cx="4748725" cy="1649557"/>
          </a:xfrm>
          <a:prstGeom prst="rect">
            <a:avLst/>
          </a:prstGeom>
        </p:spPr>
      </p:pic>
      <p:pic>
        <p:nvPicPr>
          <p:cNvPr id="7" name="Picture 6"/>
          <p:cNvPicPr>
            <a:picLocks noChangeAspect="1"/>
          </p:cNvPicPr>
          <p:nvPr/>
        </p:nvPicPr>
        <p:blipFill>
          <a:blip r:embed="rId3"/>
          <a:stretch>
            <a:fillRect/>
          </a:stretch>
        </p:blipFill>
        <p:spPr>
          <a:xfrm>
            <a:off x="1096206" y="6156960"/>
            <a:ext cx="3980920" cy="315946"/>
          </a:xfrm>
          <a:prstGeom prst="rect">
            <a:avLst/>
          </a:prstGeom>
        </p:spPr>
      </p:pic>
      <p:cxnSp>
        <p:nvCxnSpPr>
          <p:cNvPr id="9" name="Straight Connector 8"/>
          <p:cNvCxnSpPr/>
          <p:nvPr/>
        </p:nvCxnSpPr>
        <p:spPr>
          <a:xfrm>
            <a:off x="5791200" y="2209800"/>
            <a:ext cx="1404939" cy="164954"/>
          </a:xfrm>
          <a:prstGeom prst="line">
            <a:avLst/>
          </a:prstGeom>
          <a:ln>
            <a:solidFill>
              <a:srgbClr val="008BAC"/>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5720456" y="2403420"/>
            <a:ext cx="1323283" cy="591936"/>
          </a:xfrm>
          <a:prstGeom prst="line">
            <a:avLst/>
          </a:prstGeom>
          <a:ln>
            <a:solidFill>
              <a:srgbClr val="008BAC"/>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flipV="1">
            <a:off x="5727220" y="2292277"/>
            <a:ext cx="1550575" cy="1537145"/>
          </a:xfrm>
          <a:prstGeom prst="line">
            <a:avLst/>
          </a:prstGeom>
          <a:ln/>
        </p:spPr>
        <p:style>
          <a:lnRef idx="1">
            <a:schemeClr val="accent5"/>
          </a:lnRef>
          <a:fillRef idx="0">
            <a:schemeClr val="accent5"/>
          </a:fillRef>
          <a:effectRef idx="0">
            <a:schemeClr val="accent5"/>
          </a:effectRef>
          <a:fontRef idx="minor">
            <a:schemeClr val="tx1"/>
          </a:fontRef>
        </p:style>
      </p:cxnSp>
      <p:cxnSp>
        <p:nvCxnSpPr>
          <p:cNvPr id="12" name="Straight Connector 11"/>
          <p:cNvCxnSpPr/>
          <p:nvPr/>
        </p:nvCxnSpPr>
        <p:spPr>
          <a:xfrm>
            <a:off x="5670486" y="3073017"/>
            <a:ext cx="1520547" cy="785071"/>
          </a:xfrm>
          <a:prstGeom prst="line">
            <a:avLst/>
          </a:prstGeom>
          <a:ln/>
        </p:spPr>
        <p:style>
          <a:lnRef idx="1">
            <a:schemeClr val="accent5"/>
          </a:lnRef>
          <a:fillRef idx="0">
            <a:schemeClr val="accent5"/>
          </a:fillRef>
          <a:effectRef idx="0">
            <a:schemeClr val="accent5"/>
          </a:effectRef>
          <a:fontRef idx="minor">
            <a:schemeClr val="tx1"/>
          </a:fontRef>
        </p:style>
      </p:cxnSp>
      <p:cxnSp>
        <p:nvCxnSpPr>
          <p:cNvPr id="13" name="Straight Connector 12"/>
          <p:cNvCxnSpPr/>
          <p:nvPr/>
        </p:nvCxnSpPr>
        <p:spPr>
          <a:xfrm>
            <a:off x="5638800" y="2211849"/>
            <a:ext cx="1552233" cy="89860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676245" y="3029022"/>
            <a:ext cx="1781488" cy="266093"/>
          </a:xfrm>
          <a:prstGeom prst="line">
            <a:avLst/>
          </a:prstGeom>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5474530" y="2761108"/>
            <a:ext cx="533400" cy="533400"/>
          </a:xfrm>
          <a:prstGeom prst="ellipse">
            <a:avLst/>
          </a:prstGeom>
          <a:solidFill>
            <a:schemeClr val="tx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967539" y="2935779"/>
            <a:ext cx="533400" cy="533400"/>
          </a:xfrm>
          <a:prstGeom prst="ellipse">
            <a:avLst/>
          </a:prstGeom>
          <a:solidFill>
            <a:schemeClr val="tx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5403786" y="1952054"/>
            <a:ext cx="533400" cy="533400"/>
          </a:xfrm>
          <a:prstGeom prst="ellipse">
            <a:avLst/>
          </a:prstGeom>
          <a:solidFill>
            <a:schemeClr val="tx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6961780" y="2131850"/>
            <a:ext cx="533400" cy="533400"/>
          </a:xfrm>
          <a:prstGeom prst="ellipse">
            <a:avLst/>
          </a:prstGeom>
          <a:solidFill>
            <a:schemeClr val="tx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6995077" y="3562722"/>
            <a:ext cx="533400" cy="533400"/>
          </a:xfrm>
          <a:prstGeom prst="ellipse">
            <a:avLst/>
          </a:prstGeom>
          <a:solidFill>
            <a:schemeClr val="tx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7780241" y="2745366"/>
            <a:ext cx="533400" cy="533400"/>
          </a:xfrm>
          <a:prstGeom prst="ellipse">
            <a:avLst/>
          </a:prstGeom>
          <a:solidFill>
            <a:schemeClr val="tx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0323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4962" y="438484"/>
            <a:ext cx="6589199" cy="823690"/>
          </a:xfrm>
        </p:spPr>
        <p:txBody>
          <a:bodyPr/>
          <a:lstStyle/>
          <a:p>
            <a:r>
              <a:rPr lang="en-US" dirty="0">
                <a:latin typeface="Times New Roman" panose="02020603050405020304" pitchFamily="18" charset="0"/>
                <a:cs typeface="Times New Roman" panose="02020603050405020304" pitchFamily="18" charset="0"/>
              </a:rPr>
              <a:t>Back propagation example</a:t>
            </a:r>
          </a:p>
        </p:txBody>
      </p:sp>
      <p:sp>
        <p:nvSpPr>
          <p:cNvPr id="4" name="Slide Number Placeholder 3"/>
          <p:cNvSpPr>
            <a:spLocks noGrp="1"/>
          </p:cNvSpPr>
          <p:nvPr>
            <p:ph type="sldNum" sz="quarter" idx="12"/>
          </p:nvPr>
        </p:nvSpPr>
        <p:spPr/>
        <p:txBody>
          <a:bodyPr/>
          <a:lstStyle/>
          <a:p>
            <a:fld id="{76F96C40-0356-46F5-90E5-FF57DE76D9A0}" type="slidenum">
              <a:rPr lang="en-US" smtClean="0"/>
              <a:t>11</a:t>
            </a:fld>
            <a:endParaRPr lang="en-US"/>
          </a:p>
        </p:txBody>
      </p:sp>
      <p:sp>
        <p:nvSpPr>
          <p:cNvPr id="41" name="Content Placeholder 2"/>
          <p:cNvSpPr txBox="1">
            <a:spLocks/>
          </p:cNvSpPr>
          <p:nvPr/>
        </p:nvSpPr>
        <p:spPr>
          <a:xfrm>
            <a:off x="386080" y="1371600"/>
            <a:ext cx="4109720" cy="5257577"/>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200" dirty="0">
                <a:latin typeface="Times New Roman" panose="02020603050405020304" pitchFamily="18" charset="0"/>
                <a:cs typeface="Times New Roman" panose="02020603050405020304" pitchFamily="18" charset="0"/>
              </a:rPr>
              <a:t>You can see the parameters for example if you want to see the weights between hidden layer and output: </a:t>
            </a:r>
            <a:r>
              <a:rPr lang="en-US" sz="2200" i="1" dirty="0" err="1">
                <a:latin typeface="Times New Roman" panose="02020603050405020304" pitchFamily="18" charset="0"/>
                <a:cs typeface="Times New Roman" panose="02020603050405020304" pitchFamily="18" charset="0"/>
              </a:rPr>
              <a:t>net.weights</a:t>
            </a:r>
            <a:r>
              <a:rPr lang="en-US" sz="2200" i="1" dirty="0">
                <a:latin typeface="Times New Roman" panose="02020603050405020304" pitchFamily="18" charset="0"/>
                <a:cs typeface="Times New Roman" panose="02020603050405020304" pitchFamily="18" charset="0"/>
              </a:rPr>
              <a:t>[1]</a:t>
            </a:r>
          </a:p>
          <a:p>
            <a:r>
              <a:rPr lang="en-US" sz="2200" dirty="0">
                <a:latin typeface="Times New Roman" panose="02020603050405020304" pitchFamily="18" charset="0"/>
                <a:cs typeface="Times New Roman" panose="02020603050405020304" pitchFamily="18" charset="0"/>
              </a:rPr>
              <a:t>Feedforward function, gets the input a and generates an output.</a:t>
            </a:r>
          </a:p>
          <a:p>
            <a:r>
              <a:rPr lang="en-US" sz="2200" dirty="0">
                <a:latin typeface="Times New Roman" panose="02020603050405020304" pitchFamily="18" charset="0"/>
                <a:cs typeface="Times New Roman" panose="02020603050405020304" pitchFamily="18" charset="0"/>
              </a:rPr>
              <a:t>SGD- </a:t>
            </a:r>
            <a:r>
              <a:rPr lang="en-US" sz="2200" i="1" dirty="0">
                <a:latin typeface="Times New Roman" panose="02020603050405020304" pitchFamily="18" charset="0"/>
                <a:cs typeface="Times New Roman" panose="02020603050405020304" pitchFamily="18" charset="0"/>
              </a:rPr>
              <a:t>Stochastic Gradient Descent</a:t>
            </a:r>
          </a:p>
          <a:p>
            <a:pPr lvl="1"/>
            <a:r>
              <a:rPr lang="en-US" sz="2000" i="1" dirty="0" err="1">
                <a:latin typeface="Times New Roman" panose="02020603050405020304" pitchFamily="18" charset="0"/>
                <a:cs typeface="Times New Roman" panose="02020603050405020304" pitchFamily="18" charset="0"/>
              </a:rPr>
              <a:t>training_data</a:t>
            </a:r>
            <a:r>
              <a:rPr lang="en-US" sz="2000" dirty="0">
                <a:latin typeface="Times New Roman" panose="02020603050405020304" pitchFamily="18" charset="0"/>
                <a:cs typeface="Times New Roman" panose="02020603050405020304" pitchFamily="18" charset="0"/>
              </a:rPr>
              <a:t>: a list of tuples (x, y) representing the training inputs and corresponding desired outputs</a:t>
            </a:r>
          </a:p>
          <a:p>
            <a:pPr lvl="1"/>
            <a:r>
              <a:rPr lang="en-US" sz="2000" i="1" dirty="0">
                <a:latin typeface="Times New Roman" panose="02020603050405020304" pitchFamily="18" charset="0"/>
                <a:cs typeface="Times New Roman" panose="02020603050405020304" pitchFamily="18" charset="0"/>
              </a:rPr>
              <a:t>epochs</a:t>
            </a:r>
            <a:r>
              <a:rPr lang="en-US" sz="2000" dirty="0">
                <a:latin typeface="Times New Roman" panose="02020603050405020304" pitchFamily="18" charset="0"/>
                <a:cs typeface="Times New Roman" panose="02020603050405020304" pitchFamily="18" charset="0"/>
              </a:rPr>
              <a:t>: Number of iteration steps</a:t>
            </a:r>
          </a:p>
          <a:p>
            <a:pPr lvl="1"/>
            <a:r>
              <a:rPr lang="en-US" sz="2000" i="1" dirty="0">
                <a:latin typeface="Times New Roman" panose="02020603050405020304" pitchFamily="18" charset="0"/>
                <a:cs typeface="Times New Roman" panose="02020603050405020304" pitchFamily="18" charset="0"/>
              </a:rPr>
              <a:t>mini-batches: </a:t>
            </a:r>
            <a:r>
              <a:rPr lang="en-US" sz="2000" dirty="0">
                <a:latin typeface="Times New Roman" panose="02020603050405020304" pitchFamily="18" charset="0"/>
                <a:cs typeface="Times New Roman" panose="02020603050405020304" pitchFamily="18" charset="0"/>
              </a:rPr>
              <a:t>size of batches</a:t>
            </a:r>
          </a:p>
          <a:p>
            <a:pPr lvl="1"/>
            <a:r>
              <a:rPr lang="en-US" sz="2000" i="1" dirty="0">
                <a:latin typeface="Times New Roman" panose="02020603050405020304" pitchFamily="18" charset="0"/>
                <a:cs typeface="Times New Roman" panose="02020603050405020304" pitchFamily="18" charset="0"/>
              </a:rPr>
              <a:t>eta: </a:t>
            </a:r>
            <a:r>
              <a:rPr lang="en-US" sz="2000" dirty="0">
                <a:latin typeface="Times New Roman" panose="02020603050405020304" pitchFamily="18" charset="0"/>
                <a:cs typeface="Times New Roman" panose="02020603050405020304" pitchFamily="18" charset="0"/>
              </a:rPr>
              <a:t>learning rate</a:t>
            </a:r>
          </a:p>
          <a:p>
            <a:pPr lvl="1"/>
            <a:endParaRPr lang="en-US" sz="20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4624463" y="1117766"/>
            <a:ext cx="4367137" cy="1034867"/>
          </a:xfrm>
          <a:prstGeom prst="rect">
            <a:avLst/>
          </a:prstGeom>
        </p:spPr>
      </p:pic>
      <p:pic>
        <p:nvPicPr>
          <p:cNvPr id="5" name="Picture 4"/>
          <p:cNvPicPr>
            <a:picLocks noChangeAspect="1"/>
          </p:cNvPicPr>
          <p:nvPr/>
        </p:nvPicPr>
        <p:blipFill>
          <a:blip r:embed="rId3"/>
          <a:stretch>
            <a:fillRect/>
          </a:stretch>
        </p:blipFill>
        <p:spPr>
          <a:xfrm>
            <a:off x="4648200" y="2152633"/>
            <a:ext cx="4267200" cy="4591050"/>
          </a:xfrm>
          <a:prstGeom prst="rect">
            <a:avLst/>
          </a:prstGeom>
        </p:spPr>
      </p:pic>
    </p:spTree>
    <p:extLst>
      <p:ext uri="{BB962C8B-B14F-4D97-AF65-F5344CB8AC3E}">
        <p14:creationId xmlns:p14="http://schemas.microsoft.com/office/powerpoint/2010/main" val="622224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4962" y="438484"/>
            <a:ext cx="6589199" cy="823690"/>
          </a:xfrm>
        </p:spPr>
        <p:txBody>
          <a:bodyPr/>
          <a:lstStyle/>
          <a:p>
            <a:r>
              <a:rPr lang="en-US" dirty="0">
                <a:latin typeface="Times New Roman" panose="02020603050405020304" pitchFamily="18" charset="0"/>
                <a:cs typeface="Times New Roman" panose="02020603050405020304" pitchFamily="18" charset="0"/>
              </a:rPr>
              <a:t>Back propagation example</a:t>
            </a:r>
          </a:p>
        </p:txBody>
      </p:sp>
      <p:sp>
        <p:nvSpPr>
          <p:cNvPr id="4" name="Slide Number Placeholder 3"/>
          <p:cNvSpPr>
            <a:spLocks noGrp="1"/>
          </p:cNvSpPr>
          <p:nvPr>
            <p:ph type="sldNum" sz="quarter" idx="12"/>
          </p:nvPr>
        </p:nvSpPr>
        <p:spPr/>
        <p:txBody>
          <a:bodyPr/>
          <a:lstStyle/>
          <a:p>
            <a:fld id="{76F96C40-0356-46F5-90E5-FF57DE76D9A0}" type="slidenum">
              <a:rPr lang="en-US" smtClean="0"/>
              <a:t>12</a:t>
            </a:fld>
            <a:endParaRPr lang="en-US"/>
          </a:p>
        </p:txBody>
      </p:sp>
      <p:sp>
        <p:nvSpPr>
          <p:cNvPr id="41" name="Content Placeholder 2"/>
          <p:cNvSpPr txBox="1">
            <a:spLocks/>
          </p:cNvSpPr>
          <p:nvPr/>
        </p:nvSpPr>
        <p:spPr>
          <a:xfrm>
            <a:off x="386080" y="1371601"/>
            <a:ext cx="4109720" cy="28956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200" dirty="0">
                <a:latin typeface="Times New Roman" panose="02020603050405020304" pitchFamily="18" charset="0"/>
                <a:cs typeface="Times New Roman" panose="02020603050405020304" pitchFamily="18" charset="0"/>
              </a:rPr>
              <a:t>In each epoch, it starts by randomly shuffling the training data, and then partitions it into mini-batches of the appropriate size.</a:t>
            </a:r>
          </a:p>
          <a:p>
            <a:r>
              <a:rPr lang="en-US" sz="2000" i="1" dirty="0" err="1">
                <a:latin typeface="Times New Roman" panose="02020603050405020304" pitchFamily="18" charset="0"/>
                <a:cs typeface="Times New Roman" panose="02020603050405020304" pitchFamily="18" charset="0"/>
              </a:rPr>
              <a:t>self.update_mini_batch</a:t>
            </a:r>
            <a:r>
              <a:rPr lang="en-US" sz="2000" i="1" dirty="0">
                <a:latin typeface="Times New Roman" panose="02020603050405020304" pitchFamily="18" charset="0"/>
                <a:cs typeface="Times New Roman" panose="02020603050405020304" pitchFamily="18" charset="0"/>
              </a:rPr>
              <a:t>(</a:t>
            </a:r>
            <a:r>
              <a:rPr lang="en-US" sz="2000" i="1" dirty="0" err="1">
                <a:latin typeface="Times New Roman" panose="02020603050405020304" pitchFamily="18" charset="0"/>
                <a:cs typeface="Times New Roman" panose="02020603050405020304" pitchFamily="18" charset="0"/>
              </a:rPr>
              <a:t>mini_batch</a:t>
            </a:r>
            <a:r>
              <a:rPr lang="en-US" sz="2000" i="1" dirty="0">
                <a:latin typeface="Times New Roman" panose="02020603050405020304" pitchFamily="18" charset="0"/>
                <a:cs typeface="Times New Roman" panose="02020603050405020304" pitchFamily="18" charset="0"/>
              </a:rPr>
              <a:t>, eta)</a:t>
            </a:r>
            <a:r>
              <a:rPr lang="en-US" sz="2000" dirty="0">
                <a:latin typeface="Times New Roman" panose="02020603050405020304" pitchFamily="18" charset="0"/>
                <a:cs typeface="Times New Roman" panose="02020603050405020304" pitchFamily="18" charset="0"/>
              </a:rPr>
              <a:t>: runs </a:t>
            </a:r>
            <a:r>
              <a:rPr lang="en-US" sz="2000" dirty="0" err="1">
                <a:latin typeface="Times New Roman" panose="02020603050405020304" pitchFamily="18" charset="0"/>
                <a:cs typeface="Times New Roman" panose="02020603050405020304" pitchFamily="18" charset="0"/>
              </a:rPr>
              <a:t>gradiet</a:t>
            </a:r>
            <a:r>
              <a:rPr lang="en-US" sz="2000" dirty="0">
                <a:latin typeface="Times New Roman" panose="02020603050405020304" pitchFamily="18" charset="0"/>
                <a:cs typeface="Times New Roman" panose="02020603050405020304" pitchFamily="18" charset="0"/>
              </a:rPr>
              <a:t> descent on each batch</a:t>
            </a: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4485640" y="1282494"/>
            <a:ext cx="4610100" cy="2809875"/>
          </a:xfrm>
          <a:prstGeom prst="rect">
            <a:avLst/>
          </a:prstGeom>
        </p:spPr>
      </p:pic>
      <p:sp>
        <p:nvSpPr>
          <p:cNvPr id="8" name="Content Placeholder 2"/>
          <p:cNvSpPr txBox="1">
            <a:spLocks/>
          </p:cNvSpPr>
          <p:nvPr/>
        </p:nvSpPr>
        <p:spPr>
          <a:xfrm>
            <a:off x="228600" y="4234228"/>
            <a:ext cx="8763000" cy="23189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200" dirty="0">
                <a:latin typeface="Times New Roman" panose="02020603050405020304" pitchFamily="18" charset="0"/>
                <a:cs typeface="Times New Roman" panose="02020603050405020304" pitchFamily="18" charset="0"/>
              </a:rPr>
              <a:t>The key part of the code is </a:t>
            </a:r>
            <a:r>
              <a:rPr lang="en-US" sz="2200" i="1" dirty="0" err="1">
                <a:latin typeface="Times New Roman" panose="02020603050405020304" pitchFamily="18" charset="0"/>
                <a:cs typeface="Times New Roman" panose="02020603050405020304" pitchFamily="18" charset="0"/>
              </a:rPr>
              <a:t>self.backprob</a:t>
            </a:r>
            <a:r>
              <a:rPr lang="en-US" sz="2200" i="1" dirty="0">
                <a:latin typeface="Times New Roman" panose="02020603050405020304" pitchFamily="18" charset="0"/>
                <a:cs typeface="Times New Roman" panose="02020603050405020304" pitchFamily="18" charset="0"/>
              </a:rPr>
              <a:t>(</a:t>
            </a:r>
            <a:r>
              <a:rPr lang="en-US" sz="2200" i="1" dirty="0" err="1">
                <a:latin typeface="Times New Roman" panose="02020603050405020304" pitchFamily="18" charset="0"/>
                <a:cs typeface="Times New Roman" panose="02020603050405020304" pitchFamily="18" charset="0"/>
              </a:rPr>
              <a:t>x,y</a:t>
            </a:r>
            <a:r>
              <a:rPr lang="en-US" sz="2200" i="1"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which returns weight and bias using backpropagation</a:t>
            </a:r>
          </a:p>
          <a:p>
            <a:r>
              <a:rPr lang="en-US" sz="2000" dirty="0">
                <a:latin typeface="Times New Roman" panose="02020603050405020304" pitchFamily="18" charset="0"/>
                <a:cs typeface="Times New Roman" panose="02020603050405020304" pitchFamily="18" charset="0"/>
              </a:rPr>
              <a:t>Let’s leave the description of </a:t>
            </a:r>
            <a:r>
              <a:rPr lang="en-US" sz="2000" i="1" dirty="0" err="1">
                <a:latin typeface="Times New Roman" panose="02020603050405020304" pitchFamily="18" charset="0"/>
                <a:cs typeface="Times New Roman" panose="02020603050405020304" pitchFamily="18" charset="0"/>
              </a:rPr>
              <a:t>self.cost_derivative</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and</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self.backprop</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to later.</a:t>
            </a:r>
          </a:p>
          <a:p>
            <a:endParaRPr lang="en-US" sz="20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3245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4962" y="438484"/>
            <a:ext cx="6589199" cy="823690"/>
          </a:xfrm>
        </p:spPr>
        <p:txBody>
          <a:bodyPr/>
          <a:lstStyle/>
          <a:p>
            <a:r>
              <a:rPr lang="en-US" dirty="0">
                <a:latin typeface="Times New Roman" panose="02020603050405020304" pitchFamily="18" charset="0"/>
                <a:cs typeface="Times New Roman" panose="02020603050405020304" pitchFamily="18" charset="0"/>
              </a:rPr>
              <a:t>Back propagation 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11228" y="1295622"/>
                <a:ext cx="8251772" cy="5257577"/>
              </a:xfrm>
            </p:spPr>
            <p:txBody>
              <a:bodyPr>
                <a:normAutofit/>
              </a:bodyPr>
              <a:lstStyle/>
              <a:p>
                <a:r>
                  <a:rPr lang="en-US" sz="2200" dirty="0">
                    <a:latin typeface="Times New Roman" panose="02020603050405020304" pitchFamily="18" charset="0"/>
                    <a:cs typeface="Times New Roman" panose="02020603050405020304" pitchFamily="18" charset="0"/>
                  </a:rPr>
                  <a:t>For this lecture we will use the MNIST data set: </a:t>
                </a:r>
                <a:r>
                  <a:rPr lang="en-US" sz="2200" dirty="0">
                    <a:latin typeface="Times New Roman" panose="02020603050405020304" pitchFamily="18" charset="0"/>
                    <a:cs typeface="Times New Roman" panose="02020603050405020304" pitchFamily="18" charset="0"/>
                    <a:hlinkClick r:id="rId2"/>
                  </a:rPr>
                  <a:t>http://yann.lecun.com/exdb/mnist/</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The MNIST data comes in two parts. The first part contains 60,000 images to be used as training data. These images are scanned handwriting samples from 250 people. The images are greyscale and 28 by 28 pixels in size. </a:t>
                </a:r>
              </a:p>
              <a:p>
                <a:r>
                  <a:rPr lang="en-US" sz="2200" dirty="0">
                    <a:latin typeface="Times New Roman" panose="02020603050405020304" pitchFamily="18" charset="0"/>
                    <a:cs typeface="Times New Roman" panose="02020603050405020304" pitchFamily="18" charset="0"/>
                  </a:rPr>
                  <a:t>The second part of the MNIST data set is 1,000 images to be used as test data. Again, these are 28 by 28 greyscale images. </a:t>
                </a:r>
              </a:p>
              <a:p>
                <a:r>
                  <a:rPr lang="en-US" sz="2200" dirty="0">
                    <a:latin typeface="Times New Roman" panose="02020603050405020304" pitchFamily="18" charset="0"/>
                    <a:cs typeface="Times New Roman" panose="02020603050405020304" pitchFamily="18" charset="0"/>
                  </a:rPr>
                  <a:t>Each training input x is a 28×28=784-dimensional vector. We'll denote the corresponding desired output by y=y(x), where y is a 10-dimensional vector. For example, if a particular training image, x, depicts a 6, then y(x)=(0,0,0,0,0,0,1,0,0,0</a:t>
                </a:r>
                <a14:m>
                  <m:oMath xmlns:m="http://schemas.openxmlformats.org/officeDocument/2006/math">
                    <m:sSup>
                      <m:sSupPr>
                        <m:ctrlPr>
                          <a:rPr lang="en-US" sz="2200" i="1" dirty="0" smtClean="0">
                            <a:latin typeface="Cambria Math" panose="02040503050406030204" pitchFamily="18" charset="0"/>
                            <a:cs typeface="Times New Roman" panose="02020603050405020304" pitchFamily="18" charset="0"/>
                          </a:rPr>
                        </m:ctrlPr>
                      </m:sSupPr>
                      <m:e>
                        <m:r>
                          <a:rPr lang="en-US" sz="2200" b="0" i="1" dirty="0" smtClean="0">
                            <a:latin typeface="Cambria Math" panose="02040503050406030204" pitchFamily="18" charset="0"/>
                            <a:cs typeface="Times New Roman" panose="02020603050405020304" pitchFamily="18" charset="0"/>
                          </a:rPr>
                          <m:t>)</m:t>
                        </m:r>
                      </m:e>
                      <m:sup>
                        <m:r>
                          <a:rPr lang="en-US" sz="2200" b="0" i="1" dirty="0" smtClean="0">
                            <a:latin typeface="Cambria Math" panose="02040503050406030204" pitchFamily="18" charset="0"/>
                            <a:cs typeface="Times New Roman" panose="02020603050405020304" pitchFamily="18" charset="0"/>
                          </a:rPr>
                          <m:t>𝑇</m:t>
                        </m:r>
                      </m:sup>
                    </m:sSup>
                  </m:oMath>
                </a14:m>
                <a:r>
                  <a:rPr lang="en-US" sz="2200" dirty="0">
                    <a:latin typeface="Times New Roman" panose="02020603050405020304" pitchFamily="18" charset="0"/>
                    <a:cs typeface="Times New Roman" panose="02020603050405020304" pitchFamily="18" charset="0"/>
                  </a:rPr>
                  <a:t> is the desired output from the network.</a:t>
                </a:r>
              </a:p>
              <a:p>
                <a:endParaRPr lang="en-US" sz="22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11228" y="1295622"/>
                <a:ext cx="8251772" cy="5257577"/>
              </a:xfrm>
              <a:blipFill>
                <a:blip r:embed="rId3"/>
                <a:stretch>
                  <a:fillRect l="-886" t="-812" r="-118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76F96C40-0356-46F5-90E5-FF57DE76D9A0}" type="slidenum">
              <a:rPr lang="en-US" smtClean="0"/>
              <a:t>13</a:t>
            </a:fld>
            <a:endParaRPr lang="en-US"/>
          </a:p>
        </p:txBody>
      </p:sp>
    </p:spTree>
    <p:extLst>
      <p:ext uri="{BB962C8B-B14F-4D97-AF65-F5344CB8AC3E}">
        <p14:creationId xmlns:p14="http://schemas.microsoft.com/office/powerpoint/2010/main" val="1145825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4962" y="438484"/>
            <a:ext cx="6589199" cy="823690"/>
          </a:xfrm>
        </p:spPr>
        <p:txBody>
          <a:bodyPr/>
          <a:lstStyle/>
          <a:p>
            <a:r>
              <a:rPr lang="en-US" dirty="0">
                <a:latin typeface="Times New Roman" panose="02020603050405020304" pitchFamily="18" charset="0"/>
                <a:cs typeface="Times New Roman" panose="02020603050405020304" pitchFamily="18" charset="0"/>
              </a:rPr>
              <a:t>What is </a:t>
            </a:r>
            <a:r>
              <a:rPr lang="en-US" dirty="0" err="1">
                <a:latin typeface="Times New Roman" panose="02020603050405020304" pitchFamily="18" charset="0"/>
                <a:cs typeface="Times New Roman" panose="02020603050405020304" pitchFamily="18" charset="0"/>
              </a:rPr>
              <a:t>Keras</a:t>
            </a:r>
            <a:r>
              <a:rPr lang="en-US" dirty="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76F96C40-0356-46F5-90E5-FF57DE76D9A0}" type="slidenum">
              <a:rPr lang="en-US" smtClean="0"/>
              <a:t>14</a:t>
            </a:fld>
            <a:endParaRPr lang="en-US"/>
          </a:p>
        </p:txBody>
      </p:sp>
      <p:sp>
        <p:nvSpPr>
          <p:cNvPr id="41" name="Content Placeholder 2"/>
          <p:cNvSpPr txBox="1">
            <a:spLocks/>
          </p:cNvSpPr>
          <p:nvPr/>
        </p:nvSpPr>
        <p:spPr>
          <a:xfrm>
            <a:off x="386080" y="1371600"/>
            <a:ext cx="8300720" cy="525779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200" dirty="0" err="1">
                <a:latin typeface="Times New Roman" panose="02020603050405020304" pitchFamily="18" charset="0"/>
                <a:cs typeface="Times New Roman" panose="02020603050405020304" pitchFamily="18" charset="0"/>
              </a:rPr>
              <a:t>Keras</a:t>
            </a:r>
            <a:r>
              <a:rPr lang="en-US" sz="2200" dirty="0">
                <a:latin typeface="Times New Roman" panose="02020603050405020304" pitchFamily="18" charset="0"/>
                <a:cs typeface="Times New Roman" panose="02020603050405020304" pitchFamily="18" charset="0"/>
              </a:rPr>
              <a:t> is an open source neural network library written in Python (later developed for R too). It is capable of running on top of </a:t>
            </a:r>
            <a:r>
              <a:rPr lang="en-US" sz="2200" dirty="0" err="1">
                <a:latin typeface="Times New Roman" panose="02020603050405020304" pitchFamily="18" charset="0"/>
                <a:cs typeface="Times New Roman" panose="02020603050405020304" pitchFamily="18" charset="0"/>
              </a:rPr>
              <a:t>TensorFlow</a:t>
            </a:r>
            <a:r>
              <a:rPr lang="en-US" sz="2200" dirty="0">
                <a:latin typeface="Times New Roman" panose="02020603050405020304" pitchFamily="18" charset="0"/>
                <a:cs typeface="Times New Roman" panose="02020603050405020304" pitchFamily="18" charset="0"/>
              </a:rPr>
              <a:t>, Microsoft Cognitive Toolkit, or </a:t>
            </a:r>
            <a:r>
              <a:rPr lang="en-US" sz="2200" dirty="0" err="1">
                <a:latin typeface="Times New Roman" panose="02020603050405020304" pitchFamily="18" charset="0"/>
                <a:cs typeface="Times New Roman" panose="02020603050405020304" pitchFamily="18" charset="0"/>
              </a:rPr>
              <a:t>Theano</a:t>
            </a:r>
            <a:r>
              <a:rPr lang="en-US" sz="2200" dirty="0">
                <a:latin typeface="Times New Roman" panose="02020603050405020304" pitchFamily="18" charset="0"/>
                <a:cs typeface="Times New Roman" panose="02020603050405020304" pitchFamily="18" charset="0"/>
              </a:rPr>
              <a:t>. Designed to enable fast experimentation with deep neural networks, it focuses on being user-friendly, modular, and extensible.</a:t>
            </a:r>
            <a:endParaRPr lang="en-US" sz="20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pic>
        <p:nvPicPr>
          <p:cNvPr id="3076" name="Picture 4" descr="Image result for ker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657600"/>
            <a:ext cx="5870575" cy="1702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0660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4962" y="438484"/>
            <a:ext cx="6589199" cy="823690"/>
          </a:xfrm>
        </p:spPr>
        <p:txBody>
          <a:bodyPr/>
          <a:lstStyle/>
          <a:p>
            <a:r>
              <a:rPr lang="en-US" dirty="0" err="1">
                <a:latin typeface="Times New Roman" panose="02020603050405020304" pitchFamily="18" charset="0"/>
                <a:cs typeface="Times New Roman" panose="02020603050405020304" pitchFamily="18" charset="0"/>
              </a:rPr>
              <a:t>Keras</a:t>
            </a:r>
            <a:r>
              <a:rPr lang="en-US" dirty="0">
                <a:latin typeface="Times New Roman" panose="02020603050405020304" pitchFamily="18" charset="0"/>
                <a:cs typeface="Times New Roman" panose="02020603050405020304" pitchFamily="18" charset="0"/>
              </a:rPr>
              <a:t> installation</a:t>
            </a:r>
          </a:p>
        </p:txBody>
      </p:sp>
      <p:sp>
        <p:nvSpPr>
          <p:cNvPr id="4" name="Slide Number Placeholder 3"/>
          <p:cNvSpPr>
            <a:spLocks noGrp="1"/>
          </p:cNvSpPr>
          <p:nvPr>
            <p:ph type="sldNum" sz="quarter" idx="12"/>
          </p:nvPr>
        </p:nvSpPr>
        <p:spPr/>
        <p:txBody>
          <a:bodyPr/>
          <a:lstStyle/>
          <a:p>
            <a:fld id="{76F96C40-0356-46F5-90E5-FF57DE76D9A0}" type="slidenum">
              <a:rPr lang="en-US" smtClean="0"/>
              <a:t>15</a:t>
            </a:fld>
            <a:endParaRPr lang="en-US"/>
          </a:p>
        </p:txBody>
      </p:sp>
      <p:sp>
        <p:nvSpPr>
          <p:cNvPr id="41" name="Content Placeholder 2"/>
          <p:cNvSpPr txBox="1">
            <a:spLocks/>
          </p:cNvSpPr>
          <p:nvPr/>
        </p:nvSpPr>
        <p:spPr>
          <a:xfrm>
            <a:off x="386080" y="1371600"/>
            <a:ext cx="8300720" cy="525779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200" dirty="0">
                <a:latin typeface="Times New Roman" panose="02020603050405020304" pitchFamily="18" charset="0"/>
                <a:cs typeface="Times New Roman" panose="02020603050405020304" pitchFamily="18" charset="0"/>
              </a:rPr>
              <a:t>In Anaconda:</a:t>
            </a:r>
          </a:p>
          <a:p>
            <a:pPr lvl="1"/>
            <a:r>
              <a:rPr lang="en-US" sz="2000" dirty="0">
                <a:latin typeface="Times New Roman" panose="02020603050405020304" pitchFamily="18" charset="0"/>
                <a:cs typeface="Times New Roman" panose="02020603050405020304" pitchFamily="18" charset="0"/>
              </a:rPr>
              <a:t>Go to Anaconda Navigator </a:t>
            </a:r>
          </a:p>
          <a:p>
            <a:pPr lvl="1"/>
            <a:endParaRPr lang="en-US" sz="2000" dirty="0">
              <a:latin typeface="Times New Roman" panose="02020603050405020304" pitchFamily="18" charset="0"/>
              <a:cs typeface="Times New Roman" panose="02020603050405020304" pitchFamily="18" charset="0"/>
            </a:endParaRPr>
          </a:p>
          <a:p>
            <a:pPr lvl="1"/>
            <a:endParaRPr lang="en-US" sz="2000" dirty="0">
              <a:latin typeface="Times New Roman" panose="02020603050405020304" pitchFamily="18" charset="0"/>
              <a:cs typeface="Times New Roman" panose="02020603050405020304" pitchFamily="18" charset="0"/>
            </a:endParaRPr>
          </a:p>
          <a:p>
            <a:pPr lvl="1"/>
            <a:endParaRPr lang="en-US" sz="2000" dirty="0">
              <a:latin typeface="Times New Roman" panose="02020603050405020304" pitchFamily="18" charset="0"/>
              <a:cs typeface="Times New Roman" panose="02020603050405020304" pitchFamily="18" charset="0"/>
            </a:endParaRPr>
          </a:p>
          <a:p>
            <a:pPr lvl="1"/>
            <a:endParaRPr lang="en-US" sz="2000" dirty="0">
              <a:latin typeface="Times New Roman" panose="02020603050405020304" pitchFamily="18" charset="0"/>
              <a:cs typeface="Times New Roman" panose="02020603050405020304" pitchFamily="18" charset="0"/>
            </a:endParaRPr>
          </a:p>
          <a:p>
            <a:pPr lvl="1"/>
            <a:endParaRPr lang="en-US" sz="2000" dirty="0">
              <a:latin typeface="Times New Roman" panose="02020603050405020304" pitchFamily="18" charset="0"/>
              <a:cs typeface="Times New Roman" panose="02020603050405020304" pitchFamily="18" charset="0"/>
            </a:endParaRPr>
          </a:p>
          <a:p>
            <a:pPr lvl="1"/>
            <a:endParaRPr lang="en-US" sz="2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OR: go to Anaconda prompt and type </a:t>
            </a:r>
            <a:r>
              <a:rPr lang="en-US" sz="2000" i="1" dirty="0" err="1">
                <a:latin typeface="Times New Roman" panose="02020603050405020304" pitchFamily="18" charset="0"/>
                <a:cs typeface="Times New Roman" panose="02020603050405020304" pitchFamily="18" charset="0"/>
              </a:rPr>
              <a:t>conda</a:t>
            </a:r>
            <a:r>
              <a:rPr lang="en-US" sz="2000" i="1" dirty="0">
                <a:latin typeface="Times New Roman" panose="02020603050405020304" pitchFamily="18" charset="0"/>
                <a:cs typeface="Times New Roman" panose="02020603050405020304" pitchFamily="18" charset="0"/>
              </a:rPr>
              <a:t> install </a:t>
            </a:r>
            <a:r>
              <a:rPr lang="en-US" sz="2000" i="1" dirty="0" err="1">
                <a:latin typeface="Times New Roman" panose="02020603050405020304" pitchFamily="18" charset="0"/>
                <a:cs typeface="Times New Roman" panose="02020603050405020304" pitchFamily="18" charset="0"/>
              </a:rPr>
              <a:t>keras</a:t>
            </a:r>
            <a:endParaRPr lang="en-US" sz="2000" i="1"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OR: Inside notebook type: !</a:t>
            </a:r>
            <a:r>
              <a:rPr lang="en-US" sz="2000" i="1" dirty="0">
                <a:latin typeface="Times New Roman" panose="02020603050405020304" pitchFamily="18" charset="0"/>
                <a:cs typeface="Times New Roman" panose="02020603050405020304" pitchFamily="18" charset="0"/>
              </a:rPr>
              <a:t>pip install </a:t>
            </a:r>
            <a:r>
              <a:rPr lang="en-US" sz="2000" i="1" dirty="0" err="1">
                <a:latin typeface="Times New Roman" panose="02020603050405020304" pitchFamily="18" charset="0"/>
                <a:cs typeface="Times New Roman" panose="02020603050405020304" pitchFamily="18" charset="0"/>
              </a:rPr>
              <a:t>keras</a:t>
            </a:r>
            <a:endParaRPr lang="en-US" sz="20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OR In Python</a:t>
            </a:r>
          </a:p>
          <a:p>
            <a:pPr lvl="1"/>
            <a:r>
              <a:rPr lang="en-US" sz="2000" i="1" dirty="0">
                <a:latin typeface="Times New Roman" panose="02020603050405020304" pitchFamily="18" charset="0"/>
                <a:cs typeface="Times New Roman" panose="02020603050405020304" pitchFamily="18" charset="0"/>
              </a:rPr>
              <a:t>pip install </a:t>
            </a:r>
            <a:r>
              <a:rPr lang="en-US" sz="2000" i="1" dirty="0" err="1">
                <a:latin typeface="Times New Roman" panose="02020603050405020304" pitchFamily="18" charset="0"/>
                <a:cs typeface="Times New Roman" panose="02020603050405020304" pitchFamily="18" charset="0"/>
              </a:rPr>
              <a:t>keras</a:t>
            </a:r>
            <a:endParaRPr lang="en-US" sz="2000" i="1"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609600" y="2209800"/>
            <a:ext cx="7248849" cy="2667000"/>
          </a:xfrm>
          <a:prstGeom prst="rect">
            <a:avLst/>
          </a:prstGeom>
        </p:spPr>
      </p:pic>
    </p:spTree>
    <p:extLst>
      <p:ext uri="{BB962C8B-B14F-4D97-AF65-F5344CB8AC3E}">
        <p14:creationId xmlns:p14="http://schemas.microsoft.com/office/powerpoint/2010/main" val="67055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4962" y="438484"/>
            <a:ext cx="6589199" cy="823690"/>
          </a:xfrm>
        </p:spPr>
        <p:txBody>
          <a:bodyPr/>
          <a:lstStyle/>
          <a:p>
            <a:r>
              <a:rPr lang="en-US" dirty="0">
                <a:latin typeface="Times New Roman" panose="02020603050405020304" pitchFamily="18" charset="0"/>
                <a:cs typeface="Times New Roman" panose="02020603050405020304" pitchFamily="18" charset="0"/>
              </a:rPr>
              <a:t>OCR in </a:t>
            </a:r>
            <a:r>
              <a:rPr lang="en-US" dirty="0" err="1">
                <a:latin typeface="Times New Roman" panose="02020603050405020304" pitchFamily="18" charset="0"/>
                <a:cs typeface="Times New Roman" panose="02020603050405020304" pitchFamily="18" charset="0"/>
              </a:rPr>
              <a:t>Keras</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76F96C40-0356-46F5-90E5-FF57DE76D9A0}" type="slidenum">
              <a:rPr lang="en-US" smtClean="0"/>
              <a:t>16</a:t>
            </a:fld>
            <a:endParaRPr lang="en-US"/>
          </a:p>
        </p:txBody>
      </p:sp>
      <p:sp>
        <p:nvSpPr>
          <p:cNvPr id="41" name="Content Placeholder 2"/>
          <p:cNvSpPr txBox="1">
            <a:spLocks/>
          </p:cNvSpPr>
          <p:nvPr/>
        </p:nvSpPr>
        <p:spPr>
          <a:xfrm>
            <a:off x="386080" y="1371600"/>
            <a:ext cx="8300720" cy="525779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200" dirty="0">
                <a:latin typeface="Times New Roman" panose="02020603050405020304" pitchFamily="18" charset="0"/>
                <a:cs typeface="Times New Roman" panose="02020603050405020304" pitchFamily="18" charset="0"/>
              </a:rPr>
              <a:t>Let’s read the dataset from </a:t>
            </a:r>
            <a:r>
              <a:rPr lang="en-US" sz="2200" dirty="0" err="1">
                <a:latin typeface="Times New Roman" panose="02020603050405020304" pitchFamily="18" charset="0"/>
                <a:cs typeface="Times New Roman" panose="02020603050405020304" pitchFamily="18" charset="0"/>
              </a:rPr>
              <a:t>Keras</a:t>
            </a:r>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803717" y="2057400"/>
            <a:ext cx="5025972" cy="43434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spcBef>
                <a:spcPts val="0"/>
              </a:spcBef>
              <a:buNone/>
            </a:pPr>
            <a:r>
              <a:rPr lang="en-US" sz="1700" dirty="0">
                <a:solidFill>
                  <a:srgbClr val="00B050"/>
                </a:solidFill>
                <a:latin typeface="Times New Roman" panose="02020603050405020304" pitchFamily="18" charset="0"/>
                <a:cs typeface="Times New Roman" panose="02020603050405020304" pitchFamily="18" charset="0"/>
              </a:rPr>
              <a:t>from</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tensorflow.keras.datasets</a:t>
            </a:r>
            <a:r>
              <a:rPr lang="en-US" sz="1700" dirty="0">
                <a:latin typeface="Times New Roman" panose="02020603050405020304" pitchFamily="18" charset="0"/>
                <a:cs typeface="Times New Roman" panose="02020603050405020304" pitchFamily="18" charset="0"/>
              </a:rPr>
              <a:t> </a:t>
            </a:r>
            <a:r>
              <a:rPr lang="en-US" sz="1700" dirty="0">
                <a:solidFill>
                  <a:srgbClr val="00B050"/>
                </a:solidFill>
                <a:latin typeface="Times New Roman" panose="02020603050405020304" pitchFamily="18" charset="0"/>
                <a:cs typeface="Times New Roman" panose="02020603050405020304" pitchFamily="18" charset="0"/>
              </a:rPr>
              <a:t>import</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mnist</a:t>
            </a:r>
            <a:endParaRPr lang="en-US" sz="1700" dirty="0">
              <a:latin typeface="Times New Roman" panose="02020603050405020304" pitchFamily="18" charset="0"/>
              <a:cs typeface="Times New Roman" panose="02020603050405020304" pitchFamily="18" charset="0"/>
            </a:endParaRPr>
          </a:p>
          <a:p>
            <a:pPr marL="0" indent="0">
              <a:spcBef>
                <a:spcPts val="0"/>
              </a:spcBef>
              <a:buNone/>
            </a:pPr>
            <a:r>
              <a:rPr lang="en-US" sz="1700" dirty="0">
                <a:solidFill>
                  <a:srgbClr val="00B050"/>
                </a:solidFill>
                <a:latin typeface="Times New Roman" panose="02020603050405020304" pitchFamily="18" charset="0"/>
                <a:cs typeface="Times New Roman" panose="02020603050405020304" pitchFamily="18" charset="0"/>
              </a:rPr>
              <a:t>import</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matplotlib.pyplot</a:t>
            </a:r>
            <a:r>
              <a:rPr lang="en-US" sz="1700" dirty="0">
                <a:latin typeface="Times New Roman" panose="02020603050405020304" pitchFamily="18" charset="0"/>
                <a:cs typeface="Times New Roman" panose="02020603050405020304" pitchFamily="18" charset="0"/>
              </a:rPr>
              <a:t> </a:t>
            </a:r>
            <a:r>
              <a:rPr lang="en-US" sz="1700" dirty="0">
                <a:solidFill>
                  <a:srgbClr val="00B050"/>
                </a:solidFill>
                <a:latin typeface="Times New Roman" panose="02020603050405020304" pitchFamily="18" charset="0"/>
                <a:cs typeface="Times New Roman" panose="02020603050405020304" pitchFamily="18" charset="0"/>
              </a:rPr>
              <a:t>as</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plt</a:t>
            </a:r>
            <a:endParaRPr lang="en-US" sz="1700" dirty="0">
              <a:latin typeface="Times New Roman" panose="02020603050405020304" pitchFamily="18" charset="0"/>
              <a:cs typeface="Times New Roman" panose="02020603050405020304" pitchFamily="18" charset="0"/>
            </a:endParaRPr>
          </a:p>
          <a:p>
            <a:pPr marL="0" indent="0">
              <a:spcBef>
                <a:spcPts val="0"/>
              </a:spcBef>
              <a:buNone/>
            </a:pPr>
            <a:r>
              <a:rPr lang="en-US" sz="1700" dirty="0">
                <a:solidFill>
                  <a:srgbClr val="008BAC"/>
                </a:solidFill>
                <a:latin typeface="Times New Roman" panose="02020603050405020304" pitchFamily="18" charset="0"/>
                <a:cs typeface="Times New Roman" panose="02020603050405020304" pitchFamily="18" charset="0"/>
              </a:rPr>
              <a:t># load (downloaded if needed) the MNIST dataset</a:t>
            </a:r>
          </a:p>
          <a:p>
            <a:pPr marL="0" indent="0">
              <a:spcBef>
                <a:spcPts val="0"/>
              </a:spcBef>
              <a:buNone/>
            </a:pPr>
            <a:r>
              <a:rPr lang="en-US" sz="1700" dirty="0">
                <a:latin typeface="Times New Roman" panose="02020603050405020304" pitchFamily="18" charset="0"/>
                <a:cs typeface="Times New Roman" panose="02020603050405020304" pitchFamily="18" charset="0"/>
              </a:rPr>
              <a:t>(</a:t>
            </a:r>
            <a:r>
              <a:rPr lang="en-US" sz="1700" dirty="0" err="1">
                <a:latin typeface="Times New Roman" panose="02020603050405020304" pitchFamily="18" charset="0"/>
                <a:cs typeface="Times New Roman" panose="02020603050405020304" pitchFamily="18" charset="0"/>
              </a:rPr>
              <a:t>X_train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y_train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X_test</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y_test</a:t>
            </a:r>
            <a:r>
              <a:rPr lang="en-US" sz="1700" dirty="0">
                <a:latin typeface="Times New Roman" panose="02020603050405020304" pitchFamily="18" charset="0"/>
                <a:cs typeface="Times New Roman" panose="02020603050405020304" pitchFamily="18" charset="0"/>
              </a:rPr>
              <a:t>) = </a:t>
            </a:r>
            <a:r>
              <a:rPr lang="en-US" sz="1700" dirty="0" err="1">
                <a:latin typeface="Times New Roman" panose="02020603050405020304" pitchFamily="18" charset="0"/>
                <a:cs typeface="Times New Roman" panose="02020603050405020304" pitchFamily="18" charset="0"/>
              </a:rPr>
              <a:t>mnist.load_data</a:t>
            </a:r>
            <a:r>
              <a:rPr lang="en-US" sz="1700" dirty="0">
                <a:latin typeface="Times New Roman" panose="02020603050405020304" pitchFamily="18" charset="0"/>
                <a:cs typeface="Times New Roman" panose="02020603050405020304" pitchFamily="18" charset="0"/>
              </a:rPr>
              <a:t>()</a:t>
            </a:r>
          </a:p>
          <a:p>
            <a:pPr marL="0" indent="0">
              <a:spcBef>
                <a:spcPts val="0"/>
              </a:spcBef>
              <a:buNone/>
            </a:pPr>
            <a:r>
              <a:rPr lang="en-US" sz="1700" dirty="0">
                <a:solidFill>
                  <a:srgbClr val="008BAC"/>
                </a:solidFill>
                <a:latin typeface="Times New Roman" panose="02020603050405020304" pitchFamily="18" charset="0"/>
                <a:cs typeface="Times New Roman" panose="02020603050405020304" pitchFamily="18" charset="0"/>
              </a:rPr>
              <a:t># plot 4 images as gray scale</a:t>
            </a:r>
          </a:p>
          <a:p>
            <a:pPr marL="0" indent="0">
              <a:spcBef>
                <a:spcPts val="0"/>
              </a:spcBef>
              <a:buNone/>
            </a:pPr>
            <a:r>
              <a:rPr lang="en-US" sz="1700" dirty="0" err="1">
                <a:latin typeface="Times New Roman" panose="02020603050405020304" pitchFamily="18" charset="0"/>
                <a:cs typeface="Times New Roman" panose="02020603050405020304" pitchFamily="18" charset="0"/>
              </a:rPr>
              <a:t>plt.subplot</a:t>
            </a:r>
            <a:r>
              <a:rPr lang="en-US" sz="1700" dirty="0">
                <a:latin typeface="Times New Roman" panose="02020603050405020304" pitchFamily="18" charset="0"/>
                <a:cs typeface="Times New Roman" panose="02020603050405020304" pitchFamily="18" charset="0"/>
              </a:rPr>
              <a:t>(</a:t>
            </a:r>
            <a:r>
              <a:rPr lang="en-US" sz="1700" dirty="0">
                <a:solidFill>
                  <a:srgbClr val="00B050"/>
                </a:solidFill>
                <a:latin typeface="Times New Roman" panose="02020603050405020304" pitchFamily="18" charset="0"/>
                <a:cs typeface="Times New Roman" panose="02020603050405020304" pitchFamily="18" charset="0"/>
              </a:rPr>
              <a:t>221</a:t>
            </a:r>
            <a:r>
              <a:rPr lang="en-US" sz="1700" dirty="0">
                <a:latin typeface="Times New Roman" panose="02020603050405020304" pitchFamily="18" charset="0"/>
                <a:cs typeface="Times New Roman" panose="02020603050405020304" pitchFamily="18" charset="0"/>
              </a:rPr>
              <a:t>)</a:t>
            </a:r>
          </a:p>
          <a:p>
            <a:pPr marL="0" indent="0">
              <a:spcBef>
                <a:spcPts val="0"/>
              </a:spcBef>
              <a:buNone/>
            </a:pPr>
            <a:r>
              <a:rPr lang="en-US" sz="1700" dirty="0" err="1">
                <a:latin typeface="Times New Roman" panose="02020603050405020304" pitchFamily="18" charset="0"/>
                <a:cs typeface="Times New Roman" panose="02020603050405020304" pitchFamily="18" charset="0"/>
              </a:rPr>
              <a:t>plt.imshow</a:t>
            </a:r>
            <a:r>
              <a:rPr lang="en-US" sz="1700" dirty="0">
                <a:latin typeface="Times New Roman" panose="02020603050405020304" pitchFamily="18" charset="0"/>
                <a:cs typeface="Times New Roman" panose="02020603050405020304" pitchFamily="18" charset="0"/>
              </a:rPr>
              <a:t>(</a:t>
            </a:r>
            <a:r>
              <a:rPr lang="en-US" sz="1700" dirty="0" err="1">
                <a:latin typeface="Times New Roman" panose="02020603050405020304" pitchFamily="18" charset="0"/>
                <a:cs typeface="Times New Roman" panose="02020603050405020304" pitchFamily="18" charset="0"/>
              </a:rPr>
              <a:t>X_train</a:t>
            </a:r>
            <a:r>
              <a:rPr lang="en-US" sz="1700" dirty="0">
                <a:latin typeface="Times New Roman" panose="02020603050405020304" pitchFamily="18" charset="0"/>
                <a:cs typeface="Times New Roman" panose="02020603050405020304" pitchFamily="18" charset="0"/>
              </a:rPr>
              <a:t>[</a:t>
            </a:r>
            <a:r>
              <a:rPr lang="en-US" sz="1700" dirty="0">
                <a:solidFill>
                  <a:srgbClr val="00B050"/>
                </a:solidFill>
                <a:latin typeface="Times New Roman" panose="02020603050405020304" pitchFamily="18" charset="0"/>
                <a:cs typeface="Times New Roman" panose="02020603050405020304" pitchFamily="18" charset="0"/>
              </a:rPr>
              <a:t>0</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cmap</a:t>
            </a:r>
            <a:r>
              <a:rPr lang="en-US" sz="1700" dirty="0">
                <a:latin typeface="Times New Roman" panose="02020603050405020304" pitchFamily="18" charset="0"/>
                <a:cs typeface="Times New Roman" panose="02020603050405020304" pitchFamily="18" charset="0"/>
              </a:rPr>
              <a:t>=</a:t>
            </a:r>
            <a:r>
              <a:rPr lang="en-US" sz="1700" dirty="0" err="1">
                <a:latin typeface="Times New Roman" panose="02020603050405020304" pitchFamily="18" charset="0"/>
                <a:cs typeface="Times New Roman" panose="02020603050405020304" pitchFamily="18" charset="0"/>
              </a:rPr>
              <a:t>plt.get_cmap</a:t>
            </a:r>
            <a:r>
              <a:rPr lang="en-US" sz="1700" dirty="0">
                <a:latin typeface="Times New Roman" panose="02020603050405020304" pitchFamily="18" charset="0"/>
                <a:cs typeface="Times New Roman" panose="02020603050405020304" pitchFamily="18" charset="0"/>
              </a:rPr>
              <a:t>(</a:t>
            </a:r>
            <a:r>
              <a:rPr lang="en-US" sz="1700" dirty="0">
                <a:solidFill>
                  <a:srgbClr val="C00000"/>
                </a:solidFill>
                <a:latin typeface="Times New Roman" panose="02020603050405020304" pitchFamily="18" charset="0"/>
                <a:cs typeface="Times New Roman" panose="02020603050405020304" pitchFamily="18" charset="0"/>
              </a:rPr>
              <a:t>'gray'</a:t>
            </a:r>
            <a:r>
              <a:rPr lang="en-US" sz="1700" dirty="0">
                <a:latin typeface="Times New Roman" panose="02020603050405020304" pitchFamily="18" charset="0"/>
                <a:cs typeface="Times New Roman" panose="02020603050405020304" pitchFamily="18" charset="0"/>
              </a:rPr>
              <a:t>))</a:t>
            </a:r>
          </a:p>
          <a:p>
            <a:pPr marL="0" indent="0">
              <a:spcBef>
                <a:spcPts val="0"/>
              </a:spcBef>
              <a:buNone/>
            </a:pPr>
            <a:r>
              <a:rPr lang="en-US" sz="1700" dirty="0" err="1">
                <a:latin typeface="Times New Roman" panose="02020603050405020304" pitchFamily="18" charset="0"/>
                <a:cs typeface="Times New Roman" panose="02020603050405020304" pitchFamily="18" charset="0"/>
              </a:rPr>
              <a:t>plt.subplot</a:t>
            </a:r>
            <a:r>
              <a:rPr lang="en-US" sz="1700" dirty="0">
                <a:latin typeface="Times New Roman" panose="02020603050405020304" pitchFamily="18" charset="0"/>
                <a:cs typeface="Times New Roman" panose="02020603050405020304" pitchFamily="18" charset="0"/>
              </a:rPr>
              <a:t>(</a:t>
            </a:r>
            <a:r>
              <a:rPr lang="en-US" sz="1700" dirty="0">
                <a:solidFill>
                  <a:srgbClr val="00B050"/>
                </a:solidFill>
                <a:latin typeface="Times New Roman" panose="02020603050405020304" pitchFamily="18" charset="0"/>
                <a:cs typeface="Times New Roman" panose="02020603050405020304" pitchFamily="18" charset="0"/>
              </a:rPr>
              <a:t>222</a:t>
            </a:r>
            <a:r>
              <a:rPr lang="en-US" sz="1700" dirty="0">
                <a:latin typeface="Times New Roman" panose="02020603050405020304" pitchFamily="18" charset="0"/>
                <a:cs typeface="Times New Roman" panose="02020603050405020304" pitchFamily="18" charset="0"/>
              </a:rPr>
              <a:t>)</a:t>
            </a:r>
          </a:p>
          <a:p>
            <a:pPr marL="0" indent="0">
              <a:spcBef>
                <a:spcPts val="0"/>
              </a:spcBef>
              <a:buNone/>
            </a:pPr>
            <a:r>
              <a:rPr lang="en-US" sz="1700" dirty="0" err="1">
                <a:latin typeface="Times New Roman" panose="02020603050405020304" pitchFamily="18" charset="0"/>
                <a:cs typeface="Times New Roman" panose="02020603050405020304" pitchFamily="18" charset="0"/>
              </a:rPr>
              <a:t>plt.imshow</a:t>
            </a:r>
            <a:r>
              <a:rPr lang="en-US" sz="1700" dirty="0">
                <a:latin typeface="Times New Roman" panose="02020603050405020304" pitchFamily="18" charset="0"/>
                <a:cs typeface="Times New Roman" panose="02020603050405020304" pitchFamily="18" charset="0"/>
              </a:rPr>
              <a:t>(</a:t>
            </a:r>
            <a:r>
              <a:rPr lang="en-US" sz="1700" dirty="0" err="1">
                <a:latin typeface="Times New Roman" panose="02020603050405020304" pitchFamily="18" charset="0"/>
                <a:cs typeface="Times New Roman" panose="02020603050405020304" pitchFamily="18" charset="0"/>
              </a:rPr>
              <a:t>X_train</a:t>
            </a:r>
            <a:r>
              <a:rPr lang="en-US" sz="1700" dirty="0">
                <a:latin typeface="Times New Roman" panose="02020603050405020304" pitchFamily="18" charset="0"/>
                <a:cs typeface="Times New Roman" panose="02020603050405020304" pitchFamily="18" charset="0"/>
              </a:rPr>
              <a:t>[</a:t>
            </a:r>
            <a:r>
              <a:rPr lang="en-US" sz="1700" dirty="0">
                <a:solidFill>
                  <a:srgbClr val="00B050"/>
                </a:solidFill>
                <a:latin typeface="Times New Roman" panose="02020603050405020304" pitchFamily="18" charset="0"/>
                <a:cs typeface="Times New Roman" panose="02020603050405020304" pitchFamily="18" charset="0"/>
              </a:rPr>
              <a:t>1</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cmap</a:t>
            </a:r>
            <a:r>
              <a:rPr lang="en-US" sz="1700" dirty="0">
                <a:latin typeface="Times New Roman" panose="02020603050405020304" pitchFamily="18" charset="0"/>
                <a:cs typeface="Times New Roman" panose="02020603050405020304" pitchFamily="18" charset="0"/>
              </a:rPr>
              <a:t>=</a:t>
            </a:r>
            <a:r>
              <a:rPr lang="en-US" sz="1700" dirty="0" err="1">
                <a:latin typeface="Times New Roman" panose="02020603050405020304" pitchFamily="18" charset="0"/>
                <a:cs typeface="Times New Roman" panose="02020603050405020304" pitchFamily="18" charset="0"/>
              </a:rPr>
              <a:t>plt.get_cmap</a:t>
            </a:r>
            <a:r>
              <a:rPr lang="en-US" sz="1700" dirty="0">
                <a:latin typeface="Times New Roman" panose="02020603050405020304" pitchFamily="18" charset="0"/>
                <a:cs typeface="Times New Roman" panose="02020603050405020304" pitchFamily="18" charset="0"/>
              </a:rPr>
              <a:t>(</a:t>
            </a:r>
            <a:r>
              <a:rPr lang="en-US" sz="1700" dirty="0">
                <a:solidFill>
                  <a:srgbClr val="C00000"/>
                </a:solidFill>
                <a:latin typeface="Times New Roman" panose="02020603050405020304" pitchFamily="18" charset="0"/>
                <a:cs typeface="Times New Roman" panose="02020603050405020304" pitchFamily="18" charset="0"/>
              </a:rPr>
              <a:t>'gray'</a:t>
            </a:r>
            <a:r>
              <a:rPr lang="en-US" sz="1700" dirty="0">
                <a:latin typeface="Times New Roman" panose="02020603050405020304" pitchFamily="18" charset="0"/>
                <a:cs typeface="Times New Roman" panose="02020603050405020304" pitchFamily="18" charset="0"/>
              </a:rPr>
              <a:t>))</a:t>
            </a:r>
          </a:p>
          <a:p>
            <a:pPr marL="0" indent="0">
              <a:spcBef>
                <a:spcPts val="0"/>
              </a:spcBef>
              <a:buNone/>
            </a:pPr>
            <a:r>
              <a:rPr lang="en-US" sz="1700" dirty="0" err="1">
                <a:latin typeface="Times New Roman" panose="02020603050405020304" pitchFamily="18" charset="0"/>
                <a:cs typeface="Times New Roman" panose="02020603050405020304" pitchFamily="18" charset="0"/>
              </a:rPr>
              <a:t>plt.subplot</a:t>
            </a:r>
            <a:r>
              <a:rPr lang="en-US" sz="1700" dirty="0">
                <a:latin typeface="Times New Roman" panose="02020603050405020304" pitchFamily="18" charset="0"/>
                <a:cs typeface="Times New Roman" panose="02020603050405020304" pitchFamily="18" charset="0"/>
              </a:rPr>
              <a:t>(</a:t>
            </a:r>
            <a:r>
              <a:rPr lang="en-US" sz="1700" dirty="0">
                <a:solidFill>
                  <a:srgbClr val="00B050"/>
                </a:solidFill>
                <a:latin typeface="Times New Roman" panose="02020603050405020304" pitchFamily="18" charset="0"/>
                <a:cs typeface="Times New Roman" panose="02020603050405020304" pitchFamily="18" charset="0"/>
              </a:rPr>
              <a:t>223</a:t>
            </a:r>
            <a:r>
              <a:rPr lang="en-US" sz="1700" dirty="0">
                <a:latin typeface="Times New Roman" panose="02020603050405020304" pitchFamily="18" charset="0"/>
                <a:cs typeface="Times New Roman" panose="02020603050405020304" pitchFamily="18" charset="0"/>
              </a:rPr>
              <a:t>)</a:t>
            </a:r>
          </a:p>
          <a:p>
            <a:pPr marL="0" indent="0">
              <a:spcBef>
                <a:spcPts val="0"/>
              </a:spcBef>
              <a:buNone/>
            </a:pPr>
            <a:r>
              <a:rPr lang="en-US" sz="1700" dirty="0" err="1">
                <a:latin typeface="Times New Roman" panose="02020603050405020304" pitchFamily="18" charset="0"/>
                <a:cs typeface="Times New Roman" panose="02020603050405020304" pitchFamily="18" charset="0"/>
              </a:rPr>
              <a:t>plt.imshow</a:t>
            </a:r>
            <a:r>
              <a:rPr lang="en-US" sz="1700" dirty="0">
                <a:latin typeface="Times New Roman" panose="02020603050405020304" pitchFamily="18" charset="0"/>
                <a:cs typeface="Times New Roman" panose="02020603050405020304" pitchFamily="18" charset="0"/>
              </a:rPr>
              <a:t>(</a:t>
            </a:r>
            <a:r>
              <a:rPr lang="en-US" sz="1700" dirty="0" err="1">
                <a:latin typeface="Times New Roman" panose="02020603050405020304" pitchFamily="18" charset="0"/>
                <a:cs typeface="Times New Roman" panose="02020603050405020304" pitchFamily="18" charset="0"/>
              </a:rPr>
              <a:t>X_train</a:t>
            </a:r>
            <a:r>
              <a:rPr lang="en-US" sz="1700" dirty="0">
                <a:latin typeface="Times New Roman" panose="02020603050405020304" pitchFamily="18" charset="0"/>
                <a:cs typeface="Times New Roman" panose="02020603050405020304" pitchFamily="18" charset="0"/>
              </a:rPr>
              <a:t>[</a:t>
            </a:r>
            <a:r>
              <a:rPr lang="en-US" sz="1700" dirty="0">
                <a:solidFill>
                  <a:srgbClr val="00B050"/>
                </a:solidFill>
                <a:latin typeface="Times New Roman" panose="02020603050405020304" pitchFamily="18" charset="0"/>
                <a:cs typeface="Times New Roman" panose="02020603050405020304" pitchFamily="18" charset="0"/>
              </a:rPr>
              <a:t>2</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cmap</a:t>
            </a:r>
            <a:r>
              <a:rPr lang="en-US" sz="1700" dirty="0">
                <a:latin typeface="Times New Roman" panose="02020603050405020304" pitchFamily="18" charset="0"/>
                <a:cs typeface="Times New Roman" panose="02020603050405020304" pitchFamily="18" charset="0"/>
              </a:rPr>
              <a:t>=</a:t>
            </a:r>
            <a:r>
              <a:rPr lang="en-US" sz="1700" dirty="0" err="1">
                <a:latin typeface="Times New Roman" panose="02020603050405020304" pitchFamily="18" charset="0"/>
                <a:cs typeface="Times New Roman" panose="02020603050405020304" pitchFamily="18" charset="0"/>
              </a:rPr>
              <a:t>plt.get_cmap</a:t>
            </a:r>
            <a:r>
              <a:rPr lang="en-US" sz="1700" dirty="0">
                <a:latin typeface="Times New Roman" panose="02020603050405020304" pitchFamily="18" charset="0"/>
                <a:cs typeface="Times New Roman" panose="02020603050405020304" pitchFamily="18" charset="0"/>
              </a:rPr>
              <a:t>(</a:t>
            </a:r>
            <a:r>
              <a:rPr lang="en-US" sz="1700" dirty="0">
                <a:solidFill>
                  <a:srgbClr val="C00000"/>
                </a:solidFill>
                <a:latin typeface="Times New Roman" panose="02020603050405020304" pitchFamily="18" charset="0"/>
                <a:cs typeface="Times New Roman" panose="02020603050405020304" pitchFamily="18" charset="0"/>
              </a:rPr>
              <a:t>'gray'</a:t>
            </a:r>
            <a:r>
              <a:rPr lang="en-US" sz="1700" dirty="0">
                <a:latin typeface="Times New Roman" panose="02020603050405020304" pitchFamily="18" charset="0"/>
                <a:cs typeface="Times New Roman" panose="02020603050405020304" pitchFamily="18" charset="0"/>
              </a:rPr>
              <a:t>))</a:t>
            </a:r>
          </a:p>
          <a:p>
            <a:pPr marL="0" indent="0">
              <a:spcBef>
                <a:spcPts val="0"/>
              </a:spcBef>
              <a:buNone/>
            </a:pPr>
            <a:r>
              <a:rPr lang="en-US" sz="1700" dirty="0" err="1">
                <a:latin typeface="Times New Roman" panose="02020603050405020304" pitchFamily="18" charset="0"/>
                <a:cs typeface="Times New Roman" panose="02020603050405020304" pitchFamily="18" charset="0"/>
              </a:rPr>
              <a:t>plt.subplot</a:t>
            </a:r>
            <a:r>
              <a:rPr lang="en-US" sz="1700" dirty="0">
                <a:latin typeface="Times New Roman" panose="02020603050405020304" pitchFamily="18" charset="0"/>
                <a:cs typeface="Times New Roman" panose="02020603050405020304" pitchFamily="18" charset="0"/>
              </a:rPr>
              <a:t>(</a:t>
            </a:r>
            <a:r>
              <a:rPr lang="en-US" sz="1700" dirty="0">
                <a:solidFill>
                  <a:srgbClr val="00B050"/>
                </a:solidFill>
                <a:latin typeface="Times New Roman" panose="02020603050405020304" pitchFamily="18" charset="0"/>
                <a:cs typeface="Times New Roman" panose="02020603050405020304" pitchFamily="18" charset="0"/>
              </a:rPr>
              <a:t>224</a:t>
            </a:r>
            <a:r>
              <a:rPr lang="en-US" sz="1700" dirty="0">
                <a:latin typeface="Times New Roman" panose="02020603050405020304" pitchFamily="18" charset="0"/>
                <a:cs typeface="Times New Roman" panose="02020603050405020304" pitchFamily="18" charset="0"/>
              </a:rPr>
              <a:t>)</a:t>
            </a:r>
          </a:p>
          <a:p>
            <a:pPr marL="0" indent="0">
              <a:spcBef>
                <a:spcPts val="0"/>
              </a:spcBef>
              <a:buNone/>
            </a:pPr>
            <a:r>
              <a:rPr lang="en-US" sz="1700" dirty="0" err="1">
                <a:latin typeface="Times New Roman" panose="02020603050405020304" pitchFamily="18" charset="0"/>
                <a:cs typeface="Times New Roman" panose="02020603050405020304" pitchFamily="18" charset="0"/>
              </a:rPr>
              <a:t>plt.imshow</a:t>
            </a:r>
            <a:r>
              <a:rPr lang="en-US" sz="1700" dirty="0">
                <a:latin typeface="Times New Roman" panose="02020603050405020304" pitchFamily="18" charset="0"/>
                <a:cs typeface="Times New Roman" panose="02020603050405020304" pitchFamily="18" charset="0"/>
              </a:rPr>
              <a:t>(</a:t>
            </a:r>
            <a:r>
              <a:rPr lang="en-US" sz="1700" dirty="0" err="1">
                <a:latin typeface="Times New Roman" panose="02020603050405020304" pitchFamily="18" charset="0"/>
                <a:cs typeface="Times New Roman" panose="02020603050405020304" pitchFamily="18" charset="0"/>
              </a:rPr>
              <a:t>X_train</a:t>
            </a:r>
            <a:r>
              <a:rPr lang="en-US" sz="1700" dirty="0">
                <a:latin typeface="Times New Roman" panose="02020603050405020304" pitchFamily="18" charset="0"/>
                <a:cs typeface="Times New Roman" panose="02020603050405020304" pitchFamily="18" charset="0"/>
              </a:rPr>
              <a:t>[</a:t>
            </a:r>
            <a:r>
              <a:rPr lang="en-US" sz="1700" dirty="0">
                <a:solidFill>
                  <a:srgbClr val="00B050"/>
                </a:solidFill>
                <a:latin typeface="Times New Roman" panose="02020603050405020304" pitchFamily="18" charset="0"/>
                <a:cs typeface="Times New Roman" panose="02020603050405020304" pitchFamily="18" charset="0"/>
              </a:rPr>
              <a:t>3</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cmap</a:t>
            </a:r>
            <a:r>
              <a:rPr lang="en-US" sz="1700" dirty="0">
                <a:latin typeface="Times New Roman" panose="02020603050405020304" pitchFamily="18" charset="0"/>
                <a:cs typeface="Times New Roman" panose="02020603050405020304" pitchFamily="18" charset="0"/>
              </a:rPr>
              <a:t>=</a:t>
            </a:r>
            <a:r>
              <a:rPr lang="en-US" sz="1700" dirty="0" err="1">
                <a:latin typeface="Times New Roman" panose="02020603050405020304" pitchFamily="18" charset="0"/>
                <a:cs typeface="Times New Roman" panose="02020603050405020304" pitchFamily="18" charset="0"/>
              </a:rPr>
              <a:t>plt.get_cmap</a:t>
            </a:r>
            <a:r>
              <a:rPr lang="en-US" sz="1700" dirty="0">
                <a:latin typeface="Times New Roman" panose="02020603050405020304" pitchFamily="18" charset="0"/>
                <a:cs typeface="Times New Roman" panose="02020603050405020304" pitchFamily="18" charset="0"/>
              </a:rPr>
              <a:t>(</a:t>
            </a:r>
            <a:r>
              <a:rPr lang="en-US" sz="1700" dirty="0">
                <a:solidFill>
                  <a:srgbClr val="C00000"/>
                </a:solidFill>
                <a:latin typeface="Times New Roman" panose="02020603050405020304" pitchFamily="18" charset="0"/>
                <a:cs typeface="Times New Roman" panose="02020603050405020304" pitchFamily="18" charset="0"/>
              </a:rPr>
              <a:t>'gray'</a:t>
            </a:r>
            <a:r>
              <a:rPr lang="en-US" sz="1700" dirty="0">
                <a:latin typeface="Times New Roman" panose="02020603050405020304" pitchFamily="18" charset="0"/>
                <a:cs typeface="Times New Roman" panose="02020603050405020304" pitchFamily="18" charset="0"/>
              </a:rPr>
              <a:t>))</a:t>
            </a:r>
          </a:p>
          <a:p>
            <a:pPr marL="0" indent="0">
              <a:spcBef>
                <a:spcPts val="0"/>
              </a:spcBef>
              <a:buNone/>
            </a:pPr>
            <a:r>
              <a:rPr lang="en-US" sz="1700" dirty="0">
                <a:solidFill>
                  <a:srgbClr val="008BAC"/>
                </a:solidFill>
                <a:latin typeface="Times New Roman" panose="02020603050405020304" pitchFamily="18" charset="0"/>
                <a:cs typeface="Times New Roman" panose="02020603050405020304" pitchFamily="18" charset="0"/>
              </a:rPr>
              <a:t># show the plot</a:t>
            </a:r>
          </a:p>
          <a:p>
            <a:pPr marL="0" indent="0">
              <a:spcBef>
                <a:spcPts val="0"/>
              </a:spcBef>
              <a:buNone/>
            </a:pPr>
            <a:r>
              <a:rPr lang="en-US" sz="1700" dirty="0" err="1">
                <a:latin typeface="Times New Roman" panose="02020603050405020304" pitchFamily="18" charset="0"/>
                <a:cs typeface="Times New Roman" panose="02020603050405020304" pitchFamily="18" charset="0"/>
              </a:rPr>
              <a:t>plt.show</a:t>
            </a:r>
            <a:r>
              <a:rPr lang="en-US" sz="1700" dirty="0">
                <a:latin typeface="Times New Roman" panose="02020603050405020304" pitchFamily="18" charset="0"/>
                <a:cs typeface="Times New Roman" panose="02020603050405020304" pitchFamily="18" charset="0"/>
              </a:rPr>
              <a:t>()</a:t>
            </a:r>
          </a:p>
          <a:p>
            <a:pPr marL="0" indent="0">
              <a:spcBef>
                <a:spcPts val="0"/>
              </a:spcBef>
              <a:buNone/>
            </a:pPr>
            <a:endParaRPr lang="en-US" sz="1700" dirty="0">
              <a:latin typeface="Times New Roman" panose="02020603050405020304" pitchFamily="18" charset="0"/>
              <a:cs typeface="Times New Roman" panose="02020603050405020304" pitchFamily="18" charset="0"/>
            </a:endParaRPr>
          </a:p>
          <a:p>
            <a:pPr>
              <a:spcBef>
                <a:spcPts val="0"/>
              </a:spcBef>
            </a:pPr>
            <a:endParaRPr lang="en-US" sz="1700" dirty="0">
              <a:latin typeface="Times New Roman" panose="02020603050405020304" pitchFamily="18" charset="0"/>
              <a:cs typeface="Times New Roman" panose="02020603050405020304" pitchFamily="18" charset="0"/>
            </a:endParaRPr>
          </a:p>
          <a:p>
            <a:pPr>
              <a:spcBef>
                <a:spcPts val="0"/>
              </a:spcBef>
            </a:pPr>
            <a:endParaRPr lang="en-US" sz="1700" dirty="0">
              <a:latin typeface="Times New Roman" panose="02020603050405020304" pitchFamily="18" charset="0"/>
              <a:cs typeface="Times New Roman" panose="02020603050405020304" pitchFamily="18" charset="0"/>
            </a:endParaRPr>
          </a:p>
          <a:p>
            <a:endParaRPr lang="en-US" sz="1700" dirty="0">
              <a:latin typeface="Times New Roman" panose="02020603050405020304" pitchFamily="18" charset="0"/>
              <a:cs typeface="Times New Roman" panose="02020603050405020304" pitchFamily="18" charset="0"/>
            </a:endParaRPr>
          </a:p>
          <a:p>
            <a:endParaRPr lang="en-US" sz="1700" dirty="0">
              <a:latin typeface="Times New Roman" panose="02020603050405020304" pitchFamily="18" charset="0"/>
              <a:cs typeface="Times New Roman" panose="02020603050405020304" pitchFamily="18" charset="0"/>
            </a:endParaRPr>
          </a:p>
          <a:p>
            <a:endParaRPr lang="en-US" sz="1700" dirty="0">
              <a:latin typeface="Times New Roman" panose="02020603050405020304" pitchFamily="18" charset="0"/>
              <a:cs typeface="Times New Roman" panose="02020603050405020304" pitchFamily="18" charset="0"/>
            </a:endParaRPr>
          </a:p>
          <a:p>
            <a:endParaRPr lang="en-US" sz="1700" dirty="0">
              <a:latin typeface="Times New Roman" panose="02020603050405020304" pitchFamily="18" charset="0"/>
              <a:cs typeface="Times New Roman" panose="02020603050405020304" pitchFamily="18" charset="0"/>
            </a:endParaRPr>
          </a:p>
          <a:p>
            <a:endParaRPr lang="en-US" sz="1700" dirty="0">
              <a:latin typeface="Times New Roman" panose="02020603050405020304" pitchFamily="18" charset="0"/>
              <a:cs typeface="Times New Roman" panose="02020603050405020304" pitchFamily="18" charset="0"/>
            </a:endParaRPr>
          </a:p>
          <a:p>
            <a:endParaRPr lang="en-US" sz="17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5730141" y="2971800"/>
            <a:ext cx="3009900" cy="2324100"/>
          </a:xfrm>
          <a:prstGeom prst="rect">
            <a:avLst/>
          </a:prstGeom>
        </p:spPr>
      </p:pic>
    </p:spTree>
    <p:extLst>
      <p:ext uri="{BB962C8B-B14F-4D97-AF65-F5344CB8AC3E}">
        <p14:creationId xmlns:p14="http://schemas.microsoft.com/office/powerpoint/2010/main" val="2483636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4962" y="438484"/>
            <a:ext cx="6589199" cy="823690"/>
          </a:xfrm>
        </p:spPr>
        <p:txBody>
          <a:bodyPr/>
          <a:lstStyle/>
          <a:p>
            <a:r>
              <a:rPr lang="en-US" dirty="0">
                <a:latin typeface="Times New Roman" panose="02020603050405020304" pitchFamily="18" charset="0"/>
                <a:cs typeface="Times New Roman" panose="02020603050405020304" pitchFamily="18" charset="0"/>
              </a:rPr>
              <a:t>Data preparation</a:t>
            </a:r>
          </a:p>
        </p:txBody>
      </p:sp>
      <p:sp>
        <p:nvSpPr>
          <p:cNvPr id="4" name="Slide Number Placeholder 3"/>
          <p:cNvSpPr>
            <a:spLocks noGrp="1"/>
          </p:cNvSpPr>
          <p:nvPr>
            <p:ph type="sldNum" sz="quarter" idx="12"/>
          </p:nvPr>
        </p:nvSpPr>
        <p:spPr/>
        <p:txBody>
          <a:bodyPr/>
          <a:lstStyle/>
          <a:p>
            <a:fld id="{76F96C40-0356-46F5-90E5-FF57DE76D9A0}" type="slidenum">
              <a:rPr lang="en-US" smtClean="0"/>
              <a:t>17</a:t>
            </a:fld>
            <a:endParaRPr lang="en-US"/>
          </a:p>
        </p:txBody>
      </p:sp>
      <p:sp>
        <p:nvSpPr>
          <p:cNvPr id="41" name="Content Placeholder 2"/>
          <p:cNvSpPr txBox="1">
            <a:spLocks/>
          </p:cNvSpPr>
          <p:nvPr/>
        </p:nvSpPr>
        <p:spPr>
          <a:xfrm>
            <a:off x="386080" y="1371600"/>
            <a:ext cx="8300720" cy="525779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200" dirty="0">
                <a:latin typeface="Times New Roman" panose="02020603050405020304" pitchFamily="18" charset="0"/>
                <a:cs typeface="Times New Roman" panose="02020603050405020304" pitchFamily="18" charset="0"/>
              </a:rPr>
              <a:t>The training dataset is structured as a 3-dimensional array of instance, image width and image height. As we saw earlier let’s convert it to a vector of pixels. In this case the 28×28 sized images will be 784 pixel input values.</a:t>
            </a: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It is always a good idea to normalize the input data in NN</a:t>
            </a: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828800" y="2819400"/>
            <a:ext cx="5257800" cy="14478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spcBef>
                <a:spcPts val="0"/>
              </a:spcBef>
              <a:buNone/>
            </a:pPr>
            <a:r>
              <a:rPr lang="en-US" sz="1700" dirty="0">
                <a:solidFill>
                  <a:srgbClr val="008BAC"/>
                </a:solidFill>
                <a:latin typeface="Times New Roman" panose="02020603050405020304" pitchFamily="18" charset="0"/>
                <a:cs typeface="Times New Roman" panose="02020603050405020304" pitchFamily="18" charset="0"/>
              </a:rPr>
              <a:t># flatten 28*28 images to a 784 vector for each image</a:t>
            </a:r>
          </a:p>
          <a:p>
            <a:pPr marL="0" indent="0">
              <a:spcBef>
                <a:spcPts val="0"/>
              </a:spcBef>
              <a:buNone/>
            </a:pPr>
            <a:r>
              <a:rPr lang="en-US" sz="1700" dirty="0" err="1">
                <a:latin typeface="Times New Roman" panose="02020603050405020304" pitchFamily="18" charset="0"/>
                <a:cs typeface="Times New Roman" panose="02020603050405020304" pitchFamily="18" charset="0"/>
              </a:rPr>
              <a:t>num_pixels</a:t>
            </a:r>
            <a:r>
              <a:rPr lang="en-US" sz="1700" dirty="0">
                <a:latin typeface="Times New Roman" panose="02020603050405020304" pitchFamily="18" charset="0"/>
                <a:cs typeface="Times New Roman" panose="02020603050405020304" pitchFamily="18" charset="0"/>
              </a:rPr>
              <a:t> = </a:t>
            </a:r>
            <a:r>
              <a:rPr lang="en-US" sz="1700" dirty="0" err="1">
                <a:latin typeface="Times New Roman" panose="02020603050405020304" pitchFamily="18" charset="0"/>
                <a:cs typeface="Times New Roman" panose="02020603050405020304" pitchFamily="18" charset="0"/>
              </a:rPr>
              <a:t>X_train.shape</a:t>
            </a:r>
            <a:r>
              <a:rPr lang="en-US" sz="1700" dirty="0">
                <a:latin typeface="Times New Roman" panose="02020603050405020304" pitchFamily="18" charset="0"/>
                <a:cs typeface="Times New Roman" panose="02020603050405020304" pitchFamily="18" charset="0"/>
              </a:rPr>
              <a:t>[</a:t>
            </a:r>
            <a:r>
              <a:rPr lang="en-US" sz="1700" dirty="0">
                <a:solidFill>
                  <a:srgbClr val="00B050"/>
                </a:solidFill>
                <a:latin typeface="Times New Roman" panose="02020603050405020304" pitchFamily="18" charset="0"/>
                <a:cs typeface="Times New Roman" panose="02020603050405020304" pitchFamily="18" charset="0"/>
              </a:rPr>
              <a:t>1</a:t>
            </a:r>
            <a:r>
              <a:rPr lang="en-US" sz="1700" dirty="0">
                <a:latin typeface="Times New Roman" panose="02020603050405020304" pitchFamily="18" charset="0"/>
                <a:cs typeface="Times New Roman" panose="02020603050405020304" pitchFamily="18" charset="0"/>
              </a:rPr>
              <a:t>] </a:t>
            </a:r>
            <a:r>
              <a:rPr lang="en-US" sz="1700" dirty="0">
                <a:solidFill>
                  <a:srgbClr val="7030A0"/>
                </a:solidFill>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X_train.shape</a:t>
            </a:r>
            <a:r>
              <a:rPr lang="en-US" sz="1700" dirty="0">
                <a:latin typeface="Times New Roman" panose="02020603050405020304" pitchFamily="18" charset="0"/>
                <a:cs typeface="Times New Roman" panose="02020603050405020304" pitchFamily="18" charset="0"/>
              </a:rPr>
              <a:t>[</a:t>
            </a:r>
            <a:r>
              <a:rPr lang="en-US" sz="1700" dirty="0">
                <a:solidFill>
                  <a:srgbClr val="00B050"/>
                </a:solidFill>
                <a:latin typeface="Times New Roman" panose="02020603050405020304" pitchFamily="18" charset="0"/>
                <a:cs typeface="Times New Roman" panose="02020603050405020304" pitchFamily="18" charset="0"/>
              </a:rPr>
              <a:t>2</a:t>
            </a:r>
            <a:r>
              <a:rPr lang="en-US" sz="1700" dirty="0">
                <a:latin typeface="Times New Roman" panose="02020603050405020304" pitchFamily="18" charset="0"/>
                <a:cs typeface="Times New Roman" panose="02020603050405020304" pitchFamily="18" charset="0"/>
              </a:rPr>
              <a:t>]</a:t>
            </a:r>
          </a:p>
          <a:p>
            <a:pPr marL="0" indent="0">
              <a:spcBef>
                <a:spcPts val="0"/>
              </a:spcBef>
              <a:buNone/>
            </a:pPr>
            <a:r>
              <a:rPr lang="en-US" sz="1700" dirty="0" err="1">
                <a:latin typeface="Times New Roman" panose="02020603050405020304" pitchFamily="18" charset="0"/>
                <a:cs typeface="Times New Roman" panose="02020603050405020304" pitchFamily="18" charset="0"/>
              </a:rPr>
              <a:t>X_train</a:t>
            </a:r>
            <a:r>
              <a:rPr lang="en-US" sz="1700" dirty="0">
                <a:latin typeface="Times New Roman" panose="02020603050405020304" pitchFamily="18" charset="0"/>
                <a:cs typeface="Times New Roman" panose="02020603050405020304" pitchFamily="18" charset="0"/>
              </a:rPr>
              <a:t> = </a:t>
            </a:r>
            <a:r>
              <a:rPr lang="en-US" sz="1700" dirty="0" err="1">
                <a:latin typeface="Times New Roman" panose="02020603050405020304" pitchFamily="18" charset="0"/>
                <a:cs typeface="Times New Roman" panose="02020603050405020304" pitchFamily="18" charset="0"/>
              </a:rPr>
              <a:t>X_train.reshape</a:t>
            </a:r>
            <a:r>
              <a:rPr lang="en-US" sz="1700" dirty="0">
                <a:latin typeface="Times New Roman" panose="02020603050405020304" pitchFamily="18" charset="0"/>
                <a:cs typeface="Times New Roman" panose="02020603050405020304" pitchFamily="18" charset="0"/>
              </a:rPr>
              <a:t>(</a:t>
            </a:r>
            <a:r>
              <a:rPr lang="en-US" sz="1700" dirty="0" err="1">
                <a:latin typeface="Times New Roman" panose="02020603050405020304" pitchFamily="18" charset="0"/>
                <a:cs typeface="Times New Roman" panose="02020603050405020304" pitchFamily="18" charset="0"/>
              </a:rPr>
              <a:t>X_train.shape</a:t>
            </a:r>
            <a:r>
              <a:rPr lang="en-US" sz="1700" dirty="0">
                <a:latin typeface="Times New Roman" panose="02020603050405020304" pitchFamily="18" charset="0"/>
                <a:cs typeface="Times New Roman" panose="02020603050405020304" pitchFamily="18" charset="0"/>
              </a:rPr>
              <a:t>[</a:t>
            </a:r>
            <a:r>
              <a:rPr lang="en-US" sz="1700" dirty="0">
                <a:solidFill>
                  <a:srgbClr val="00B050"/>
                </a:solidFill>
                <a:latin typeface="Times New Roman" panose="02020603050405020304" pitchFamily="18" charset="0"/>
                <a:cs typeface="Times New Roman" panose="02020603050405020304" pitchFamily="18" charset="0"/>
              </a:rPr>
              <a:t>0</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num_pixels</a:t>
            </a:r>
            <a:r>
              <a:rPr lang="en-US" sz="1700" dirty="0">
                <a:latin typeface="Times New Roman" panose="02020603050405020304" pitchFamily="18" charset="0"/>
                <a:cs typeface="Times New Roman" panose="02020603050405020304" pitchFamily="18" charset="0"/>
              </a:rPr>
              <a:t>)</a:t>
            </a:r>
          </a:p>
          <a:p>
            <a:pPr marL="0" indent="0">
              <a:spcBef>
                <a:spcPts val="0"/>
              </a:spcBef>
              <a:buNone/>
            </a:pPr>
            <a:r>
              <a:rPr lang="en-US" sz="1700" dirty="0" err="1">
                <a:latin typeface="Times New Roman" panose="02020603050405020304" pitchFamily="18" charset="0"/>
                <a:cs typeface="Times New Roman" panose="02020603050405020304" pitchFamily="18" charset="0"/>
              </a:rPr>
              <a:t>X_test</a:t>
            </a:r>
            <a:r>
              <a:rPr lang="en-US" sz="1700" dirty="0">
                <a:latin typeface="Times New Roman" panose="02020603050405020304" pitchFamily="18" charset="0"/>
                <a:cs typeface="Times New Roman" panose="02020603050405020304" pitchFamily="18" charset="0"/>
              </a:rPr>
              <a:t> = </a:t>
            </a:r>
            <a:r>
              <a:rPr lang="en-US" sz="1700" dirty="0" err="1">
                <a:latin typeface="Times New Roman" panose="02020603050405020304" pitchFamily="18" charset="0"/>
                <a:cs typeface="Times New Roman" panose="02020603050405020304" pitchFamily="18" charset="0"/>
              </a:rPr>
              <a:t>X_test.reshape</a:t>
            </a:r>
            <a:r>
              <a:rPr lang="en-US" sz="1700" dirty="0">
                <a:latin typeface="Times New Roman" panose="02020603050405020304" pitchFamily="18" charset="0"/>
                <a:cs typeface="Times New Roman" panose="02020603050405020304" pitchFamily="18" charset="0"/>
              </a:rPr>
              <a:t>(</a:t>
            </a:r>
            <a:r>
              <a:rPr lang="en-US" sz="1700" dirty="0" err="1">
                <a:latin typeface="Times New Roman" panose="02020603050405020304" pitchFamily="18" charset="0"/>
                <a:cs typeface="Times New Roman" panose="02020603050405020304" pitchFamily="18" charset="0"/>
              </a:rPr>
              <a:t>X_test.shape</a:t>
            </a:r>
            <a:r>
              <a:rPr lang="en-US" sz="1700" dirty="0">
                <a:latin typeface="Times New Roman" panose="02020603050405020304" pitchFamily="18" charset="0"/>
                <a:cs typeface="Times New Roman" panose="02020603050405020304" pitchFamily="18" charset="0"/>
              </a:rPr>
              <a:t>[</a:t>
            </a:r>
            <a:r>
              <a:rPr lang="en-US" sz="1700" dirty="0">
                <a:solidFill>
                  <a:srgbClr val="00B050"/>
                </a:solidFill>
                <a:latin typeface="Times New Roman" panose="02020603050405020304" pitchFamily="18" charset="0"/>
                <a:cs typeface="Times New Roman" panose="02020603050405020304" pitchFamily="18" charset="0"/>
              </a:rPr>
              <a:t>0</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num_pixels</a:t>
            </a:r>
            <a:r>
              <a:rPr lang="en-US" sz="1700" dirty="0">
                <a:latin typeface="Times New Roman" panose="02020603050405020304" pitchFamily="18" charset="0"/>
                <a:cs typeface="Times New Roman" panose="02020603050405020304" pitchFamily="18" charset="0"/>
              </a:rPr>
              <a:t>)</a:t>
            </a:r>
          </a:p>
          <a:p>
            <a:pPr>
              <a:spcBef>
                <a:spcPts val="0"/>
              </a:spcBef>
            </a:pPr>
            <a:endParaRPr lang="en-US" sz="1700" dirty="0">
              <a:latin typeface="Times New Roman" panose="02020603050405020304" pitchFamily="18" charset="0"/>
              <a:cs typeface="Times New Roman" panose="02020603050405020304" pitchFamily="18" charset="0"/>
            </a:endParaRPr>
          </a:p>
          <a:p>
            <a:pPr>
              <a:spcBef>
                <a:spcPts val="0"/>
              </a:spcBef>
            </a:pPr>
            <a:endParaRPr lang="en-US" sz="1700" dirty="0">
              <a:latin typeface="Times New Roman" panose="02020603050405020304" pitchFamily="18" charset="0"/>
              <a:cs typeface="Times New Roman" panose="02020603050405020304" pitchFamily="18" charset="0"/>
            </a:endParaRPr>
          </a:p>
          <a:p>
            <a:endParaRPr lang="en-US" sz="1700" dirty="0">
              <a:latin typeface="Times New Roman" panose="02020603050405020304" pitchFamily="18" charset="0"/>
              <a:cs typeface="Times New Roman" panose="02020603050405020304" pitchFamily="18" charset="0"/>
            </a:endParaRPr>
          </a:p>
          <a:p>
            <a:endParaRPr lang="en-US" sz="1700" dirty="0">
              <a:latin typeface="Times New Roman" panose="02020603050405020304" pitchFamily="18" charset="0"/>
              <a:cs typeface="Times New Roman" panose="02020603050405020304" pitchFamily="18" charset="0"/>
            </a:endParaRPr>
          </a:p>
          <a:p>
            <a:endParaRPr lang="en-US" sz="1700" dirty="0">
              <a:latin typeface="Times New Roman" panose="02020603050405020304" pitchFamily="18" charset="0"/>
              <a:cs typeface="Times New Roman" panose="02020603050405020304" pitchFamily="18" charset="0"/>
            </a:endParaRPr>
          </a:p>
          <a:p>
            <a:endParaRPr lang="en-US" sz="1700" dirty="0">
              <a:latin typeface="Times New Roman" panose="02020603050405020304" pitchFamily="18" charset="0"/>
              <a:cs typeface="Times New Roman" panose="02020603050405020304" pitchFamily="18" charset="0"/>
            </a:endParaRPr>
          </a:p>
          <a:p>
            <a:endParaRPr lang="en-US" sz="1700" dirty="0">
              <a:latin typeface="Times New Roman" panose="02020603050405020304" pitchFamily="18" charset="0"/>
              <a:cs typeface="Times New Roman" panose="02020603050405020304" pitchFamily="18" charset="0"/>
            </a:endParaRPr>
          </a:p>
          <a:p>
            <a:endParaRPr lang="en-US" sz="1700" dirty="0">
              <a:latin typeface="Times New Roman" panose="02020603050405020304" pitchFamily="18" charset="0"/>
              <a:cs typeface="Times New Roman" panose="02020603050405020304" pitchFamily="18" charset="0"/>
            </a:endParaRPr>
          </a:p>
        </p:txBody>
      </p:sp>
      <p:sp>
        <p:nvSpPr>
          <p:cNvPr id="7" name="Content Placeholder 2"/>
          <p:cNvSpPr txBox="1">
            <a:spLocks/>
          </p:cNvSpPr>
          <p:nvPr/>
        </p:nvSpPr>
        <p:spPr>
          <a:xfrm>
            <a:off x="1907540" y="4876799"/>
            <a:ext cx="5257800" cy="11430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spcBef>
                <a:spcPts val="0"/>
              </a:spcBef>
              <a:buNone/>
            </a:pPr>
            <a:r>
              <a:rPr lang="en-US" sz="1700" dirty="0">
                <a:solidFill>
                  <a:srgbClr val="008BAC"/>
                </a:solidFill>
                <a:latin typeface="Times New Roman" panose="02020603050405020304" pitchFamily="18" charset="0"/>
                <a:cs typeface="Times New Roman" panose="02020603050405020304" pitchFamily="18" charset="0"/>
              </a:rPr>
              <a:t># normalize inputs from 0-255 to 0-1</a:t>
            </a:r>
          </a:p>
          <a:p>
            <a:pPr marL="0" indent="0">
              <a:spcBef>
                <a:spcPts val="0"/>
              </a:spcBef>
              <a:buNone/>
            </a:pPr>
            <a:r>
              <a:rPr lang="en-US" sz="1700" dirty="0" err="1">
                <a:solidFill>
                  <a:schemeClr val="tx1"/>
                </a:solidFill>
                <a:latin typeface="Times New Roman" panose="02020603050405020304" pitchFamily="18" charset="0"/>
                <a:cs typeface="Times New Roman" panose="02020603050405020304" pitchFamily="18" charset="0"/>
              </a:rPr>
              <a:t>X_train</a:t>
            </a:r>
            <a:r>
              <a:rPr lang="en-US" sz="1700" dirty="0">
                <a:solidFill>
                  <a:schemeClr val="tx1"/>
                </a:solidFill>
                <a:latin typeface="Times New Roman" panose="02020603050405020304" pitchFamily="18" charset="0"/>
                <a:cs typeface="Times New Roman" panose="02020603050405020304" pitchFamily="18" charset="0"/>
              </a:rPr>
              <a:t> = </a:t>
            </a:r>
            <a:r>
              <a:rPr lang="en-US" sz="1700" dirty="0" err="1">
                <a:solidFill>
                  <a:schemeClr val="tx1"/>
                </a:solidFill>
                <a:latin typeface="Times New Roman" panose="02020603050405020304" pitchFamily="18" charset="0"/>
                <a:cs typeface="Times New Roman" panose="02020603050405020304" pitchFamily="18" charset="0"/>
              </a:rPr>
              <a:t>X_train</a:t>
            </a:r>
            <a:r>
              <a:rPr lang="en-US" sz="1700" dirty="0">
                <a:solidFill>
                  <a:schemeClr val="tx1"/>
                </a:solidFill>
                <a:latin typeface="Times New Roman" panose="02020603050405020304" pitchFamily="18" charset="0"/>
                <a:cs typeface="Times New Roman" panose="02020603050405020304" pitchFamily="18" charset="0"/>
              </a:rPr>
              <a:t> / </a:t>
            </a:r>
            <a:r>
              <a:rPr lang="en-US" sz="1700" dirty="0">
                <a:solidFill>
                  <a:srgbClr val="008BAC"/>
                </a:solidFill>
                <a:latin typeface="Times New Roman" panose="02020603050405020304" pitchFamily="18" charset="0"/>
                <a:cs typeface="Times New Roman" panose="02020603050405020304" pitchFamily="18" charset="0"/>
              </a:rPr>
              <a:t>255</a:t>
            </a:r>
          </a:p>
          <a:p>
            <a:pPr marL="0" indent="0">
              <a:spcBef>
                <a:spcPts val="0"/>
              </a:spcBef>
              <a:buNone/>
            </a:pPr>
            <a:r>
              <a:rPr lang="en-US" sz="1700" dirty="0" err="1">
                <a:solidFill>
                  <a:schemeClr val="tx1"/>
                </a:solidFill>
                <a:latin typeface="Times New Roman" panose="02020603050405020304" pitchFamily="18" charset="0"/>
                <a:cs typeface="Times New Roman" panose="02020603050405020304" pitchFamily="18" charset="0"/>
              </a:rPr>
              <a:t>X_test</a:t>
            </a:r>
            <a:r>
              <a:rPr lang="en-US" sz="1700" dirty="0">
                <a:solidFill>
                  <a:schemeClr val="tx1"/>
                </a:solidFill>
                <a:latin typeface="Times New Roman" panose="02020603050405020304" pitchFamily="18" charset="0"/>
                <a:cs typeface="Times New Roman" panose="02020603050405020304" pitchFamily="18" charset="0"/>
              </a:rPr>
              <a:t> = </a:t>
            </a:r>
            <a:r>
              <a:rPr lang="en-US" sz="1700" dirty="0" err="1">
                <a:solidFill>
                  <a:schemeClr val="tx1"/>
                </a:solidFill>
                <a:latin typeface="Times New Roman" panose="02020603050405020304" pitchFamily="18" charset="0"/>
                <a:cs typeface="Times New Roman" panose="02020603050405020304" pitchFamily="18" charset="0"/>
              </a:rPr>
              <a:t>X_test</a:t>
            </a:r>
            <a:r>
              <a:rPr lang="en-US" sz="1700" dirty="0">
                <a:solidFill>
                  <a:schemeClr val="tx1"/>
                </a:solidFill>
                <a:latin typeface="Times New Roman" panose="02020603050405020304" pitchFamily="18" charset="0"/>
                <a:cs typeface="Times New Roman" panose="02020603050405020304" pitchFamily="18" charset="0"/>
              </a:rPr>
              <a:t> / </a:t>
            </a:r>
            <a:r>
              <a:rPr lang="en-US" sz="1700" dirty="0">
                <a:solidFill>
                  <a:srgbClr val="008BAC"/>
                </a:solidFill>
                <a:latin typeface="Times New Roman" panose="02020603050405020304" pitchFamily="18" charset="0"/>
                <a:cs typeface="Times New Roman" panose="02020603050405020304" pitchFamily="18" charset="0"/>
              </a:rPr>
              <a:t>255</a:t>
            </a:r>
          </a:p>
          <a:p>
            <a:pPr>
              <a:spcBef>
                <a:spcPts val="0"/>
              </a:spcBef>
            </a:pPr>
            <a:endParaRPr lang="en-US" sz="1700" dirty="0">
              <a:latin typeface="Times New Roman" panose="02020603050405020304" pitchFamily="18" charset="0"/>
              <a:cs typeface="Times New Roman" panose="02020603050405020304" pitchFamily="18" charset="0"/>
            </a:endParaRPr>
          </a:p>
          <a:p>
            <a:pPr>
              <a:spcBef>
                <a:spcPts val="0"/>
              </a:spcBef>
            </a:pPr>
            <a:endParaRPr lang="en-US" sz="1700" dirty="0">
              <a:latin typeface="Times New Roman" panose="02020603050405020304" pitchFamily="18" charset="0"/>
              <a:cs typeface="Times New Roman" panose="02020603050405020304" pitchFamily="18" charset="0"/>
            </a:endParaRPr>
          </a:p>
          <a:p>
            <a:endParaRPr lang="en-US" sz="1700" dirty="0">
              <a:latin typeface="Times New Roman" panose="02020603050405020304" pitchFamily="18" charset="0"/>
              <a:cs typeface="Times New Roman" panose="02020603050405020304" pitchFamily="18" charset="0"/>
            </a:endParaRPr>
          </a:p>
          <a:p>
            <a:endParaRPr lang="en-US" sz="1700" dirty="0">
              <a:latin typeface="Times New Roman" panose="02020603050405020304" pitchFamily="18" charset="0"/>
              <a:cs typeface="Times New Roman" panose="02020603050405020304" pitchFamily="18" charset="0"/>
            </a:endParaRPr>
          </a:p>
          <a:p>
            <a:endParaRPr lang="en-US" sz="1700" dirty="0">
              <a:latin typeface="Times New Roman" panose="02020603050405020304" pitchFamily="18" charset="0"/>
              <a:cs typeface="Times New Roman" panose="02020603050405020304" pitchFamily="18" charset="0"/>
            </a:endParaRPr>
          </a:p>
          <a:p>
            <a:endParaRPr lang="en-US" sz="1700" dirty="0">
              <a:latin typeface="Times New Roman" panose="02020603050405020304" pitchFamily="18" charset="0"/>
              <a:cs typeface="Times New Roman" panose="02020603050405020304" pitchFamily="18" charset="0"/>
            </a:endParaRPr>
          </a:p>
          <a:p>
            <a:endParaRPr lang="en-US" sz="1700" dirty="0">
              <a:latin typeface="Times New Roman" panose="02020603050405020304" pitchFamily="18" charset="0"/>
              <a:cs typeface="Times New Roman" panose="02020603050405020304" pitchFamily="18" charset="0"/>
            </a:endParaRPr>
          </a:p>
          <a:p>
            <a:endParaRPr lang="en-US"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0482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4962" y="438484"/>
            <a:ext cx="6589199" cy="823690"/>
          </a:xfrm>
        </p:spPr>
        <p:txBody>
          <a:bodyPr/>
          <a:lstStyle/>
          <a:p>
            <a:r>
              <a:rPr lang="en-US" dirty="0">
                <a:latin typeface="Times New Roman" panose="02020603050405020304" pitchFamily="18" charset="0"/>
                <a:cs typeface="Times New Roman" panose="02020603050405020304" pitchFamily="18" charset="0"/>
              </a:rPr>
              <a:t>Data preparation</a:t>
            </a:r>
          </a:p>
        </p:txBody>
      </p:sp>
      <p:sp>
        <p:nvSpPr>
          <p:cNvPr id="4" name="Slide Number Placeholder 3"/>
          <p:cNvSpPr>
            <a:spLocks noGrp="1"/>
          </p:cNvSpPr>
          <p:nvPr>
            <p:ph type="sldNum" sz="quarter" idx="12"/>
          </p:nvPr>
        </p:nvSpPr>
        <p:spPr/>
        <p:txBody>
          <a:bodyPr/>
          <a:lstStyle/>
          <a:p>
            <a:fld id="{76F96C40-0356-46F5-90E5-FF57DE76D9A0}" type="slidenum">
              <a:rPr lang="en-US" smtClean="0"/>
              <a:t>18</a:t>
            </a:fld>
            <a:endParaRPr lang="en-US"/>
          </a:p>
        </p:txBody>
      </p:sp>
      <p:sp>
        <p:nvSpPr>
          <p:cNvPr id="41" name="Content Placeholder 2"/>
          <p:cNvSpPr txBox="1">
            <a:spLocks/>
          </p:cNvSpPr>
          <p:nvPr/>
        </p:nvSpPr>
        <p:spPr>
          <a:xfrm>
            <a:off x="386080" y="1371600"/>
            <a:ext cx="8300720" cy="525779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200" dirty="0">
                <a:latin typeface="Times New Roman" panose="02020603050405020304" pitchFamily="18" charset="0"/>
                <a:cs typeface="Times New Roman" panose="02020603050405020304" pitchFamily="18" charset="0"/>
              </a:rPr>
              <a:t>Next, we need to convert labels to categorical. </a:t>
            </a:r>
            <a:r>
              <a:rPr lang="en-US" sz="2200" dirty="0" err="1">
                <a:latin typeface="Times New Roman" panose="02020603050405020304" pitchFamily="18" charset="0"/>
                <a:cs typeface="Times New Roman" panose="02020603050405020304" pitchFamily="18" charset="0"/>
              </a:rPr>
              <a:t>Keras</a:t>
            </a:r>
            <a:r>
              <a:rPr lang="en-US" sz="2200" dirty="0">
                <a:latin typeface="Times New Roman" panose="02020603050405020304" pitchFamily="18" charset="0"/>
                <a:cs typeface="Times New Roman" panose="02020603050405020304" pitchFamily="18" charset="0"/>
              </a:rPr>
              <a:t> has the function </a:t>
            </a:r>
            <a:r>
              <a:rPr lang="en-US" sz="2400" i="1" dirty="0" err="1">
                <a:latin typeface="Times New Roman" panose="02020603050405020304" pitchFamily="18" charset="0"/>
                <a:cs typeface="Times New Roman" panose="02020603050405020304" pitchFamily="18" charset="0"/>
              </a:rPr>
              <a:t>np_utils.to_categorical</a:t>
            </a:r>
            <a:r>
              <a:rPr lang="en-US" sz="2200" i="1" dirty="0">
                <a:latin typeface="Times New Roman" panose="02020603050405020304" pitchFamily="18" charset="0"/>
                <a:cs typeface="Times New Roman" panose="02020603050405020304" pitchFamily="18" charset="0"/>
              </a:rPr>
              <a:t> </a:t>
            </a: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Now we are ready to build the model</a:t>
            </a:r>
          </a:p>
          <a:p>
            <a:r>
              <a:rPr lang="en-US" sz="2200" dirty="0">
                <a:latin typeface="Times New Roman" panose="02020603050405020304" pitchFamily="18" charset="0"/>
                <a:cs typeface="Times New Roman" panose="02020603050405020304" pitchFamily="18" charset="0"/>
              </a:rPr>
              <a:t>Sequential starts to make the model. We can add layers by </a:t>
            </a:r>
            <a:r>
              <a:rPr lang="en-US" sz="2200" i="1" dirty="0">
                <a:latin typeface="Times New Roman" panose="02020603050405020304" pitchFamily="18" charset="0"/>
                <a:cs typeface="Times New Roman" panose="02020603050405020304" pitchFamily="18" charset="0"/>
              </a:rPr>
              <a:t>.add()</a:t>
            </a:r>
            <a:r>
              <a:rPr lang="en-US" sz="2200" dirty="0">
                <a:latin typeface="Times New Roman" panose="02020603050405020304" pitchFamily="18" charset="0"/>
                <a:cs typeface="Times New Roman" panose="02020603050405020304" pitchFamily="18" charset="0"/>
              </a:rPr>
              <a:t> function. And </a:t>
            </a:r>
            <a:r>
              <a:rPr lang="en-US" sz="2200" i="1" dirty="0">
                <a:latin typeface="Times New Roman" panose="02020603050405020304" pitchFamily="18" charset="0"/>
                <a:cs typeface="Times New Roman" panose="02020603050405020304" pitchFamily="18" charset="0"/>
              </a:rPr>
              <a:t>dense() </a:t>
            </a:r>
            <a:r>
              <a:rPr lang="en-US" sz="2200" dirty="0">
                <a:latin typeface="Times New Roman" panose="02020603050405020304" pitchFamily="18" charset="0"/>
                <a:cs typeface="Times New Roman" panose="02020603050405020304" pitchFamily="18" charset="0"/>
              </a:rPr>
              <a:t>will give the information about that layer.</a:t>
            </a:r>
          </a:p>
          <a:p>
            <a:r>
              <a:rPr lang="en-US" sz="2200" dirty="0">
                <a:latin typeface="Times New Roman" panose="02020603050405020304" pitchFamily="18" charset="0"/>
                <a:cs typeface="Times New Roman" panose="02020603050405020304" pitchFamily="18" charset="0"/>
              </a:rPr>
              <a:t>Finally </a:t>
            </a:r>
            <a:r>
              <a:rPr lang="en-US" sz="2200" i="1" dirty="0">
                <a:latin typeface="Times New Roman" panose="02020603050405020304" pitchFamily="18" charset="0"/>
                <a:cs typeface="Times New Roman" panose="02020603050405020304" pitchFamily="18" charset="0"/>
              </a:rPr>
              <a:t>compile() </a:t>
            </a:r>
            <a:r>
              <a:rPr lang="en-US" sz="2200" dirty="0">
                <a:latin typeface="Times New Roman" panose="02020603050405020304" pitchFamily="18" charset="0"/>
                <a:cs typeface="Times New Roman" panose="02020603050405020304" pitchFamily="18" charset="0"/>
              </a:rPr>
              <a:t>will define the type of loss function, and output</a:t>
            </a: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579562" y="2209800"/>
            <a:ext cx="5257800" cy="19812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spcBef>
                <a:spcPts val="0"/>
              </a:spcBef>
              <a:buNone/>
            </a:pPr>
            <a:r>
              <a:rPr lang="en-US" sz="1700" dirty="0" err="1">
                <a:solidFill>
                  <a:schemeClr val="accent5">
                    <a:lumMod val="75000"/>
                  </a:schemeClr>
                </a:solidFill>
                <a:latin typeface="Times New Roman" panose="02020603050405020304" pitchFamily="18" charset="0"/>
                <a:cs typeface="Times New Roman" panose="02020603050405020304" pitchFamily="18" charset="0"/>
              </a:rPr>
              <a:t>Y_test</a:t>
            </a:r>
            <a:r>
              <a:rPr lang="en-US" sz="1700" dirty="0">
                <a:solidFill>
                  <a:schemeClr val="accent5">
                    <a:lumMod val="75000"/>
                  </a:schemeClr>
                </a:solidFill>
                <a:latin typeface="Times New Roman" panose="02020603050405020304" pitchFamily="18" charset="0"/>
                <a:cs typeface="Times New Roman" panose="02020603050405020304" pitchFamily="18" charset="0"/>
              </a:rPr>
              <a:t> = </a:t>
            </a:r>
            <a:r>
              <a:rPr lang="en-US" sz="1700" dirty="0" err="1">
                <a:latin typeface="Times New Roman" panose="02020603050405020304" pitchFamily="18" charset="0"/>
                <a:cs typeface="Times New Roman" panose="02020603050405020304" pitchFamily="18" charset="0"/>
              </a:rPr>
              <a:t>y_test</a:t>
            </a:r>
            <a:r>
              <a:rPr lang="en-US" sz="1700" dirty="0">
                <a:latin typeface="Times New Roman" panose="02020603050405020304" pitchFamily="18" charset="0"/>
                <a:cs typeface="Times New Roman" panose="02020603050405020304" pitchFamily="18" charset="0"/>
              </a:rPr>
              <a:t> </a:t>
            </a:r>
            <a:endParaRPr lang="en-US" sz="1700" dirty="0">
              <a:solidFill>
                <a:schemeClr val="accent5">
                  <a:lumMod val="75000"/>
                </a:schemeClr>
              </a:solidFill>
              <a:latin typeface="Times New Roman" panose="02020603050405020304" pitchFamily="18" charset="0"/>
              <a:cs typeface="Times New Roman" panose="02020603050405020304" pitchFamily="18" charset="0"/>
            </a:endParaRPr>
          </a:p>
          <a:p>
            <a:pPr marL="0" indent="0">
              <a:spcBef>
                <a:spcPts val="0"/>
              </a:spcBef>
              <a:buNone/>
            </a:pPr>
            <a:r>
              <a:rPr lang="en-US" sz="1700" dirty="0">
                <a:solidFill>
                  <a:schemeClr val="accent5">
                    <a:lumMod val="75000"/>
                  </a:schemeClr>
                </a:solidFill>
                <a:latin typeface="Times New Roman" panose="02020603050405020304" pitchFamily="18" charset="0"/>
                <a:cs typeface="Times New Roman" panose="02020603050405020304" pitchFamily="18" charset="0"/>
              </a:rPr>
              <a:t>from</a:t>
            </a:r>
            <a:r>
              <a:rPr lang="en-US" sz="1700" dirty="0">
                <a:solidFill>
                  <a:srgbClr val="008BAC"/>
                </a:solidFill>
                <a:latin typeface="Times New Roman" panose="02020603050405020304" pitchFamily="18" charset="0"/>
                <a:cs typeface="Times New Roman" panose="02020603050405020304" pitchFamily="18" charset="0"/>
              </a:rPr>
              <a:t> </a:t>
            </a:r>
            <a:r>
              <a:rPr lang="en-US" sz="1700" dirty="0" err="1">
                <a:solidFill>
                  <a:schemeClr val="tx1"/>
                </a:solidFill>
                <a:latin typeface="Times New Roman" panose="02020603050405020304" pitchFamily="18" charset="0"/>
                <a:cs typeface="Times New Roman" panose="02020603050405020304" pitchFamily="18" charset="0"/>
              </a:rPr>
              <a:t>keras.utils</a:t>
            </a:r>
            <a:r>
              <a:rPr lang="en-US" sz="1700" dirty="0">
                <a:solidFill>
                  <a:srgbClr val="008BAC"/>
                </a:solidFill>
                <a:latin typeface="Times New Roman" panose="02020603050405020304" pitchFamily="18" charset="0"/>
                <a:cs typeface="Times New Roman" panose="02020603050405020304" pitchFamily="18" charset="0"/>
              </a:rPr>
              <a:t> </a:t>
            </a:r>
            <a:r>
              <a:rPr lang="en-US" sz="1700" dirty="0">
                <a:solidFill>
                  <a:schemeClr val="accent5">
                    <a:lumMod val="75000"/>
                  </a:schemeClr>
                </a:solidFill>
                <a:latin typeface="Times New Roman" panose="02020603050405020304" pitchFamily="18" charset="0"/>
                <a:cs typeface="Times New Roman" panose="02020603050405020304" pitchFamily="18" charset="0"/>
              </a:rPr>
              <a:t>import</a:t>
            </a:r>
            <a:r>
              <a:rPr lang="en-US" sz="1700" dirty="0">
                <a:solidFill>
                  <a:srgbClr val="008BAC"/>
                </a:solidFill>
                <a:latin typeface="Times New Roman" panose="02020603050405020304" pitchFamily="18" charset="0"/>
                <a:cs typeface="Times New Roman" panose="02020603050405020304" pitchFamily="18" charset="0"/>
              </a:rPr>
              <a:t> </a:t>
            </a:r>
            <a:r>
              <a:rPr lang="en-US" sz="1700" dirty="0" err="1">
                <a:solidFill>
                  <a:schemeClr val="tx1"/>
                </a:solidFill>
                <a:latin typeface="Times New Roman" panose="02020603050405020304" pitchFamily="18" charset="0"/>
                <a:cs typeface="Times New Roman" panose="02020603050405020304" pitchFamily="18" charset="0"/>
              </a:rPr>
              <a:t>np_utils</a:t>
            </a:r>
            <a:endParaRPr lang="en-US" sz="1700" dirty="0">
              <a:solidFill>
                <a:schemeClr val="tx1"/>
              </a:solidFill>
              <a:latin typeface="Times New Roman" panose="02020603050405020304" pitchFamily="18" charset="0"/>
              <a:cs typeface="Times New Roman" panose="02020603050405020304" pitchFamily="18" charset="0"/>
            </a:endParaRPr>
          </a:p>
          <a:p>
            <a:pPr marL="0" indent="0">
              <a:spcBef>
                <a:spcPts val="0"/>
              </a:spcBef>
              <a:buNone/>
            </a:pPr>
            <a:r>
              <a:rPr lang="en-US" sz="1700" dirty="0">
                <a:solidFill>
                  <a:srgbClr val="008BAC"/>
                </a:solidFill>
                <a:latin typeface="Times New Roman" panose="02020603050405020304" pitchFamily="18" charset="0"/>
                <a:cs typeface="Times New Roman" panose="02020603050405020304" pitchFamily="18" charset="0"/>
              </a:rPr>
              <a:t># one hot encode outputs</a:t>
            </a:r>
          </a:p>
          <a:p>
            <a:pPr marL="0" indent="0">
              <a:spcBef>
                <a:spcPts val="0"/>
              </a:spcBef>
              <a:buNone/>
            </a:pPr>
            <a:r>
              <a:rPr lang="en-US" sz="1700" dirty="0" err="1">
                <a:latin typeface="Times New Roman" panose="02020603050405020304" pitchFamily="18" charset="0"/>
                <a:cs typeface="Times New Roman" panose="02020603050405020304" pitchFamily="18" charset="0"/>
              </a:rPr>
              <a:t>y_train</a:t>
            </a:r>
            <a:r>
              <a:rPr lang="en-US" sz="1700" dirty="0">
                <a:latin typeface="Times New Roman" panose="02020603050405020304" pitchFamily="18" charset="0"/>
                <a:cs typeface="Times New Roman" panose="02020603050405020304" pitchFamily="18" charset="0"/>
              </a:rPr>
              <a:t> = </a:t>
            </a:r>
            <a:r>
              <a:rPr lang="en-US" sz="1700" dirty="0" err="1">
                <a:latin typeface="Times New Roman" panose="02020603050405020304" pitchFamily="18" charset="0"/>
                <a:cs typeface="Times New Roman" panose="02020603050405020304" pitchFamily="18" charset="0"/>
              </a:rPr>
              <a:t>np_utils.to_categorical</a:t>
            </a:r>
            <a:r>
              <a:rPr lang="en-US" sz="1700" dirty="0">
                <a:latin typeface="Times New Roman" panose="02020603050405020304" pitchFamily="18" charset="0"/>
                <a:cs typeface="Times New Roman" panose="02020603050405020304" pitchFamily="18" charset="0"/>
              </a:rPr>
              <a:t>(</a:t>
            </a:r>
            <a:r>
              <a:rPr lang="en-US" sz="1700" dirty="0" err="1">
                <a:latin typeface="Times New Roman" panose="02020603050405020304" pitchFamily="18" charset="0"/>
                <a:cs typeface="Times New Roman" panose="02020603050405020304" pitchFamily="18" charset="0"/>
              </a:rPr>
              <a:t>y_train</a:t>
            </a:r>
            <a:r>
              <a:rPr lang="en-US" sz="1700" dirty="0">
                <a:latin typeface="Times New Roman" panose="02020603050405020304" pitchFamily="18" charset="0"/>
                <a:cs typeface="Times New Roman" panose="02020603050405020304" pitchFamily="18" charset="0"/>
              </a:rPr>
              <a:t>)</a:t>
            </a:r>
          </a:p>
          <a:p>
            <a:pPr marL="0" indent="0">
              <a:spcBef>
                <a:spcPts val="0"/>
              </a:spcBef>
              <a:buNone/>
            </a:pPr>
            <a:r>
              <a:rPr lang="en-US" sz="1700" dirty="0" err="1">
                <a:latin typeface="Times New Roman" panose="02020603050405020304" pitchFamily="18" charset="0"/>
                <a:cs typeface="Times New Roman" panose="02020603050405020304" pitchFamily="18" charset="0"/>
              </a:rPr>
              <a:t>y_test</a:t>
            </a:r>
            <a:r>
              <a:rPr lang="en-US" sz="1700" dirty="0">
                <a:latin typeface="Times New Roman" panose="02020603050405020304" pitchFamily="18" charset="0"/>
                <a:cs typeface="Times New Roman" panose="02020603050405020304" pitchFamily="18" charset="0"/>
              </a:rPr>
              <a:t> = </a:t>
            </a:r>
            <a:r>
              <a:rPr lang="en-US" sz="1700" dirty="0" err="1">
                <a:latin typeface="Times New Roman" panose="02020603050405020304" pitchFamily="18" charset="0"/>
                <a:cs typeface="Times New Roman" panose="02020603050405020304" pitchFamily="18" charset="0"/>
              </a:rPr>
              <a:t>np_utils.to_categorical</a:t>
            </a:r>
            <a:r>
              <a:rPr lang="en-US" sz="1700" dirty="0">
                <a:latin typeface="Times New Roman" panose="02020603050405020304" pitchFamily="18" charset="0"/>
                <a:cs typeface="Times New Roman" panose="02020603050405020304" pitchFamily="18" charset="0"/>
              </a:rPr>
              <a:t>(</a:t>
            </a:r>
            <a:r>
              <a:rPr lang="en-US" sz="1700" dirty="0" err="1">
                <a:latin typeface="Times New Roman" panose="02020603050405020304" pitchFamily="18" charset="0"/>
                <a:cs typeface="Times New Roman" panose="02020603050405020304" pitchFamily="18" charset="0"/>
              </a:rPr>
              <a:t>y_test</a:t>
            </a:r>
            <a:r>
              <a:rPr lang="en-US" sz="1700" dirty="0">
                <a:latin typeface="Times New Roman" panose="02020603050405020304" pitchFamily="18" charset="0"/>
                <a:cs typeface="Times New Roman" panose="02020603050405020304" pitchFamily="18" charset="0"/>
              </a:rPr>
              <a:t>)</a:t>
            </a:r>
          </a:p>
          <a:p>
            <a:pPr marL="0" indent="0">
              <a:spcBef>
                <a:spcPts val="0"/>
              </a:spcBef>
              <a:buNone/>
            </a:pPr>
            <a:r>
              <a:rPr lang="en-US" sz="1700" dirty="0" err="1">
                <a:latin typeface="Times New Roman" panose="02020603050405020304" pitchFamily="18" charset="0"/>
                <a:cs typeface="Times New Roman" panose="02020603050405020304" pitchFamily="18" charset="0"/>
              </a:rPr>
              <a:t>num_classes</a:t>
            </a:r>
            <a:r>
              <a:rPr lang="en-US" sz="1700" dirty="0">
                <a:latin typeface="Times New Roman" panose="02020603050405020304" pitchFamily="18" charset="0"/>
                <a:cs typeface="Times New Roman" panose="02020603050405020304" pitchFamily="18" charset="0"/>
              </a:rPr>
              <a:t> = </a:t>
            </a:r>
            <a:r>
              <a:rPr lang="en-US" sz="1700" dirty="0" err="1">
                <a:latin typeface="Times New Roman" panose="02020603050405020304" pitchFamily="18" charset="0"/>
                <a:cs typeface="Times New Roman" panose="02020603050405020304" pitchFamily="18" charset="0"/>
              </a:rPr>
              <a:t>y_test.shape</a:t>
            </a:r>
            <a:r>
              <a:rPr lang="en-US" sz="1700" dirty="0">
                <a:latin typeface="Times New Roman" panose="02020603050405020304" pitchFamily="18" charset="0"/>
                <a:cs typeface="Times New Roman" panose="02020603050405020304" pitchFamily="18" charset="0"/>
              </a:rPr>
              <a:t>[</a:t>
            </a:r>
            <a:r>
              <a:rPr lang="en-US" sz="1700" dirty="0">
                <a:solidFill>
                  <a:schemeClr val="accent5">
                    <a:lumMod val="75000"/>
                  </a:schemeClr>
                </a:solidFill>
                <a:latin typeface="Times New Roman" panose="02020603050405020304" pitchFamily="18" charset="0"/>
                <a:cs typeface="Times New Roman" panose="02020603050405020304" pitchFamily="18" charset="0"/>
              </a:rPr>
              <a:t>1</a:t>
            </a:r>
            <a:r>
              <a:rPr lang="en-US" sz="1700" dirty="0">
                <a:latin typeface="Times New Roman" panose="02020603050405020304" pitchFamily="18" charset="0"/>
                <a:cs typeface="Times New Roman" panose="02020603050405020304" pitchFamily="18" charset="0"/>
              </a:rPr>
              <a:t>]    </a:t>
            </a:r>
            <a:r>
              <a:rPr lang="en-US" sz="1700" dirty="0">
                <a:solidFill>
                  <a:schemeClr val="accent3">
                    <a:lumMod val="75000"/>
                  </a:schemeClr>
                </a:solidFill>
                <a:latin typeface="Times New Roman" panose="02020603050405020304" pitchFamily="18" charset="0"/>
                <a:cs typeface="Times New Roman" panose="02020603050405020304" pitchFamily="18" charset="0"/>
              </a:rPr>
              <a:t>#10 classes</a:t>
            </a:r>
          </a:p>
        </p:txBody>
      </p:sp>
    </p:spTree>
    <p:extLst>
      <p:ext uri="{BB962C8B-B14F-4D97-AF65-F5344CB8AC3E}">
        <p14:creationId xmlns:p14="http://schemas.microsoft.com/office/powerpoint/2010/main" val="3594669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4962" y="438484"/>
            <a:ext cx="6589199" cy="823690"/>
          </a:xfrm>
        </p:spPr>
        <p:txBody>
          <a:bodyPr/>
          <a:lstStyle/>
          <a:p>
            <a:r>
              <a:rPr lang="en-US" dirty="0">
                <a:latin typeface="Times New Roman" panose="02020603050405020304" pitchFamily="18" charset="0"/>
                <a:cs typeface="Times New Roman" panose="02020603050405020304" pitchFamily="18" charset="0"/>
              </a:rPr>
              <a:t>Design Model</a:t>
            </a:r>
          </a:p>
        </p:txBody>
      </p:sp>
      <p:sp>
        <p:nvSpPr>
          <p:cNvPr id="4" name="Slide Number Placeholder 3"/>
          <p:cNvSpPr>
            <a:spLocks noGrp="1"/>
          </p:cNvSpPr>
          <p:nvPr>
            <p:ph type="sldNum" sz="quarter" idx="12"/>
          </p:nvPr>
        </p:nvSpPr>
        <p:spPr/>
        <p:txBody>
          <a:bodyPr/>
          <a:lstStyle/>
          <a:p>
            <a:fld id="{76F96C40-0356-46F5-90E5-FF57DE76D9A0}" type="slidenum">
              <a:rPr lang="en-US" smtClean="0"/>
              <a:t>19</a:t>
            </a:fld>
            <a:endParaRPr lang="en-US"/>
          </a:p>
        </p:txBody>
      </p:sp>
      <p:sp>
        <p:nvSpPr>
          <p:cNvPr id="41" name="Content Placeholder 2"/>
          <p:cNvSpPr txBox="1">
            <a:spLocks/>
          </p:cNvSpPr>
          <p:nvPr/>
        </p:nvSpPr>
        <p:spPr>
          <a:xfrm>
            <a:off x="386080" y="1371600"/>
            <a:ext cx="8300720" cy="525779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200" dirty="0">
                <a:latin typeface="Times New Roman" panose="02020603050405020304" pitchFamily="18" charset="0"/>
                <a:cs typeface="Times New Roman" panose="02020603050405020304" pitchFamily="18" charset="0"/>
              </a:rPr>
              <a:t>Here is a sample model</a:t>
            </a:r>
            <a:endParaRPr lang="en-US" sz="2200" i="1"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Now we can call this function and train our own data</a:t>
            </a:r>
          </a:p>
          <a:p>
            <a:r>
              <a:rPr lang="en-US" sz="2200" dirty="0">
                <a:latin typeface="Times New Roman" panose="02020603050405020304" pitchFamily="18" charset="0"/>
                <a:cs typeface="Times New Roman" panose="02020603050405020304" pitchFamily="18" charset="0"/>
              </a:rPr>
              <a:t>epoch will tell us number of iterations</a:t>
            </a: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386080" y="1866899"/>
            <a:ext cx="8529320" cy="377190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spcBef>
                <a:spcPts val="0"/>
              </a:spcBef>
              <a:buNone/>
            </a:pPr>
            <a:r>
              <a:rPr lang="en-US" sz="1500" dirty="0">
                <a:solidFill>
                  <a:schemeClr val="accent5">
                    <a:lumMod val="75000"/>
                  </a:schemeClr>
                </a:solidFill>
                <a:latin typeface="Times New Roman" panose="02020603050405020304" pitchFamily="18" charset="0"/>
                <a:cs typeface="Times New Roman" panose="02020603050405020304" pitchFamily="18" charset="0"/>
              </a:rPr>
              <a:t>from</a:t>
            </a:r>
            <a:r>
              <a:rPr lang="en-US" sz="15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tensorflow.</a:t>
            </a:r>
            <a:r>
              <a:rPr lang="en-US" sz="1500" dirty="0" err="1">
                <a:latin typeface="Times New Roman" panose="02020603050405020304" pitchFamily="18" charset="0"/>
                <a:cs typeface="Times New Roman" panose="02020603050405020304" pitchFamily="18" charset="0"/>
              </a:rPr>
              <a:t>keras.models</a:t>
            </a:r>
            <a:r>
              <a:rPr lang="en-US" sz="1500" dirty="0">
                <a:latin typeface="Times New Roman" panose="02020603050405020304" pitchFamily="18" charset="0"/>
                <a:cs typeface="Times New Roman" panose="02020603050405020304" pitchFamily="18" charset="0"/>
              </a:rPr>
              <a:t> </a:t>
            </a:r>
            <a:r>
              <a:rPr lang="en-US" sz="1500" dirty="0">
                <a:solidFill>
                  <a:schemeClr val="accent5">
                    <a:lumMod val="75000"/>
                  </a:schemeClr>
                </a:solidFill>
                <a:latin typeface="Times New Roman" panose="02020603050405020304" pitchFamily="18" charset="0"/>
                <a:cs typeface="Times New Roman" panose="02020603050405020304" pitchFamily="18" charset="0"/>
              </a:rPr>
              <a:t>import</a:t>
            </a:r>
            <a:r>
              <a:rPr lang="en-US" sz="1500" dirty="0">
                <a:latin typeface="Times New Roman" panose="02020603050405020304" pitchFamily="18" charset="0"/>
                <a:cs typeface="Times New Roman" panose="02020603050405020304" pitchFamily="18" charset="0"/>
              </a:rPr>
              <a:t> Sequential</a:t>
            </a:r>
          </a:p>
          <a:p>
            <a:pPr marL="0" indent="0">
              <a:spcBef>
                <a:spcPts val="0"/>
              </a:spcBef>
              <a:buNone/>
            </a:pPr>
            <a:r>
              <a:rPr lang="en-US" sz="1500" dirty="0">
                <a:solidFill>
                  <a:schemeClr val="accent5">
                    <a:lumMod val="75000"/>
                  </a:schemeClr>
                </a:solidFill>
                <a:latin typeface="Times New Roman" panose="02020603050405020304" pitchFamily="18" charset="0"/>
                <a:cs typeface="Times New Roman" panose="02020603050405020304" pitchFamily="18" charset="0"/>
              </a:rPr>
              <a:t>from</a:t>
            </a:r>
            <a:r>
              <a:rPr lang="en-US" sz="15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tensorflow.k</a:t>
            </a:r>
            <a:r>
              <a:rPr lang="en-US" sz="1500" dirty="0" err="1">
                <a:latin typeface="Times New Roman" panose="02020603050405020304" pitchFamily="18" charset="0"/>
                <a:cs typeface="Times New Roman" panose="02020603050405020304" pitchFamily="18" charset="0"/>
              </a:rPr>
              <a:t>eras.layers</a:t>
            </a:r>
            <a:r>
              <a:rPr lang="en-US" sz="1500" dirty="0">
                <a:latin typeface="Times New Roman" panose="02020603050405020304" pitchFamily="18" charset="0"/>
                <a:cs typeface="Times New Roman" panose="02020603050405020304" pitchFamily="18" charset="0"/>
              </a:rPr>
              <a:t> </a:t>
            </a:r>
            <a:r>
              <a:rPr lang="en-US" sz="1500" dirty="0">
                <a:solidFill>
                  <a:schemeClr val="accent5">
                    <a:lumMod val="75000"/>
                  </a:schemeClr>
                </a:solidFill>
                <a:latin typeface="Times New Roman" panose="02020603050405020304" pitchFamily="18" charset="0"/>
                <a:cs typeface="Times New Roman" panose="02020603050405020304" pitchFamily="18" charset="0"/>
              </a:rPr>
              <a:t>import</a:t>
            </a:r>
            <a:r>
              <a:rPr lang="en-US" sz="1500" dirty="0">
                <a:latin typeface="Times New Roman" panose="02020603050405020304" pitchFamily="18" charset="0"/>
                <a:cs typeface="Times New Roman" panose="02020603050405020304" pitchFamily="18" charset="0"/>
              </a:rPr>
              <a:t> Dense</a:t>
            </a:r>
          </a:p>
          <a:p>
            <a:pPr marL="0" indent="0">
              <a:spcBef>
                <a:spcPts val="0"/>
              </a:spcBef>
              <a:buNone/>
            </a:pPr>
            <a:r>
              <a:rPr lang="en-US" sz="1500" dirty="0">
                <a:solidFill>
                  <a:srgbClr val="C00000"/>
                </a:solidFill>
                <a:latin typeface="Times New Roman" panose="02020603050405020304" pitchFamily="18" charset="0"/>
                <a:cs typeface="Times New Roman" panose="02020603050405020304" pitchFamily="18" charset="0"/>
              </a:rPr>
              <a:t>#from </a:t>
            </a:r>
            <a:r>
              <a:rPr lang="en-US" sz="1600" dirty="0" err="1">
                <a:solidFill>
                  <a:srgbClr val="C00000"/>
                </a:solidFill>
                <a:latin typeface="Times New Roman" panose="02020603050405020304" pitchFamily="18" charset="0"/>
                <a:cs typeface="Times New Roman" panose="02020603050405020304" pitchFamily="18" charset="0"/>
              </a:rPr>
              <a:t>tensorflow.</a:t>
            </a:r>
            <a:r>
              <a:rPr lang="en-US" sz="1500" dirty="0" err="1">
                <a:solidFill>
                  <a:srgbClr val="C00000"/>
                </a:solidFill>
                <a:latin typeface="Times New Roman" panose="02020603050405020304" pitchFamily="18" charset="0"/>
                <a:cs typeface="Times New Roman" panose="02020603050405020304" pitchFamily="18" charset="0"/>
              </a:rPr>
              <a:t>keras</a:t>
            </a:r>
            <a:r>
              <a:rPr lang="en-US" sz="1500" dirty="0">
                <a:solidFill>
                  <a:srgbClr val="C00000"/>
                </a:solidFill>
                <a:latin typeface="Times New Roman" panose="02020603050405020304" pitchFamily="18" charset="0"/>
                <a:cs typeface="Times New Roman" panose="02020603050405020304" pitchFamily="18" charset="0"/>
              </a:rPr>
              <a:t> import optimizers</a:t>
            </a:r>
          </a:p>
          <a:p>
            <a:pPr marL="0" indent="0">
              <a:spcBef>
                <a:spcPts val="0"/>
              </a:spcBef>
              <a:buNone/>
            </a:pPr>
            <a:r>
              <a:rPr lang="en-US" sz="1500" dirty="0" err="1">
                <a:latin typeface="Times New Roman" panose="02020603050405020304" pitchFamily="18" charset="0"/>
                <a:cs typeface="Times New Roman" panose="02020603050405020304" pitchFamily="18" charset="0"/>
              </a:rPr>
              <a:t>hidden_layer_nodes</a:t>
            </a:r>
            <a:r>
              <a:rPr lang="en-US" sz="1500" dirty="0">
                <a:latin typeface="Times New Roman" panose="02020603050405020304" pitchFamily="18" charset="0"/>
                <a:cs typeface="Times New Roman" panose="02020603050405020304" pitchFamily="18" charset="0"/>
              </a:rPr>
              <a:t>=50</a:t>
            </a:r>
          </a:p>
          <a:p>
            <a:pPr marL="0" indent="0">
              <a:spcBef>
                <a:spcPts val="0"/>
              </a:spcBef>
              <a:buNone/>
            </a:pPr>
            <a:r>
              <a:rPr lang="en-US" sz="1500" dirty="0" err="1">
                <a:latin typeface="Times New Roman" panose="02020603050405020304" pitchFamily="18" charset="0"/>
                <a:cs typeface="Times New Roman" panose="02020603050405020304" pitchFamily="18" charset="0"/>
              </a:rPr>
              <a:t>def</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baseline_model</a:t>
            </a:r>
            <a:r>
              <a:rPr lang="en-US" sz="1500" dirty="0">
                <a:latin typeface="Times New Roman" panose="02020603050405020304" pitchFamily="18" charset="0"/>
                <a:cs typeface="Times New Roman" panose="02020603050405020304" pitchFamily="18" charset="0"/>
              </a:rPr>
              <a:t>():</a:t>
            </a:r>
          </a:p>
          <a:p>
            <a:pPr marL="0" indent="0">
              <a:spcBef>
                <a:spcPts val="0"/>
              </a:spcBef>
              <a:buNone/>
            </a:pPr>
            <a:r>
              <a:rPr lang="en-US" sz="1500" dirty="0">
                <a:latin typeface="Times New Roman" panose="02020603050405020304" pitchFamily="18" charset="0"/>
                <a:cs typeface="Times New Roman" panose="02020603050405020304" pitchFamily="18" charset="0"/>
              </a:rPr>
              <a:t>    </a:t>
            </a:r>
            <a:r>
              <a:rPr lang="en-US" sz="1500" dirty="0">
                <a:solidFill>
                  <a:srgbClr val="C00000"/>
                </a:solidFill>
                <a:latin typeface="Times New Roman" panose="02020603050405020304" pitchFamily="18" charset="0"/>
                <a:cs typeface="Times New Roman" panose="02020603050405020304" pitchFamily="18" charset="0"/>
              </a:rPr>
              <a:t># create model</a:t>
            </a:r>
          </a:p>
          <a:p>
            <a:pPr marL="0" indent="0">
              <a:spcBef>
                <a:spcPts val="0"/>
              </a:spcBef>
              <a:buNone/>
            </a:pPr>
            <a:r>
              <a:rPr lang="en-US" sz="1500" dirty="0">
                <a:latin typeface="Times New Roman" panose="02020603050405020304" pitchFamily="18" charset="0"/>
                <a:cs typeface="Times New Roman" panose="02020603050405020304" pitchFamily="18" charset="0"/>
              </a:rPr>
              <a:t>    model = Sequential()</a:t>
            </a:r>
          </a:p>
          <a:p>
            <a:pPr marL="0" indent="0">
              <a:spcBef>
                <a:spcPts val="0"/>
              </a:spcBef>
              <a:buNone/>
            </a:pP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model.add</a:t>
            </a:r>
            <a:r>
              <a:rPr lang="en-US" sz="1500" dirty="0">
                <a:latin typeface="Times New Roman" panose="02020603050405020304" pitchFamily="18" charset="0"/>
                <a:cs typeface="Times New Roman" panose="02020603050405020304" pitchFamily="18" charset="0"/>
              </a:rPr>
              <a:t>(Dense(</a:t>
            </a:r>
            <a:r>
              <a:rPr lang="en-US" sz="1500" dirty="0" err="1">
                <a:latin typeface="Times New Roman" panose="02020603050405020304" pitchFamily="18" charset="0"/>
                <a:cs typeface="Times New Roman" panose="02020603050405020304" pitchFamily="18" charset="0"/>
              </a:rPr>
              <a:t>hidden_layer_nodes</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input_dim</a:t>
            </a:r>
            <a:r>
              <a:rPr lang="en-US" sz="1500" dirty="0">
                <a:latin typeface="Times New Roman" panose="02020603050405020304" pitchFamily="18" charset="0"/>
                <a:cs typeface="Times New Roman" panose="02020603050405020304" pitchFamily="18" charset="0"/>
              </a:rPr>
              <a:t>=</a:t>
            </a:r>
            <a:r>
              <a:rPr lang="en-US" sz="1500" dirty="0" err="1">
                <a:latin typeface="Times New Roman" panose="02020603050405020304" pitchFamily="18" charset="0"/>
                <a:cs typeface="Times New Roman" panose="02020603050405020304" pitchFamily="18" charset="0"/>
              </a:rPr>
              <a:t>num_pixels</a:t>
            </a:r>
            <a:r>
              <a:rPr lang="en-US" sz="1500" dirty="0">
                <a:latin typeface="Times New Roman" panose="02020603050405020304" pitchFamily="18" charset="0"/>
                <a:cs typeface="Times New Roman" panose="02020603050405020304" pitchFamily="18" charset="0"/>
              </a:rPr>
              <a:t>, activation=</a:t>
            </a:r>
            <a:r>
              <a:rPr lang="en-US" sz="1500" dirty="0">
                <a:solidFill>
                  <a:srgbClr val="C00000"/>
                </a:solidFill>
                <a:latin typeface="Times New Roman" panose="02020603050405020304" pitchFamily="18" charset="0"/>
                <a:cs typeface="Times New Roman" panose="02020603050405020304" pitchFamily="18" charset="0"/>
              </a:rPr>
              <a:t>'sigmoid'</a:t>
            </a:r>
            <a:r>
              <a:rPr lang="en-US" sz="1500" dirty="0">
                <a:latin typeface="Times New Roman" panose="02020603050405020304" pitchFamily="18" charset="0"/>
                <a:cs typeface="Times New Roman" panose="02020603050405020304" pitchFamily="18" charset="0"/>
              </a:rPr>
              <a:t>))</a:t>
            </a:r>
          </a:p>
          <a:p>
            <a:pPr marL="0" indent="0">
              <a:spcBef>
                <a:spcPts val="0"/>
              </a:spcBef>
              <a:buNone/>
            </a:pP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model.add</a:t>
            </a:r>
            <a:r>
              <a:rPr lang="en-US" sz="1500" dirty="0">
                <a:latin typeface="Times New Roman" panose="02020603050405020304" pitchFamily="18" charset="0"/>
                <a:cs typeface="Times New Roman" panose="02020603050405020304" pitchFamily="18" charset="0"/>
              </a:rPr>
              <a:t>(Dense(</a:t>
            </a:r>
            <a:r>
              <a:rPr lang="en-US" sz="1500" dirty="0" err="1">
                <a:latin typeface="Times New Roman" panose="02020603050405020304" pitchFamily="18" charset="0"/>
                <a:cs typeface="Times New Roman" panose="02020603050405020304" pitchFamily="18" charset="0"/>
              </a:rPr>
              <a:t>hidden_layer_nodes</a:t>
            </a:r>
            <a:r>
              <a:rPr lang="en-US" sz="1500" dirty="0">
                <a:latin typeface="Times New Roman" panose="02020603050405020304" pitchFamily="18" charset="0"/>
                <a:cs typeface="Times New Roman" panose="02020603050405020304" pitchFamily="18" charset="0"/>
              </a:rPr>
              <a:t>, activation=</a:t>
            </a:r>
            <a:r>
              <a:rPr lang="en-US" sz="1500" dirty="0">
                <a:solidFill>
                  <a:srgbClr val="C00000"/>
                </a:solidFill>
                <a:latin typeface="Times New Roman" panose="02020603050405020304" pitchFamily="18" charset="0"/>
                <a:cs typeface="Times New Roman" panose="02020603050405020304" pitchFamily="18" charset="0"/>
              </a:rPr>
              <a:t>'sigmoid'</a:t>
            </a:r>
            <a:r>
              <a:rPr lang="en-US" sz="1500" dirty="0">
                <a:latin typeface="Times New Roman" panose="02020603050405020304" pitchFamily="18" charset="0"/>
                <a:cs typeface="Times New Roman" panose="02020603050405020304" pitchFamily="18" charset="0"/>
              </a:rPr>
              <a:t>))</a:t>
            </a:r>
          </a:p>
          <a:p>
            <a:pPr marL="0" indent="0">
              <a:spcBef>
                <a:spcPts val="0"/>
              </a:spcBef>
              <a:buNone/>
            </a:pP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model.add</a:t>
            </a:r>
            <a:r>
              <a:rPr lang="en-US" sz="1500" dirty="0">
                <a:latin typeface="Times New Roman" panose="02020603050405020304" pitchFamily="18" charset="0"/>
                <a:cs typeface="Times New Roman" panose="02020603050405020304" pitchFamily="18" charset="0"/>
              </a:rPr>
              <a:t>(Dense(</a:t>
            </a:r>
            <a:r>
              <a:rPr lang="en-US" sz="1500" dirty="0" err="1">
                <a:latin typeface="Times New Roman" panose="02020603050405020304" pitchFamily="18" charset="0"/>
                <a:cs typeface="Times New Roman" panose="02020603050405020304" pitchFamily="18" charset="0"/>
              </a:rPr>
              <a:t>num_classes</a:t>
            </a:r>
            <a:r>
              <a:rPr lang="en-US" sz="1500" dirty="0">
                <a:latin typeface="Times New Roman" panose="02020603050405020304" pitchFamily="18" charset="0"/>
                <a:cs typeface="Times New Roman" panose="02020603050405020304" pitchFamily="18" charset="0"/>
              </a:rPr>
              <a:t>, activation=</a:t>
            </a:r>
            <a:r>
              <a:rPr lang="en-US" sz="1500" dirty="0">
                <a:solidFill>
                  <a:srgbClr val="C00000"/>
                </a:solidFill>
                <a:latin typeface="Times New Roman" panose="02020603050405020304" pitchFamily="18" charset="0"/>
                <a:cs typeface="Times New Roman" panose="02020603050405020304" pitchFamily="18" charset="0"/>
              </a:rPr>
              <a:t>'sigmoid'</a:t>
            </a:r>
            <a:r>
              <a:rPr lang="en-US" sz="1500" dirty="0">
                <a:latin typeface="Times New Roman" panose="02020603050405020304" pitchFamily="18" charset="0"/>
                <a:cs typeface="Times New Roman" panose="02020603050405020304" pitchFamily="18" charset="0"/>
              </a:rPr>
              <a:t>))</a:t>
            </a:r>
          </a:p>
          <a:p>
            <a:pPr marL="0" indent="0">
              <a:spcBef>
                <a:spcPts val="0"/>
              </a:spcBef>
              <a:buNone/>
            </a:pPr>
            <a:r>
              <a:rPr lang="en-US" sz="1500" dirty="0">
                <a:latin typeface="Times New Roman" panose="02020603050405020304" pitchFamily="18" charset="0"/>
                <a:cs typeface="Times New Roman" panose="02020603050405020304" pitchFamily="18" charset="0"/>
              </a:rPr>
              <a:t>    </a:t>
            </a:r>
            <a:r>
              <a:rPr lang="en-US" sz="1500" dirty="0">
                <a:solidFill>
                  <a:srgbClr val="C00000"/>
                </a:solidFill>
                <a:latin typeface="Times New Roman" panose="02020603050405020304" pitchFamily="18" charset="0"/>
                <a:cs typeface="Times New Roman" panose="02020603050405020304" pitchFamily="18" charset="0"/>
              </a:rPr>
              <a:t>#</a:t>
            </a:r>
            <a:r>
              <a:rPr lang="en-US" sz="1500" dirty="0" err="1">
                <a:solidFill>
                  <a:srgbClr val="C00000"/>
                </a:solidFill>
                <a:latin typeface="Times New Roman" panose="02020603050405020304" pitchFamily="18" charset="0"/>
                <a:cs typeface="Times New Roman" panose="02020603050405020304" pitchFamily="18" charset="0"/>
              </a:rPr>
              <a:t>sgd</a:t>
            </a:r>
            <a:r>
              <a:rPr lang="en-US" sz="1500" dirty="0">
                <a:solidFill>
                  <a:srgbClr val="C00000"/>
                </a:solidFill>
                <a:latin typeface="Times New Roman" panose="02020603050405020304" pitchFamily="18" charset="0"/>
                <a:cs typeface="Times New Roman" panose="02020603050405020304" pitchFamily="18" charset="0"/>
              </a:rPr>
              <a:t> = </a:t>
            </a:r>
            <a:r>
              <a:rPr lang="en-US" sz="1500" dirty="0" err="1">
                <a:solidFill>
                  <a:srgbClr val="C00000"/>
                </a:solidFill>
                <a:latin typeface="Times New Roman" panose="02020603050405020304" pitchFamily="18" charset="0"/>
                <a:cs typeface="Times New Roman" panose="02020603050405020304" pitchFamily="18" charset="0"/>
              </a:rPr>
              <a:t>optimizers.SGD</a:t>
            </a:r>
            <a:r>
              <a:rPr lang="en-US" sz="1500" dirty="0">
                <a:solidFill>
                  <a:srgbClr val="C00000"/>
                </a:solidFill>
                <a:latin typeface="Times New Roman" panose="02020603050405020304" pitchFamily="18" charset="0"/>
                <a:cs typeface="Times New Roman" panose="02020603050405020304" pitchFamily="18" charset="0"/>
              </a:rPr>
              <a:t>(</a:t>
            </a:r>
            <a:r>
              <a:rPr lang="en-US" sz="1500" dirty="0" err="1">
                <a:solidFill>
                  <a:srgbClr val="C00000"/>
                </a:solidFill>
                <a:latin typeface="Times New Roman" panose="02020603050405020304" pitchFamily="18" charset="0"/>
                <a:cs typeface="Times New Roman" panose="02020603050405020304" pitchFamily="18" charset="0"/>
              </a:rPr>
              <a:t>lr</a:t>
            </a:r>
            <a:r>
              <a:rPr lang="en-US" sz="1500" dirty="0">
                <a:solidFill>
                  <a:srgbClr val="C00000"/>
                </a:solidFill>
                <a:latin typeface="Times New Roman" panose="02020603050405020304" pitchFamily="18" charset="0"/>
                <a:cs typeface="Times New Roman" panose="02020603050405020304" pitchFamily="18" charset="0"/>
              </a:rPr>
              <a:t>=0.01, momentum=0.0, decay=0.0)</a:t>
            </a:r>
          </a:p>
          <a:p>
            <a:pPr marL="0" indent="0">
              <a:spcBef>
                <a:spcPts val="0"/>
              </a:spcBef>
              <a:buNone/>
            </a:pPr>
            <a:r>
              <a:rPr lang="en-US" sz="1500" dirty="0">
                <a:latin typeface="Times New Roman" panose="02020603050405020304" pitchFamily="18" charset="0"/>
                <a:cs typeface="Times New Roman" panose="02020603050405020304" pitchFamily="18" charset="0"/>
              </a:rPr>
              <a:t>    </a:t>
            </a:r>
            <a:r>
              <a:rPr lang="en-US" sz="1500" dirty="0">
                <a:solidFill>
                  <a:srgbClr val="C00000"/>
                </a:solidFill>
                <a:latin typeface="Times New Roman" panose="02020603050405020304" pitchFamily="18" charset="0"/>
                <a:cs typeface="Times New Roman" panose="02020603050405020304" pitchFamily="18" charset="0"/>
              </a:rPr>
              <a:t># Compile model</a:t>
            </a:r>
          </a:p>
          <a:p>
            <a:pPr marL="0" indent="0">
              <a:spcBef>
                <a:spcPts val="0"/>
              </a:spcBef>
              <a:buNone/>
            </a:pPr>
            <a:r>
              <a:rPr lang="en-US" sz="1500" dirty="0">
                <a:latin typeface="Times New Roman" panose="02020603050405020304" pitchFamily="18" charset="0"/>
                <a:cs typeface="Times New Roman" panose="02020603050405020304" pitchFamily="18" charset="0"/>
              </a:rPr>
              <a:t>    </a:t>
            </a:r>
            <a:r>
              <a:rPr lang="en-US" sz="1500" dirty="0">
                <a:solidFill>
                  <a:srgbClr val="C00000"/>
                </a:solidFill>
                <a:latin typeface="Times New Roman" panose="02020603050405020304" pitchFamily="18" charset="0"/>
                <a:cs typeface="Times New Roman" panose="02020603050405020304" pitchFamily="18" charset="0"/>
              </a:rPr>
              <a:t>#</a:t>
            </a:r>
            <a:r>
              <a:rPr lang="en-US" sz="1500" dirty="0" err="1">
                <a:solidFill>
                  <a:srgbClr val="C00000"/>
                </a:solidFill>
                <a:latin typeface="Times New Roman" panose="02020603050405020304" pitchFamily="18" charset="0"/>
                <a:cs typeface="Times New Roman" panose="02020603050405020304" pitchFamily="18" charset="0"/>
              </a:rPr>
              <a:t>model.compile</a:t>
            </a:r>
            <a:r>
              <a:rPr lang="en-US" sz="1500" dirty="0">
                <a:solidFill>
                  <a:srgbClr val="C00000"/>
                </a:solidFill>
                <a:latin typeface="Times New Roman" panose="02020603050405020304" pitchFamily="18" charset="0"/>
                <a:cs typeface="Times New Roman" panose="02020603050405020304" pitchFamily="18" charset="0"/>
              </a:rPr>
              <a:t>(loss='</a:t>
            </a:r>
            <a:r>
              <a:rPr lang="en-US" sz="1500" dirty="0" err="1">
                <a:solidFill>
                  <a:srgbClr val="C00000"/>
                </a:solidFill>
                <a:latin typeface="Times New Roman" panose="02020603050405020304" pitchFamily="18" charset="0"/>
                <a:cs typeface="Times New Roman" panose="02020603050405020304" pitchFamily="18" charset="0"/>
              </a:rPr>
              <a:t>mean_squared_error</a:t>
            </a:r>
            <a:r>
              <a:rPr lang="en-US" sz="1500" dirty="0">
                <a:solidFill>
                  <a:srgbClr val="C00000"/>
                </a:solidFill>
                <a:latin typeface="Times New Roman" panose="02020603050405020304" pitchFamily="18" charset="0"/>
                <a:cs typeface="Times New Roman" panose="02020603050405020304" pitchFamily="18" charset="0"/>
              </a:rPr>
              <a:t>', optimizer='</a:t>
            </a:r>
            <a:r>
              <a:rPr lang="en-US" sz="1500" dirty="0" err="1">
                <a:solidFill>
                  <a:srgbClr val="C00000"/>
                </a:solidFill>
                <a:latin typeface="Times New Roman" panose="02020603050405020304" pitchFamily="18" charset="0"/>
                <a:cs typeface="Times New Roman" panose="02020603050405020304" pitchFamily="18" charset="0"/>
              </a:rPr>
              <a:t>adam</a:t>
            </a:r>
            <a:r>
              <a:rPr lang="en-US" sz="1500" dirty="0">
                <a:solidFill>
                  <a:srgbClr val="C00000"/>
                </a:solidFill>
                <a:latin typeface="Times New Roman" panose="02020603050405020304" pitchFamily="18" charset="0"/>
                <a:cs typeface="Times New Roman" panose="02020603050405020304" pitchFamily="18" charset="0"/>
              </a:rPr>
              <a:t>', metrics=['accuracy'])</a:t>
            </a:r>
          </a:p>
          <a:p>
            <a:pPr marL="0" indent="0">
              <a:spcBef>
                <a:spcPts val="0"/>
              </a:spcBef>
              <a:buNone/>
            </a:pP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model.compile</a:t>
            </a:r>
            <a:r>
              <a:rPr lang="en-US" sz="1500" dirty="0">
                <a:latin typeface="Times New Roman" panose="02020603050405020304" pitchFamily="18" charset="0"/>
                <a:cs typeface="Times New Roman" panose="02020603050405020304" pitchFamily="18" charset="0"/>
              </a:rPr>
              <a:t>(loss=</a:t>
            </a:r>
            <a:r>
              <a:rPr lang="en-US" sz="1500" dirty="0">
                <a:solidFill>
                  <a:srgbClr val="C00000"/>
                </a:solidFill>
                <a:latin typeface="Times New Roman" panose="02020603050405020304" pitchFamily="18" charset="0"/>
                <a:cs typeface="Times New Roman" panose="02020603050405020304" pitchFamily="18" charset="0"/>
              </a:rPr>
              <a:t>'</a:t>
            </a:r>
            <a:r>
              <a:rPr lang="en-US" sz="1500" dirty="0" err="1">
                <a:solidFill>
                  <a:srgbClr val="C00000"/>
                </a:solidFill>
                <a:latin typeface="Times New Roman" panose="02020603050405020304" pitchFamily="18" charset="0"/>
                <a:cs typeface="Times New Roman" panose="02020603050405020304" pitchFamily="18" charset="0"/>
              </a:rPr>
              <a:t>mean_squared_error</a:t>
            </a:r>
            <a:r>
              <a:rPr lang="en-US" sz="1500" dirty="0">
                <a:solidFill>
                  <a:srgbClr val="C00000"/>
                </a:solidFill>
                <a:latin typeface="Times New Roman" panose="02020603050405020304" pitchFamily="18" charset="0"/>
                <a:cs typeface="Times New Roman" panose="02020603050405020304" pitchFamily="18" charset="0"/>
              </a:rPr>
              <a:t>'</a:t>
            </a:r>
            <a:r>
              <a:rPr lang="en-US" sz="1500" dirty="0">
                <a:latin typeface="Times New Roman" panose="02020603050405020304" pitchFamily="18" charset="0"/>
                <a:cs typeface="Times New Roman" panose="02020603050405020304" pitchFamily="18" charset="0"/>
              </a:rPr>
              <a:t>, optimizer=</a:t>
            </a:r>
            <a:r>
              <a:rPr lang="en-US" sz="1500" dirty="0">
                <a:solidFill>
                  <a:srgbClr val="C00000"/>
                </a:solidFill>
                <a:latin typeface="Times New Roman" panose="02020603050405020304" pitchFamily="18" charset="0"/>
                <a:cs typeface="Times New Roman" panose="02020603050405020304" pitchFamily="18" charset="0"/>
              </a:rPr>
              <a:t>‘</a:t>
            </a:r>
            <a:r>
              <a:rPr lang="en-US" sz="1500" dirty="0" err="1">
                <a:solidFill>
                  <a:srgbClr val="C00000"/>
                </a:solidFill>
                <a:latin typeface="Times New Roman" panose="02020603050405020304" pitchFamily="18" charset="0"/>
                <a:cs typeface="Times New Roman" panose="02020603050405020304" pitchFamily="18" charset="0"/>
              </a:rPr>
              <a:t>sgd</a:t>
            </a:r>
            <a:r>
              <a:rPr lang="en-US" sz="1500" dirty="0">
                <a:solidFill>
                  <a:srgbClr val="C00000"/>
                </a:solidFill>
                <a:latin typeface="Times New Roman" panose="02020603050405020304" pitchFamily="18" charset="0"/>
                <a:cs typeface="Times New Roman" panose="02020603050405020304" pitchFamily="18" charset="0"/>
              </a:rPr>
              <a:t>'</a:t>
            </a:r>
            <a:r>
              <a:rPr lang="en-US" sz="1500" dirty="0">
                <a:latin typeface="Times New Roman" panose="02020603050405020304" pitchFamily="18" charset="0"/>
                <a:cs typeface="Times New Roman" panose="02020603050405020304" pitchFamily="18" charset="0"/>
              </a:rPr>
              <a:t>, metrics=[</a:t>
            </a:r>
            <a:r>
              <a:rPr lang="en-US" sz="1500" dirty="0">
                <a:solidFill>
                  <a:srgbClr val="C00000"/>
                </a:solidFill>
                <a:latin typeface="Times New Roman" panose="02020603050405020304" pitchFamily="18" charset="0"/>
                <a:cs typeface="Times New Roman" panose="02020603050405020304" pitchFamily="18" charset="0"/>
              </a:rPr>
              <a:t>'accuracy'</a:t>
            </a:r>
            <a:r>
              <a:rPr lang="en-US" sz="1500" dirty="0">
                <a:latin typeface="Times New Roman" panose="02020603050405020304" pitchFamily="18" charset="0"/>
                <a:cs typeface="Times New Roman" panose="02020603050405020304" pitchFamily="18" charset="0"/>
              </a:rPr>
              <a:t>])</a:t>
            </a:r>
          </a:p>
          <a:p>
            <a:pPr marL="0" indent="0">
              <a:spcBef>
                <a:spcPts val="0"/>
              </a:spcBef>
              <a:buNone/>
            </a:pPr>
            <a:r>
              <a:rPr lang="en-US" sz="1500" dirty="0">
                <a:latin typeface="Times New Roman" panose="02020603050405020304" pitchFamily="18" charset="0"/>
                <a:cs typeface="Times New Roman" panose="02020603050405020304" pitchFamily="18" charset="0"/>
              </a:rPr>
              <a:t>    return </a:t>
            </a:r>
            <a:r>
              <a:rPr lang="en-US" sz="1500" dirty="0">
                <a:solidFill>
                  <a:schemeClr val="accent5">
                    <a:lumMod val="75000"/>
                  </a:schemeClr>
                </a:solidFill>
                <a:latin typeface="Times New Roman" panose="02020603050405020304" pitchFamily="18" charset="0"/>
                <a:cs typeface="Times New Roman" panose="02020603050405020304" pitchFamily="18" charset="0"/>
              </a:rPr>
              <a:t>model</a:t>
            </a:r>
          </a:p>
        </p:txBody>
      </p:sp>
    </p:spTree>
    <p:extLst>
      <p:ext uri="{BB962C8B-B14F-4D97-AF65-F5344CB8AC3E}">
        <p14:creationId xmlns:p14="http://schemas.microsoft.com/office/powerpoint/2010/main" val="310804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4962" y="438484"/>
            <a:ext cx="6589199" cy="823690"/>
          </a:xfrm>
        </p:spPr>
        <p:txBody>
          <a:bodyPr/>
          <a:lstStyle/>
          <a:p>
            <a:r>
              <a:rPr lang="en-US" dirty="0">
                <a:latin typeface="Times New Roman" panose="02020603050405020304" pitchFamily="18" charset="0"/>
                <a:cs typeface="Times New Roman" panose="02020603050405020304" pitchFamily="18" charset="0"/>
              </a:rPr>
              <a:t>Back propagation- simple model</a:t>
            </a:r>
          </a:p>
        </p:txBody>
      </p:sp>
      <p:sp>
        <p:nvSpPr>
          <p:cNvPr id="4" name="Slide Number Placeholder 3"/>
          <p:cNvSpPr>
            <a:spLocks noGrp="1"/>
          </p:cNvSpPr>
          <p:nvPr>
            <p:ph type="sldNum" sz="quarter" idx="12"/>
          </p:nvPr>
        </p:nvSpPr>
        <p:spPr/>
        <p:txBody>
          <a:bodyPr/>
          <a:lstStyle/>
          <a:p>
            <a:fld id="{76F96C40-0356-46F5-90E5-FF57DE76D9A0}" type="slidenum">
              <a:rPr lang="en-US" smtClean="0"/>
              <a:t>2</a:t>
            </a:fld>
            <a:endParaRPr lang="en-US"/>
          </a:p>
        </p:txBody>
      </p:sp>
      <p:sp>
        <p:nvSpPr>
          <p:cNvPr id="41" name="Content Placeholder 2"/>
          <p:cNvSpPr txBox="1">
            <a:spLocks/>
          </p:cNvSpPr>
          <p:nvPr/>
        </p:nvSpPr>
        <p:spPr>
          <a:xfrm>
            <a:off x="304800" y="1295622"/>
            <a:ext cx="8763000" cy="525757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200" dirty="0">
                <a:latin typeface="Times New Roman" panose="02020603050405020304" pitchFamily="18" charset="0"/>
                <a:cs typeface="Times New Roman" panose="02020603050405020304" pitchFamily="18" charset="0"/>
              </a:rPr>
              <a:t>Let’s compute all the derivatives.</a:t>
            </a: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We need to average over all the training examples:</a:t>
            </a:r>
          </a:p>
          <a:p>
            <a:r>
              <a:rPr lang="en-US" sz="2200" dirty="0">
                <a:latin typeface="Times New Roman" panose="02020603050405020304" pitchFamily="18" charset="0"/>
                <a:cs typeface="Times New Roman" panose="02020603050405020304" pitchFamily="18" charset="0"/>
              </a:rPr>
              <a:t>This is just one component of the whole derivative of cost function:</a:t>
            </a:r>
          </a:p>
          <a:p>
            <a:endParaRPr lang="en-US" sz="2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TextBox 6"/>
              <p:cNvSpPr txBox="1"/>
              <p:nvPr/>
            </p:nvSpPr>
            <p:spPr>
              <a:xfrm>
                <a:off x="9939" y="1718419"/>
                <a:ext cx="3962400" cy="6723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cs typeface="Times New Roman" panose="02020603050405020304" pitchFamily="18" charset="0"/>
                            </a:rPr>
                          </m:ctrlPr>
                        </m:fPr>
                        <m:num>
                          <m:r>
                            <a:rPr lang="en-US" i="1" smtClean="0">
                              <a:solidFill>
                                <a:schemeClr val="accent1">
                                  <a:lumMod val="60000"/>
                                  <a:lumOff val="40000"/>
                                </a:schemeClr>
                              </a:solidFill>
                              <a:latin typeface="Cambria Math" panose="02040503050406030204" pitchFamily="18" charset="0"/>
                              <a:cs typeface="Times New Roman" panose="02020603050405020304" pitchFamily="18" charset="0"/>
                            </a:rPr>
                            <m:t>𝜕</m:t>
                          </m:r>
                          <m:sSub>
                            <m:sSubPr>
                              <m:ctrlPr>
                                <a:rPr lang="en-US" i="1">
                                  <a:solidFill>
                                    <a:schemeClr val="accent1">
                                      <a:lumMod val="60000"/>
                                      <a:lumOff val="40000"/>
                                    </a:schemeClr>
                                  </a:solidFill>
                                  <a:latin typeface="Cambria Math" panose="02040503050406030204" pitchFamily="18" charset="0"/>
                                  <a:cs typeface="Times New Roman" panose="02020603050405020304" pitchFamily="18" charset="0"/>
                                </a:rPr>
                              </m:ctrlPr>
                            </m:sSubPr>
                            <m:e>
                              <m:r>
                                <a:rPr lang="en-US" b="0" i="1" smtClean="0">
                                  <a:solidFill>
                                    <a:schemeClr val="accent1">
                                      <a:lumMod val="60000"/>
                                      <a:lumOff val="40000"/>
                                    </a:schemeClr>
                                  </a:solidFill>
                                  <a:latin typeface="Cambria Math" panose="02040503050406030204" pitchFamily="18" charset="0"/>
                                  <a:cs typeface="Times New Roman" panose="02020603050405020304" pitchFamily="18" charset="0"/>
                                </a:rPr>
                                <m:t>𝐶</m:t>
                              </m:r>
                            </m:e>
                            <m:sub>
                              <m:r>
                                <a:rPr lang="en-US" i="1">
                                  <a:solidFill>
                                    <a:schemeClr val="accent1">
                                      <a:lumMod val="60000"/>
                                      <a:lumOff val="40000"/>
                                    </a:schemeClr>
                                  </a:solidFill>
                                  <a:latin typeface="Cambria Math" panose="02040503050406030204" pitchFamily="18" charset="0"/>
                                  <a:cs typeface="Times New Roman" panose="02020603050405020304" pitchFamily="18" charset="0"/>
                                </a:rPr>
                                <m:t>0</m:t>
                              </m:r>
                            </m:sub>
                          </m:sSub>
                        </m:num>
                        <m:den>
                          <m:r>
                            <a:rPr lang="en-US" i="1" smtClean="0">
                              <a:solidFill>
                                <a:srgbClr val="00B0F0"/>
                              </a:solidFill>
                              <a:latin typeface="Cambria Math" panose="02040503050406030204" pitchFamily="18" charset="0"/>
                              <a:cs typeface="Times New Roman" panose="02020603050405020304" pitchFamily="18" charset="0"/>
                            </a:rPr>
                            <m:t>𝜕</m:t>
                          </m:r>
                          <m:sSup>
                            <m:sSupPr>
                              <m:ctrlPr>
                                <a:rPr lang="en-US" i="1">
                                  <a:solidFill>
                                    <a:srgbClr val="00B0F0"/>
                                  </a:solidFill>
                                  <a:latin typeface="Cambria Math" panose="02040503050406030204" pitchFamily="18" charset="0"/>
                                  <a:ea typeface="Cambria Math" panose="02040503050406030204" pitchFamily="18" charset="0"/>
                                </a:rPr>
                              </m:ctrlPr>
                            </m:sSupPr>
                            <m:e>
                              <m:r>
                                <a:rPr lang="en-US" i="1">
                                  <a:solidFill>
                                    <a:srgbClr val="00B0F0"/>
                                  </a:solidFill>
                                  <a:latin typeface="Cambria Math" panose="02040503050406030204" pitchFamily="18" charset="0"/>
                                  <a:ea typeface="Cambria Math" panose="02040503050406030204" pitchFamily="18" charset="0"/>
                                </a:rPr>
                                <m:t>𝑤</m:t>
                              </m:r>
                            </m:e>
                            <m:sup>
                              <m:d>
                                <m:dPr>
                                  <m:ctrlPr>
                                    <a:rPr lang="en-US" i="1">
                                      <a:solidFill>
                                        <a:srgbClr val="00B0F0"/>
                                      </a:solidFill>
                                      <a:latin typeface="Cambria Math" panose="02040503050406030204" pitchFamily="18" charset="0"/>
                                      <a:ea typeface="Cambria Math" panose="02040503050406030204" pitchFamily="18" charset="0"/>
                                    </a:rPr>
                                  </m:ctrlPr>
                                </m:dPr>
                                <m:e>
                                  <m:r>
                                    <a:rPr lang="en-US" i="1">
                                      <a:solidFill>
                                        <a:srgbClr val="00B0F0"/>
                                      </a:solidFill>
                                      <a:latin typeface="Cambria Math" panose="02040503050406030204" pitchFamily="18" charset="0"/>
                                      <a:ea typeface="Cambria Math" panose="02040503050406030204" pitchFamily="18" charset="0"/>
                                    </a:rPr>
                                    <m:t>𝐿</m:t>
                                  </m:r>
                                </m:e>
                              </m:d>
                            </m:sup>
                          </m:sSup>
                        </m:den>
                      </m:f>
                      <m:r>
                        <a:rPr lang="en-US" b="0" i="1" smtClean="0">
                          <a:latin typeface="Cambria Math" panose="02040503050406030204" pitchFamily="18" charset="0"/>
                          <a:cs typeface="Times New Roman" panose="02020603050405020304" pitchFamily="18" charset="0"/>
                        </a:rPr>
                        <m:t>=</m:t>
                      </m:r>
                      <m:f>
                        <m:fPr>
                          <m:ctrlPr>
                            <a:rPr lang="en-US" i="1">
                              <a:latin typeface="Cambria Math" panose="02040503050406030204" pitchFamily="18" charset="0"/>
                              <a:cs typeface="Times New Roman" panose="02020603050405020304" pitchFamily="18" charset="0"/>
                            </a:rPr>
                          </m:ctrlPr>
                        </m:fPr>
                        <m:num>
                          <m:r>
                            <a:rPr lang="en-US" i="1" smtClean="0">
                              <a:solidFill>
                                <a:srgbClr val="00B050"/>
                              </a:solidFill>
                              <a:latin typeface="Cambria Math" panose="02040503050406030204" pitchFamily="18" charset="0"/>
                              <a:cs typeface="Times New Roman" panose="02020603050405020304" pitchFamily="18" charset="0"/>
                            </a:rPr>
                            <m:t>𝜕</m:t>
                          </m:r>
                          <m:sSup>
                            <m:sSupPr>
                              <m:ctrlPr>
                                <a:rPr lang="en-US" i="1">
                                  <a:solidFill>
                                    <a:srgbClr val="00B050"/>
                                  </a:solidFill>
                                  <a:latin typeface="Cambria Math" panose="02040503050406030204" pitchFamily="18" charset="0"/>
                                </a:rPr>
                              </m:ctrlPr>
                            </m:sSupPr>
                            <m:e>
                              <m:r>
                                <a:rPr lang="en-US" b="0" i="1" smtClean="0">
                                  <a:solidFill>
                                    <a:srgbClr val="00B050"/>
                                  </a:solidFill>
                                  <a:latin typeface="Cambria Math" panose="02040503050406030204" pitchFamily="18" charset="0"/>
                                </a:rPr>
                                <m:t>𝑧</m:t>
                              </m:r>
                            </m:e>
                            <m:sup>
                              <m:r>
                                <a:rPr lang="en-US" i="1">
                                  <a:solidFill>
                                    <a:srgbClr val="00B050"/>
                                  </a:solidFill>
                                  <a:latin typeface="Cambria Math" panose="02040503050406030204" pitchFamily="18" charset="0"/>
                                </a:rPr>
                                <m:t>(</m:t>
                              </m:r>
                              <m:r>
                                <a:rPr lang="en-US" i="1">
                                  <a:solidFill>
                                    <a:srgbClr val="00B050"/>
                                  </a:solidFill>
                                  <a:latin typeface="Cambria Math" panose="02040503050406030204" pitchFamily="18" charset="0"/>
                                </a:rPr>
                                <m:t>𝐿</m:t>
                              </m:r>
                              <m:r>
                                <a:rPr lang="en-US" i="1">
                                  <a:solidFill>
                                    <a:srgbClr val="00B050"/>
                                  </a:solidFill>
                                  <a:latin typeface="Cambria Math" panose="02040503050406030204" pitchFamily="18" charset="0"/>
                                </a:rPr>
                                <m:t>)</m:t>
                              </m:r>
                            </m:sup>
                          </m:sSup>
                        </m:num>
                        <m:den>
                          <m:r>
                            <a:rPr lang="en-US" i="1" smtClean="0">
                              <a:solidFill>
                                <a:srgbClr val="008BAC"/>
                              </a:solidFill>
                              <a:latin typeface="Cambria Math" panose="02040503050406030204" pitchFamily="18" charset="0"/>
                              <a:cs typeface="Times New Roman" panose="02020603050405020304" pitchFamily="18" charset="0"/>
                            </a:rPr>
                            <m:t>𝜕</m:t>
                          </m:r>
                          <m:sSup>
                            <m:sSupPr>
                              <m:ctrlPr>
                                <a:rPr lang="en-US" i="1">
                                  <a:solidFill>
                                    <a:srgbClr val="008BAC"/>
                                  </a:solidFill>
                                  <a:latin typeface="Cambria Math" panose="02040503050406030204" pitchFamily="18" charset="0"/>
                                  <a:ea typeface="Cambria Math" panose="02040503050406030204" pitchFamily="18" charset="0"/>
                                </a:rPr>
                              </m:ctrlPr>
                            </m:sSupPr>
                            <m:e>
                              <m:r>
                                <a:rPr lang="en-US" i="1">
                                  <a:solidFill>
                                    <a:srgbClr val="008BAC"/>
                                  </a:solidFill>
                                  <a:latin typeface="Cambria Math" panose="02040503050406030204" pitchFamily="18" charset="0"/>
                                  <a:ea typeface="Cambria Math" panose="02040503050406030204" pitchFamily="18" charset="0"/>
                                </a:rPr>
                                <m:t>𝑤</m:t>
                              </m:r>
                            </m:e>
                            <m:sup>
                              <m:d>
                                <m:dPr>
                                  <m:ctrlPr>
                                    <a:rPr lang="en-US" i="1">
                                      <a:solidFill>
                                        <a:srgbClr val="008BAC"/>
                                      </a:solidFill>
                                      <a:latin typeface="Cambria Math" panose="02040503050406030204" pitchFamily="18" charset="0"/>
                                      <a:ea typeface="Cambria Math" panose="02040503050406030204" pitchFamily="18" charset="0"/>
                                    </a:rPr>
                                  </m:ctrlPr>
                                </m:dPr>
                                <m:e>
                                  <m:r>
                                    <a:rPr lang="en-US" i="1">
                                      <a:solidFill>
                                        <a:srgbClr val="008BAC"/>
                                      </a:solidFill>
                                      <a:latin typeface="Cambria Math" panose="02040503050406030204" pitchFamily="18" charset="0"/>
                                      <a:ea typeface="Cambria Math" panose="02040503050406030204" pitchFamily="18" charset="0"/>
                                    </a:rPr>
                                    <m:t>𝐿</m:t>
                                  </m:r>
                                </m:e>
                              </m:d>
                            </m:sup>
                          </m:sSup>
                        </m:den>
                      </m:f>
                      <m:f>
                        <m:fPr>
                          <m:ctrlPr>
                            <a:rPr lang="en-US" i="1">
                              <a:latin typeface="Cambria Math" panose="02040503050406030204" pitchFamily="18" charset="0"/>
                              <a:cs typeface="Times New Roman" panose="02020603050405020304" pitchFamily="18" charset="0"/>
                            </a:rPr>
                          </m:ctrlPr>
                        </m:fPr>
                        <m:num>
                          <m:r>
                            <a:rPr lang="en-US" i="1">
                              <a:latin typeface="Cambria Math" panose="02040503050406030204" pitchFamily="18" charset="0"/>
                              <a:cs typeface="Times New Roman" panose="020206030504050203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𝑎</m:t>
                              </m:r>
                            </m:e>
                            <m:sup>
                              <m:r>
                                <a:rPr lang="en-US" i="1">
                                  <a:latin typeface="Cambria Math" panose="02040503050406030204" pitchFamily="18" charset="0"/>
                                </a:rPr>
                                <m:t>(</m:t>
                              </m:r>
                              <m:r>
                                <a:rPr lang="en-US" i="1">
                                  <a:latin typeface="Cambria Math" panose="02040503050406030204" pitchFamily="18" charset="0"/>
                                </a:rPr>
                                <m:t>𝐿</m:t>
                              </m:r>
                              <m:r>
                                <a:rPr lang="en-US" i="1">
                                  <a:latin typeface="Cambria Math" panose="02040503050406030204" pitchFamily="18" charset="0"/>
                                </a:rPr>
                                <m:t>)</m:t>
                              </m:r>
                            </m:sup>
                          </m:sSup>
                        </m:num>
                        <m:den>
                          <m:r>
                            <a:rPr lang="en-US" i="1" smtClean="0">
                              <a:solidFill>
                                <a:srgbClr val="00B050"/>
                              </a:solidFill>
                              <a:latin typeface="Cambria Math" panose="02040503050406030204" pitchFamily="18" charset="0"/>
                              <a:cs typeface="Times New Roman" panose="02020603050405020304" pitchFamily="18" charset="0"/>
                            </a:rPr>
                            <m:t>𝜕</m:t>
                          </m:r>
                          <m:sSup>
                            <m:sSupPr>
                              <m:ctrlPr>
                                <a:rPr lang="en-US" i="1">
                                  <a:solidFill>
                                    <a:srgbClr val="00B050"/>
                                  </a:solidFill>
                                  <a:latin typeface="Cambria Math" panose="02040503050406030204" pitchFamily="18" charset="0"/>
                                </a:rPr>
                              </m:ctrlPr>
                            </m:sSupPr>
                            <m:e>
                              <m:r>
                                <a:rPr lang="en-US" i="1">
                                  <a:solidFill>
                                    <a:srgbClr val="00B050"/>
                                  </a:solidFill>
                                  <a:latin typeface="Cambria Math" panose="02040503050406030204" pitchFamily="18" charset="0"/>
                                </a:rPr>
                                <m:t>𝑧</m:t>
                              </m:r>
                            </m:e>
                            <m:sup>
                              <m:r>
                                <a:rPr lang="en-US" i="1">
                                  <a:solidFill>
                                    <a:srgbClr val="00B050"/>
                                  </a:solidFill>
                                  <a:latin typeface="Cambria Math" panose="02040503050406030204" pitchFamily="18" charset="0"/>
                                </a:rPr>
                                <m:t>(</m:t>
                              </m:r>
                              <m:r>
                                <a:rPr lang="en-US" i="1">
                                  <a:solidFill>
                                    <a:srgbClr val="00B050"/>
                                  </a:solidFill>
                                  <a:latin typeface="Cambria Math" panose="02040503050406030204" pitchFamily="18" charset="0"/>
                                </a:rPr>
                                <m:t>𝐿</m:t>
                              </m:r>
                              <m:r>
                                <a:rPr lang="en-US" i="1">
                                  <a:solidFill>
                                    <a:srgbClr val="00B050"/>
                                  </a:solidFill>
                                  <a:latin typeface="Cambria Math" panose="02040503050406030204" pitchFamily="18" charset="0"/>
                                </a:rPr>
                                <m:t>)</m:t>
                              </m:r>
                            </m:sup>
                          </m:sSup>
                        </m:den>
                      </m:f>
                      <m:f>
                        <m:fPr>
                          <m:ctrlPr>
                            <a:rPr lang="en-US" i="1">
                              <a:latin typeface="Cambria Math" panose="02040503050406030204" pitchFamily="18" charset="0"/>
                              <a:cs typeface="Times New Roman" panose="02020603050405020304" pitchFamily="18" charset="0"/>
                            </a:rPr>
                          </m:ctrlPr>
                        </m:fPr>
                        <m:num>
                          <m:r>
                            <a:rPr lang="en-US" i="1" smtClean="0">
                              <a:solidFill>
                                <a:schemeClr val="accent1">
                                  <a:lumMod val="60000"/>
                                  <a:lumOff val="40000"/>
                                </a:schemeClr>
                              </a:solidFill>
                              <a:latin typeface="Cambria Math" panose="02040503050406030204" pitchFamily="18" charset="0"/>
                              <a:cs typeface="Times New Roman" panose="02020603050405020304" pitchFamily="18" charset="0"/>
                            </a:rPr>
                            <m:t>𝜕</m:t>
                          </m:r>
                          <m:sSub>
                            <m:sSubPr>
                              <m:ctrlPr>
                                <a:rPr lang="en-US" i="1">
                                  <a:solidFill>
                                    <a:schemeClr val="accent1">
                                      <a:lumMod val="60000"/>
                                      <a:lumOff val="40000"/>
                                    </a:schemeClr>
                                  </a:solidFill>
                                  <a:latin typeface="Cambria Math" panose="02040503050406030204" pitchFamily="18" charset="0"/>
                                  <a:cs typeface="Times New Roman" panose="02020603050405020304" pitchFamily="18" charset="0"/>
                                </a:rPr>
                              </m:ctrlPr>
                            </m:sSubPr>
                            <m:e>
                              <m:r>
                                <a:rPr lang="en-US" i="1">
                                  <a:solidFill>
                                    <a:schemeClr val="accent1">
                                      <a:lumMod val="60000"/>
                                      <a:lumOff val="40000"/>
                                    </a:schemeClr>
                                  </a:solidFill>
                                  <a:latin typeface="Cambria Math" panose="02040503050406030204" pitchFamily="18" charset="0"/>
                                  <a:cs typeface="Times New Roman" panose="02020603050405020304" pitchFamily="18" charset="0"/>
                                </a:rPr>
                                <m:t>𝐶</m:t>
                              </m:r>
                            </m:e>
                            <m:sub>
                              <m:r>
                                <a:rPr lang="en-US" i="1">
                                  <a:solidFill>
                                    <a:schemeClr val="accent1">
                                      <a:lumMod val="60000"/>
                                      <a:lumOff val="40000"/>
                                    </a:schemeClr>
                                  </a:solidFill>
                                  <a:latin typeface="Cambria Math" panose="02040503050406030204" pitchFamily="18" charset="0"/>
                                  <a:cs typeface="Times New Roman" panose="02020603050405020304" pitchFamily="18" charset="0"/>
                                </a:rPr>
                                <m:t>0</m:t>
                              </m:r>
                            </m:sub>
                          </m:sSub>
                        </m:num>
                        <m:den>
                          <m:r>
                            <a:rPr lang="en-US" i="1">
                              <a:latin typeface="Cambria Math" panose="02040503050406030204" pitchFamily="18" charset="0"/>
                              <a:cs typeface="Times New Roman" panose="020206030504050203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𝑎</m:t>
                              </m:r>
                            </m:e>
                            <m:sup>
                              <m:r>
                                <a:rPr lang="en-US" i="1">
                                  <a:latin typeface="Cambria Math" panose="02040503050406030204" pitchFamily="18" charset="0"/>
                                </a:rPr>
                                <m:t>(</m:t>
                              </m:r>
                              <m:r>
                                <a:rPr lang="en-US" i="1">
                                  <a:latin typeface="Cambria Math" panose="02040503050406030204" pitchFamily="18" charset="0"/>
                                </a:rPr>
                                <m:t>𝐿</m:t>
                              </m:r>
                              <m:r>
                                <a:rPr lang="en-US" i="1">
                                  <a:latin typeface="Cambria Math" panose="02040503050406030204" pitchFamily="18" charset="0"/>
                                </a:rPr>
                                <m:t>)</m:t>
                              </m:r>
                            </m:sup>
                          </m:sSup>
                        </m:den>
                      </m:f>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9939" y="1718419"/>
                <a:ext cx="3962400" cy="67230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3051138" y="1947894"/>
                <a:ext cx="3696846" cy="4101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Times New Roman" panose="020206030504050203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𝑎</m:t>
                          </m:r>
                        </m:e>
                        <m:sup>
                          <m:d>
                            <m:dPr>
                              <m:ctrlPr>
                                <a:rPr lang="en-US" i="1">
                                  <a:latin typeface="Cambria Math" panose="02040503050406030204" pitchFamily="18" charset="0"/>
                                </a:rPr>
                              </m:ctrlPr>
                            </m:dPr>
                            <m:e>
                              <m:r>
                                <a:rPr lang="en-US" i="1">
                                  <a:latin typeface="Cambria Math" panose="02040503050406030204" pitchFamily="18" charset="0"/>
                                </a:rPr>
                                <m:t>𝐿</m:t>
                              </m:r>
                              <m:r>
                                <a:rPr lang="en-US" b="0" i="1" smtClean="0">
                                  <a:latin typeface="Cambria Math" panose="02040503050406030204" pitchFamily="18" charset="0"/>
                                </a:rPr>
                                <m:t>−1</m:t>
                              </m:r>
                            </m:e>
                          </m:d>
                        </m:sup>
                      </m:sSup>
                      <m:acc>
                        <m:accPr>
                          <m:chr m:val="́"/>
                          <m:ctrlPr>
                            <a:rPr lang="en-US" b="0" i="1" smtClean="0">
                              <a:latin typeface="Cambria Math" panose="02040503050406030204" pitchFamily="18" charset="0"/>
                              <a:cs typeface="Times New Roman" panose="02020603050405020304" pitchFamily="18" charset="0"/>
                            </a:rPr>
                          </m:ctrlPr>
                        </m:accPr>
                        <m:e>
                          <m:r>
                            <a:rPr lang="en-US" b="0" i="1" smtClean="0">
                              <a:latin typeface="Cambria Math" panose="02040503050406030204" pitchFamily="18" charset="0"/>
                              <a:ea typeface="Cambria Math" panose="02040503050406030204" pitchFamily="18" charset="0"/>
                              <a:cs typeface="Times New Roman" panose="02020603050405020304" pitchFamily="18" charset="0"/>
                            </a:rPr>
                            <m:t>𝜎</m:t>
                          </m:r>
                        </m:e>
                      </m:acc>
                      <m:d>
                        <m:dPr>
                          <m:ctrlPr>
                            <a:rPr lang="en-US" b="0" i="1" smtClean="0">
                              <a:latin typeface="Cambria Math" panose="02040503050406030204" pitchFamily="18" charset="0"/>
                              <a:cs typeface="Times New Roman" panose="02020603050405020304" pitchFamily="18" charset="0"/>
                            </a:rPr>
                          </m:ctrlPr>
                        </m:dPr>
                        <m:e>
                          <m:sSup>
                            <m:sSupPr>
                              <m:ctrlPr>
                                <a:rPr lang="en-US" i="1">
                                  <a:solidFill>
                                    <a:srgbClr val="00B050"/>
                                  </a:solidFill>
                                  <a:latin typeface="Cambria Math" panose="02040503050406030204" pitchFamily="18" charset="0"/>
                                </a:rPr>
                              </m:ctrlPr>
                            </m:sSupPr>
                            <m:e>
                              <m:r>
                                <a:rPr lang="en-US" i="1">
                                  <a:solidFill>
                                    <a:srgbClr val="00B050"/>
                                  </a:solidFill>
                                  <a:latin typeface="Cambria Math" panose="02040503050406030204" pitchFamily="18" charset="0"/>
                                </a:rPr>
                                <m:t>𝑧</m:t>
                              </m:r>
                            </m:e>
                            <m:sup>
                              <m:d>
                                <m:dPr>
                                  <m:ctrlPr>
                                    <a:rPr lang="en-US" i="1">
                                      <a:solidFill>
                                        <a:srgbClr val="00B050"/>
                                      </a:solidFill>
                                      <a:latin typeface="Cambria Math" panose="02040503050406030204" pitchFamily="18" charset="0"/>
                                    </a:rPr>
                                  </m:ctrlPr>
                                </m:dPr>
                                <m:e>
                                  <m:r>
                                    <a:rPr lang="en-US" i="1">
                                      <a:solidFill>
                                        <a:srgbClr val="00B050"/>
                                      </a:solidFill>
                                      <a:latin typeface="Cambria Math" panose="02040503050406030204" pitchFamily="18" charset="0"/>
                                    </a:rPr>
                                    <m:t>𝐿</m:t>
                                  </m:r>
                                </m:e>
                              </m:d>
                            </m:sup>
                          </m:sSup>
                        </m:e>
                      </m:d>
                      <m:r>
                        <a:rPr lang="en-US" b="0" i="1" smtClean="0">
                          <a:latin typeface="Cambria Math" panose="02040503050406030204" pitchFamily="18" charset="0"/>
                          <a:cs typeface="Times New Roman" panose="02020603050405020304" pitchFamily="18" charset="0"/>
                        </a:rPr>
                        <m:t>2(</m:t>
                      </m:r>
                      <m:sSup>
                        <m:sSupPr>
                          <m:ctrlPr>
                            <a:rPr lang="en-US" i="1">
                              <a:latin typeface="Cambria Math" panose="02040503050406030204" pitchFamily="18" charset="0"/>
                            </a:rPr>
                          </m:ctrlPr>
                        </m:sSupPr>
                        <m:e>
                          <m:r>
                            <a:rPr lang="en-US" i="1">
                              <a:latin typeface="Cambria Math" panose="02040503050406030204" pitchFamily="18" charset="0"/>
                            </a:rPr>
                            <m:t>𝑎</m:t>
                          </m:r>
                        </m:e>
                        <m:sup>
                          <m:d>
                            <m:dPr>
                              <m:ctrlPr>
                                <a:rPr lang="en-US" i="1">
                                  <a:latin typeface="Cambria Math" panose="02040503050406030204" pitchFamily="18" charset="0"/>
                                </a:rPr>
                              </m:ctrlPr>
                            </m:dPr>
                            <m:e>
                              <m:r>
                                <a:rPr lang="en-US" i="1">
                                  <a:latin typeface="Cambria Math" panose="02040503050406030204" pitchFamily="18" charset="0"/>
                                </a:rPr>
                                <m:t>𝐿</m:t>
                              </m:r>
                            </m:e>
                          </m:d>
                        </m:sup>
                      </m:sSup>
                      <m:r>
                        <a:rPr lang="en-US" b="0" i="1" smtClean="0">
                          <a:latin typeface="Cambria Math" panose="02040503050406030204" pitchFamily="18" charset="0"/>
                        </a:rPr>
                        <m:t>−</m:t>
                      </m:r>
                      <m:r>
                        <a:rPr lang="en-US" b="0" i="1" smtClean="0">
                          <a:solidFill>
                            <a:srgbClr val="CCCC00"/>
                          </a:solidFill>
                          <a:latin typeface="Cambria Math" panose="02040503050406030204" pitchFamily="18" charset="0"/>
                        </a:rPr>
                        <m:t>𝑦</m:t>
                      </m:r>
                      <m:r>
                        <a:rPr lang="en-US" b="0" i="1" smtClean="0">
                          <a:latin typeface="Cambria Math" panose="02040503050406030204" pitchFamily="18" charset="0"/>
                          <a:cs typeface="Times New Roman" panose="02020603050405020304" pitchFamily="18" charset="0"/>
                        </a:rPr>
                        <m:t>)</m:t>
                      </m:r>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3051138" y="1947894"/>
                <a:ext cx="3696846" cy="410177"/>
              </a:xfrm>
              <a:prstGeom prst="rect">
                <a:avLst/>
              </a:prstGeom>
              <a:blipFill>
                <a:blip r:embed="rId3"/>
                <a:stretch>
                  <a:fillRect b="-89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6324600" y="2467655"/>
                <a:ext cx="2438400" cy="87075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cs typeface="Times New Roman" panose="02020603050405020304" pitchFamily="18" charset="0"/>
                            </a:rPr>
                          </m:ctrlPr>
                        </m:fPr>
                        <m:num>
                          <m:r>
                            <a:rPr lang="en-US" i="1">
                              <a:solidFill>
                                <a:schemeClr val="accent1">
                                  <a:lumMod val="60000"/>
                                  <a:lumOff val="40000"/>
                                </a:schemeClr>
                              </a:solidFill>
                              <a:latin typeface="Cambria Math" panose="02040503050406030204" pitchFamily="18" charset="0"/>
                              <a:cs typeface="Times New Roman" panose="02020603050405020304" pitchFamily="18" charset="0"/>
                            </a:rPr>
                            <m:t>𝜕</m:t>
                          </m:r>
                          <m:r>
                            <a:rPr lang="en-US" i="1">
                              <a:solidFill>
                                <a:schemeClr val="accent1">
                                  <a:lumMod val="60000"/>
                                  <a:lumOff val="40000"/>
                                </a:schemeClr>
                              </a:solidFill>
                              <a:latin typeface="Cambria Math" panose="02040503050406030204" pitchFamily="18" charset="0"/>
                              <a:cs typeface="Times New Roman" panose="02020603050405020304" pitchFamily="18" charset="0"/>
                            </a:rPr>
                            <m:t>𝐶</m:t>
                          </m:r>
                        </m:num>
                        <m:den>
                          <m:r>
                            <a:rPr lang="en-US" i="1">
                              <a:solidFill>
                                <a:srgbClr val="00B0F0"/>
                              </a:solidFill>
                              <a:latin typeface="Cambria Math" panose="02040503050406030204" pitchFamily="18" charset="0"/>
                              <a:cs typeface="Times New Roman" panose="02020603050405020304" pitchFamily="18" charset="0"/>
                            </a:rPr>
                            <m:t>𝜕</m:t>
                          </m:r>
                          <m:sSup>
                            <m:sSupPr>
                              <m:ctrlPr>
                                <a:rPr lang="en-US" i="1">
                                  <a:solidFill>
                                    <a:srgbClr val="00B0F0"/>
                                  </a:solidFill>
                                  <a:latin typeface="Cambria Math" panose="02040503050406030204" pitchFamily="18" charset="0"/>
                                  <a:ea typeface="Cambria Math" panose="02040503050406030204" pitchFamily="18" charset="0"/>
                                </a:rPr>
                              </m:ctrlPr>
                            </m:sSupPr>
                            <m:e>
                              <m:r>
                                <a:rPr lang="en-US" i="1">
                                  <a:solidFill>
                                    <a:srgbClr val="00B0F0"/>
                                  </a:solidFill>
                                  <a:latin typeface="Cambria Math" panose="02040503050406030204" pitchFamily="18" charset="0"/>
                                  <a:ea typeface="Cambria Math" panose="02040503050406030204" pitchFamily="18" charset="0"/>
                                </a:rPr>
                                <m:t>𝑤</m:t>
                              </m:r>
                            </m:e>
                            <m:sup>
                              <m:d>
                                <m:dPr>
                                  <m:ctrlPr>
                                    <a:rPr lang="en-US" i="1">
                                      <a:solidFill>
                                        <a:srgbClr val="00B0F0"/>
                                      </a:solidFill>
                                      <a:latin typeface="Cambria Math" panose="02040503050406030204" pitchFamily="18" charset="0"/>
                                      <a:ea typeface="Cambria Math" panose="02040503050406030204" pitchFamily="18" charset="0"/>
                                    </a:rPr>
                                  </m:ctrlPr>
                                </m:dPr>
                                <m:e>
                                  <m:r>
                                    <a:rPr lang="en-US" i="1">
                                      <a:solidFill>
                                        <a:srgbClr val="00B0F0"/>
                                      </a:solidFill>
                                      <a:latin typeface="Cambria Math" panose="02040503050406030204" pitchFamily="18" charset="0"/>
                                      <a:ea typeface="Cambria Math" panose="02040503050406030204" pitchFamily="18" charset="0"/>
                                    </a:rPr>
                                    <m:t>𝐿</m:t>
                                  </m:r>
                                </m:e>
                              </m:d>
                            </m:sup>
                          </m:sSup>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𝑛</m:t>
                          </m:r>
                        </m:den>
                      </m:f>
                      <m:nary>
                        <m:naryPr>
                          <m:chr m:val="∑"/>
                          <m:ctrlPr>
                            <a:rPr lang="en-US" i="1">
                              <a:latin typeface="Cambria Math" panose="02040503050406030204" pitchFamily="18" charset="0"/>
                              <a:ea typeface="Cambria Math" panose="02040503050406030204" pitchFamily="18" charset="0"/>
                            </a:rPr>
                          </m:ctrlPr>
                        </m:naryPr>
                        <m:sub>
                          <m:r>
                            <m:rPr>
                              <m:brk m:alnAt="23"/>
                            </m:rPr>
                            <a:rPr lang="en-US" i="1">
                              <a:latin typeface="Cambria Math" panose="02040503050406030204" pitchFamily="18" charset="0"/>
                              <a:ea typeface="Cambria Math" panose="02040503050406030204" pitchFamily="18" charset="0"/>
                            </a:rPr>
                            <m:t>𝑘</m:t>
                          </m:r>
                          <m:r>
                            <a:rPr lang="en-US" i="1">
                              <a:latin typeface="Cambria Math" panose="02040503050406030204" pitchFamily="18" charset="0"/>
                              <a:ea typeface="Cambria Math" panose="02040503050406030204" pitchFamily="18" charset="0"/>
                            </a:rPr>
                            <m:t>=0</m:t>
                          </m:r>
                        </m:sub>
                        <m:sup>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−1</m:t>
                          </m:r>
                        </m:sup>
                        <m:e>
                          <m:f>
                            <m:fPr>
                              <m:ctrlPr>
                                <a:rPr lang="en-US" i="1">
                                  <a:latin typeface="Cambria Math" panose="02040503050406030204" pitchFamily="18" charset="0"/>
                                  <a:cs typeface="Times New Roman" panose="02020603050405020304" pitchFamily="18" charset="0"/>
                                </a:rPr>
                              </m:ctrlPr>
                            </m:fPr>
                            <m:num>
                              <m:r>
                                <a:rPr lang="en-US" i="1">
                                  <a:solidFill>
                                    <a:schemeClr val="accent1">
                                      <a:lumMod val="60000"/>
                                      <a:lumOff val="40000"/>
                                    </a:schemeClr>
                                  </a:solidFill>
                                  <a:latin typeface="Cambria Math" panose="02040503050406030204" pitchFamily="18" charset="0"/>
                                  <a:cs typeface="Times New Roman" panose="02020603050405020304" pitchFamily="18" charset="0"/>
                                </a:rPr>
                                <m:t>𝜕</m:t>
                              </m:r>
                              <m:sSub>
                                <m:sSubPr>
                                  <m:ctrlPr>
                                    <a:rPr lang="en-US" i="1">
                                      <a:solidFill>
                                        <a:schemeClr val="accent1">
                                          <a:lumMod val="60000"/>
                                          <a:lumOff val="40000"/>
                                        </a:schemeClr>
                                      </a:solidFill>
                                      <a:latin typeface="Cambria Math" panose="02040503050406030204" pitchFamily="18" charset="0"/>
                                      <a:cs typeface="Times New Roman" panose="02020603050405020304" pitchFamily="18" charset="0"/>
                                    </a:rPr>
                                  </m:ctrlPr>
                                </m:sSubPr>
                                <m:e>
                                  <m:r>
                                    <a:rPr lang="en-US" i="1">
                                      <a:solidFill>
                                        <a:schemeClr val="accent1">
                                          <a:lumMod val="60000"/>
                                          <a:lumOff val="40000"/>
                                        </a:schemeClr>
                                      </a:solidFill>
                                      <a:latin typeface="Cambria Math" panose="02040503050406030204" pitchFamily="18" charset="0"/>
                                      <a:cs typeface="Times New Roman" panose="02020603050405020304" pitchFamily="18" charset="0"/>
                                    </a:rPr>
                                    <m:t>𝐶</m:t>
                                  </m:r>
                                </m:e>
                                <m:sub>
                                  <m:r>
                                    <a:rPr lang="en-US" i="1">
                                      <a:solidFill>
                                        <a:schemeClr val="accent1">
                                          <a:lumMod val="60000"/>
                                          <a:lumOff val="40000"/>
                                        </a:schemeClr>
                                      </a:solidFill>
                                      <a:latin typeface="Cambria Math" panose="02040503050406030204" pitchFamily="18" charset="0"/>
                                      <a:cs typeface="Times New Roman" panose="02020603050405020304" pitchFamily="18" charset="0"/>
                                    </a:rPr>
                                    <m:t>𝑘</m:t>
                                  </m:r>
                                </m:sub>
                              </m:sSub>
                            </m:num>
                            <m:den>
                              <m:r>
                                <a:rPr lang="en-US" i="1">
                                  <a:solidFill>
                                    <a:srgbClr val="00B0F0"/>
                                  </a:solidFill>
                                  <a:latin typeface="Cambria Math" panose="02040503050406030204" pitchFamily="18" charset="0"/>
                                  <a:cs typeface="Times New Roman" panose="02020603050405020304" pitchFamily="18" charset="0"/>
                                </a:rPr>
                                <m:t>𝜕</m:t>
                              </m:r>
                              <m:sSup>
                                <m:sSupPr>
                                  <m:ctrlPr>
                                    <a:rPr lang="en-US" i="1">
                                      <a:solidFill>
                                        <a:srgbClr val="00B0F0"/>
                                      </a:solidFill>
                                      <a:latin typeface="Cambria Math" panose="02040503050406030204" pitchFamily="18" charset="0"/>
                                      <a:ea typeface="Cambria Math" panose="02040503050406030204" pitchFamily="18" charset="0"/>
                                    </a:rPr>
                                  </m:ctrlPr>
                                </m:sSupPr>
                                <m:e>
                                  <m:r>
                                    <a:rPr lang="en-US" i="1">
                                      <a:solidFill>
                                        <a:srgbClr val="00B0F0"/>
                                      </a:solidFill>
                                      <a:latin typeface="Cambria Math" panose="02040503050406030204" pitchFamily="18" charset="0"/>
                                      <a:ea typeface="Cambria Math" panose="02040503050406030204" pitchFamily="18" charset="0"/>
                                    </a:rPr>
                                    <m:t>𝑤</m:t>
                                  </m:r>
                                </m:e>
                                <m:sup>
                                  <m:d>
                                    <m:dPr>
                                      <m:ctrlPr>
                                        <a:rPr lang="en-US" i="1">
                                          <a:solidFill>
                                            <a:srgbClr val="00B0F0"/>
                                          </a:solidFill>
                                          <a:latin typeface="Cambria Math" panose="02040503050406030204" pitchFamily="18" charset="0"/>
                                          <a:ea typeface="Cambria Math" panose="02040503050406030204" pitchFamily="18" charset="0"/>
                                        </a:rPr>
                                      </m:ctrlPr>
                                    </m:dPr>
                                    <m:e>
                                      <m:r>
                                        <a:rPr lang="en-US" i="1">
                                          <a:solidFill>
                                            <a:srgbClr val="00B0F0"/>
                                          </a:solidFill>
                                          <a:latin typeface="Cambria Math" panose="02040503050406030204" pitchFamily="18" charset="0"/>
                                          <a:ea typeface="Cambria Math" panose="02040503050406030204" pitchFamily="18" charset="0"/>
                                        </a:rPr>
                                        <m:t>𝐿</m:t>
                                      </m:r>
                                    </m:e>
                                  </m:d>
                                </m:sup>
                              </m:sSup>
                            </m:den>
                          </m:f>
                        </m:e>
                      </m:nary>
                    </m:oMath>
                  </m:oMathPara>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6324600" y="2467655"/>
                <a:ext cx="2438400" cy="87075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304800" y="3733800"/>
                <a:ext cx="2438400" cy="25884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solidFill>
                            <a:schemeClr val="accent1">
                              <a:lumMod val="60000"/>
                              <a:lumOff val="40000"/>
                            </a:schemeClr>
                          </a:solidFill>
                          <a:latin typeface="Cambria Math" panose="02040503050406030204" pitchFamily="18" charset="0"/>
                          <a:ea typeface="Cambria Math" panose="02040503050406030204" pitchFamily="18" charset="0"/>
                        </a:rPr>
                        <m:t>𝛻</m:t>
                      </m:r>
                      <m:r>
                        <a:rPr lang="en-US" b="0" i="1" smtClean="0">
                          <a:solidFill>
                            <a:schemeClr val="accent1">
                              <a:lumMod val="60000"/>
                              <a:lumOff val="40000"/>
                            </a:schemeClr>
                          </a:solidFill>
                          <a:latin typeface="Cambria Math" panose="02040503050406030204" pitchFamily="18" charset="0"/>
                          <a:ea typeface="Cambria Math" panose="02040503050406030204" pitchFamily="18" charset="0"/>
                        </a:rPr>
                        <m:t>𝐶</m:t>
                      </m:r>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m>
                            <m:mPr>
                              <m:mcs>
                                <m:mc>
                                  <m:mcPr>
                                    <m:count m:val="1"/>
                                    <m:mcJc m:val="center"/>
                                  </m:mcPr>
                                </m:mc>
                              </m:mcs>
                              <m:ctrlPr>
                                <a:rPr lang="en-US" b="0" i="1" smtClean="0">
                                  <a:latin typeface="Cambria Math" panose="02040503050406030204" pitchFamily="18" charset="0"/>
                                  <a:ea typeface="Cambria Math" panose="02040503050406030204" pitchFamily="18" charset="0"/>
                                </a:rPr>
                              </m:ctrlPr>
                            </m:mPr>
                            <m:mr>
                              <m:e>
                                <m:m>
                                  <m:mPr>
                                    <m:mcs>
                                      <m:mc>
                                        <m:mcPr>
                                          <m:count m:val="1"/>
                                          <m:mcJc m:val="center"/>
                                        </m:mcPr>
                                      </m:mc>
                                    </m:mcs>
                                    <m:ctrlPr>
                                      <a:rPr lang="en-US" b="0" i="1" smtClean="0">
                                        <a:latin typeface="Cambria Math" panose="02040503050406030204" pitchFamily="18" charset="0"/>
                                        <a:ea typeface="Cambria Math" panose="02040503050406030204" pitchFamily="18" charset="0"/>
                                      </a:rPr>
                                    </m:ctrlPr>
                                  </m:mPr>
                                  <m:mr>
                                    <m:e>
                                      <m:m>
                                        <m:mPr>
                                          <m:mcs>
                                            <m:mc>
                                              <m:mcPr>
                                                <m:count m:val="1"/>
                                                <m:mcJc m:val="center"/>
                                              </m:mcPr>
                                            </m:mc>
                                          </m:mcs>
                                          <m:ctrlPr>
                                            <a:rPr lang="en-US" b="0" i="1" smtClean="0">
                                              <a:latin typeface="Cambria Math" panose="02040503050406030204" pitchFamily="18" charset="0"/>
                                              <a:ea typeface="Cambria Math" panose="02040503050406030204" pitchFamily="18" charset="0"/>
                                            </a:rPr>
                                          </m:ctrlPr>
                                        </m:mPr>
                                        <m:mr>
                                          <m:e>
                                            <m:f>
                                              <m:fPr>
                                                <m:ctrlPr>
                                                  <a:rPr lang="en-US" i="1">
                                                    <a:latin typeface="Cambria Math" panose="02040503050406030204" pitchFamily="18" charset="0"/>
                                                    <a:cs typeface="Times New Roman" panose="02020603050405020304" pitchFamily="18" charset="0"/>
                                                  </a:rPr>
                                                </m:ctrlPr>
                                              </m:fPr>
                                              <m:num>
                                                <m:r>
                                                  <a:rPr lang="en-US" i="1">
                                                    <a:solidFill>
                                                      <a:schemeClr val="accent1">
                                                        <a:lumMod val="60000"/>
                                                        <a:lumOff val="40000"/>
                                                      </a:schemeClr>
                                                    </a:solidFill>
                                                    <a:latin typeface="Cambria Math" panose="02040503050406030204" pitchFamily="18" charset="0"/>
                                                    <a:cs typeface="Times New Roman" panose="02020603050405020304" pitchFamily="18" charset="0"/>
                                                  </a:rPr>
                                                  <m:t>𝜕</m:t>
                                                </m:r>
                                                <m:r>
                                                  <a:rPr lang="en-US" i="1">
                                                    <a:solidFill>
                                                      <a:schemeClr val="accent1">
                                                        <a:lumMod val="60000"/>
                                                        <a:lumOff val="40000"/>
                                                      </a:schemeClr>
                                                    </a:solidFill>
                                                    <a:latin typeface="Cambria Math" panose="02040503050406030204" pitchFamily="18" charset="0"/>
                                                    <a:cs typeface="Times New Roman" panose="02020603050405020304" pitchFamily="18" charset="0"/>
                                                  </a:rPr>
                                                  <m:t>𝐶</m:t>
                                                </m:r>
                                              </m:num>
                                              <m:den>
                                                <m:r>
                                                  <a:rPr lang="en-US" i="1">
                                                    <a:solidFill>
                                                      <a:srgbClr val="00B0F0"/>
                                                    </a:solidFill>
                                                    <a:latin typeface="Cambria Math" panose="02040503050406030204" pitchFamily="18" charset="0"/>
                                                    <a:cs typeface="Times New Roman" panose="02020603050405020304" pitchFamily="18" charset="0"/>
                                                  </a:rPr>
                                                  <m:t>𝜕</m:t>
                                                </m:r>
                                                <m:sSup>
                                                  <m:sSupPr>
                                                    <m:ctrlPr>
                                                      <a:rPr lang="en-US" i="1">
                                                        <a:solidFill>
                                                          <a:srgbClr val="00B0F0"/>
                                                        </a:solidFill>
                                                        <a:latin typeface="Cambria Math" panose="02040503050406030204" pitchFamily="18" charset="0"/>
                                                        <a:ea typeface="Cambria Math" panose="02040503050406030204" pitchFamily="18" charset="0"/>
                                                      </a:rPr>
                                                    </m:ctrlPr>
                                                  </m:sSupPr>
                                                  <m:e>
                                                    <m:r>
                                                      <a:rPr lang="en-US" i="1">
                                                        <a:solidFill>
                                                          <a:srgbClr val="00B0F0"/>
                                                        </a:solidFill>
                                                        <a:latin typeface="Cambria Math" panose="02040503050406030204" pitchFamily="18" charset="0"/>
                                                        <a:ea typeface="Cambria Math" panose="02040503050406030204" pitchFamily="18" charset="0"/>
                                                      </a:rPr>
                                                      <m:t>𝑤</m:t>
                                                    </m:r>
                                                  </m:e>
                                                  <m:sup>
                                                    <m:d>
                                                      <m:dPr>
                                                        <m:ctrlPr>
                                                          <a:rPr lang="en-US" i="1">
                                                            <a:solidFill>
                                                              <a:srgbClr val="00B0F0"/>
                                                            </a:solidFill>
                                                            <a:latin typeface="Cambria Math" panose="02040503050406030204" pitchFamily="18" charset="0"/>
                                                            <a:ea typeface="Cambria Math" panose="02040503050406030204" pitchFamily="18" charset="0"/>
                                                          </a:rPr>
                                                        </m:ctrlPr>
                                                      </m:dPr>
                                                      <m:e>
                                                        <m:r>
                                                          <a:rPr lang="en-US" b="0" i="1" smtClean="0">
                                                            <a:solidFill>
                                                              <a:srgbClr val="00B0F0"/>
                                                            </a:solidFill>
                                                            <a:latin typeface="Cambria Math" panose="02040503050406030204" pitchFamily="18" charset="0"/>
                                                            <a:ea typeface="Cambria Math" panose="02040503050406030204" pitchFamily="18" charset="0"/>
                                                          </a:rPr>
                                                          <m:t>1</m:t>
                                                        </m:r>
                                                      </m:e>
                                                    </m:d>
                                                  </m:sup>
                                                </m:sSup>
                                              </m:den>
                                            </m:f>
                                          </m:e>
                                        </m:mr>
                                        <m:mr>
                                          <m:e>
                                            <m:f>
                                              <m:fPr>
                                                <m:ctrlPr>
                                                  <a:rPr lang="en-US" i="1">
                                                    <a:latin typeface="Cambria Math" panose="02040503050406030204" pitchFamily="18" charset="0"/>
                                                    <a:cs typeface="Times New Roman" panose="02020603050405020304" pitchFamily="18" charset="0"/>
                                                  </a:rPr>
                                                </m:ctrlPr>
                                              </m:fPr>
                                              <m:num>
                                                <m:r>
                                                  <a:rPr lang="en-US" i="1">
                                                    <a:solidFill>
                                                      <a:schemeClr val="accent1">
                                                        <a:lumMod val="60000"/>
                                                        <a:lumOff val="40000"/>
                                                      </a:schemeClr>
                                                    </a:solidFill>
                                                    <a:latin typeface="Cambria Math" panose="02040503050406030204" pitchFamily="18" charset="0"/>
                                                    <a:cs typeface="Times New Roman" panose="02020603050405020304" pitchFamily="18" charset="0"/>
                                                  </a:rPr>
                                                  <m:t>𝜕</m:t>
                                                </m:r>
                                                <m:r>
                                                  <a:rPr lang="en-US" i="1">
                                                    <a:solidFill>
                                                      <a:schemeClr val="accent1">
                                                        <a:lumMod val="60000"/>
                                                        <a:lumOff val="40000"/>
                                                      </a:schemeClr>
                                                    </a:solidFill>
                                                    <a:latin typeface="Cambria Math" panose="02040503050406030204" pitchFamily="18" charset="0"/>
                                                    <a:cs typeface="Times New Roman" panose="02020603050405020304" pitchFamily="18" charset="0"/>
                                                  </a:rPr>
                                                  <m:t>𝐶</m:t>
                                                </m:r>
                                              </m:num>
                                              <m:den>
                                                <m:r>
                                                  <a:rPr lang="en-US" i="1" smtClean="0">
                                                    <a:solidFill>
                                                      <a:srgbClr val="D020AE"/>
                                                    </a:solidFill>
                                                    <a:latin typeface="Cambria Math" panose="02040503050406030204" pitchFamily="18" charset="0"/>
                                                    <a:cs typeface="Times New Roman" panose="02020603050405020304" pitchFamily="18" charset="0"/>
                                                  </a:rPr>
                                                  <m:t>𝜕</m:t>
                                                </m:r>
                                                <m:sSup>
                                                  <m:sSupPr>
                                                    <m:ctrlPr>
                                                      <a:rPr lang="en-US" i="1">
                                                        <a:solidFill>
                                                          <a:srgbClr val="D020AE"/>
                                                        </a:solidFill>
                                                        <a:latin typeface="Cambria Math" panose="02040503050406030204" pitchFamily="18" charset="0"/>
                                                        <a:ea typeface="Cambria Math" panose="02040503050406030204" pitchFamily="18" charset="0"/>
                                                      </a:rPr>
                                                    </m:ctrlPr>
                                                  </m:sSupPr>
                                                  <m:e>
                                                    <m:r>
                                                      <a:rPr lang="en-US" b="0" i="1" smtClean="0">
                                                        <a:solidFill>
                                                          <a:srgbClr val="D020AE"/>
                                                        </a:solidFill>
                                                        <a:latin typeface="Cambria Math" panose="02040503050406030204" pitchFamily="18" charset="0"/>
                                                        <a:ea typeface="Cambria Math" panose="02040503050406030204" pitchFamily="18" charset="0"/>
                                                      </a:rPr>
                                                      <m:t>𝑏</m:t>
                                                    </m:r>
                                                  </m:e>
                                                  <m:sup>
                                                    <m:d>
                                                      <m:dPr>
                                                        <m:ctrlPr>
                                                          <a:rPr lang="en-US" i="1">
                                                            <a:solidFill>
                                                              <a:srgbClr val="D020AE"/>
                                                            </a:solidFill>
                                                            <a:latin typeface="Cambria Math" panose="02040503050406030204" pitchFamily="18" charset="0"/>
                                                            <a:ea typeface="Cambria Math" panose="02040503050406030204" pitchFamily="18" charset="0"/>
                                                          </a:rPr>
                                                        </m:ctrlPr>
                                                      </m:dPr>
                                                      <m:e>
                                                        <m:r>
                                                          <a:rPr lang="en-US" b="0" i="1" smtClean="0">
                                                            <a:solidFill>
                                                              <a:srgbClr val="D020AE"/>
                                                            </a:solidFill>
                                                            <a:latin typeface="Cambria Math" panose="02040503050406030204" pitchFamily="18" charset="0"/>
                                                            <a:ea typeface="Cambria Math" panose="02040503050406030204" pitchFamily="18" charset="0"/>
                                                          </a:rPr>
                                                          <m:t>1</m:t>
                                                        </m:r>
                                                      </m:e>
                                                    </m:d>
                                                  </m:sup>
                                                </m:sSup>
                                              </m:den>
                                            </m:f>
                                          </m:e>
                                        </m:mr>
                                      </m:m>
                                    </m:e>
                                  </m:mr>
                                  <m:mr>
                                    <m:e>
                                      <m:r>
                                        <a:rPr lang="en-US" b="0" i="1" smtClean="0">
                                          <a:latin typeface="Cambria Math" panose="02040503050406030204" pitchFamily="18" charset="0"/>
                                          <a:ea typeface="Cambria Math" panose="02040503050406030204" pitchFamily="18" charset="0"/>
                                        </a:rPr>
                                        <m:t>⋮</m:t>
                                      </m:r>
                                    </m:e>
                                  </m:mr>
                                </m:m>
                              </m:e>
                            </m:mr>
                            <m:mr>
                              <m:e>
                                <m:f>
                                  <m:fPr>
                                    <m:ctrlPr>
                                      <a:rPr lang="en-US" i="1">
                                        <a:latin typeface="Cambria Math" panose="02040503050406030204" pitchFamily="18" charset="0"/>
                                        <a:cs typeface="Times New Roman" panose="02020603050405020304" pitchFamily="18" charset="0"/>
                                      </a:rPr>
                                    </m:ctrlPr>
                                  </m:fPr>
                                  <m:num>
                                    <m:r>
                                      <a:rPr lang="en-US" i="1">
                                        <a:solidFill>
                                          <a:schemeClr val="accent1">
                                            <a:lumMod val="60000"/>
                                            <a:lumOff val="40000"/>
                                          </a:schemeClr>
                                        </a:solidFill>
                                        <a:latin typeface="Cambria Math" panose="02040503050406030204" pitchFamily="18" charset="0"/>
                                        <a:cs typeface="Times New Roman" panose="02020603050405020304" pitchFamily="18" charset="0"/>
                                      </a:rPr>
                                      <m:t>𝜕</m:t>
                                    </m:r>
                                    <m:r>
                                      <a:rPr lang="en-US" i="1">
                                        <a:solidFill>
                                          <a:schemeClr val="accent1">
                                            <a:lumMod val="60000"/>
                                            <a:lumOff val="40000"/>
                                          </a:schemeClr>
                                        </a:solidFill>
                                        <a:latin typeface="Cambria Math" panose="02040503050406030204" pitchFamily="18" charset="0"/>
                                        <a:cs typeface="Times New Roman" panose="02020603050405020304" pitchFamily="18" charset="0"/>
                                      </a:rPr>
                                      <m:t>𝐶</m:t>
                                    </m:r>
                                  </m:num>
                                  <m:den>
                                    <m:r>
                                      <a:rPr lang="en-US" i="1">
                                        <a:solidFill>
                                          <a:srgbClr val="00B0F0"/>
                                        </a:solidFill>
                                        <a:latin typeface="Cambria Math" panose="02040503050406030204" pitchFamily="18" charset="0"/>
                                        <a:cs typeface="Times New Roman" panose="02020603050405020304" pitchFamily="18" charset="0"/>
                                      </a:rPr>
                                      <m:t>𝜕</m:t>
                                    </m:r>
                                    <m:sSup>
                                      <m:sSupPr>
                                        <m:ctrlPr>
                                          <a:rPr lang="en-US" i="1">
                                            <a:solidFill>
                                              <a:srgbClr val="00B0F0"/>
                                            </a:solidFill>
                                            <a:latin typeface="Cambria Math" panose="02040503050406030204" pitchFamily="18" charset="0"/>
                                            <a:ea typeface="Cambria Math" panose="02040503050406030204" pitchFamily="18" charset="0"/>
                                          </a:rPr>
                                        </m:ctrlPr>
                                      </m:sSupPr>
                                      <m:e>
                                        <m:r>
                                          <a:rPr lang="en-US" i="1">
                                            <a:solidFill>
                                              <a:srgbClr val="00B0F0"/>
                                            </a:solidFill>
                                            <a:latin typeface="Cambria Math" panose="02040503050406030204" pitchFamily="18" charset="0"/>
                                            <a:ea typeface="Cambria Math" panose="02040503050406030204" pitchFamily="18" charset="0"/>
                                          </a:rPr>
                                          <m:t>𝑤</m:t>
                                        </m:r>
                                      </m:e>
                                      <m:sup>
                                        <m:d>
                                          <m:dPr>
                                            <m:ctrlPr>
                                              <a:rPr lang="en-US" i="1">
                                                <a:solidFill>
                                                  <a:srgbClr val="00B0F0"/>
                                                </a:solidFill>
                                                <a:latin typeface="Cambria Math" panose="02040503050406030204" pitchFamily="18" charset="0"/>
                                                <a:ea typeface="Cambria Math" panose="02040503050406030204" pitchFamily="18" charset="0"/>
                                              </a:rPr>
                                            </m:ctrlPr>
                                          </m:dPr>
                                          <m:e>
                                            <m:r>
                                              <a:rPr lang="en-US" b="0" i="1" smtClean="0">
                                                <a:solidFill>
                                                  <a:srgbClr val="00B0F0"/>
                                                </a:solidFill>
                                                <a:latin typeface="Cambria Math" panose="02040503050406030204" pitchFamily="18" charset="0"/>
                                                <a:ea typeface="Cambria Math" panose="02040503050406030204" pitchFamily="18" charset="0"/>
                                              </a:rPr>
                                              <m:t>𝐿</m:t>
                                            </m:r>
                                          </m:e>
                                        </m:d>
                                      </m:sup>
                                    </m:sSup>
                                  </m:den>
                                </m:f>
                              </m:e>
                            </m:mr>
                            <m:mr>
                              <m:e>
                                <m:f>
                                  <m:fPr>
                                    <m:ctrlPr>
                                      <a:rPr lang="en-US" i="1">
                                        <a:latin typeface="Cambria Math" panose="02040503050406030204" pitchFamily="18" charset="0"/>
                                        <a:cs typeface="Times New Roman" panose="02020603050405020304" pitchFamily="18" charset="0"/>
                                      </a:rPr>
                                    </m:ctrlPr>
                                  </m:fPr>
                                  <m:num>
                                    <m:r>
                                      <a:rPr lang="en-US" i="1">
                                        <a:solidFill>
                                          <a:schemeClr val="accent1">
                                            <a:lumMod val="60000"/>
                                            <a:lumOff val="40000"/>
                                          </a:schemeClr>
                                        </a:solidFill>
                                        <a:latin typeface="Cambria Math" panose="02040503050406030204" pitchFamily="18" charset="0"/>
                                        <a:cs typeface="Times New Roman" panose="02020603050405020304" pitchFamily="18" charset="0"/>
                                      </a:rPr>
                                      <m:t>𝜕</m:t>
                                    </m:r>
                                    <m:r>
                                      <a:rPr lang="en-US" i="1">
                                        <a:solidFill>
                                          <a:schemeClr val="accent1">
                                            <a:lumMod val="60000"/>
                                            <a:lumOff val="40000"/>
                                          </a:schemeClr>
                                        </a:solidFill>
                                        <a:latin typeface="Cambria Math" panose="02040503050406030204" pitchFamily="18" charset="0"/>
                                        <a:cs typeface="Times New Roman" panose="02020603050405020304" pitchFamily="18" charset="0"/>
                                      </a:rPr>
                                      <m:t>𝐶</m:t>
                                    </m:r>
                                  </m:num>
                                  <m:den>
                                    <m:r>
                                      <a:rPr lang="en-US" i="1">
                                        <a:solidFill>
                                          <a:srgbClr val="D020AE"/>
                                        </a:solidFill>
                                        <a:latin typeface="Cambria Math" panose="02040503050406030204" pitchFamily="18" charset="0"/>
                                        <a:cs typeface="Times New Roman" panose="02020603050405020304" pitchFamily="18" charset="0"/>
                                      </a:rPr>
                                      <m:t>𝜕</m:t>
                                    </m:r>
                                    <m:sSup>
                                      <m:sSupPr>
                                        <m:ctrlPr>
                                          <a:rPr lang="en-US" i="1">
                                            <a:solidFill>
                                              <a:srgbClr val="D020AE"/>
                                            </a:solidFill>
                                            <a:latin typeface="Cambria Math" panose="02040503050406030204" pitchFamily="18" charset="0"/>
                                            <a:ea typeface="Cambria Math" panose="02040503050406030204" pitchFamily="18" charset="0"/>
                                          </a:rPr>
                                        </m:ctrlPr>
                                      </m:sSupPr>
                                      <m:e>
                                        <m:r>
                                          <a:rPr lang="en-US" i="1">
                                            <a:solidFill>
                                              <a:srgbClr val="D020AE"/>
                                            </a:solidFill>
                                            <a:latin typeface="Cambria Math" panose="02040503050406030204" pitchFamily="18" charset="0"/>
                                            <a:ea typeface="Cambria Math" panose="02040503050406030204" pitchFamily="18" charset="0"/>
                                          </a:rPr>
                                          <m:t>𝑏</m:t>
                                        </m:r>
                                      </m:e>
                                      <m:sup>
                                        <m:d>
                                          <m:dPr>
                                            <m:ctrlPr>
                                              <a:rPr lang="en-US" i="1">
                                                <a:solidFill>
                                                  <a:srgbClr val="D020AE"/>
                                                </a:solidFill>
                                                <a:latin typeface="Cambria Math" panose="02040503050406030204" pitchFamily="18" charset="0"/>
                                                <a:ea typeface="Cambria Math" panose="02040503050406030204" pitchFamily="18" charset="0"/>
                                              </a:rPr>
                                            </m:ctrlPr>
                                          </m:dPr>
                                          <m:e>
                                            <m:r>
                                              <a:rPr lang="en-US" b="0" i="1" smtClean="0">
                                                <a:solidFill>
                                                  <a:srgbClr val="D020AE"/>
                                                </a:solidFill>
                                                <a:latin typeface="Cambria Math" panose="02040503050406030204" pitchFamily="18" charset="0"/>
                                                <a:ea typeface="Cambria Math" panose="02040503050406030204" pitchFamily="18" charset="0"/>
                                              </a:rPr>
                                              <m:t>𝐿</m:t>
                                            </m:r>
                                          </m:e>
                                        </m:d>
                                      </m:sup>
                                    </m:sSup>
                                  </m:den>
                                </m:f>
                              </m:e>
                            </m:mr>
                          </m:m>
                        </m:e>
                      </m:d>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304800" y="3733800"/>
                <a:ext cx="2438400" cy="258846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3388813" y="3607588"/>
                <a:ext cx="5768439" cy="94923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cs typeface="Times New Roman" panose="02020603050405020304" pitchFamily="18" charset="0"/>
                            </a:rPr>
                          </m:ctrlPr>
                        </m:fPr>
                        <m:num>
                          <m:r>
                            <a:rPr lang="en-US" i="1" smtClean="0">
                              <a:solidFill>
                                <a:schemeClr val="accent1">
                                  <a:lumMod val="60000"/>
                                  <a:lumOff val="40000"/>
                                </a:schemeClr>
                              </a:solidFill>
                              <a:latin typeface="Cambria Math" panose="02040503050406030204" pitchFamily="18" charset="0"/>
                              <a:cs typeface="Times New Roman" panose="02020603050405020304" pitchFamily="18" charset="0"/>
                            </a:rPr>
                            <m:t>𝜕</m:t>
                          </m:r>
                          <m:sSub>
                            <m:sSubPr>
                              <m:ctrlPr>
                                <a:rPr lang="en-US" i="1">
                                  <a:solidFill>
                                    <a:schemeClr val="accent1">
                                      <a:lumMod val="60000"/>
                                      <a:lumOff val="40000"/>
                                    </a:schemeClr>
                                  </a:solidFill>
                                  <a:latin typeface="Cambria Math" panose="02040503050406030204" pitchFamily="18" charset="0"/>
                                  <a:cs typeface="Times New Roman" panose="02020603050405020304" pitchFamily="18" charset="0"/>
                                </a:rPr>
                              </m:ctrlPr>
                            </m:sSubPr>
                            <m:e>
                              <m:r>
                                <a:rPr lang="en-US" b="0" i="1" smtClean="0">
                                  <a:solidFill>
                                    <a:schemeClr val="accent1">
                                      <a:lumMod val="60000"/>
                                      <a:lumOff val="40000"/>
                                    </a:schemeClr>
                                  </a:solidFill>
                                  <a:latin typeface="Cambria Math" panose="02040503050406030204" pitchFamily="18" charset="0"/>
                                  <a:cs typeface="Times New Roman" panose="02020603050405020304" pitchFamily="18" charset="0"/>
                                </a:rPr>
                                <m:t>𝐶</m:t>
                              </m:r>
                            </m:e>
                            <m:sub>
                              <m:r>
                                <a:rPr lang="en-US" i="1">
                                  <a:solidFill>
                                    <a:schemeClr val="accent1">
                                      <a:lumMod val="60000"/>
                                      <a:lumOff val="40000"/>
                                    </a:schemeClr>
                                  </a:solidFill>
                                  <a:latin typeface="Cambria Math" panose="02040503050406030204" pitchFamily="18" charset="0"/>
                                  <a:cs typeface="Times New Roman" panose="02020603050405020304" pitchFamily="18" charset="0"/>
                                </a:rPr>
                                <m:t>0</m:t>
                              </m:r>
                            </m:sub>
                          </m:sSub>
                        </m:num>
                        <m:den>
                          <m:r>
                            <a:rPr lang="en-US" i="1" smtClean="0">
                              <a:solidFill>
                                <a:srgbClr val="D020AE"/>
                              </a:solidFill>
                              <a:latin typeface="Cambria Math" panose="02040503050406030204" pitchFamily="18" charset="0"/>
                              <a:cs typeface="Times New Roman" panose="02020603050405020304" pitchFamily="18" charset="0"/>
                            </a:rPr>
                            <m:t>𝜕</m:t>
                          </m:r>
                          <m:sSup>
                            <m:sSupPr>
                              <m:ctrlPr>
                                <a:rPr lang="en-US" i="1">
                                  <a:solidFill>
                                    <a:srgbClr val="D020AE"/>
                                  </a:solidFill>
                                  <a:latin typeface="Cambria Math" panose="02040503050406030204" pitchFamily="18" charset="0"/>
                                  <a:ea typeface="Cambria Math" panose="02040503050406030204" pitchFamily="18" charset="0"/>
                                </a:rPr>
                              </m:ctrlPr>
                            </m:sSupPr>
                            <m:e>
                              <m:r>
                                <a:rPr lang="en-US" b="0" i="1" smtClean="0">
                                  <a:solidFill>
                                    <a:srgbClr val="D020AE"/>
                                  </a:solidFill>
                                  <a:latin typeface="Cambria Math" panose="02040503050406030204" pitchFamily="18" charset="0"/>
                                  <a:ea typeface="Cambria Math" panose="02040503050406030204" pitchFamily="18" charset="0"/>
                                </a:rPr>
                                <m:t>𝑏</m:t>
                              </m:r>
                            </m:e>
                            <m:sup>
                              <m:d>
                                <m:dPr>
                                  <m:ctrlPr>
                                    <a:rPr lang="en-US" i="1">
                                      <a:solidFill>
                                        <a:srgbClr val="D020AE"/>
                                      </a:solidFill>
                                      <a:latin typeface="Cambria Math" panose="02040503050406030204" pitchFamily="18" charset="0"/>
                                      <a:ea typeface="Cambria Math" panose="02040503050406030204" pitchFamily="18" charset="0"/>
                                    </a:rPr>
                                  </m:ctrlPr>
                                </m:dPr>
                                <m:e>
                                  <m:r>
                                    <a:rPr lang="en-US" i="1">
                                      <a:solidFill>
                                        <a:srgbClr val="D020AE"/>
                                      </a:solidFill>
                                      <a:latin typeface="Cambria Math" panose="02040503050406030204" pitchFamily="18" charset="0"/>
                                      <a:ea typeface="Cambria Math" panose="02040503050406030204" pitchFamily="18" charset="0"/>
                                    </a:rPr>
                                    <m:t>𝐿</m:t>
                                  </m:r>
                                </m:e>
                              </m:d>
                            </m:sup>
                          </m:sSup>
                        </m:den>
                      </m:f>
                      <m:r>
                        <a:rPr lang="en-US" b="0" i="1" smtClean="0">
                          <a:latin typeface="Cambria Math" panose="02040503050406030204" pitchFamily="18" charset="0"/>
                          <a:cs typeface="Times New Roman" panose="02020603050405020304" pitchFamily="18" charset="0"/>
                        </a:rPr>
                        <m:t>=</m:t>
                      </m:r>
                      <m:f>
                        <m:fPr>
                          <m:ctrlPr>
                            <a:rPr lang="en-US" i="1">
                              <a:latin typeface="Cambria Math" panose="02040503050406030204" pitchFamily="18" charset="0"/>
                              <a:cs typeface="Times New Roman" panose="02020603050405020304" pitchFamily="18" charset="0"/>
                            </a:rPr>
                          </m:ctrlPr>
                        </m:fPr>
                        <m:num>
                          <m:r>
                            <a:rPr lang="en-US" i="1" smtClean="0">
                              <a:solidFill>
                                <a:srgbClr val="00B050"/>
                              </a:solidFill>
                              <a:latin typeface="Cambria Math" panose="02040503050406030204" pitchFamily="18" charset="0"/>
                              <a:cs typeface="Times New Roman" panose="02020603050405020304" pitchFamily="18" charset="0"/>
                            </a:rPr>
                            <m:t>𝜕</m:t>
                          </m:r>
                          <m:sSup>
                            <m:sSupPr>
                              <m:ctrlPr>
                                <a:rPr lang="en-US" i="1">
                                  <a:solidFill>
                                    <a:srgbClr val="00B050"/>
                                  </a:solidFill>
                                  <a:latin typeface="Cambria Math" panose="02040503050406030204" pitchFamily="18" charset="0"/>
                                </a:rPr>
                              </m:ctrlPr>
                            </m:sSupPr>
                            <m:e>
                              <m:r>
                                <a:rPr lang="en-US" b="0" i="1" smtClean="0">
                                  <a:solidFill>
                                    <a:srgbClr val="00B050"/>
                                  </a:solidFill>
                                  <a:latin typeface="Cambria Math" panose="02040503050406030204" pitchFamily="18" charset="0"/>
                                </a:rPr>
                                <m:t>𝑧</m:t>
                              </m:r>
                            </m:e>
                            <m:sup>
                              <m:r>
                                <a:rPr lang="en-US" i="1">
                                  <a:solidFill>
                                    <a:srgbClr val="00B050"/>
                                  </a:solidFill>
                                  <a:latin typeface="Cambria Math" panose="02040503050406030204" pitchFamily="18" charset="0"/>
                                </a:rPr>
                                <m:t>(</m:t>
                              </m:r>
                              <m:r>
                                <a:rPr lang="en-US" i="1">
                                  <a:solidFill>
                                    <a:srgbClr val="00B050"/>
                                  </a:solidFill>
                                  <a:latin typeface="Cambria Math" panose="02040503050406030204" pitchFamily="18" charset="0"/>
                                </a:rPr>
                                <m:t>𝐿</m:t>
                              </m:r>
                              <m:r>
                                <a:rPr lang="en-US" i="1">
                                  <a:solidFill>
                                    <a:srgbClr val="00B050"/>
                                  </a:solidFill>
                                  <a:latin typeface="Cambria Math" panose="02040503050406030204" pitchFamily="18" charset="0"/>
                                </a:rPr>
                                <m:t>)</m:t>
                              </m:r>
                            </m:sup>
                          </m:sSup>
                        </m:num>
                        <m:den>
                          <m:r>
                            <a:rPr lang="en-US" i="1">
                              <a:solidFill>
                                <a:srgbClr val="D020AE"/>
                              </a:solidFill>
                              <a:latin typeface="Cambria Math" panose="02040503050406030204" pitchFamily="18" charset="0"/>
                              <a:cs typeface="Times New Roman" panose="02020603050405020304" pitchFamily="18" charset="0"/>
                            </a:rPr>
                            <m:t>𝜕</m:t>
                          </m:r>
                          <m:sSup>
                            <m:sSupPr>
                              <m:ctrlPr>
                                <a:rPr lang="en-US" i="1">
                                  <a:solidFill>
                                    <a:srgbClr val="D020AE"/>
                                  </a:solidFill>
                                  <a:latin typeface="Cambria Math" panose="02040503050406030204" pitchFamily="18" charset="0"/>
                                  <a:ea typeface="Cambria Math" panose="02040503050406030204" pitchFamily="18" charset="0"/>
                                </a:rPr>
                              </m:ctrlPr>
                            </m:sSupPr>
                            <m:e>
                              <m:r>
                                <a:rPr lang="en-US" i="1">
                                  <a:solidFill>
                                    <a:srgbClr val="D020AE"/>
                                  </a:solidFill>
                                  <a:latin typeface="Cambria Math" panose="02040503050406030204" pitchFamily="18" charset="0"/>
                                  <a:ea typeface="Cambria Math" panose="02040503050406030204" pitchFamily="18" charset="0"/>
                                </a:rPr>
                                <m:t>𝑏</m:t>
                              </m:r>
                            </m:e>
                            <m:sup>
                              <m:d>
                                <m:dPr>
                                  <m:ctrlPr>
                                    <a:rPr lang="en-US" i="1">
                                      <a:solidFill>
                                        <a:srgbClr val="D020AE"/>
                                      </a:solidFill>
                                      <a:latin typeface="Cambria Math" panose="02040503050406030204" pitchFamily="18" charset="0"/>
                                      <a:ea typeface="Cambria Math" panose="02040503050406030204" pitchFamily="18" charset="0"/>
                                    </a:rPr>
                                  </m:ctrlPr>
                                </m:dPr>
                                <m:e>
                                  <m:r>
                                    <a:rPr lang="en-US" i="1">
                                      <a:solidFill>
                                        <a:srgbClr val="D020AE"/>
                                      </a:solidFill>
                                      <a:latin typeface="Cambria Math" panose="02040503050406030204" pitchFamily="18" charset="0"/>
                                      <a:ea typeface="Cambria Math" panose="02040503050406030204" pitchFamily="18" charset="0"/>
                                    </a:rPr>
                                    <m:t>𝐿</m:t>
                                  </m:r>
                                </m:e>
                              </m:d>
                            </m:sup>
                          </m:sSup>
                        </m:den>
                      </m:f>
                      <m:f>
                        <m:fPr>
                          <m:ctrlPr>
                            <a:rPr lang="en-US" i="1">
                              <a:latin typeface="Cambria Math" panose="02040503050406030204" pitchFamily="18" charset="0"/>
                              <a:cs typeface="Times New Roman" panose="02020603050405020304" pitchFamily="18" charset="0"/>
                            </a:rPr>
                          </m:ctrlPr>
                        </m:fPr>
                        <m:num>
                          <m:r>
                            <a:rPr lang="en-US" i="1">
                              <a:latin typeface="Cambria Math" panose="02040503050406030204" pitchFamily="18" charset="0"/>
                              <a:cs typeface="Times New Roman" panose="020206030504050203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𝑎</m:t>
                              </m:r>
                            </m:e>
                            <m:sup>
                              <m:r>
                                <a:rPr lang="en-US" i="1">
                                  <a:latin typeface="Cambria Math" panose="02040503050406030204" pitchFamily="18" charset="0"/>
                                </a:rPr>
                                <m:t>(</m:t>
                              </m:r>
                              <m:r>
                                <a:rPr lang="en-US" i="1">
                                  <a:latin typeface="Cambria Math" panose="02040503050406030204" pitchFamily="18" charset="0"/>
                                </a:rPr>
                                <m:t>𝐿</m:t>
                              </m:r>
                              <m:r>
                                <a:rPr lang="en-US" i="1">
                                  <a:latin typeface="Cambria Math" panose="02040503050406030204" pitchFamily="18" charset="0"/>
                                </a:rPr>
                                <m:t>)</m:t>
                              </m:r>
                            </m:sup>
                          </m:sSup>
                        </m:num>
                        <m:den>
                          <m:r>
                            <a:rPr lang="en-US" i="1" smtClean="0">
                              <a:solidFill>
                                <a:srgbClr val="00B050"/>
                              </a:solidFill>
                              <a:latin typeface="Cambria Math" panose="02040503050406030204" pitchFamily="18" charset="0"/>
                              <a:cs typeface="Times New Roman" panose="02020603050405020304" pitchFamily="18" charset="0"/>
                            </a:rPr>
                            <m:t>𝜕</m:t>
                          </m:r>
                          <m:sSup>
                            <m:sSupPr>
                              <m:ctrlPr>
                                <a:rPr lang="en-US" i="1">
                                  <a:solidFill>
                                    <a:srgbClr val="00B050"/>
                                  </a:solidFill>
                                  <a:latin typeface="Cambria Math" panose="02040503050406030204" pitchFamily="18" charset="0"/>
                                </a:rPr>
                              </m:ctrlPr>
                            </m:sSupPr>
                            <m:e>
                              <m:r>
                                <a:rPr lang="en-US" i="1">
                                  <a:solidFill>
                                    <a:srgbClr val="00B050"/>
                                  </a:solidFill>
                                  <a:latin typeface="Cambria Math" panose="02040503050406030204" pitchFamily="18" charset="0"/>
                                </a:rPr>
                                <m:t>𝑧</m:t>
                              </m:r>
                            </m:e>
                            <m:sup>
                              <m:r>
                                <a:rPr lang="en-US" i="1">
                                  <a:solidFill>
                                    <a:srgbClr val="00B050"/>
                                  </a:solidFill>
                                  <a:latin typeface="Cambria Math" panose="02040503050406030204" pitchFamily="18" charset="0"/>
                                </a:rPr>
                                <m:t>(</m:t>
                              </m:r>
                              <m:r>
                                <a:rPr lang="en-US" i="1">
                                  <a:solidFill>
                                    <a:srgbClr val="00B050"/>
                                  </a:solidFill>
                                  <a:latin typeface="Cambria Math" panose="02040503050406030204" pitchFamily="18" charset="0"/>
                                </a:rPr>
                                <m:t>𝐿</m:t>
                              </m:r>
                              <m:r>
                                <a:rPr lang="en-US" i="1">
                                  <a:solidFill>
                                    <a:srgbClr val="00B050"/>
                                  </a:solidFill>
                                  <a:latin typeface="Cambria Math" panose="02040503050406030204" pitchFamily="18" charset="0"/>
                                </a:rPr>
                                <m:t>)</m:t>
                              </m:r>
                            </m:sup>
                          </m:sSup>
                        </m:den>
                      </m:f>
                      <m:f>
                        <m:fPr>
                          <m:ctrlPr>
                            <a:rPr lang="en-US" i="1">
                              <a:latin typeface="Cambria Math" panose="02040503050406030204" pitchFamily="18" charset="0"/>
                              <a:cs typeface="Times New Roman" panose="02020603050405020304" pitchFamily="18" charset="0"/>
                            </a:rPr>
                          </m:ctrlPr>
                        </m:fPr>
                        <m:num>
                          <m:r>
                            <a:rPr lang="en-US" i="1" smtClean="0">
                              <a:solidFill>
                                <a:schemeClr val="accent1">
                                  <a:lumMod val="60000"/>
                                  <a:lumOff val="40000"/>
                                </a:schemeClr>
                              </a:solidFill>
                              <a:latin typeface="Cambria Math" panose="02040503050406030204" pitchFamily="18" charset="0"/>
                              <a:cs typeface="Times New Roman" panose="02020603050405020304" pitchFamily="18" charset="0"/>
                            </a:rPr>
                            <m:t>𝜕</m:t>
                          </m:r>
                          <m:sSub>
                            <m:sSubPr>
                              <m:ctrlPr>
                                <a:rPr lang="en-US" i="1">
                                  <a:solidFill>
                                    <a:schemeClr val="accent1">
                                      <a:lumMod val="60000"/>
                                      <a:lumOff val="40000"/>
                                    </a:schemeClr>
                                  </a:solidFill>
                                  <a:latin typeface="Cambria Math" panose="02040503050406030204" pitchFamily="18" charset="0"/>
                                  <a:cs typeface="Times New Roman" panose="02020603050405020304" pitchFamily="18" charset="0"/>
                                </a:rPr>
                              </m:ctrlPr>
                            </m:sSubPr>
                            <m:e>
                              <m:r>
                                <a:rPr lang="en-US" i="1">
                                  <a:solidFill>
                                    <a:schemeClr val="accent1">
                                      <a:lumMod val="60000"/>
                                      <a:lumOff val="40000"/>
                                    </a:schemeClr>
                                  </a:solidFill>
                                  <a:latin typeface="Cambria Math" panose="02040503050406030204" pitchFamily="18" charset="0"/>
                                  <a:cs typeface="Times New Roman" panose="02020603050405020304" pitchFamily="18" charset="0"/>
                                </a:rPr>
                                <m:t>𝐶</m:t>
                              </m:r>
                            </m:e>
                            <m:sub>
                              <m:r>
                                <a:rPr lang="en-US" i="1">
                                  <a:solidFill>
                                    <a:schemeClr val="accent1">
                                      <a:lumMod val="60000"/>
                                      <a:lumOff val="40000"/>
                                    </a:schemeClr>
                                  </a:solidFill>
                                  <a:latin typeface="Cambria Math" panose="02040503050406030204" pitchFamily="18" charset="0"/>
                                  <a:cs typeface="Times New Roman" panose="02020603050405020304" pitchFamily="18" charset="0"/>
                                </a:rPr>
                                <m:t>0</m:t>
                              </m:r>
                            </m:sub>
                          </m:sSub>
                        </m:num>
                        <m:den>
                          <m:r>
                            <a:rPr lang="en-US" i="1">
                              <a:latin typeface="Cambria Math" panose="02040503050406030204" pitchFamily="18" charset="0"/>
                              <a:cs typeface="Times New Roman" panose="020206030504050203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𝑎</m:t>
                              </m:r>
                            </m:e>
                            <m:sup>
                              <m:r>
                                <a:rPr lang="en-US" i="1">
                                  <a:latin typeface="Cambria Math" panose="02040503050406030204" pitchFamily="18" charset="0"/>
                                </a:rPr>
                                <m:t>(</m:t>
                              </m:r>
                              <m:r>
                                <a:rPr lang="en-US" i="1">
                                  <a:latin typeface="Cambria Math" panose="02040503050406030204" pitchFamily="18" charset="0"/>
                                </a:rPr>
                                <m:t>𝐿</m:t>
                              </m:r>
                              <m:r>
                                <a:rPr lang="en-US" i="1">
                                  <a:latin typeface="Cambria Math" panose="02040503050406030204" pitchFamily="18" charset="0"/>
                                </a:rPr>
                                <m:t>)</m:t>
                              </m:r>
                            </m:sup>
                          </m:sSup>
                        </m:den>
                      </m:f>
                      <m:r>
                        <a:rPr lang="en-US" b="0" i="1" smtClean="0">
                          <a:latin typeface="Cambria Math" panose="02040503050406030204" pitchFamily="18" charset="0"/>
                        </a:rPr>
                        <m:t>=</m:t>
                      </m:r>
                      <m:acc>
                        <m:accPr>
                          <m:chr m:val="́"/>
                          <m:ctrlPr>
                            <a:rPr lang="en-US" i="1">
                              <a:latin typeface="Cambria Math" panose="02040503050406030204" pitchFamily="18" charset="0"/>
                              <a:cs typeface="Times New Roman" panose="02020603050405020304" pitchFamily="18" charset="0"/>
                            </a:rPr>
                          </m:ctrlPr>
                        </m:accPr>
                        <m:e>
                          <m:r>
                            <a:rPr lang="en-US" i="1">
                              <a:latin typeface="Cambria Math" panose="02040503050406030204" pitchFamily="18" charset="0"/>
                              <a:ea typeface="Cambria Math" panose="02040503050406030204" pitchFamily="18" charset="0"/>
                              <a:cs typeface="Times New Roman" panose="02020603050405020304" pitchFamily="18" charset="0"/>
                            </a:rPr>
                            <m:t>𝜎</m:t>
                          </m:r>
                        </m:e>
                      </m:acc>
                      <m:d>
                        <m:dPr>
                          <m:ctrlPr>
                            <a:rPr lang="en-US" i="1">
                              <a:latin typeface="Cambria Math" panose="02040503050406030204" pitchFamily="18" charset="0"/>
                              <a:cs typeface="Times New Roman" panose="02020603050405020304" pitchFamily="18" charset="0"/>
                            </a:rPr>
                          </m:ctrlPr>
                        </m:dPr>
                        <m:e>
                          <m:sSup>
                            <m:sSupPr>
                              <m:ctrlPr>
                                <a:rPr lang="en-US" i="1">
                                  <a:solidFill>
                                    <a:srgbClr val="00B050"/>
                                  </a:solidFill>
                                  <a:latin typeface="Cambria Math" panose="02040503050406030204" pitchFamily="18" charset="0"/>
                                </a:rPr>
                              </m:ctrlPr>
                            </m:sSupPr>
                            <m:e>
                              <m:r>
                                <a:rPr lang="en-US" i="1">
                                  <a:solidFill>
                                    <a:srgbClr val="00B050"/>
                                  </a:solidFill>
                                  <a:latin typeface="Cambria Math" panose="02040503050406030204" pitchFamily="18" charset="0"/>
                                </a:rPr>
                                <m:t>𝑧</m:t>
                              </m:r>
                            </m:e>
                            <m:sup>
                              <m:d>
                                <m:dPr>
                                  <m:ctrlPr>
                                    <a:rPr lang="en-US" i="1">
                                      <a:solidFill>
                                        <a:srgbClr val="00B050"/>
                                      </a:solidFill>
                                      <a:latin typeface="Cambria Math" panose="02040503050406030204" pitchFamily="18" charset="0"/>
                                    </a:rPr>
                                  </m:ctrlPr>
                                </m:dPr>
                                <m:e>
                                  <m:r>
                                    <a:rPr lang="en-US" i="1">
                                      <a:solidFill>
                                        <a:srgbClr val="00B050"/>
                                      </a:solidFill>
                                      <a:latin typeface="Cambria Math" panose="02040503050406030204" pitchFamily="18" charset="0"/>
                                    </a:rPr>
                                    <m:t>𝐿</m:t>
                                  </m:r>
                                </m:e>
                              </m:d>
                            </m:sup>
                          </m:sSup>
                        </m:e>
                      </m:d>
                      <m:r>
                        <a:rPr lang="en-US" i="1">
                          <a:latin typeface="Cambria Math" panose="02040503050406030204" pitchFamily="18" charset="0"/>
                          <a:cs typeface="Times New Roman" panose="02020603050405020304" pitchFamily="18" charset="0"/>
                        </a:rPr>
                        <m:t>2(</m:t>
                      </m:r>
                      <m:sSup>
                        <m:sSupPr>
                          <m:ctrlPr>
                            <a:rPr lang="en-US" i="1">
                              <a:latin typeface="Cambria Math" panose="02040503050406030204" pitchFamily="18" charset="0"/>
                            </a:rPr>
                          </m:ctrlPr>
                        </m:sSupPr>
                        <m:e>
                          <m:r>
                            <a:rPr lang="en-US" i="1">
                              <a:latin typeface="Cambria Math" panose="02040503050406030204" pitchFamily="18" charset="0"/>
                            </a:rPr>
                            <m:t>𝑎</m:t>
                          </m:r>
                        </m:e>
                        <m:sup>
                          <m:d>
                            <m:dPr>
                              <m:ctrlPr>
                                <a:rPr lang="en-US" i="1">
                                  <a:latin typeface="Cambria Math" panose="02040503050406030204" pitchFamily="18" charset="0"/>
                                </a:rPr>
                              </m:ctrlPr>
                            </m:dPr>
                            <m:e>
                              <m:r>
                                <a:rPr lang="en-US" i="1">
                                  <a:latin typeface="Cambria Math" panose="02040503050406030204" pitchFamily="18" charset="0"/>
                                </a:rPr>
                                <m:t>𝐿</m:t>
                              </m:r>
                            </m:e>
                          </m:d>
                        </m:sup>
                      </m:sSup>
                      <m:r>
                        <a:rPr lang="en-US" i="1">
                          <a:latin typeface="Cambria Math" panose="02040503050406030204" pitchFamily="18" charset="0"/>
                        </a:rPr>
                        <m:t>−</m:t>
                      </m:r>
                      <m:r>
                        <a:rPr lang="en-US" i="1">
                          <a:solidFill>
                            <a:srgbClr val="CCCC00"/>
                          </a:solidFill>
                          <a:latin typeface="Cambria Math" panose="02040503050406030204" pitchFamily="18" charset="0"/>
                        </a:rPr>
                        <m:t>𝑦</m:t>
                      </m:r>
                      <m:r>
                        <a:rPr lang="en-US" i="1">
                          <a:latin typeface="Cambria Math" panose="02040503050406030204" pitchFamily="18" charset="0"/>
                          <a:cs typeface="Times New Roman" panose="02020603050405020304" pitchFamily="18" charset="0"/>
                        </a:rPr>
                        <m:t>)</m:t>
                      </m:r>
                    </m:oMath>
                  </m:oMathPara>
                </a14:m>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3388813" y="3607588"/>
                <a:ext cx="5768439" cy="949234"/>
              </a:xfrm>
              <a:prstGeom prst="rect">
                <a:avLst/>
              </a:prstGeom>
              <a:blipFill>
                <a:blip r:embed="rId6"/>
                <a:stretch>
                  <a:fillRect/>
                </a:stretch>
              </a:blipFill>
            </p:spPr>
            <p:txBody>
              <a:bodyPr/>
              <a:lstStyle/>
              <a:p>
                <a:r>
                  <a:rPr lang="en-US">
                    <a:noFill/>
                  </a:rPr>
                  <a:t> </a:t>
                </a:r>
              </a:p>
            </p:txBody>
          </p:sp>
        </mc:Fallback>
      </mc:AlternateContent>
      <p:sp>
        <p:nvSpPr>
          <p:cNvPr id="11" name="TextBox 10"/>
          <p:cNvSpPr txBox="1"/>
          <p:nvPr/>
        </p:nvSpPr>
        <p:spPr>
          <a:xfrm>
            <a:off x="3004755" y="4502838"/>
            <a:ext cx="5768439"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Now the question is, how sensitive the cost function is to the previous activation?</a:t>
            </a:r>
          </a:p>
        </p:txBody>
      </p:sp>
      <mc:AlternateContent xmlns:mc="http://schemas.openxmlformats.org/markup-compatibility/2006" xmlns:a14="http://schemas.microsoft.com/office/drawing/2010/main">
        <mc:Choice Requires="a14">
          <p:sp>
            <p:nvSpPr>
              <p:cNvPr id="12" name="TextBox 11"/>
              <p:cNvSpPr txBox="1"/>
              <p:nvPr/>
            </p:nvSpPr>
            <p:spPr>
              <a:xfrm>
                <a:off x="3051138" y="5331722"/>
                <a:ext cx="5768439" cy="94923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cs typeface="Times New Roman" panose="02020603050405020304" pitchFamily="18" charset="0"/>
                            </a:rPr>
                          </m:ctrlPr>
                        </m:fPr>
                        <m:num>
                          <m:r>
                            <a:rPr lang="en-US" i="1" smtClean="0">
                              <a:solidFill>
                                <a:schemeClr val="accent1">
                                  <a:lumMod val="60000"/>
                                  <a:lumOff val="40000"/>
                                </a:schemeClr>
                              </a:solidFill>
                              <a:latin typeface="Cambria Math" panose="02040503050406030204" pitchFamily="18" charset="0"/>
                              <a:cs typeface="Times New Roman" panose="02020603050405020304" pitchFamily="18" charset="0"/>
                            </a:rPr>
                            <m:t>𝜕</m:t>
                          </m:r>
                          <m:sSub>
                            <m:sSubPr>
                              <m:ctrlPr>
                                <a:rPr lang="en-US" i="1">
                                  <a:solidFill>
                                    <a:schemeClr val="accent1">
                                      <a:lumMod val="60000"/>
                                      <a:lumOff val="40000"/>
                                    </a:schemeClr>
                                  </a:solidFill>
                                  <a:latin typeface="Cambria Math" panose="02040503050406030204" pitchFamily="18" charset="0"/>
                                  <a:cs typeface="Times New Roman" panose="02020603050405020304" pitchFamily="18" charset="0"/>
                                </a:rPr>
                              </m:ctrlPr>
                            </m:sSubPr>
                            <m:e>
                              <m:r>
                                <a:rPr lang="en-US" b="0" i="1" smtClean="0">
                                  <a:solidFill>
                                    <a:schemeClr val="accent1">
                                      <a:lumMod val="60000"/>
                                      <a:lumOff val="40000"/>
                                    </a:schemeClr>
                                  </a:solidFill>
                                  <a:latin typeface="Cambria Math" panose="02040503050406030204" pitchFamily="18" charset="0"/>
                                  <a:cs typeface="Times New Roman" panose="02020603050405020304" pitchFamily="18" charset="0"/>
                                </a:rPr>
                                <m:t>𝐶</m:t>
                              </m:r>
                            </m:e>
                            <m:sub>
                              <m:r>
                                <a:rPr lang="en-US" i="1">
                                  <a:solidFill>
                                    <a:schemeClr val="accent1">
                                      <a:lumMod val="60000"/>
                                      <a:lumOff val="40000"/>
                                    </a:schemeClr>
                                  </a:solidFill>
                                  <a:latin typeface="Cambria Math" panose="02040503050406030204" pitchFamily="18" charset="0"/>
                                  <a:cs typeface="Times New Roman" panose="02020603050405020304" pitchFamily="18" charset="0"/>
                                </a:rPr>
                                <m:t>0</m:t>
                              </m:r>
                            </m:sub>
                          </m:sSub>
                        </m:num>
                        <m:den>
                          <m:r>
                            <a:rPr lang="en-US" i="1" smtClean="0">
                              <a:solidFill>
                                <a:schemeClr val="tx1"/>
                              </a:solidFill>
                              <a:latin typeface="Cambria Math" panose="02040503050406030204" pitchFamily="18" charset="0"/>
                              <a:cs typeface="Times New Roman" panose="02020603050405020304" pitchFamily="18" charset="0"/>
                            </a:rPr>
                            <m:t>𝜕</m:t>
                          </m:r>
                          <m:sSup>
                            <m:sSupPr>
                              <m:ctrlPr>
                                <a:rPr lang="en-US" i="1">
                                  <a:solidFill>
                                    <a:schemeClr val="tx1"/>
                                  </a:solidFill>
                                  <a:latin typeface="Cambria Math" panose="02040503050406030204" pitchFamily="18" charset="0"/>
                                  <a:ea typeface="Cambria Math" panose="02040503050406030204" pitchFamily="18" charset="0"/>
                                </a:rPr>
                              </m:ctrlPr>
                            </m:sSupPr>
                            <m:e>
                              <m:r>
                                <a:rPr lang="en-US" b="0" i="1" smtClean="0">
                                  <a:solidFill>
                                    <a:schemeClr val="tx1"/>
                                  </a:solidFill>
                                  <a:latin typeface="Cambria Math" panose="02040503050406030204" pitchFamily="18" charset="0"/>
                                  <a:ea typeface="Cambria Math" panose="02040503050406030204" pitchFamily="18" charset="0"/>
                                </a:rPr>
                                <m:t>𝑎</m:t>
                              </m:r>
                            </m:e>
                            <m:sup>
                              <m:d>
                                <m:dPr>
                                  <m:ctrlPr>
                                    <a:rPr lang="en-US" i="1">
                                      <a:solidFill>
                                        <a:schemeClr val="tx1"/>
                                      </a:solidFill>
                                      <a:latin typeface="Cambria Math" panose="02040503050406030204" pitchFamily="18" charset="0"/>
                                      <a:ea typeface="Cambria Math" panose="02040503050406030204" pitchFamily="18" charset="0"/>
                                    </a:rPr>
                                  </m:ctrlPr>
                                </m:dPr>
                                <m:e>
                                  <m:r>
                                    <a:rPr lang="en-US" i="1">
                                      <a:solidFill>
                                        <a:schemeClr val="tx1"/>
                                      </a:solidFill>
                                      <a:latin typeface="Cambria Math" panose="02040503050406030204" pitchFamily="18" charset="0"/>
                                      <a:ea typeface="Cambria Math" panose="02040503050406030204" pitchFamily="18" charset="0"/>
                                    </a:rPr>
                                    <m:t>𝐿</m:t>
                                  </m:r>
                                  <m:r>
                                    <a:rPr lang="en-US" b="0" i="1" smtClean="0">
                                      <a:solidFill>
                                        <a:schemeClr val="tx1"/>
                                      </a:solidFill>
                                      <a:latin typeface="Cambria Math" panose="02040503050406030204" pitchFamily="18" charset="0"/>
                                      <a:ea typeface="Cambria Math" panose="02040503050406030204" pitchFamily="18" charset="0"/>
                                    </a:rPr>
                                    <m:t>−1</m:t>
                                  </m:r>
                                </m:e>
                              </m:d>
                            </m:sup>
                          </m:sSup>
                        </m:den>
                      </m:f>
                      <m:r>
                        <a:rPr lang="en-US" b="0" i="1" smtClean="0">
                          <a:latin typeface="Cambria Math" panose="02040503050406030204" pitchFamily="18" charset="0"/>
                          <a:cs typeface="Times New Roman" panose="02020603050405020304" pitchFamily="18" charset="0"/>
                        </a:rPr>
                        <m:t>=</m:t>
                      </m:r>
                      <m:f>
                        <m:fPr>
                          <m:ctrlPr>
                            <a:rPr lang="en-US" i="1">
                              <a:latin typeface="Cambria Math" panose="02040503050406030204" pitchFamily="18" charset="0"/>
                              <a:cs typeface="Times New Roman" panose="02020603050405020304" pitchFamily="18" charset="0"/>
                            </a:rPr>
                          </m:ctrlPr>
                        </m:fPr>
                        <m:num>
                          <m:r>
                            <a:rPr lang="en-US" i="1" smtClean="0">
                              <a:solidFill>
                                <a:srgbClr val="00B050"/>
                              </a:solidFill>
                              <a:latin typeface="Cambria Math" panose="02040503050406030204" pitchFamily="18" charset="0"/>
                              <a:cs typeface="Times New Roman" panose="02020603050405020304" pitchFamily="18" charset="0"/>
                            </a:rPr>
                            <m:t>𝜕</m:t>
                          </m:r>
                          <m:sSup>
                            <m:sSupPr>
                              <m:ctrlPr>
                                <a:rPr lang="en-US" i="1">
                                  <a:solidFill>
                                    <a:srgbClr val="00B050"/>
                                  </a:solidFill>
                                  <a:latin typeface="Cambria Math" panose="02040503050406030204" pitchFamily="18" charset="0"/>
                                </a:rPr>
                              </m:ctrlPr>
                            </m:sSupPr>
                            <m:e>
                              <m:r>
                                <a:rPr lang="en-US" b="0" i="1" smtClean="0">
                                  <a:solidFill>
                                    <a:srgbClr val="00B050"/>
                                  </a:solidFill>
                                  <a:latin typeface="Cambria Math" panose="02040503050406030204" pitchFamily="18" charset="0"/>
                                </a:rPr>
                                <m:t>𝑧</m:t>
                              </m:r>
                            </m:e>
                            <m:sup>
                              <m:r>
                                <a:rPr lang="en-US" i="1">
                                  <a:solidFill>
                                    <a:srgbClr val="00B050"/>
                                  </a:solidFill>
                                  <a:latin typeface="Cambria Math" panose="02040503050406030204" pitchFamily="18" charset="0"/>
                                </a:rPr>
                                <m:t>(</m:t>
                              </m:r>
                              <m:r>
                                <a:rPr lang="en-US" i="1">
                                  <a:solidFill>
                                    <a:srgbClr val="00B050"/>
                                  </a:solidFill>
                                  <a:latin typeface="Cambria Math" panose="02040503050406030204" pitchFamily="18" charset="0"/>
                                </a:rPr>
                                <m:t>𝐿</m:t>
                              </m:r>
                              <m:r>
                                <a:rPr lang="en-US" i="1">
                                  <a:solidFill>
                                    <a:srgbClr val="00B050"/>
                                  </a:solidFill>
                                  <a:latin typeface="Cambria Math" panose="02040503050406030204" pitchFamily="18" charset="0"/>
                                </a:rPr>
                                <m:t>)</m:t>
                              </m:r>
                            </m:sup>
                          </m:sSup>
                        </m:num>
                        <m:den>
                          <m:r>
                            <a:rPr lang="en-US" i="1">
                              <a:latin typeface="Cambria Math" panose="02040503050406030204" pitchFamily="18" charset="0"/>
                              <a:cs typeface="Times New Roman" panose="020206030504050203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𝑎</m:t>
                              </m:r>
                            </m:e>
                            <m:sup>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𝐿</m:t>
                                  </m:r>
                                  <m:r>
                                    <a:rPr lang="en-US" i="1">
                                      <a:latin typeface="Cambria Math" panose="02040503050406030204" pitchFamily="18" charset="0"/>
                                      <a:ea typeface="Cambria Math" panose="02040503050406030204" pitchFamily="18" charset="0"/>
                                    </a:rPr>
                                    <m:t>−1</m:t>
                                  </m:r>
                                </m:e>
                              </m:d>
                            </m:sup>
                          </m:sSup>
                        </m:den>
                      </m:f>
                      <m:f>
                        <m:fPr>
                          <m:ctrlPr>
                            <a:rPr lang="en-US" i="1">
                              <a:latin typeface="Cambria Math" panose="02040503050406030204" pitchFamily="18" charset="0"/>
                              <a:cs typeface="Times New Roman" panose="02020603050405020304" pitchFamily="18" charset="0"/>
                            </a:rPr>
                          </m:ctrlPr>
                        </m:fPr>
                        <m:num>
                          <m:r>
                            <a:rPr lang="en-US" i="1">
                              <a:latin typeface="Cambria Math" panose="02040503050406030204" pitchFamily="18" charset="0"/>
                              <a:cs typeface="Times New Roman" panose="020206030504050203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𝑎</m:t>
                              </m:r>
                            </m:e>
                            <m:sup>
                              <m:r>
                                <a:rPr lang="en-US" i="1">
                                  <a:latin typeface="Cambria Math" panose="02040503050406030204" pitchFamily="18" charset="0"/>
                                </a:rPr>
                                <m:t>(</m:t>
                              </m:r>
                              <m:r>
                                <a:rPr lang="en-US" i="1">
                                  <a:latin typeface="Cambria Math" panose="02040503050406030204" pitchFamily="18" charset="0"/>
                                </a:rPr>
                                <m:t>𝐿</m:t>
                              </m:r>
                              <m:r>
                                <a:rPr lang="en-US" i="1">
                                  <a:latin typeface="Cambria Math" panose="02040503050406030204" pitchFamily="18" charset="0"/>
                                </a:rPr>
                                <m:t>)</m:t>
                              </m:r>
                            </m:sup>
                          </m:sSup>
                        </m:num>
                        <m:den>
                          <m:r>
                            <a:rPr lang="en-US" i="1" smtClean="0">
                              <a:solidFill>
                                <a:srgbClr val="00B050"/>
                              </a:solidFill>
                              <a:latin typeface="Cambria Math" panose="02040503050406030204" pitchFamily="18" charset="0"/>
                              <a:cs typeface="Times New Roman" panose="02020603050405020304" pitchFamily="18" charset="0"/>
                            </a:rPr>
                            <m:t>𝜕</m:t>
                          </m:r>
                          <m:sSup>
                            <m:sSupPr>
                              <m:ctrlPr>
                                <a:rPr lang="en-US" i="1">
                                  <a:solidFill>
                                    <a:srgbClr val="00B050"/>
                                  </a:solidFill>
                                  <a:latin typeface="Cambria Math" panose="02040503050406030204" pitchFamily="18" charset="0"/>
                                </a:rPr>
                              </m:ctrlPr>
                            </m:sSupPr>
                            <m:e>
                              <m:r>
                                <a:rPr lang="en-US" i="1">
                                  <a:solidFill>
                                    <a:srgbClr val="00B050"/>
                                  </a:solidFill>
                                  <a:latin typeface="Cambria Math" panose="02040503050406030204" pitchFamily="18" charset="0"/>
                                </a:rPr>
                                <m:t>𝑧</m:t>
                              </m:r>
                            </m:e>
                            <m:sup>
                              <m:r>
                                <a:rPr lang="en-US" i="1">
                                  <a:solidFill>
                                    <a:srgbClr val="00B050"/>
                                  </a:solidFill>
                                  <a:latin typeface="Cambria Math" panose="02040503050406030204" pitchFamily="18" charset="0"/>
                                </a:rPr>
                                <m:t>(</m:t>
                              </m:r>
                              <m:r>
                                <a:rPr lang="en-US" i="1">
                                  <a:solidFill>
                                    <a:srgbClr val="00B050"/>
                                  </a:solidFill>
                                  <a:latin typeface="Cambria Math" panose="02040503050406030204" pitchFamily="18" charset="0"/>
                                </a:rPr>
                                <m:t>𝐿</m:t>
                              </m:r>
                              <m:r>
                                <a:rPr lang="en-US" i="1">
                                  <a:solidFill>
                                    <a:srgbClr val="00B050"/>
                                  </a:solidFill>
                                  <a:latin typeface="Cambria Math" panose="02040503050406030204" pitchFamily="18" charset="0"/>
                                </a:rPr>
                                <m:t>)</m:t>
                              </m:r>
                            </m:sup>
                          </m:sSup>
                        </m:den>
                      </m:f>
                      <m:f>
                        <m:fPr>
                          <m:ctrlPr>
                            <a:rPr lang="en-US" i="1">
                              <a:latin typeface="Cambria Math" panose="02040503050406030204" pitchFamily="18" charset="0"/>
                              <a:cs typeface="Times New Roman" panose="02020603050405020304" pitchFamily="18" charset="0"/>
                            </a:rPr>
                          </m:ctrlPr>
                        </m:fPr>
                        <m:num>
                          <m:r>
                            <a:rPr lang="en-US" i="1" smtClean="0">
                              <a:solidFill>
                                <a:schemeClr val="accent1">
                                  <a:lumMod val="60000"/>
                                  <a:lumOff val="40000"/>
                                </a:schemeClr>
                              </a:solidFill>
                              <a:latin typeface="Cambria Math" panose="02040503050406030204" pitchFamily="18" charset="0"/>
                              <a:cs typeface="Times New Roman" panose="02020603050405020304" pitchFamily="18" charset="0"/>
                            </a:rPr>
                            <m:t>𝜕</m:t>
                          </m:r>
                          <m:sSub>
                            <m:sSubPr>
                              <m:ctrlPr>
                                <a:rPr lang="en-US" i="1">
                                  <a:solidFill>
                                    <a:schemeClr val="accent1">
                                      <a:lumMod val="60000"/>
                                      <a:lumOff val="40000"/>
                                    </a:schemeClr>
                                  </a:solidFill>
                                  <a:latin typeface="Cambria Math" panose="02040503050406030204" pitchFamily="18" charset="0"/>
                                  <a:cs typeface="Times New Roman" panose="02020603050405020304" pitchFamily="18" charset="0"/>
                                </a:rPr>
                              </m:ctrlPr>
                            </m:sSubPr>
                            <m:e>
                              <m:r>
                                <a:rPr lang="en-US" i="1">
                                  <a:solidFill>
                                    <a:schemeClr val="accent1">
                                      <a:lumMod val="60000"/>
                                      <a:lumOff val="40000"/>
                                    </a:schemeClr>
                                  </a:solidFill>
                                  <a:latin typeface="Cambria Math" panose="02040503050406030204" pitchFamily="18" charset="0"/>
                                  <a:cs typeface="Times New Roman" panose="02020603050405020304" pitchFamily="18" charset="0"/>
                                </a:rPr>
                                <m:t>𝐶</m:t>
                              </m:r>
                            </m:e>
                            <m:sub>
                              <m:r>
                                <a:rPr lang="en-US" i="1">
                                  <a:solidFill>
                                    <a:schemeClr val="accent1">
                                      <a:lumMod val="60000"/>
                                      <a:lumOff val="40000"/>
                                    </a:schemeClr>
                                  </a:solidFill>
                                  <a:latin typeface="Cambria Math" panose="02040503050406030204" pitchFamily="18" charset="0"/>
                                  <a:cs typeface="Times New Roman" panose="02020603050405020304" pitchFamily="18" charset="0"/>
                                </a:rPr>
                                <m:t>0</m:t>
                              </m:r>
                            </m:sub>
                          </m:sSub>
                        </m:num>
                        <m:den>
                          <m:r>
                            <a:rPr lang="en-US" i="1">
                              <a:latin typeface="Cambria Math" panose="02040503050406030204" pitchFamily="18" charset="0"/>
                              <a:cs typeface="Times New Roman" panose="020206030504050203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𝑎</m:t>
                              </m:r>
                            </m:e>
                            <m:sup>
                              <m:r>
                                <a:rPr lang="en-US" i="1">
                                  <a:latin typeface="Cambria Math" panose="02040503050406030204" pitchFamily="18" charset="0"/>
                                </a:rPr>
                                <m:t>(</m:t>
                              </m:r>
                              <m:r>
                                <a:rPr lang="en-US" i="1">
                                  <a:latin typeface="Cambria Math" panose="02040503050406030204" pitchFamily="18" charset="0"/>
                                </a:rPr>
                                <m:t>𝐿</m:t>
                              </m:r>
                              <m:r>
                                <a:rPr lang="en-US" i="1">
                                  <a:latin typeface="Cambria Math" panose="02040503050406030204" pitchFamily="18" charset="0"/>
                                </a:rPr>
                                <m:t>)</m:t>
                              </m:r>
                            </m:sup>
                          </m:sSup>
                        </m:den>
                      </m:f>
                      <m:r>
                        <a:rPr lang="en-US" b="0" i="1" smtClean="0">
                          <a:latin typeface="Cambria Math" panose="02040503050406030204" pitchFamily="18" charset="0"/>
                        </a:rPr>
                        <m:t>=</m:t>
                      </m:r>
                      <m:sSup>
                        <m:sSupPr>
                          <m:ctrlPr>
                            <a:rPr lang="en-US" i="1">
                              <a:solidFill>
                                <a:srgbClr val="00B0F0"/>
                              </a:solidFill>
                              <a:latin typeface="Cambria Math" panose="02040503050406030204" pitchFamily="18" charset="0"/>
                              <a:ea typeface="Cambria Math" panose="02040503050406030204" pitchFamily="18" charset="0"/>
                            </a:rPr>
                          </m:ctrlPr>
                        </m:sSupPr>
                        <m:e>
                          <m:r>
                            <a:rPr lang="en-US" i="1">
                              <a:solidFill>
                                <a:srgbClr val="00B0F0"/>
                              </a:solidFill>
                              <a:latin typeface="Cambria Math" panose="02040503050406030204" pitchFamily="18" charset="0"/>
                              <a:ea typeface="Cambria Math" panose="02040503050406030204" pitchFamily="18" charset="0"/>
                            </a:rPr>
                            <m:t>𝑤</m:t>
                          </m:r>
                        </m:e>
                        <m:sup>
                          <m:d>
                            <m:dPr>
                              <m:ctrlPr>
                                <a:rPr lang="en-US" i="1">
                                  <a:solidFill>
                                    <a:srgbClr val="00B0F0"/>
                                  </a:solidFill>
                                  <a:latin typeface="Cambria Math" panose="02040503050406030204" pitchFamily="18" charset="0"/>
                                  <a:ea typeface="Cambria Math" panose="02040503050406030204" pitchFamily="18" charset="0"/>
                                </a:rPr>
                              </m:ctrlPr>
                            </m:dPr>
                            <m:e>
                              <m:r>
                                <a:rPr lang="en-US" i="1">
                                  <a:solidFill>
                                    <a:srgbClr val="00B0F0"/>
                                  </a:solidFill>
                                  <a:latin typeface="Cambria Math" panose="02040503050406030204" pitchFamily="18" charset="0"/>
                                  <a:ea typeface="Cambria Math" panose="02040503050406030204" pitchFamily="18" charset="0"/>
                                </a:rPr>
                                <m:t>𝐿</m:t>
                              </m:r>
                            </m:e>
                          </m:d>
                        </m:sup>
                      </m:sSup>
                      <m:acc>
                        <m:accPr>
                          <m:chr m:val="́"/>
                          <m:ctrlPr>
                            <a:rPr lang="en-US" i="1">
                              <a:latin typeface="Cambria Math" panose="02040503050406030204" pitchFamily="18" charset="0"/>
                              <a:cs typeface="Times New Roman" panose="02020603050405020304" pitchFamily="18" charset="0"/>
                            </a:rPr>
                          </m:ctrlPr>
                        </m:accPr>
                        <m:e>
                          <m:r>
                            <a:rPr lang="en-US" i="1">
                              <a:latin typeface="Cambria Math" panose="02040503050406030204" pitchFamily="18" charset="0"/>
                              <a:ea typeface="Cambria Math" panose="02040503050406030204" pitchFamily="18" charset="0"/>
                              <a:cs typeface="Times New Roman" panose="02020603050405020304" pitchFamily="18" charset="0"/>
                            </a:rPr>
                            <m:t>𝜎</m:t>
                          </m:r>
                        </m:e>
                      </m:acc>
                      <m:d>
                        <m:dPr>
                          <m:ctrlPr>
                            <a:rPr lang="en-US" i="1">
                              <a:latin typeface="Cambria Math" panose="02040503050406030204" pitchFamily="18" charset="0"/>
                              <a:cs typeface="Times New Roman" panose="02020603050405020304" pitchFamily="18" charset="0"/>
                            </a:rPr>
                          </m:ctrlPr>
                        </m:dPr>
                        <m:e>
                          <m:sSup>
                            <m:sSupPr>
                              <m:ctrlPr>
                                <a:rPr lang="en-US" i="1">
                                  <a:solidFill>
                                    <a:srgbClr val="00B050"/>
                                  </a:solidFill>
                                  <a:latin typeface="Cambria Math" panose="02040503050406030204" pitchFamily="18" charset="0"/>
                                </a:rPr>
                              </m:ctrlPr>
                            </m:sSupPr>
                            <m:e>
                              <m:r>
                                <a:rPr lang="en-US" i="1">
                                  <a:solidFill>
                                    <a:srgbClr val="00B050"/>
                                  </a:solidFill>
                                  <a:latin typeface="Cambria Math" panose="02040503050406030204" pitchFamily="18" charset="0"/>
                                </a:rPr>
                                <m:t>𝑧</m:t>
                              </m:r>
                            </m:e>
                            <m:sup>
                              <m:d>
                                <m:dPr>
                                  <m:ctrlPr>
                                    <a:rPr lang="en-US" i="1">
                                      <a:solidFill>
                                        <a:srgbClr val="00B050"/>
                                      </a:solidFill>
                                      <a:latin typeface="Cambria Math" panose="02040503050406030204" pitchFamily="18" charset="0"/>
                                    </a:rPr>
                                  </m:ctrlPr>
                                </m:dPr>
                                <m:e>
                                  <m:r>
                                    <a:rPr lang="en-US" i="1">
                                      <a:solidFill>
                                        <a:srgbClr val="00B050"/>
                                      </a:solidFill>
                                      <a:latin typeface="Cambria Math" panose="02040503050406030204" pitchFamily="18" charset="0"/>
                                    </a:rPr>
                                    <m:t>𝐿</m:t>
                                  </m:r>
                                </m:e>
                              </m:d>
                            </m:sup>
                          </m:sSup>
                        </m:e>
                      </m:d>
                      <m:r>
                        <a:rPr lang="en-US" i="1">
                          <a:latin typeface="Cambria Math" panose="02040503050406030204" pitchFamily="18" charset="0"/>
                          <a:cs typeface="Times New Roman" panose="02020603050405020304" pitchFamily="18" charset="0"/>
                        </a:rPr>
                        <m:t>2(</m:t>
                      </m:r>
                      <m:sSup>
                        <m:sSupPr>
                          <m:ctrlPr>
                            <a:rPr lang="en-US" i="1">
                              <a:latin typeface="Cambria Math" panose="02040503050406030204" pitchFamily="18" charset="0"/>
                            </a:rPr>
                          </m:ctrlPr>
                        </m:sSupPr>
                        <m:e>
                          <m:r>
                            <a:rPr lang="en-US" i="1">
                              <a:latin typeface="Cambria Math" panose="02040503050406030204" pitchFamily="18" charset="0"/>
                            </a:rPr>
                            <m:t>𝑎</m:t>
                          </m:r>
                        </m:e>
                        <m:sup>
                          <m:d>
                            <m:dPr>
                              <m:ctrlPr>
                                <a:rPr lang="en-US" i="1">
                                  <a:latin typeface="Cambria Math" panose="02040503050406030204" pitchFamily="18" charset="0"/>
                                </a:rPr>
                              </m:ctrlPr>
                            </m:dPr>
                            <m:e>
                              <m:r>
                                <a:rPr lang="en-US" i="1">
                                  <a:latin typeface="Cambria Math" panose="02040503050406030204" pitchFamily="18" charset="0"/>
                                </a:rPr>
                                <m:t>𝐿</m:t>
                              </m:r>
                            </m:e>
                          </m:d>
                        </m:sup>
                      </m:sSup>
                      <m:r>
                        <a:rPr lang="en-US" i="1">
                          <a:latin typeface="Cambria Math" panose="02040503050406030204" pitchFamily="18" charset="0"/>
                        </a:rPr>
                        <m:t>−</m:t>
                      </m:r>
                      <m:r>
                        <a:rPr lang="en-US" i="1">
                          <a:solidFill>
                            <a:srgbClr val="CCCC00"/>
                          </a:solidFill>
                          <a:latin typeface="Cambria Math" panose="02040503050406030204" pitchFamily="18" charset="0"/>
                        </a:rPr>
                        <m:t>𝑦</m:t>
                      </m:r>
                      <m:r>
                        <a:rPr lang="en-US" i="1">
                          <a:latin typeface="Cambria Math" panose="02040503050406030204" pitchFamily="18" charset="0"/>
                          <a:cs typeface="Times New Roman" panose="02020603050405020304" pitchFamily="18" charset="0"/>
                        </a:rPr>
                        <m:t>)</m:t>
                      </m:r>
                    </m:oMath>
                  </m:oMathPara>
                </a14:m>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3051138" y="5331722"/>
                <a:ext cx="5768439" cy="949234"/>
              </a:xfrm>
              <a:prstGeom prst="rect">
                <a:avLst/>
              </a:prstGeom>
              <a:blipFill>
                <a:blip r:embed="rId7"/>
                <a:stretch>
                  <a:fillRect/>
                </a:stretch>
              </a:blipFill>
            </p:spPr>
            <p:txBody>
              <a:bodyPr/>
              <a:lstStyle/>
              <a:p>
                <a:r>
                  <a:rPr lang="en-US">
                    <a:noFill/>
                  </a:rPr>
                  <a:t> </a:t>
                </a:r>
              </a:p>
            </p:txBody>
          </p:sp>
        </mc:Fallback>
      </mc:AlternateContent>
      <p:sp>
        <p:nvSpPr>
          <p:cNvPr id="5" name="Curved Up Arrow 4"/>
          <p:cNvSpPr/>
          <p:nvPr/>
        </p:nvSpPr>
        <p:spPr>
          <a:xfrm>
            <a:off x="4686300" y="5924070"/>
            <a:ext cx="2061684" cy="629130"/>
          </a:xfrm>
          <a:prstGeom prst="curvedUpArrow">
            <a:avLst>
              <a:gd name="adj1" fmla="val 25000"/>
              <a:gd name="adj2" fmla="val 48357"/>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TextBox 13"/>
          <p:cNvSpPr txBox="1"/>
          <p:nvPr/>
        </p:nvSpPr>
        <p:spPr>
          <a:xfrm>
            <a:off x="990600" y="6506505"/>
            <a:ext cx="7835603"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So we can use this methodology to find the sensitivity to all the neurons.</a:t>
            </a:r>
          </a:p>
        </p:txBody>
      </p:sp>
    </p:spTree>
    <p:extLst>
      <p:ext uri="{BB962C8B-B14F-4D97-AF65-F5344CB8AC3E}">
        <p14:creationId xmlns:p14="http://schemas.microsoft.com/office/powerpoint/2010/main" val="17408509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4962" y="438484"/>
            <a:ext cx="6589199" cy="823690"/>
          </a:xfrm>
        </p:spPr>
        <p:txBody>
          <a:bodyPr/>
          <a:lstStyle/>
          <a:p>
            <a:r>
              <a:rPr lang="en-US" dirty="0">
                <a:latin typeface="Times New Roman" panose="02020603050405020304" pitchFamily="18" charset="0"/>
                <a:cs typeface="Times New Roman" panose="02020603050405020304" pitchFamily="18" charset="0"/>
              </a:rPr>
              <a:t>Evaluate Model</a:t>
            </a:r>
          </a:p>
        </p:txBody>
      </p:sp>
      <p:sp>
        <p:nvSpPr>
          <p:cNvPr id="4" name="Slide Number Placeholder 3"/>
          <p:cNvSpPr>
            <a:spLocks noGrp="1"/>
          </p:cNvSpPr>
          <p:nvPr>
            <p:ph type="sldNum" sz="quarter" idx="12"/>
          </p:nvPr>
        </p:nvSpPr>
        <p:spPr/>
        <p:txBody>
          <a:bodyPr/>
          <a:lstStyle/>
          <a:p>
            <a:fld id="{76F96C40-0356-46F5-90E5-FF57DE76D9A0}" type="slidenum">
              <a:rPr lang="en-US" smtClean="0"/>
              <a:t>20</a:t>
            </a:fld>
            <a:endParaRPr lang="en-US"/>
          </a:p>
        </p:txBody>
      </p:sp>
      <p:sp>
        <p:nvSpPr>
          <p:cNvPr id="41" name="Content Placeholder 2"/>
          <p:cNvSpPr txBox="1">
            <a:spLocks/>
          </p:cNvSpPr>
          <p:nvPr/>
        </p:nvSpPr>
        <p:spPr>
          <a:xfrm>
            <a:off x="386080" y="1371600"/>
            <a:ext cx="8300720" cy="525779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200" dirty="0">
                <a:latin typeface="Times New Roman" panose="02020603050405020304" pitchFamily="18" charset="0"/>
                <a:cs typeface="Times New Roman" panose="02020603050405020304" pitchFamily="18" charset="0"/>
              </a:rPr>
              <a:t>Call the model</a:t>
            </a:r>
            <a:endParaRPr lang="en-US" sz="2200" i="1"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386080" y="1866899"/>
            <a:ext cx="8529320" cy="163830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spcBef>
                <a:spcPts val="0"/>
              </a:spcBef>
              <a:buNone/>
            </a:pPr>
            <a:r>
              <a:rPr lang="en-US" sz="1500" dirty="0">
                <a:solidFill>
                  <a:schemeClr val="tx1"/>
                </a:solidFill>
                <a:latin typeface="Times New Roman" panose="02020603050405020304" pitchFamily="18" charset="0"/>
                <a:cs typeface="Times New Roman" panose="02020603050405020304" pitchFamily="18" charset="0"/>
              </a:rPr>
              <a:t>model = </a:t>
            </a:r>
            <a:r>
              <a:rPr lang="en-US" sz="1500" dirty="0" err="1">
                <a:solidFill>
                  <a:schemeClr val="tx1"/>
                </a:solidFill>
                <a:latin typeface="Times New Roman" panose="02020603050405020304" pitchFamily="18" charset="0"/>
                <a:cs typeface="Times New Roman" panose="02020603050405020304" pitchFamily="18" charset="0"/>
              </a:rPr>
              <a:t>baseline_model</a:t>
            </a:r>
            <a:r>
              <a:rPr lang="en-US" sz="1500" dirty="0">
                <a:solidFill>
                  <a:schemeClr val="tx1"/>
                </a:solidFill>
                <a:latin typeface="Times New Roman" panose="02020603050405020304" pitchFamily="18" charset="0"/>
                <a:cs typeface="Times New Roman" panose="02020603050405020304" pitchFamily="18" charset="0"/>
              </a:rPr>
              <a:t>()</a:t>
            </a:r>
          </a:p>
          <a:p>
            <a:pPr marL="0" indent="0">
              <a:spcBef>
                <a:spcPts val="0"/>
              </a:spcBef>
              <a:buNone/>
            </a:pPr>
            <a:r>
              <a:rPr lang="en-US" sz="1500" dirty="0">
                <a:solidFill>
                  <a:srgbClr val="C00000"/>
                </a:solidFill>
                <a:latin typeface="Times New Roman" panose="02020603050405020304" pitchFamily="18" charset="0"/>
                <a:cs typeface="Times New Roman" panose="02020603050405020304" pitchFamily="18" charset="0"/>
              </a:rPr>
              <a:t># Fit the model</a:t>
            </a:r>
          </a:p>
          <a:p>
            <a:pPr marL="0" indent="0">
              <a:spcBef>
                <a:spcPts val="0"/>
              </a:spcBef>
              <a:buNone/>
            </a:pPr>
            <a:r>
              <a:rPr lang="en-US" sz="1500" dirty="0" err="1">
                <a:solidFill>
                  <a:schemeClr val="tx1"/>
                </a:solidFill>
                <a:latin typeface="Times New Roman" panose="02020603050405020304" pitchFamily="18" charset="0"/>
                <a:cs typeface="Times New Roman" panose="02020603050405020304" pitchFamily="18" charset="0"/>
              </a:rPr>
              <a:t>nn_simple</a:t>
            </a:r>
            <a:r>
              <a:rPr lang="en-US" sz="1500" dirty="0">
                <a:solidFill>
                  <a:schemeClr val="tx1"/>
                </a:solidFill>
                <a:latin typeface="Times New Roman" panose="02020603050405020304" pitchFamily="18" charset="0"/>
                <a:cs typeface="Times New Roman" panose="02020603050405020304" pitchFamily="18" charset="0"/>
              </a:rPr>
              <a:t> = </a:t>
            </a:r>
            <a:r>
              <a:rPr lang="en-US" sz="1500" dirty="0" err="1">
                <a:solidFill>
                  <a:schemeClr val="tx1"/>
                </a:solidFill>
                <a:latin typeface="Times New Roman" panose="02020603050405020304" pitchFamily="18" charset="0"/>
                <a:cs typeface="Times New Roman" panose="02020603050405020304" pitchFamily="18" charset="0"/>
              </a:rPr>
              <a:t>model.fit</a:t>
            </a:r>
            <a:r>
              <a:rPr lang="en-US" sz="1500" dirty="0">
                <a:solidFill>
                  <a:schemeClr val="tx1"/>
                </a:solidFill>
                <a:latin typeface="Times New Roman" panose="02020603050405020304" pitchFamily="18" charset="0"/>
                <a:cs typeface="Times New Roman" panose="02020603050405020304" pitchFamily="18" charset="0"/>
              </a:rPr>
              <a:t>(</a:t>
            </a:r>
            <a:r>
              <a:rPr lang="en-US" sz="1500" dirty="0" err="1">
                <a:solidFill>
                  <a:schemeClr val="tx1"/>
                </a:solidFill>
                <a:latin typeface="Times New Roman" panose="02020603050405020304" pitchFamily="18" charset="0"/>
                <a:cs typeface="Times New Roman" panose="02020603050405020304" pitchFamily="18" charset="0"/>
              </a:rPr>
              <a:t>X_train</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y_train</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validation_data</a:t>
            </a:r>
            <a:r>
              <a:rPr lang="en-US" sz="1500" dirty="0">
                <a:solidFill>
                  <a:schemeClr val="tx1"/>
                </a:solidFill>
                <a:latin typeface="Times New Roman" panose="02020603050405020304" pitchFamily="18" charset="0"/>
                <a:cs typeface="Times New Roman" panose="02020603050405020304" pitchFamily="18" charset="0"/>
              </a:rPr>
              <a:t>=(</a:t>
            </a:r>
            <a:r>
              <a:rPr lang="en-US" sz="1500" dirty="0" err="1">
                <a:solidFill>
                  <a:schemeClr val="tx1"/>
                </a:solidFill>
                <a:latin typeface="Times New Roman" panose="02020603050405020304" pitchFamily="18" charset="0"/>
                <a:cs typeface="Times New Roman" panose="02020603050405020304" pitchFamily="18" charset="0"/>
              </a:rPr>
              <a:t>X_test</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y_test</a:t>
            </a:r>
            <a:r>
              <a:rPr lang="en-US" sz="1500" dirty="0">
                <a:solidFill>
                  <a:schemeClr val="tx1"/>
                </a:solidFill>
                <a:latin typeface="Times New Roman" panose="02020603050405020304" pitchFamily="18" charset="0"/>
                <a:cs typeface="Times New Roman" panose="02020603050405020304" pitchFamily="18" charset="0"/>
              </a:rPr>
              <a:t>), epochs=25, </a:t>
            </a:r>
            <a:r>
              <a:rPr lang="en-US" sz="1500" dirty="0" err="1">
                <a:solidFill>
                  <a:schemeClr val="tx1"/>
                </a:solidFill>
                <a:latin typeface="Times New Roman" panose="02020603050405020304" pitchFamily="18" charset="0"/>
                <a:cs typeface="Times New Roman" panose="02020603050405020304" pitchFamily="18" charset="0"/>
              </a:rPr>
              <a:t>batch_size</a:t>
            </a:r>
            <a:r>
              <a:rPr lang="en-US" sz="1500" dirty="0">
                <a:solidFill>
                  <a:schemeClr val="tx1"/>
                </a:solidFill>
                <a:latin typeface="Times New Roman" panose="02020603050405020304" pitchFamily="18" charset="0"/>
                <a:cs typeface="Times New Roman" panose="02020603050405020304" pitchFamily="18" charset="0"/>
              </a:rPr>
              <a:t>=200)</a:t>
            </a:r>
          </a:p>
          <a:p>
            <a:pPr marL="0" indent="0">
              <a:spcBef>
                <a:spcPts val="0"/>
              </a:spcBef>
              <a:buNone/>
            </a:pPr>
            <a:r>
              <a:rPr lang="en-US" sz="1500" dirty="0">
                <a:solidFill>
                  <a:srgbClr val="C00000"/>
                </a:solidFill>
                <a:latin typeface="Times New Roman" panose="02020603050405020304" pitchFamily="18" charset="0"/>
                <a:cs typeface="Times New Roman" panose="02020603050405020304" pitchFamily="18" charset="0"/>
              </a:rPr>
              <a:t># Final evaluation of the model</a:t>
            </a:r>
          </a:p>
          <a:p>
            <a:pPr marL="0" indent="0">
              <a:spcBef>
                <a:spcPts val="0"/>
              </a:spcBef>
              <a:buNone/>
            </a:pPr>
            <a:r>
              <a:rPr lang="en-US" sz="1500" dirty="0">
                <a:solidFill>
                  <a:schemeClr val="tx1"/>
                </a:solidFill>
                <a:latin typeface="Times New Roman" panose="02020603050405020304" pitchFamily="18" charset="0"/>
                <a:cs typeface="Times New Roman" panose="02020603050405020304" pitchFamily="18" charset="0"/>
              </a:rPr>
              <a:t>scores = </a:t>
            </a:r>
            <a:r>
              <a:rPr lang="en-US" sz="1500" dirty="0" err="1">
                <a:solidFill>
                  <a:schemeClr val="tx1"/>
                </a:solidFill>
                <a:latin typeface="Times New Roman" panose="02020603050405020304" pitchFamily="18" charset="0"/>
                <a:cs typeface="Times New Roman" panose="02020603050405020304" pitchFamily="18" charset="0"/>
              </a:rPr>
              <a:t>model.evaluate</a:t>
            </a:r>
            <a:r>
              <a:rPr lang="en-US" sz="1500" dirty="0">
                <a:solidFill>
                  <a:schemeClr val="tx1"/>
                </a:solidFill>
                <a:latin typeface="Times New Roman" panose="02020603050405020304" pitchFamily="18" charset="0"/>
                <a:cs typeface="Times New Roman" panose="02020603050405020304" pitchFamily="18" charset="0"/>
              </a:rPr>
              <a:t>(</a:t>
            </a:r>
            <a:r>
              <a:rPr lang="en-US" sz="1500" dirty="0" err="1">
                <a:solidFill>
                  <a:schemeClr val="tx1"/>
                </a:solidFill>
                <a:latin typeface="Times New Roman" panose="02020603050405020304" pitchFamily="18" charset="0"/>
                <a:cs typeface="Times New Roman" panose="02020603050405020304" pitchFamily="18" charset="0"/>
              </a:rPr>
              <a:t>X_test</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y_test</a:t>
            </a:r>
            <a:r>
              <a:rPr lang="en-US" sz="1500" dirty="0">
                <a:solidFill>
                  <a:schemeClr val="tx1"/>
                </a:solidFill>
                <a:latin typeface="Times New Roman" panose="02020603050405020304" pitchFamily="18" charset="0"/>
                <a:cs typeface="Times New Roman" panose="02020603050405020304" pitchFamily="18" charset="0"/>
              </a:rPr>
              <a:t>, verbose=2)</a:t>
            </a:r>
          </a:p>
          <a:p>
            <a:pPr marL="0" indent="0">
              <a:spcBef>
                <a:spcPts val="0"/>
              </a:spcBef>
              <a:buNone/>
            </a:pPr>
            <a:r>
              <a:rPr lang="en-US" sz="1500" dirty="0">
                <a:solidFill>
                  <a:schemeClr val="tx1"/>
                </a:solidFill>
                <a:latin typeface="Times New Roman" panose="02020603050405020304" pitchFamily="18" charset="0"/>
                <a:cs typeface="Times New Roman" panose="02020603050405020304" pitchFamily="18" charset="0"/>
              </a:rPr>
              <a:t>print(</a:t>
            </a:r>
            <a:r>
              <a:rPr lang="en-US" sz="1500" dirty="0">
                <a:solidFill>
                  <a:srgbClr val="C00000"/>
                </a:solidFill>
                <a:latin typeface="Times New Roman" panose="02020603050405020304" pitchFamily="18" charset="0"/>
                <a:cs typeface="Times New Roman" panose="02020603050405020304" pitchFamily="18" charset="0"/>
              </a:rPr>
              <a:t>"Baseline Error: %.2f%%"</a:t>
            </a:r>
            <a:r>
              <a:rPr lang="en-US" sz="1500" dirty="0">
                <a:solidFill>
                  <a:schemeClr val="tx1"/>
                </a:solidFill>
                <a:latin typeface="Times New Roman" panose="02020603050405020304" pitchFamily="18" charset="0"/>
                <a:cs typeface="Times New Roman" panose="02020603050405020304" pitchFamily="18" charset="0"/>
              </a:rPr>
              <a:t> % (100</a:t>
            </a:r>
            <a:r>
              <a:rPr lang="en-US" sz="1500" dirty="0">
                <a:solidFill>
                  <a:srgbClr val="7030A0"/>
                </a:solidFill>
                <a:latin typeface="Times New Roman" panose="02020603050405020304" pitchFamily="18" charset="0"/>
                <a:cs typeface="Times New Roman" panose="02020603050405020304" pitchFamily="18" charset="0"/>
              </a:rPr>
              <a:t>-</a:t>
            </a:r>
            <a:r>
              <a:rPr lang="en-US" sz="1500" dirty="0">
                <a:solidFill>
                  <a:schemeClr val="tx1"/>
                </a:solidFill>
                <a:latin typeface="Times New Roman" panose="02020603050405020304" pitchFamily="18" charset="0"/>
                <a:cs typeface="Times New Roman" panose="02020603050405020304" pitchFamily="18" charset="0"/>
              </a:rPr>
              <a:t>scores[1]</a:t>
            </a:r>
            <a:r>
              <a:rPr lang="en-US" sz="1500" dirty="0">
                <a:solidFill>
                  <a:srgbClr val="7030A0"/>
                </a:solidFill>
                <a:latin typeface="Times New Roman" panose="02020603050405020304" pitchFamily="18" charset="0"/>
                <a:cs typeface="Times New Roman" panose="02020603050405020304" pitchFamily="18" charset="0"/>
              </a:rPr>
              <a:t>*</a:t>
            </a:r>
            <a:r>
              <a:rPr lang="en-US" sz="1500" dirty="0">
                <a:solidFill>
                  <a:schemeClr val="tx1"/>
                </a:solidFill>
                <a:latin typeface="Times New Roman" panose="02020603050405020304" pitchFamily="18" charset="0"/>
                <a:cs typeface="Times New Roman" panose="02020603050405020304" pitchFamily="18" charset="0"/>
              </a:rPr>
              <a:t>100))</a:t>
            </a:r>
          </a:p>
          <a:p>
            <a:pPr marL="0" indent="0">
              <a:spcBef>
                <a:spcPts val="0"/>
              </a:spcBef>
              <a:buNone/>
            </a:pPr>
            <a:r>
              <a:rPr lang="en-US" sz="1500" dirty="0">
                <a:solidFill>
                  <a:schemeClr val="tx1"/>
                </a:solidFill>
                <a:latin typeface="Times New Roman" panose="02020603050405020304" pitchFamily="18" charset="0"/>
                <a:cs typeface="Times New Roman" panose="02020603050405020304" pitchFamily="18" charset="0"/>
              </a:rPr>
              <a:t>print(</a:t>
            </a:r>
            <a:r>
              <a:rPr lang="en-US" sz="1500" dirty="0">
                <a:solidFill>
                  <a:srgbClr val="C00000"/>
                </a:solidFill>
                <a:latin typeface="Times New Roman" panose="02020603050405020304" pitchFamily="18" charset="0"/>
                <a:cs typeface="Times New Roman" panose="02020603050405020304" pitchFamily="18" charset="0"/>
              </a:rPr>
              <a:t>"Accuracy: %.2f%%"</a:t>
            </a:r>
            <a:r>
              <a:rPr lang="en-US" sz="1500" dirty="0">
                <a:solidFill>
                  <a:schemeClr val="tx1"/>
                </a:solidFill>
                <a:latin typeface="Times New Roman" panose="02020603050405020304" pitchFamily="18" charset="0"/>
                <a:cs typeface="Times New Roman" panose="02020603050405020304" pitchFamily="18" charset="0"/>
              </a:rPr>
              <a:t> % (scores[1]</a:t>
            </a:r>
            <a:r>
              <a:rPr lang="en-US" sz="1500" dirty="0">
                <a:solidFill>
                  <a:srgbClr val="7030A0"/>
                </a:solidFill>
                <a:latin typeface="Times New Roman" panose="02020603050405020304" pitchFamily="18" charset="0"/>
                <a:cs typeface="Times New Roman" panose="02020603050405020304" pitchFamily="18" charset="0"/>
              </a:rPr>
              <a:t>*</a:t>
            </a:r>
            <a:r>
              <a:rPr lang="en-US" sz="1500" dirty="0">
                <a:solidFill>
                  <a:schemeClr val="tx1"/>
                </a:solidFill>
                <a:latin typeface="Times New Roman" panose="02020603050405020304" pitchFamily="18" charset="0"/>
                <a:cs typeface="Times New Roman" panose="02020603050405020304" pitchFamily="18" charset="0"/>
              </a:rPr>
              <a:t>100))</a:t>
            </a:r>
          </a:p>
          <a:p>
            <a:pPr marL="0" indent="0">
              <a:spcBef>
                <a:spcPts val="0"/>
              </a:spcBef>
              <a:buNone/>
            </a:pPr>
            <a:endParaRPr lang="en-US" sz="1500" dirty="0">
              <a:solidFill>
                <a:schemeClr val="tx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511228" y="3626267"/>
            <a:ext cx="5991225" cy="3102398"/>
          </a:xfrm>
          <a:prstGeom prst="rect">
            <a:avLst/>
          </a:prstGeom>
        </p:spPr>
      </p:pic>
      <p:pic>
        <p:nvPicPr>
          <p:cNvPr id="7" name="Picture 6"/>
          <p:cNvPicPr>
            <a:picLocks noChangeAspect="1"/>
          </p:cNvPicPr>
          <p:nvPr/>
        </p:nvPicPr>
        <p:blipFill>
          <a:blip r:embed="rId3"/>
          <a:stretch>
            <a:fillRect/>
          </a:stretch>
        </p:blipFill>
        <p:spPr>
          <a:xfrm rot="19759240">
            <a:off x="6487334" y="5486400"/>
            <a:ext cx="2736242" cy="206155"/>
          </a:xfrm>
          <a:prstGeom prst="rect">
            <a:avLst/>
          </a:prstGeom>
        </p:spPr>
      </p:pic>
    </p:spTree>
    <p:extLst>
      <p:ext uri="{BB962C8B-B14F-4D97-AF65-F5344CB8AC3E}">
        <p14:creationId xmlns:p14="http://schemas.microsoft.com/office/powerpoint/2010/main" val="2793117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4962" y="438484"/>
            <a:ext cx="6589199" cy="823690"/>
          </a:xfrm>
        </p:spPr>
        <p:txBody>
          <a:bodyPr/>
          <a:lstStyle/>
          <a:p>
            <a:r>
              <a:rPr lang="en-US" dirty="0">
                <a:latin typeface="Times New Roman" panose="02020603050405020304" pitchFamily="18" charset="0"/>
                <a:cs typeface="Times New Roman" panose="02020603050405020304" pitchFamily="18" charset="0"/>
              </a:rPr>
              <a:t>Evaluate Model</a:t>
            </a:r>
          </a:p>
        </p:txBody>
      </p:sp>
      <p:sp>
        <p:nvSpPr>
          <p:cNvPr id="4" name="Slide Number Placeholder 3"/>
          <p:cNvSpPr>
            <a:spLocks noGrp="1"/>
          </p:cNvSpPr>
          <p:nvPr>
            <p:ph type="sldNum" sz="quarter" idx="12"/>
          </p:nvPr>
        </p:nvSpPr>
        <p:spPr/>
        <p:txBody>
          <a:bodyPr/>
          <a:lstStyle/>
          <a:p>
            <a:fld id="{76F96C40-0356-46F5-90E5-FF57DE76D9A0}" type="slidenum">
              <a:rPr lang="en-US" smtClean="0"/>
              <a:t>21</a:t>
            </a:fld>
            <a:endParaRPr lang="en-US"/>
          </a:p>
        </p:txBody>
      </p:sp>
      <p:sp>
        <p:nvSpPr>
          <p:cNvPr id="41" name="Content Placeholder 2"/>
          <p:cNvSpPr txBox="1">
            <a:spLocks/>
          </p:cNvSpPr>
          <p:nvPr/>
        </p:nvSpPr>
        <p:spPr>
          <a:xfrm>
            <a:off x="386080" y="1371600"/>
            <a:ext cx="8300720" cy="525779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200" dirty="0">
                <a:latin typeface="Times New Roman" panose="02020603050405020304" pitchFamily="18" charset="0"/>
                <a:cs typeface="Times New Roman" panose="02020603050405020304" pitchFamily="18" charset="0"/>
              </a:rPr>
              <a:t>Accuracy graphs</a:t>
            </a:r>
            <a:endParaRPr lang="en-US" sz="2200" i="1"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386080" y="1866899"/>
            <a:ext cx="3500120" cy="453390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spcBef>
                <a:spcPts val="0"/>
              </a:spcBef>
              <a:buNone/>
            </a:pPr>
            <a:r>
              <a:rPr lang="en-US" sz="1500" dirty="0" err="1">
                <a:solidFill>
                  <a:schemeClr val="tx1"/>
                </a:solidFill>
                <a:latin typeface="Times New Roman" panose="02020603050405020304" pitchFamily="18" charset="0"/>
                <a:cs typeface="Times New Roman" panose="02020603050405020304" pitchFamily="18" charset="0"/>
              </a:rPr>
              <a:t>plt.subplot</a:t>
            </a:r>
            <a:r>
              <a:rPr lang="en-US" sz="1500" dirty="0">
                <a:solidFill>
                  <a:schemeClr val="tx1"/>
                </a:solidFill>
                <a:latin typeface="Times New Roman" panose="02020603050405020304" pitchFamily="18" charset="0"/>
                <a:cs typeface="Times New Roman" panose="02020603050405020304" pitchFamily="18" charset="0"/>
              </a:rPr>
              <a:t>(2,1,1)</a:t>
            </a:r>
          </a:p>
          <a:p>
            <a:pPr marL="0" indent="0">
              <a:spcBef>
                <a:spcPts val="0"/>
              </a:spcBef>
              <a:buNone/>
            </a:pPr>
            <a:r>
              <a:rPr lang="en-US" sz="1500" dirty="0" err="1">
                <a:solidFill>
                  <a:schemeClr val="tx1"/>
                </a:solidFill>
                <a:latin typeface="Times New Roman" panose="02020603050405020304" pitchFamily="18" charset="0"/>
                <a:cs typeface="Times New Roman" panose="02020603050405020304" pitchFamily="18" charset="0"/>
              </a:rPr>
              <a:t>plt.plot</a:t>
            </a:r>
            <a:r>
              <a:rPr lang="en-US" sz="1500" dirty="0">
                <a:solidFill>
                  <a:schemeClr val="tx1"/>
                </a:solidFill>
                <a:latin typeface="Times New Roman" panose="02020603050405020304" pitchFamily="18" charset="0"/>
                <a:cs typeface="Times New Roman" panose="02020603050405020304" pitchFamily="18" charset="0"/>
              </a:rPr>
              <a:t>(</a:t>
            </a:r>
            <a:r>
              <a:rPr lang="en-US" sz="1500" dirty="0" err="1">
                <a:solidFill>
                  <a:schemeClr val="tx1"/>
                </a:solidFill>
                <a:latin typeface="Times New Roman" panose="02020603050405020304" pitchFamily="18" charset="0"/>
                <a:cs typeface="Times New Roman" panose="02020603050405020304" pitchFamily="18" charset="0"/>
              </a:rPr>
              <a:t>nn_simple.history</a:t>
            </a:r>
            <a:r>
              <a:rPr lang="en-US" sz="1500" dirty="0">
                <a:solidFill>
                  <a:schemeClr val="tx1"/>
                </a:solidFill>
                <a:latin typeface="Times New Roman" panose="02020603050405020304" pitchFamily="18" charset="0"/>
                <a:cs typeface="Times New Roman" panose="02020603050405020304" pitchFamily="18" charset="0"/>
              </a:rPr>
              <a:t>[</a:t>
            </a:r>
            <a:r>
              <a:rPr lang="en-US" sz="1500" dirty="0">
                <a:solidFill>
                  <a:srgbClr val="C00000"/>
                </a:solidFill>
                <a:latin typeface="Times New Roman" panose="02020603050405020304" pitchFamily="18" charset="0"/>
                <a:cs typeface="Times New Roman" panose="02020603050405020304" pitchFamily="18" charset="0"/>
              </a:rPr>
              <a:t>'accuracy'</a:t>
            </a:r>
            <a:r>
              <a:rPr lang="en-US" sz="1500" dirty="0">
                <a:solidFill>
                  <a:schemeClr val="tx1"/>
                </a:solidFill>
                <a:latin typeface="Times New Roman" panose="02020603050405020304" pitchFamily="18" charset="0"/>
                <a:cs typeface="Times New Roman" panose="02020603050405020304" pitchFamily="18" charset="0"/>
              </a:rPr>
              <a:t>])</a:t>
            </a:r>
          </a:p>
          <a:p>
            <a:pPr marL="0" indent="0">
              <a:spcBef>
                <a:spcPts val="0"/>
              </a:spcBef>
              <a:buNone/>
            </a:pPr>
            <a:r>
              <a:rPr lang="en-US" sz="1500" dirty="0" err="1">
                <a:solidFill>
                  <a:schemeClr val="tx1"/>
                </a:solidFill>
                <a:latin typeface="Times New Roman" panose="02020603050405020304" pitchFamily="18" charset="0"/>
                <a:cs typeface="Times New Roman" panose="02020603050405020304" pitchFamily="18" charset="0"/>
              </a:rPr>
              <a:t>plt.plot</a:t>
            </a:r>
            <a:r>
              <a:rPr lang="en-US" sz="1500" dirty="0">
                <a:solidFill>
                  <a:schemeClr val="tx1"/>
                </a:solidFill>
                <a:latin typeface="Times New Roman" panose="02020603050405020304" pitchFamily="18" charset="0"/>
                <a:cs typeface="Times New Roman" panose="02020603050405020304" pitchFamily="18" charset="0"/>
              </a:rPr>
              <a:t>(</a:t>
            </a:r>
            <a:r>
              <a:rPr lang="en-US" sz="1500" dirty="0" err="1">
                <a:solidFill>
                  <a:schemeClr val="tx1"/>
                </a:solidFill>
                <a:latin typeface="Times New Roman" panose="02020603050405020304" pitchFamily="18" charset="0"/>
                <a:cs typeface="Times New Roman" panose="02020603050405020304" pitchFamily="18" charset="0"/>
              </a:rPr>
              <a:t>nn_simple.history</a:t>
            </a:r>
            <a:r>
              <a:rPr lang="en-US" sz="1500" dirty="0">
                <a:solidFill>
                  <a:schemeClr val="tx1"/>
                </a:solidFill>
                <a:latin typeface="Times New Roman" panose="02020603050405020304" pitchFamily="18" charset="0"/>
                <a:cs typeface="Times New Roman" panose="02020603050405020304" pitchFamily="18" charset="0"/>
              </a:rPr>
              <a:t>[</a:t>
            </a:r>
            <a:r>
              <a:rPr lang="en-US" sz="1500" dirty="0">
                <a:solidFill>
                  <a:srgbClr val="C00000"/>
                </a:solidFill>
                <a:latin typeface="Times New Roman" panose="02020603050405020304" pitchFamily="18" charset="0"/>
                <a:cs typeface="Times New Roman" panose="02020603050405020304" pitchFamily="18" charset="0"/>
              </a:rPr>
              <a:t>'</a:t>
            </a:r>
            <a:r>
              <a:rPr lang="en-US" sz="1500" dirty="0" err="1">
                <a:solidFill>
                  <a:srgbClr val="C00000"/>
                </a:solidFill>
                <a:latin typeface="Times New Roman" panose="02020603050405020304" pitchFamily="18" charset="0"/>
                <a:cs typeface="Times New Roman" panose="02020603050405020304" pitchFamily="18" charset="0"/>
              </a:rPr>
              <a:t>val_accuracy</a:t>
            </a:r>
            <a:r>
              <a:rPr lang="en-US" sz="1500" dirty="0">
                <a:solidFill>
                  <a:srgbClr val="C00000"/>
                </a:solidFill>
                <a:latin typeface="Times New Roman" panose="02020603050405020304" pitchFamily="18" charset="0"/>
                <a:cs typeface="Times New Roman" panose="02020603050405020304" pitchFamily="18" charset="0"/>
              </a:rPr>
              <a:t>'</a:t>
            </a:r>
            <a:r>
              <a:rPr lang="en-US" sz="1500" dirty="0">
                <a:solidFill>
                  <a:schemeClr val="tx1"/>
                </a:solidFill>
                <a:latin typeface="Times New Roman" panose="02020603050405020304" pitchFamily="18" charset="0"/>
                <a:cs typeface="Times New Roman" panose="02020603050405020304" pitchFamily="18" charset="0"/>
              </a:rPr>
              <a:t>])</a:t>
            </a:r>
          </a:p>
          <a:p>
            <a:pPr marL="0" indent="0">
              <a:spcBef>
                <a:spcPts val="0"/>
              </a:spcBef>
              <a:buNone/>
            </a:pPr>
            <a:r>
              <a:rPr lang="en-US" sz="1500" dirty="0" err="1">
                <a:solidFill>
                  <a:schemeClr val="tx1"/>
                </a:solidFill>
                <a:latin typeface="Times New Roman" panose="02020603050405020304" pitchFamily="18" charset="0"/>
                <a:cs typeface="Times New Roman" panose="02020603050405020304" pitchFamily="18" charset="0"/>
              </a:rPr>
              <a:t>plt.title</a:t>
            </a:r>
            <a:r>
              <a:rPr lang="en-US" sz="1500" dirty="0">
                <a:solidFill>
                  <a:schemeClr val="tx1"/>
                </a:solidFill>
                <a:latin typeface="Times New Roman" panose="02020603050405020304" pitchFamily="18" charset="0"/>
                <a:cs typeface="Times New Roman" panose="02020603050405020304" pitchFamily="18" charset="0"/>
              </a:rPr>
              <a:t>(</a:t>
            </a:r>
            <a:r>
              <a:rPr lang="en-US" sz="1500" dirty="0">
                <a:solidFill>
                  <a:srgbClr val="C00000"/>
                </a:solidFill>
                <a:latin typeface="Times New Roman" panose="02020603050405020304" pitchFamily="18" charset="0"/>
                <a:cs typeface="Times New Roman" panose="02020603050405020304" pitchFamily="18" charset="0"/>
              </a:rPr>
              <a:t>'model accuracy'</a:t>
            </a:r>
            <a:r>
              <a:rPr lang="en-US" sz="1500" dirty="0">
                <a:solidFill>
                  <a:schemeClr val="tx1"/>
                </a:solidFill>
                <a:latin typeface="Times New Roman" panose="02020603050405020304" pitchFamily="18" charset="0"/>
                <a:cs typeface="Times New Roman" panose="02020603050405020304" pitchFamily="18" charset="0"/>
              </a:rPr>
              <a:t>)</a:t>
            </a:r>
          </a:p>
          <a:p>
            <a:pPr marL="0" indent="0">
              <a:spcBef>
                <a:spcPts val="0"/>
              </a:spcBef>
              <a:buNone/>
            </a:pPr>
            <a:r>
              <a:rPr lang="en-US" sz="1500" dirty="0" err="1">
                <a:solidFill>
                  <a:schemeClr val="tx1"/>
                </a:solidFill>
                <a:latin typeface="Times New Roman" panose="02020603050405020304" pitchFamily="18" charset="0"/>
                <a:cs typeface="Times New Roman" panose="02020603050405020304" pitchFamily="18" charset="0"/>
              </a:rPr>
              <a:t>plt.ylabel</a:t>
            </a:r>
            <a:r>
              <a:rPr lang="en-US" sz="1500" dirty="0">
                <a:solidFill>
                  <a:schemeClr val="tx1"/>
                </a:solidFill>
                <a:latin typeface="Times New Roman" panose="02020603050405020304" pitchFamily="18" charset="0"/>
                <a:cs typeface="Times New Roman" panose="02020603050405020304" pitchFamily="18" charset="0"/>
              </a:rPr>
              <a:t>(</a:t>
            </a:r>
            <a:r>
              <a:rPr lang="en-US" sz="1500" dirty="0">
                <a:solidFill>
                  <a:srgbClr val="C00000"/>
                </a:solidFill>
                <a:latin typeface="Times New Roman" panose="02020603050405020304" pitchFamily="18" charset="0"/>
                <a:cs typeface="Times New Roman" panose="02020603050405020304" pitchFamily="18" charset="0"/>
              </a:rPr>
              <a:t>'accuracy'</a:t>
            </a:r>
            <a:r>
              <a:rPr lang="en-US" sz="1500" dirty="0">
                <a:solidFill>
                  <a:schemeClr val="tx1"/>
                </a:solidFill>
                <a:latin typeface="Times New Roman" panose="02020603050405020304" pitchFamily="18" charset="0"/>
                <a:cs typeface="Times New Roman" panose="02020603050405020304" pitchFamily="18" charset="0"/>
              </a:rPr>
              <a:t>)</a:t>
            </a:r>
          </a:p>
          <a:p>
            <a:pPr marL="0" indent="0">
              <a:spcBef>
                <a:spcPts val="0"/>
              </a:spcBef>
              <a:buNone/>
            </a:pPr>
            <a:r>
              <a:rPr lang="en-US" sz="1500" dirty="0" err="1">
                <a:solidFill>
                  <a:schemeClr val="tx1"/>
                </a:solidFill>
                <a:latin typeface="Times New Roman" panose="02020603050405020304" pitchFamily="18" charset="0"/>
                <a:cs typeface="Times New Roman" panose="02020603050405020304" pitchFamily="18" charset="0"/>
              </a:rPr>
              <a:t>plt.xlabel</a:t>
            </a:r>
            <a:r>
              <a:rPr lang="en-US" sz="1500" dirty="0">
                <a:solidFill>
                  <a:schemeClr val="tx1"/>
                </a:solidFill>
                <a:latin typeface="Times New Roman" panose="02020603050405020304" pitchFamily="18" charset="0"/>
                <a:cs typeface="Times New Roman" panose="02020603050405020304" pitchFamily="18" charset="0"/>
              </a:rPr>
              <a:t>('epoch')</a:t>
            </a:r>
          </a:p>
          <a:p>
            <a:pPr marL="0" indent="0">
              <a:spcBef>
                <a:spcPts val="0"/>
              </a:spcBef>
              <a:buNone/>
            </a:pPr>
            <a:r>
              <a:rPr lang="en-US" sz="1500" dirty="0" err="1">
                <a:solidFill>
                  <a:schemeClr val="tx1"/>
                </a:solidFill>
                <a:latin typeface="Times New Roman" panose="02020603050405020304" pitchFamily="18" charset="0"/>
                <a:cs typeface="Times New Roman" panose="02020603050405020304" pitchFamily="18" charset="0"/>
              </a:rPr>
              <a:t>plt.legend</a:t>
            </a:r>
            <a:r>
              <a:rPr lang="en-US" sz="1500" dirty="0">
                <a:solidFill>
                  <a:schemeClr val="tx1"/>
                </a:solidFill>
                <a:latin typeface="Times New Roman" panose="02020603050405020304" pitchFamily="18" charset="0"/>
                <a:cs typeface="Times New Roman" panose="02020603050405020304" pitchFamily="18" charset="0"/>
              </a:rPr>
              <a:t>([</a:t>
            </a:r>
            <a:r>
              <a:rPr lang="en-US" sz="1500" dirty="0">
                <a:solidFill>
                  <a:srgbClr val="C00000"/>
                </a:solidFill>
                <a:latin typeface="Times New Roman" panose="02020603050405020304" pitchFamily="18" charset="0"/>
                <a:cs typeface="Times New Roman" panose="02020603050405020304" pitchFamily="18" charset="0"/>
              </a:rPr>
              <a:t>'train'</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a:solidFill>
                  <a:srgbClr val="C00000"/>
                </a:solidFill>
                <a:latin typeface="Times New Roman" panose="02020603050405020304" pitchFamily="18" charset="0"/>
                <a:cs typeface="Times New Roman" panose="02020603050405020304" pitchFamily="18" charset="0"/>
              </a:rPr>
              <a:t>'test'</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loc</a:t>
            </a:r>
            <a:r>
              <a:rPr lang="en-US" sz="1500" dirty="0">
                <a:solidFill>
                  <a:schemeClr val="tx1"/>
                </a:solidFill>
                <a:latin typeface="Times New Roman" panose="02020603050405020304" pitchFamily="18" charset="0"/>
                <a:cs typeface="Times New Roman" panose="02020603050405020304" pitchFamily="18" charset="0"/>
              </a:rPr>
              <a:t>=</a:t>
            </a:r>
            <a:r>
              <a:rPr lang="en-US" sz="1500" dirty="0">
                <a:solidFill>
                  <a:srgbClr val="C00000"/>
                </a:solidFill>
                <a:latin typeface="Times New Roman" panose="02020603050405020304" pitchFamily="18" charset="0"/>
                <a:cs typeface="Times New Roman" panose="02020603050405020304" pitchFamily="18" charset="0"/>
              </a:rPr>
              <a:t>'lower right')</a:t>
            </a:r>
          </a:p>
          <a:p>
            <a:pPr marL="0" indent="0">
              <a:spcBef>
                <a:spcPts val="0"/>
              </a:spcBef>
              <a:buNone/>
            </a:pPr>
            <a:endParaRPr lang="en-US" sz="1500" dirty="0">
              <a:solidFill>
                <a:schemeClr val="tx1"/>
              </a:solidFill>
              <a:latin typeface="Times New Roman" panose="02020603050405020304" pitchFamily="18" charset="0"/>
              <a:cs typeface="Times New Roman" panose="02020603050405020304" pitchFamily="18" charset="0"/>
            </a:endParaRPr>
          </a:p>
          <a:p>
            <a:pPr marL="0" indent="0">
              <a:spcBef>
                <a:spcPts val="0"/>
              </a:spcBef>
              <a:buNone/>
            </a:pPr>
            <a:r>
              <a:rPr lang="en-US" sz="1500" dirty="0" err="1">
                <a:solidFill>
                  <a:schemeClr val="tx1"/>
                </a:solidFill>
                <a:latin typeface="Times New Roman" panose="02020603050405020304" pitchFamily="18" charset="0"/>
                <a:cs typeface="Times New Roman" panose="02020603050405020304" pitchFamily="18" charset="0"/>
              </a:rPr>
              <a:t>plt.subplot</a:t>
            </a:r>
            <a:r>
              <a:rPr lang="en-US" sz="1500" dirty="0">
                <a:solidFill>
                  <a:schemeClr val="tx1"/>
                </a:solidFill>
                <a:latin typeface="Times New Roman" panose="02020603050405020304" pitchFamily="18" charset="0"/>
                <a:cs typeface="Times New Roman" panose="02020603050405020304" pitchFamily="18" charset="0"/>
              </a:rPr>
              <a:t>(2,1,2)</a:t>
            </a:r>
          </a:p>
          <a:p>
            <a:pPr marL="0" indent="0">
              <a:spcBef>
                <a:spcPts val="0"/>
              </a:spcBef>
              <a:buNone/>
            </a:pPr>
            <a:r>
              <a:rPr lang="en-US" sz="1500" dirty="0" err="1">
                <a:solidFill>
                  <a:schemeClr val="tx1"/>
                </a:solidFill>
                <a:latin typeface="Times New Roman" panose="02020603050405020304" pitchFamily="18" charset="0"/>
                <a:cs typeface="Times New Roman" panose="02020603050405020304" pitchFamily="18" charset="0"/>
              </a:rPr>
              <a:t>plt.plot</a:t>
            </a:r>
            <a:r>
              <a:rPr lang="en-US" sz="1500" dirty="0">
                <a:solidFill>
                  <a:schemeClr val="tx1"/>
                </a:solidFill>
                <a:latin typeface="Times New Roman" panose="02020603050405020304" pitchFamily="18" charset="0"/>
                <a:cs typeface="Times New Roman" panose="02020603050405020304" pitchFamily="18" charset="0"/>
              </a:rPr>
              <a:t>(</a:t>
            </a:r>
            <a:r>
              <a:rPr lang="en-US" sz="1500" dirty="0" err="1">
                <a:solidFill>
                  <a:schemeClr val="tx1"/>
                </a:solidFill>
                <a:latin typeface="Times New Roman" panose="02020603050405020304" pitchFamily="18" charset="0"/>
                <a:cs typeface="Times New Roman" panose="02020603050405020304" pitchFamily="18" charset="0"/>
              </a:rPr>
              <a:t>nn_simple.history</a:t>
            </a:r>
            <a:r>
              <a:rPr lang="en-US" sz="1500" dirty="0">
                <a:solidFill>
                  <a:schemeClr val="tx1"/>
                </a:solidFill>
                <a:latin typeface="Times New Roman" panose="02020603050405020304" pitchFamily="18" charset="0"/>
                <a:cs typeface="Times New Roman" panose="02020603050405020304" pitchFamily="18" charset="0"/>
              </a:rPr>
              <a:t>[</a:t>
            </a:r>
            <a:r>
              <a:rPr lang="en-US" sz="1500" dirty="0">
                <a:solidFill>
                  <a:srgbClr val="C00000"/>
                </a:solidFill>
                <a:latin typeface="Times New Roman" panose="02020603050405020304" pitchFamily="18" charset="0"/>
                <a:cs typeface="Times New Roman" panose="02020603050405020304" pitchFamily="18" charset="0"/>
              </a:rPr>
              <a:t>'loss'</a:t>
            </a:r>
            <a:r>
              <a:rPr lang="en-US" sz="1500" dirty="0">
                <a:solidFill>
                  <a:schemeClr val="tx1"/>
                </a:solidFill>
                <a:latin typeface="Times New Roman" panose="02020603050405020304" pitchFamily="18" charset="0"/>
                <a:cs typeface="Times New Roman" panose="02020603050405020304" pitchFamily="18" charset="0"/>
              </a:rPr>
              <a:t>])</a:t>
            </a:r>
          </a:p>
          <a:p>
            <a:pPr marL="0" indent="0">
              <a:spcBef>
                <a:spcPts val="0"/>
              </a:spcBef>
              <a:buNone/>
            </a:pPr>
            <a:r>
              <a:rPr lang="en-US" sz="1500" dirty="0" err="1">
                <a:solidFill>
                  <a:schemeClr val="tx1"/>
                </a:solidFill>
                <a:latin typeface="Times New Roman" panose="02020603050405020304" pitchFamily="18" charset="0"/>
                <a:cs typeface="Times New Roman" panose="02020603050405020304" pitchFamily="18" charset="0"/>
              </a:rPr>
              <a:t>plt.plot</a:t>
            </a:r>
            <a:r>
              <a:rPr lang="en-US" sz="1500" dirty="0">
                <a:solidFill>
                  <a:schemeClr val="tx1"/>
                </a:solidFill>
                <a:latin typeface="Times New Roman" panose="02020603050405020304" pitchFamily="18" charset="0"/>
                <a:cs typeface="Times New Roman" panose="02020603050405020304" pitchFamily="18" charset="0"/>
              </a:rPr>
              <a:t>(</a:t>
            </a:r>
            <a:r>
              <a:rPr lang="en-US" sz="1500" dirty="0" err="1">
                <a:solidFill>
                  <a:schemeClr val="tx1"/>
                </a:solidFill>
                <a:latin typeface="Times New Roman" panose="02020603050405020304" pitchFamily="18" charset="0"/>
                <a:cs typeface="Times New Roman" panose="02020603050405020304" pitchFamily="18" charset="0"/>
              </a:rPr>
              <a:t>nn_simple.history</a:t>
            </a:r>
            <a:r>
              <a:rPr lang="en-US" sz="1500" dirty="0">
                <a:solidFill>
                  <a:schemeClr val="tx1"/>
                </a:solidFill>
                <a:latin typeface="Times New Roman" panose="02020603050405020304" pitchFamily="18" charset="0"/>
                <a:cs typeface="Times New Roman" panose="02020603050405020304" pitchFamily="18" charset="0"/>
              </a:rPr>
              <a:t>[</a:t>
            </a:r>
            <a:r>
              <a:rPr lang="en-US" sz="1500" dirty="0">
                <a:solidFill>
                  <a:srgbClr val="C00000"/>
                </a:solidFill>
                <a:latin typeface="Times New Roman" panose="02020603050405020304" pitchFamily="18" charset="0"/>
                <a:cs typeface="Times New Roman" panose="02020603050405020304" pitchFamily="18" charset="0"/>
              </a:rPr>
              <a:t>'</a:t>
            </a:r>
            <a:r>
              <a:rPr lang="en-US" sz="1500" dirty="0" err="1">
                <a:solidFill>
                  <a:srgbClr val="C00000"/>
                </a:solidFill>
                <a:latin typeface="Times New Roman" panose="02020603050405020304" pitchFamily="18" charset="0"/>
                <a:cs typeface="Times New Roman" panose="02020603050405020304" pitchFamily="18" charset="0"/>
              </a:rPr>
              <a:t>val_loss</a:t>
            </a:r>
            <a:r>
              <a:rPr lang="en-US" sz="1500" dirty="0">
                <a:solidFill>
                  <a:srgbClr val="C00000"/>
                </a:solidFill>
                <a:latin typeface="Times New Roman" panose="02020603050405020304" pitchFamily="18" charset="0"/>
                <a:cs typeface="Times New Roman" panose="02020603050405020304" pitchFamily="18" charset="0"/>
              </a:rPr>
              <a:t>'</a:t>
            </a:r>
            <a:r>
              <a:rPr lang="en-US" sz="1500" dirty="0">
                <a:solidFill>
                  <a:schemeClr val="tx1"/>
                </a:solidFill>
                <a:latin typeface="Times New Roman" panose="02020603050405020304" pitchFamily="18" charset="0"/>
                <a:cs typeface="Times New Roman" panose="02020603050405020304" pitchFamily="18" charset="0"/>
              </a:rPr>
              <a:t>])</a:t>
            </a:r>
          </a:p>
          <a:p>
            <a:pPr marL="0" indent="0">
              <a:spcBef>
                <a:spcPts val="0"/>
              </a:spcBef>
              <a:buNone/>
            </a:pPr>
            <a:r>
              <a:rPr lang="en-US" sz="1500" dirty="0" err="1">
                <a:solidFill>
                  <a:schemeClr val="tx1"/>
                </a:solidFill>
                <a:latin typeface="Times New Roman" panose="02020603050405020304" pitchFamily="18" charset="0"/>
                <a:cs typeface="Times New Roman" panose="02020603050405020304" pitchFamily="18" charset="0"/>
              </a:rPr>
              <a:t>plt.title</a:t>
            </a:r>
            <a:r>
              <a:rPr lang="en-US" sz="1500" dirty="0">
                <a:solidFill>
                  <a:schemeClr val="tx1"/>
                </a:solidFill>
                <a:latin typeface="Times New Roman" panose="02020603050405020304" pitchFamily="18" charset="0"/>
                <a:cs typeface="Times New Roman" panose="02020603050405020304" pitchFamily="18" charset="0"/>
              </a:rPr>
              <a:t>(</a:t>
            </a:r>
            <a:r>
              <a:rPr lang="en-US" sz="1500" dirty="0">
                <a:solidFill>
                  <a:srgbClr val="C00000"/>
                </a:solidFill>
                <a:latin typeface="Times New Roman" panose="02020603050405020304" pitchFamily="18" charset="0"/>
                <a:cs typeface="Times New Roman" panose="02020603050405020304" pitchFamily="18" charset="0"/>
              </a:rPr>
              <a:t>'model loss'</a:t>
            </a:r>
            <a:r>
              <a:rPr lang="en-US" sz="1500" dirty="0">
                <a:solidFill>
                  <a:schemeClr val="tx1"/>
                </a:solidFill>
                <a:latin typeface="Times New Roman" panose="02020603050405020304" pitchFamily="18" charset="0"/>
                <a:cs typeface="Times New Roman" panose="02020603050405020304" pitchFamily="18" charset="0"/>
              </a:rPr>
              <a:t>)</a:t>
            </a:r>
          </a:p>
          <a:p>
            <a:pPr marL="0" indent="0">
              <a:spcBef>
                <a:spcPts val="0"/>
              </a:spcBef>
              <a:buNone/>
            </a:pPr>
            <a:r>
              <a:rPr lang="en-US" sz="1500" dirty="0" err="1">
                <a:solidFill>
                  <a:schemeClr val="tx1"/>
                </a:solidFill>
                <a:latin typeface="Times New Roman" panose="02020603050405020304" pitchFamily="18" charset="0"/>
                <a:cs typeface="Times New Roman" panose="02020603050405020304" pitchFamily="18" charset="0"/>
              </a:rPr>
              <a:t>plt.ylabel</a:t>
            </a:r>
            <a:r>
              <a:rPr lang="en-US" sz="1500" dirty="0">
                <a:solidFill>
                  <a:schemeClr val="tx1"/>
                </a:solidFill>
                <a:latin typeface="Times New Roman" panose="02020603050405020304" pitchFamily="18" charset="0"/>
                <a:cs typeface="Times New Roman" panose="02020603050405020304" pitchFamily="18" charset="0"/>
              </a:rPr>
              <a:t>(</a:t>
            </a:r>
            <a:r>
              <a:rPr lang="en-US" sz="1500" dirty="0">
                <a:solidFill>
                  <a:srgbClr val="C00000"/>
                </a:solidFill>
                <a:latin typeface="Times New Roman" panose="02020603050405020304" pitchFamily="18" charset="0"/>
                <a:cs typeface="Times New Roman" panose="02020603050405020304" pitchFamily="18" charset="0"/>
              </a:rPr>
              <a:t>'loss'</a:t>
            </a:r>
            <a:r>
              <a:rPr lang="en-US" sz="1500" dirty="0">
                <a:solidFill>
                  <a:schemeClr val="tx1"/>
                </a:solidFill>
                <a:latin typeface="Times New Roman" panose="02020603050405020304" pitchFamily="18" charset="0"/>
                <a:cs typeface="Times New Roman" panose="02020603050405020304" pitchFamily="18" charset="0"/>
              </a:rPr>
              <a:t>)</a:t>
            </a:r>
          </a:p>
          <a:p>
            <a:pPr marL="0" indent="0">
              <a:spcBef>
                <a:spcPts val="0"/>
              </a:spcBef>
              <a:buNone/>
            </a:pPr>
            <a:r>
              <a:rPr lang="en-US" sz="1500" dirty="0" err="1">
                <a:solidFill>
                  <a:schemeClr val="tx1"/>
                </a:solidFill>
                <a:latin typeface="Times New Roman" panose="02020603050405020304" pitchFamily="18" charset="0"/>
                <a:cs typeface="Times New Roman" panose="02020603050405020304" pitchFamily="18" charset="0"/>
              </a:rPr>
              <a:t>plt.xlabel</a:t>
            </a:r>
            <a:r>
              <a:rPr lang="en-US" sz="1500" dirty="0">
                <a:solidFill>
                  <a:schemeClr val="tx1"/>
                </a:solidFill>
                <a:latin typeface="Times New Roman" panose="02020603050405020304" pitchFamily="18" charset="0"/>
                <a:cs typeface="Times New Roman" panose="02020603050405020304" pitchFamily="18" charset="0"/>
              </a:rPr>
              <a:t>(</a:t>
            </a:r>
            <a:r>
              <a:rPr lang="en-US" sz="1500" dirty="0">
                <a:solidFill>
                  <a:srgbClr val="C00000"/>
                </a:solidFill>
                <a:latin typeface="Times New Roman" panose="02020603050405020304" pitchFamily="18" charset="0"/>
                <a:cs typeface="Times New Roman" panose="02020603050405020304" pitchFamily="18" charset="0"/>
              </a:rPr>
              <a:t>'epoch'</a:t>
            </a:r>
            <a:r>
              <a:rPr lang="en-US" sz="1500" dirty="0">
                <a:solidFill>
                  <a:schemeClr val="tx1"/>
                </a:solidFill>
                <a:latin typeface="Times New Roman" panose="02020603050405020304" pitchFamily="18" charset="0"/>
                <a:cs typeface="Times New Roman" panose="02020603050405020304" pitchFamily="18" charset="0"/>
              </a:rPr>
              <a:t>)</a:t>
            </a:r>
          </a:p>
          <a:p>
            <a:pPr marL="0" indent="0">
              <a:spcBef>
                <a:spcPts val="0"/>
              </a:spcBef>
              <a:buNone/>
            </a:pPr>
            <a:r>
              <a:rPr lang="en-US" sz="1500" dirty="0" err="1">
                <a:solidFill>
                  <a:schemeClr val="tx1"/>
                </a:solidFill>
                <a:latin typeface="Times New Roman" panose="02020603050405020304" pitchFamily="18" charset="0"/>
                <a:cs typeface="Times New Roman" panose="02020603050405020304" pitchFamily="18" charset="0"/>
              </a:rPr>
              <a:t>plt.legend</a:t>
            </a:r>
            <a:r>
              <a:rPr lang="en-US" sz="1500" dirty="0">
                <a:solidFill>
                  <a:schemeClr val="tx1"/>
                </a:solidFill>
                <a:latin typeface="Times New Roman" panose="02020603050405020304" pitchFamily="18" charset="0"/>
                <a:cs typeface="Times New Roman" panose="02020603050405020304" pitchFamily="18" charset="0"/>
              </a:rPr>
              <a:t>([</a:t>
            </a:r>
            <a:r>
              <a:rPr lang="en-US" sz="1500" dirty="0">
                <a:solidFill>
                  <a:srgbClr val="C00000"/>
                </a:solidFill>
                <a:latin typeface="Times New Roman" panose="02020603050405020304" pitchFamily="18" charset="0"/>
                <a:cs typeface="Times New Roman" panose="02020603050405020304" pitchFamily="18" charset="0"/>
              </a:rPr>
              <a:t>'train'</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a:solidFill>
                  <a:srgbClr val="C00000"/>
                </a:solidFill>
                <a:latin typeface="Times New Roman" panose="02020603050405020304" pitchFamily="18" charset="0"/>
                <a:cs typeface="Times New Roman" panose="02020603050405020304" pitchFamily="18" charset="0"/>
              </a:rPr>
              <a:t>'test'</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loc</a:t>
            </a:r>
            <a:r>
              <a:rPr lang="en-US" sz="1500" dirty="0">
                <a:solidFill>
                  <a:schemeClr val="tx1"/>
                </a:solidFill>
                <a:latin typeface="Times New Roman" panose="02020603050405020304" pitchFamily="18" charset="0"/>
                <a:cs typeface="Times New Roman" panose="02020603050405020304" pitchFamily="18" charset="0"/>
              </a:rPr>
              <a:t>=</a:t>
            </a:r>
            <a:r>
              <a:rPr lang="en-US" sz="1500" dirty="0">
                <a:solidFill>
                  <a:srgbClr val="C00000"/>
                </a:solidFill>
                <a:latin typeface="Times New Roman" panose="02020603050405020304" pitchFamily="18" charset="0"/>
                <a:cs typeface="Times New Roman" panose="02020603050405020304" pitchFamily="18" charset="0"/>
              </a:rPr>
              <a:t>'upper right'</a:t>
            </a:r>
            <a:r>
              <a:rPr lang="en-US" sz="1500" dirty="0">
                <a:solidFill>
                  <a:schemeClr val="tx1"/>
                </a:solidFill>
                <a:latin typeface="Times New Roman" panose="02020603050405020304" pitchFamily="18" charset="0"/>
                <a:cs typeface="Times New Roman" panose="02020603050405020304" pitchFamily="18" charset="0"/>
              </a:rPr>
              <a:t>)</a:t>
            </a:r>
          </a:p>
          <a:p>
            <a:pPr marL="0" indent="0">
              <a:spcBef>
                <a:spcPts val="0"/>
              </a:spcBef>
              <a:buNone/>
            </a:pPr>
            <a:endParaRPr lang="en-US" sz="1500" dirty="0">
              <a:solidFill>
                <a:schemeClr val="tx1"/>
              </a:solidFill>
              <a:latin typeface="Times New Roman" panose="02020603050405020304" pitchFamily="18" charset="0"/>
              <a:cs typeface="Times New Roman" panose="02020603050405020304" pitchFamily="18" charset="0"/>
            </a:endParaRPr>
          </a:p>
          <a:p>
            <a:pPr marL="0" indent="0">
              <a:spcBef>
                <a:spcPts val="0"/>
              </a:spcBef>
              <a:buNone/>
            </a:pPr>
            <a:r>
              <a:rPr lang="en-US" sz="1500" dirty="0" err="1">
                <a:solidFill>
                  <a:schemeClr val="tx1"/>
                </a:solidFill>
                <a:latin typeface="Times New Roman" panose="02020603050405020304" pitchFamily="18" charset="0"/>
                <a:cs typeface="Times New Roman" panose="02020603050405020304" pitchFamily="18" charset="0"/>
              </a:rPr>
              <a:t>plt.show</a:t>
            </a:r>
            <a:r>
              <a:rPr lang="en-US" sz="1500" dirty="0">
                <a:solidFill>
                  <a:schemeClr val="tx1"/>
                </a:solidFill>
                <a:latin typeface="Times New Roman" panose="02020603050405020304" pitchFamily="18" charset="0"/>
                <a:cs typeface="Times New Roman" panose="02020603050405020304" pitchFamily="18" charset="0"/>
              </a:rPr>
              <a:t>()</a:t>
            </a:r>
          </a:p>
        </p:txBody>
      </p:sp>
      <p:pic>
        <p:nvPicPr>
          <p:cNvPr id="3" name="Picture 2"/>
          <p:cNvPicPr>
            <a:picLocks noChangeAspect="1"/>
          </p:cNvPicPr>
          <p:nvPr/>
        </p:nvPicPr>
        <p:blipFill>
          <a:blip r:embed="rId2"/>
          <a:stretch>
            <a:fillRect/>
          </a:stretch>
        </p:blipFill>
        <p:spPr>
          <a:xfrm>
            <a:off x="3731698" y="2057400"/>
            <a:ext cx="4462463" cy="3035476"/>
          </a:xfrm>
          <a:prstGeom prst="rect">
            <a:avLst/>
          </a:prstGeom>
        </p:spPr>
      </p:pic>
    </p:spTree>
    <p:extLst>
      <p:ext uri="{BB962C8B-B14F-4D97-AF65-F5344CB8AC3E}">
        <p14:creationId xmlns:p14="http://schemas.microsoft.com/office/powerpoint/2010/main" val="3692124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4962" y="438484"/>
            <a:ext cx="6589199" cy="823690"/>
          </a:xfrm>
        </p:spPr>
        <p:txBody>
          <a:bodyPr/>
          <a:lstStyle/>
          <a:p>
            <a:r>
              <a:rPr lang="en-US" dirty="0">
                <a:latin typeface="Times New Roman" panose="02020603050405020304" pitchFamily="18" charset="0"/>
                <a:cs typeface="Times New Roman" panose="02020603050405020304" pitchFamily="18" charset="0"/>
              </a:rPr>
              <a:t>Model performance</a:t>
            </a:r>
          </a:p>
        </p:txBody>
      </p:sp>
      <p:sp>
        <p:nvSpPr>
          <p:cNvPr id="4" name="Slide Number Placeholder 3"/>
          <p:cNvSpPr>
            <a:spLocks noGrp="1"/>
          </p:cNvSpPr>
          <p:nvPr>
            <p:ph type="sldNum" sz="quarter" idx="12"/>
          </p:nvPr>
        </p:nvSpPr>
        <p:spPr/>
        <p:txBody>
          <a:bodyPr/>
          <a:lstStyle/>
          <a:p>
            <a:fld id="{76F96C40-0356-46F5-90E5-FF57DE76D9A0}" type="slidenum">
              <a:rPr lang="en-US" smtClean="0"/>
              <a:t>22</a:t>
            </a:fld>
            <a:endParaRPr lang="en-US"/>
          </a:p>
        </p:txBody>
      </p:sp>
      <p:sp>
        <p:nvSpPr>
          <p:cNvPr id="41" name="Content Placeholder 2"/>
          <p:cNvSpPr txBox="1">
            <a:spLocks/>
          </p:cNvSpPr>
          <p:nvPr/>
        </p:nvSpPr>
        <p:spPr>
          <a:xfrm>
            <a:off x="386080" y="1371600"/>
            <a:ext cx="8300720" cy="525779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200" dirty="0">
                <a:latin typeface="Times New Roman" panose="02020603050405020304" pitchFamily="18" charset="0"/>
                <a:cs typeface="Times New Roman" panose="02020603050405020304" pitchFamily="18" charset="0"/>
              </a:rPr>
              <a:t>We can see the performance of model graphically.</a:t>
            </a:r>
            <a:endParaRPr lang="en-US" sz="2200" i="1"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386080" y="1866899"/>
            <a:ext cx="8376920" cy="453390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spcBef>
                <a:spcPts val="0"/>
              </a:spcBef>
              <a:buNone/>
            </a:pPr>
            <a:r>
              <a:rPr lang="en-US" sz="1500" dirty="0" err="1">
                <a:solidFill>
                  <a:schemeClr val="tx1"/>
                </a:solidFill>
                <a:latin typeface="Times New Roman" panose="02020603050405020304" pitchFamily="18" charset="0"/>
                <a:cs typeface="Times New Roman" panose="02020603050405020304" pitchFamily="18" charset="0"/>
              </a:rPr>
              <a:t>predicted_classes</a:t>
            </a:r>
            <a:r>
              <a:rPr lang="en-US" sz="1500" dirty="0">
                <a:solidFill>
                  <a:schemeClr val="tx1"/>
                </a:solidFill>
                <a:latin typeface="Times New Roman" panose="02020603050405020304" pitchFamily="18" charset="0"/>
                <a:cs typeface="Times New Roman" panose="02020603050405020304" pitchFamily="18" charset="0"/>
              </a:rPr>
              <a:t> = </a:t>
            </a:r>
            <a:r>
              <a:rPr lang="en-US" sz="1500" dirty="0" err="1">
                <a:solidFill>
                  <a:schemeClr val="tx1"/>
                </a:solidFill>
                <a:latin typeface="Times New Roman" panose="02020603050405020304" pitchFamily="18" charset="0"/>
                <a:cs typeface="Times New Roman" panose="02020603050405020304" pitchFamily="18" charset="0"/>
              </a:rPr>
              <a:t>model.predict_classes</a:t>
            </a:r>
            <a:r>
              <a:rPr lang="en-US" sz="1500" dirty="0">
                <a:solidFill>
                  <a:schemeClr val="tx1"/>
                </a:solidFill>
                <a:latin typeface="Times New Roman" panose="02020603050405020304" pitchFamily="18" charset="0"/>
                <a:cs typeface="Times New Roman" panose="02020603050405020304" pitchFamily="18" charset="0"/>
              </a:rPr>
              <a:t>(</a:t>
            </a:r>
            <a:r>
              <a:rPr lang="en-US" sz="1500" dirty="0" err="1">
                <a:solidFill>
                  <a:schemeClr val="tx1"/>
                </a:solidFill>
                <a:latin typeface="Times New Roman" panose="02020603050405020304" pitchFamily="18" charset="0"/>
                <a:cs typeface="Times New Roman" panose="02020603050405020304" pitchFamily="18" charset="0"/>
              </a:rPr>
              <a:t>X_test</a:t>
            </a:r>
            <a:r>
              <a:rPr lang="en-US" sz="1500" dirty="0">
                <a:solidFill>
                  <a:schemeClr val="tx1"/>
                </a:solidFill>
                <a:latin typeface="Times New Roman" panose="02020603050405020304" pitchFamily="18" charset="0"/>
                <a:cs typeface="Times New Roman" panose="02020603050405020304" pitchFamily="18" charset="0"/>
              </a:rPr>
              <a:t>)</a:t>
            </a:r>
          </a:p>
          <a:p>
            <a:pPr marL="0" indent="0">
              <a:spcBef>
                <a:spcPts val="0"/>
              </a:spcBef>
              <a:buNone/>
            </a:pPr>
            <a:r>
              <a:rPr lang="en-US" sz="1500" dirty="0">
                <a:solidFill>
                  <a:srgbClr val="C00000"/>
                </a:solidFill>
                <a:latin typeface="Times New Roman" panose="02020603050405020304" pitchFamily="18" charset="0"/>
                <a:cs typeface="Times New Roman" panose="02020603050405020304" pitchFamily="18" charset="0"/>
              </a:rPr>
              <a:t># see which we predicted correctly and which not</a:t>
            </a:r>
          </a:p>
          <a:p>
            <a:pPr marL="0" indent="0">
              <a:spcBef>
                <a:spcPts val="0"/>
              </a:spcBef>
              <a:buNone/>
            </a:pPr>
            <a:r>
              <a:rPr lang="en-US" sz="1500" dirty="0" err="1">
                <a:solidFill>
                  <a:schemeClr val="tx1"/>
                </a:solidFill>
                <a:latin typeface="Times New Roman" panose="02020603050405020304" pitchFamily="18" charset="0"/>
                <a:cs typeface="Times New Roman" panose="02020603050405020304" pitchFamily="18" charset="0"/>
              </a:rPr>
              <a:t>correct_indices</a:t>
            </a:r>
            <a:r>
              <a:rPr lang="en-US" sz="1500" dirty="0">
                <a:solidFill>
                  <a:schemeClr val="tx1"/>
                </a:solidFill>
                <a:latin typeface="Times New Roman" panose="02020603050405020304" pitchFamily="18" charset="0"/>
                <a:cs typeface="Times New Roman" panose="02020603050405020304" pitchFamily="18" charset="0"/>
              </a:rPr>
              <a:t> = </a:t>
            </a:r>
            <a:r>
              <a:rPr lang="en-US" sz="1500" dirty="0" err="1">
                <a:solidFill>
                  <a:schemeClr val="tx1"/>
                </a:solidFill>
                <a:latin typeface="Times New Roman" panose="02020603050405020304" pitchFamily="18" charset="0"/>
                <a:cs typeface="Times New Roman" panose="02020603050405020304" pitchFamily="18" charset="0"/>
              </a:rPr>
              <a:t>np.nonzero</a:t>
            </a:r>
            <a:r>
              <a:rPr lang="en-US" sz="1500" dirty="0">
                <a:solidFill>
                  <a:schemeClr val="tx1"/>
                </a:solidFill>
                <a:latin typeface="Times New Roman" panose="02020603050405020304" pitchFamily="18" charset="0"/>
                <a:cs typeface="Times New Roman" panose="02020603050405020304" pitchFamily="18" charset="0"/>
              </a:rPr>
              <a:t>(</a:t>
            </a:r>
            <a:r>
              <a:rPr lang="en-US" sz="1500" dirty="0" err="1">
                <a:solidFill>
                  <a:schemeClr val="tx1"/>
                </a:solidFill>
                <a:latin typeface="Times New Roman" panose="02020603050405020304" pitchFamily="18" charset="0"/>
                <a:cs typeface="Times New Roman" panose="02020603050405020304" pitchFamily="18" charset="0"/>
              </a:rPr>
              <a:t>predicted_classes</a:t>
            </a:r>
            <a:r>
              <a:rPr lang="en-US" sz="1500" dirty="0">
                <a:solidFill>
                  <a:schemeClr val="tx1"/>
                </a:solidFill>
                <a:latin typeface="Times New Roman" panose="02020603050405020304" pitchFamily="18" charset="0"/>
                <a:cs typeface="Times New Roman" panose="02020603050405020304" pitchFamily="18" charset="0"/>
              </a:rPr>
              <a:t> == </a:t>
            </a:r>
            <a:r>
              <a:rPr lang="en-US" sz="1500" dirty="0" err="1">
                <a:solidFill>
                  <a:schemeClr val="tx1"/>
                </a:solidFill>
                <a:latin typeface="Times New Roman" panose="02020603050405020304" pitchFamily="18" charset="0"/>
                <a:cs typeface="Times New Roman" panose="02020603050405020304" pitchFamily="18" charset="0"/>
              </a:rPr>
              <a:t>Y_test</a:t>
            </a:r>
            <a:r>
              <a:rPr lang="en-US" sz="1500" dirty="0">
                <a:solidFill>
                  <a:schemeClr val="tx1"/>
                </a:solidFill>
                <a:latin typeface="Times New Roman" panose="02020603050405020304" pitchFamily="18" charset="0"/>
                <a:cs typeface="Times New Roman" panose="02020603050405020304" pitchFamily="18" charset="0"/>
              </a:rPr>
              <a:t>)[</a:t>
            </a:r>
            <a:r>
              <a:rPr lang="en-US" sz="1500" dirty="0">
                <a:solidFill>
                  <a:schemeClr val="accent5">
                    <a:lumMod val="75000"/>
                  </a:schemeClr>
                </a:solidFill>
                <a:latin typeface="Times New Roman" panose="02020603050405020304" pitchFamily="18" charset="0"/>
                <a:cs typeface="Times New Roman" panose="02020603050405020304" pitchFamily="18" charset="0"/>
              </a:rPr>
              <a:t>0</a:t>
            </a:r>
            <a:r>
              <a:rPr lang="en-US" sz="1500" dirty="0">
                <a:solidFill>
                  <a:schemeClr val="tx1"/>
                </a:solidFill>
                <a:latin typeface="Times New Roman" panose="02020603050405020304" pitchFamily="18" charset="0"/>
                <a:cs typeface="Times New Roman" panose="02020603050405020304" pitchFamily="18" charset="0"/>
              </a:rPr>
              <a:t>]</a:t>
            </a:r>
          </a:p>
          <a:p>
            <a:pPr marL="0" indent="0">
              <a:spcBef>
                <a:spcPts val="0"/>
              </a:spcBef>
              <a:buNone/>
            </a:pPr>
            <a:r>
              <a:rPr lang="en-US" sz="1500" dirty="0" err="1">
                <a:solidFill>
                  <a:schemeClr val="tx1"/>
                </a:solidFill>
                <a:latin typeface="Times New Roman" panose="02020603050405020304" pitchFamily="18" charset="0"/>
                <a:cs typeface="Times New Roman" panose="02020603050405020304" pitchFamily="18" charset="0"/>
              </a:rPr>
              <a:t>incorrect_indices</a:t>
            </a:r>
            <a:r>
              <a:rPr lang="en-US" sz="1500" dirty="0">
                <a:solidFill>
                  <a:schemeClr val="tx1"/>
                </a:solidFill>
                <a:latin typeface="Times New Roman" panose="02020603050405020304" pitchFamily="18" charset="0"/>
                <a:cs typeface="Times New Roman" panose="02020603050405020304" pitchFamily="18" charset="0"/>
              </a:rPr>
              <a:t> = </a:t>
            </a:r>
            <a:r>
              <a:rPr lang="en-US" sz="1500" dirty="0" err="1">
                <a:solidFill>
                  <a:schemeClr val="tx1"/>
                </a:solidFill>
                <a:latin typeface="Times New Roman" panose="02020603050405020304" pitchFamily="18" charset="0"/>
                <a:cs typeface="Times New Roman" panose="02020603050405020304" pitchFamily="18" charset="0"/>
              </a:rPr>
              <a:t>np.nonzero</a:t>
            </a:r>
            <a:r>
              <a:rPr lang="en-US" sz="1500" dirty="0">
                <a:solidFill>
                  <a:schemeClr val="tx1"/>
                </a:solidFill>
                <a:latin typeface="Times New Roman" panose="02020603050405020304" pitchFamily="18" charset="0"/>
                <a:cs typeface="Times New Roman" panose="02020603050405020304" pitchFamily="18" charset="0"/>
              </a:rPr>
              <a:t>(</a:t>
            </a:r>
            <a:r>
              <a:rPr lang="en-US" sz="1500" dirty="0" err="1">
                <a:solidFill>
                  <a:schemeClr val="tx1"/>
                </a:solidFill>
                <a:latin typeface="Times New Roman" panose="02020603050405020304" pitchFamily="18" charset="0"/>
                <a:cs typeface="Times New Roman" panose="02020603050405020304" pitchFamily="18" charset="0"/>
              </a:rPr>
              <a:t>predicted_classes</a:t>
            </a:r>
            <a:r>
              <a:rPr lang="en-US" sz="1500" dirty="0">
                <a:solidFill>
                  <a:schemeClr val="tx1"/>
                </a:solidFill>
                <a:latin typeface="Times New Roman" panose="02020603050405020304" pitchFamily="18" charset="0"/>
                <a:cs typeface="Times New Roman" panose="02020603050405020304" pitchFamily="18" charset="0"/>
              </a:rPr>
              <a:t> != </a:t>
            </a:r>
            <a:r>
              <a:rPr lang="en-US" sz="1500" dirty="0" err="1">
                <a:solidFill>
                  <a:schemeClr val="tx1"/>
                </a:solidFill>
                <a:latin typeface="Times New Roman" panose="02020603050405020304" pitchFamily="18" charset="0"/>
                <a:cs typeface="Times New Roman" panose="02020603050405020304" pitchFamily="18" charset="0"/>
              </a:rPr>
              <a:t>Y_test</a:t>
            </a:r>
            <a:r>
              <a:rPr lang="en-US" sz="1500" dirty="0">
                <a:solidFill>
                  <a:schemeClr val="tx1"/>
                </a:solidFill>
                <a:latin typeface="Times New Roman" panose="02020603050405020304" pitchFamily="18" charset="0"/>
                <a:cs typeface="Times New Roman" panose="02020603050405020304" pitchFamily="18" charset="0"/>
              </a:rPr>
              <a:t>)[</a:t>
            </a:r>
            <a:r>
              <a:rPr lang="en-US" sz="1500" dirty="0">
                <a:solidFill>
                  <a:schemeClr val="accent5">
                    <a:lumMod val="75000"/>
                  </a:schemeClr>
                </a:solidFill>
                <a:latin typeface="Times New Roman" panose="02020603050405020304" pitchFamily="18" charset="0"/>
                <a:cs typeface="Times New Roman" panose="02020603050405020304" pitchFamily="18" charset="0"/>
              </a:rPr>
              <a:t>0</a:t>
            </a:r>
            <a:r>
              <a:rPr lang="en-US" sz="1500" dirty="0">
                <a:solidFill>
                  <a:schemeClr val="tx1"/>
                </a:solidFill>
                <a:latin typeface="Times New Roman" panose="02020603050405020304" pitchFamily="18" charset="0"/>
                <a:cs typeface="Times New Roman" panose="02020603050405020304" pitchFamily="18" charset="0"/>
              </a:rPr>
              <a:t>]</a:t>
            </a:r>
          </a:p>
          <a:p>
            <a:pPr marL="0" indent="0">
              <a:spcBef>
                <a:spcPts val="0"/>
              </a:spcBef>
              <a:buNone/>
            </a:pPr>
            <a:r>
              <a:rPr lang="en-US" sz="1500" dirty="0">
                <a:solidFill>
                  <a:schemeClr val="tx1"/>
                </a:solidFill>
                <a:latin typeface="Times New Roman" panose="02020603050405020304" pitchFamily="18" charset="0"/>
                <a:cs typeface="Times New Roman" panose="02020603050405020304" pitchFamily="18" charset="0"/>
              </a:rPr>
              <a:t>print()</a:t>
            </a:r>
          </a:p>
          <a:p>
            <a:pPr marL="0" indent="0">
              <a:spcBef>
                <a:spcPts val="0"/>
              </a:spcBef>
              <a:buNone/>
            </a:pPr>
            <a:r>
              <a:rPr lang="en-US" sz="1500" dirty="0">
                <a:solidFill>
                  <a:schemeClr val="tx1"/>
                </a:solidFill>
                <a:latin typeface="Times New Roman" panose="02020603050405020304" pitchFamily="18" charset="0"/>
                <a:cs typeface="Times New Roman" panose="02020603050405020304" pitchFamily="18" charset="0"/>
              </a:rPr>
              <a:t>print(</a:t>
            </a:r>
            <a:r>
              <a:rPr lang="en-US" sz="1500" dirty="0" err="1">
                <a:solidFill>
                  <a:schemeClr val="tx1"/>
                </a:solidFill>
                <a:latin typeface="Times New Roman" panose="02020603050405020304" pitchFamily="18" charset="0"/>
                <a:cs typeface="Times New Roman" panose="02020603050405020304" pitchFamily="18" charset="0"/>
              </a:rPr>
              <a:t>len</a:t>
            </a:r>
            <a:r>
              <a:rPr lang="en-US" sz="1500" dirty="0">
                <a:solidFill>
                  <a:schemeClr val="tx1"/>
                </a:solidFill>
                <a:latin typeface="Times New Roman" panose="02020603050405020304" pitchFamily="18" charset="0"/>
                <a:cs typeface="Times New Roman" panose="02020603050405020304" pitchFamily="18" charset="0"/>
              </a:rPr>
              <a:t>(</a:t>
            </a:r>
            <a:r>
              <a:rPr lang="en-US" sz="1500" dirty="0" err="1">
                <a:solidFill>
                  <a:schemeClr val="tx1"/>
                </a:solidFill>
                <a:latin typeface="Times New Roman" panose="02020603050405020304" pitchFamily="18" charset="0"/>
                <a:cs typeface="Times New Roman" panose="02020603050405020304" pitchFamily="18" charset="0"/>
              </a:rPr>
              <a:t>correct_indices</a:t>
            </a:r>
            <a:r>
              <a:rPr lang="en-US" sz="1500" dirty="0">
                <a:solidFill>
                  <a:schemeClr val="tx1"/>
                </a:solidFill>
                <a:latin typeface="Times New Roman" panose="02020603050405020304" pitchFamily="18" charset="0"/>
                <a:cs typeface="Times New Roman" panose="02020603050405020304" pitchFamily="18" charset="0"/>
              </a:rPr>
              <a:t>),</a:t>
            </a:r>
            <a:r>
              <a:rPr lang="en-US" sz="1500" dirty="0">
                <a:solidFill>
                  <a:srgbClr val="C00000"/>
                </a:solidFill>
                <a:latin typeface="Times New Roman" panose="02020603050405020304" pitchFamily="18" charset="0"/>
                <a:cs typeface="Times New Roman" panose="02020603050405020304" pitchFamily="18" charset="0"/>
              </a:rPr>
              <a:t>"classified correctly")</a:t>
            </a:r>
          </a:p>
          <a:p>
            <a:pPr marL="0" indent="0">
              <a:spcBef>
                <a:spcPts val="0"/>
              </a:spcBef>
              <a:buNone/>
            </a:pPr>
            <a:r>
              <a:rPr lang="en-US" sz="1500" dirty="0">
                <a:solidFill>
                  <a:schemeClr val="tx1"/>
                </a:solidFill>
                <a:latin typeface="Times New Roman" panose="02020603050405020304" pitchFamily="18" charset="0"/>
                <a:cs typeface="Times New Roman" panose="02020603050405020304" pitchFamily="18" charset="0"/>
              </a:rPr>
              <a:t>print(</a:t>
            </a:r>
            <a:r>
              <a:rPr lang="en-US" sz="1500" dirty="0" err="1">
                <a:solidFill>
                  <a:schemeClr val="tx1"/>
                </a:solidFill>
                <a:latin typeface="Times New Roman" panose="02020603050405020304" pitchFamily="18" charset="0"/>
                <a:cs typeface="Times New Roman" panose="02020603050405020304" pitchFamily="18" charset="0"/>
              </a:rPr>
              <a:t>len</a:t>
            </a:r>
            <a:r>
              <a:rPr lang="en-US" sz="1500" dirty="0">
                <a:solidFill>
                  <a:schemeClr val="tx1"/>
                </a:solidFill>
                <a:latin typeface="Times New Roman" panose="02020603050405020304" pitchFamily="18" charset="0"/>
                <a:cs typeface="Times New Roman" panose="02020603050405020304" pitchFamily="18" charset="0"/>
              </a:rPr>
              <a:t>(</a:t>
            </a:r>
            <a:r>
              <a:rPr lang="en-US" sz="1500" dirty="0" err="1">
                <a:solidFill>
                  <a:schemeClr val="tx1"/>
                </a:solidFill>
                <a:latin typeface="Times New Roman" panose="02020603050405020304" pitchFamily="18" charset="0"/>
                <a:cs typeface="Times New Roman" panose="02020603050405020304" pitchFamily="18" charset="0"/>
              </a:rPr>
              <a:t>incorrect_indices</a:t>
            </a:r>
            <a:r>
              <a:rPr lang="en-US" sz="1500" dirty="0">
                <a:solidFill>
                  <a:schemeClr val="tx1"/>
                </a:solidFill>
                <a:latin typeface="Times New Roman" panose="02020603050405020304" pitchFamily="18" charset="0"/>
                <a:cs typeface="Times New Roman" panose="02020603050405020304" pitchFamily="18" charset="0"/>
              </a:rPr>
              <a:t>),</a:t>
            </a:r>
            <a:r>
              <a:rPr lang="en-US" sz="1500" dirty="0">
                <a:solidFill>
                  <a:srgbClr val="C00000"/>
                </a:solidFill>
                <a:latin typeface="Times New Roman" panose="02020603050405020304" pitchFamily="18" charset="0"/>
                <a:cs typeface="Times New Roman" panose="02020603050405020304" pitchFamily="18" charset="0"/>
              </a:rPr>
              <a:t>"classified incorrectly"</a:t>
            </a:r>
            <a:r>
              <a:rPr lang="en-US" sz="1500" dirty="0">
                <a:solidFill>
                  <a:schemeClr val="tx1"/>
                </a:solidFill>
                <a:latin typeface="Times New Roman" panose="02020603050405020304" pitchFamily="18" charset="0"/>
                <a:cs typeface="Times New Roman" panose="02020603050405020304" pitchFamily="18" charset="0"/>
              </a:rPr>
              <a:t>)</a:t>
            </a:r>
          </a:p>
          <a:p>
            <a:pPr marL="0" indent="0">
              <a:spcBef>
                <a:spcPts val="0"/>
              </a:spcBef>
              <a:buNone/>
            </a:pPr>
            <a:r>
              <a:rPr lang="en-US" sz="1500" dirty="0">
                <a:solidFill>
                  <a:srgbClr val="C00000"/>
                </a:solidFill>
                <a:latin typeface="Times New Roman" panose="02020603050405020304" pitchFamily="18" charset="0"/>
                <a:cs typeface="Times New Roman" panose="02020603050405020304" pitchFamily="18" charset="0"/>
              </a:rPr>
              <a:t># adapt figure size to </a:t>
            </a:r>
            <a:r>
              <a:rPr lang="en-US" sz="1500" dirty="0" err="1">
                <a:solidFill>
                  <a:srgbClr val="C00000"/>
                </a:solidFill>
                <a:latin typeface="Times New Roman" panose="02020603050405020304" pitchFamily="18" charset="0"/>
                <a:cs typeface="Times New Roman" panose="02020603050405020304" pitchFamily="18" charset="0"/>
              </a:rPr>
              <a:t>accomodate</a:t>
            </a:r>
            <a:r>
              <a:rPr lang="en-US" sz="1500" dirty="0">
                <a:solidFill>
                  <a:srgbClr val="C00000"/>
                </a:solidFill>
                <a:latin typeface="Times New Roman" panose="02020603050405020304" pitchFamily="18" charset="0"/>
                <a:cs typeface="Times New Roman" panose="02020603050405020304" pitchFamily="18" charset="0"/>
              </a:rPr>
              <a:t> 18 subplots</a:t>
            </a:r>
          </a:p>
          <a:p>
            <a:pPr marL="0" indent="0">
              <a:spcBef>
                <a:spcPts val="0"/>
              </a:spcBef>
              <a:buNone/>
            </a:pPr>
            <a:r>
              <a:rPr lang="en-US" sz="1500" dirty="0" err="1">
                <a:solidFill>
                  <a:schemeClr val="tx1"/>
                </a:solidFill>
                <a:latin typeface="Times New Roman" panose="02020603050405020304" pitchFamily="18" charset="0"/>
                <a:cs typeface="Times New Roman" panose="02020603050405020304" pitchFamily="18" charset="0"/>
              </a:rPr>
              <a:t>plt.rcParams</a:t>
            </a:r>
            <a:r>
              <a:rPr lang="en-US" sz="1500" dirty="0">
                <a:solidFill>
                  <a:schemeClr val="tx1"/>
                </a:solidFill>
                <a:latin typeface="Times New Roman" panose="02020603050405020304" pitchFamily="18" charset="0"/>
                <a:cs typeface="Times New Roman" panose="02020603050405020304" pitchFamily="18" charset="0"/>
              </a:rPr>
              <a:t>['</a:t>
            </a:r>
            <a:r>
              <a:rPr lang="en-US" sz="1500" dirty="0" err="1">
                <a:solidFill>
                  <a:schemeClr val="tx1"/>
                </a:solidFill>
                <a:latin typeface="Times New Roman" panose="02020603050405020304" pitchFamily="18" charset="0"/>
                <a:cs typeface="Times New Roman" panose="02020603050405020304" pitchFamily="18" charset="0"/>
              </a:rPr>
              <a:t>figure.figsize</a:t>
            </a:r>
            <a:r>
              <a:rPr lang="en-US" sz="1500" dirty="0">
                <a:solidFill>
                  <a:schemeClr val="tx1"/>
                </a:solidFill>
                <a:latin typeface="Times New Roman" panose="02020603050405020304" pitchFamily="18" charset="0"/>
                <a:cs typeface="Times New Roman" panose="02020603050405020304" pitchFamily="18" charset="0"/>
              </a:rPr>
              <a:t>'] = (</a:t>
            </a:r>
            <a:r>
              <a:rPr lang="en-US" sz="1500" dirty="0">
                <a:solidFill>
                  <a:schemeClr val="accent5">
                    <a:lumMod val="75000"/>
                  </a:schemeClr>
                </a:solidFill>
                <a:latin typeface="Times New Roman" panose="02020603050405020304" pitchFamily="18" charset="0"/>
                <a:cs typeface="Times New Roman" panose="02020603050405020304" pitchFamily="18" charset="0"/>
              </a:rPr>
              <a:t>7</a:t>
            </a:r>
            <a:r>
              <a:rPr lang="en-US" sz="1500" dirty="0">
                <a:solidFill>
                  <a:schemeClr val="tx1"/>
                </a:solidFill>
                <a:latin typeface="Times New Roman" panose="02020603050405020304" pitchFamily="18" charset="0"/>
                <a:cs typeface="Times New Roman" panose="02020603050405020304" pitchFamily="18" charset="0"/>
              </a:rPr>
              <a:t>,</a:t>
            </a:r>
            <a:r>
              <a:rPr lang="en-US" sz="1500" dirty="0">
                <a:solidFill>
                  <a:schemeClr val="accent5">
                    <a:lumMod val="75000"/>
                  </a:schemeClr>
                </a:solidFill>
                <a:latin typeface="Times New Roman" panose="02020603050405020304" pitchFamily="18" charset="0"/>
                <a:cs typeface="Times New Roman" panose="02020603050405020304" pitchFamily="18" charset="0"/>
              </a:rPr>
              <a:t>14</a:t>
            </a:r>
            <a:r>
              <a:rPr lang="en-US" sz="1500" dirty="0">
                <a:solidFill>
                  <a:schemeClr val="tx1"/>
                </a:solidFill>
                <a:latin typeface="Times New Roman" panose="02020603050405020304" pitchFamily="18" charset="0"/>
                <a:cs typeface="Times New Roman" panose="02020603050405020304" pitchFamily="18" charset="0"/>
              </a:rPr>
              <a:t>)</a:t>
            </a:r>
          </a:p>
          <a:p>
            <a:pPr marL="0" indent="0">
              <a:spcBef>
                <a:spcPts val="0"/>
              </a:spcBef>
              <a:buNone/>
            </a:pPr>
            <a:r>
              <a:rPr lang="en-US" sz="1500" dirty="0" err="1">
                <a:solidFill>
                  <a:schemeClr val="tx1"/>
                </a:solidFill>
                <a:latin typeface="Times New Roman" panose="02020603050405020304" pitchFamily="18" charset="0"/>
                <a:cs typeface="Times New Roman" panose="02020603050405020304" pitchFamily="18" charset="0"/>
              </a:rPr>
              <a:t>figure_evaluation</a:t>
            </a:r>
            <a:r>
              <a:rPr lang="en-US" sz="1500" dirty="0">
                <a:solidFill>
                  <a:schemeClr val="tx1"/>
                </a:solidFill>
                <a:latin typeface="Times New Roman" panose="02020603050405020304" pitchFamily="18" charset="0"/>
                <a:cs typeface="Times New Roman" panose="02020603050405020304" pitchFamily="18" charset="0"/>
              </a:rPr>
              <a:t> = </a:t>
            </a:r>
            <a:r>
              <a:rPr lang="en-US" sz="1500" dirty="0" err="1">
                <a:solidFill>
                  <a:schemeClr val="tx1"/>
                </a:solidFill>
                <a:latin typeface="Times New Roman" panose="02020603050405020304" pitchFamily="18" charset="0"/>
                <a:cs typeface="Times New Roman" panose="02020603050405020304" pitchFamily="18" charset="0"/>
              </a:rPr>
              <a:t>plt.figure</a:t>
            </a:r>
            <a:r>
              <a:rPr lang="en-US" sz="1500" dirty="0">
                <a:solidFill>
                  <a:schemeClr val="tx1"/>
                </a:solidFill>
                <a:latin typeface="Times New Roman" panose="02020603050405020304" pitchFamily="18" charset="0"/>
                <a:cs typeface="Times New Roman" panose="02020603050405020304" pitchFamily="18" charset="0"/>
              </a:rPr>
              <a:t>()</a:t>
            </a:r>
          </a:p>
          <a:p>
            <a:pPr marL="0" indent="0">
              <a:spcBef>
                <a:spcPts val="0"/>
              </a:spcBef>
              <a:buNone/>
            </a:pPr>
            <a:r>
              <a:rPr lang="en-US" sz="1500" dirty="0">
                <a:solidFill>
                  <a:srgbClr val="C00000"/>
                </a:solidFill>
                <a:latin typeface="Times New Roman" panose="02020603050405020304" pitchFamily="18" charset="0"/>
                <a:cs typeface="Times New Roman" panose="02020603050405020304" pitchFamily="18" charset="0"/>
              </a:rPr>
              <a:t># plot 9 correct predictions</a:t>
            </a:r>
          </a:p>
          <a:p>
            <a:pPr marL="0" indent="0">
              <a:spcBef>
                <a:spcPts val="0"/>
              </a:spcBef>
              <a:buNone/>
            </a:pPr>
            <a:r>
              <a:rPr lang="en-US" sz="1500" dirty="0">
                <a:solidFill>
                  <a:schemeClr val="tx1"/>
                </a:solidFill>
                <a:latin typeface="Times New Roman" panose="02020603050405020304" pitchFamily="18" charset="0"/>
                <a:cs typeface="Times New Roman" panose="02020603050405020304" pitchFamily="18" charset="0"/>
              </a:rPr>
              <a:t>for </a:t>
            </a:r>
            <a:r>
              <a:rPr lang="en-US" sz="1500" dirty="0" err="1">
                <a:solidFill>
                  <a:schemeClr val="tx1"/>
                </a:solidFill>
                <a:latin typeface="Times New Roman" panose="02020603050405020304" pitchFamily="18" charset="0"/>
                <a:cs typeface="Times New Roman" panose="02020603050405020304" pitchFamily="18" charset="0"/>
              </a:rPr>
              <a:t>i</a:t>
            </a:r>
            <a:r>
              <a:rPr lang="en-US" sz="1500" dirty="0">
                <a:solidFill>
                  <a:schemeClr val="tx1"/>
                </a:solidFill>
                <a:latin typeface="Times New Roman" panose="02020603050405020304" pitchFamily="18" charset="0"/>
                <a:cs typeface="Times New Roman" panose="02020603050405020304" pitchFamily="18" charset="0"/>
              </a:rPr>
              <a:t>, correct in enumerate(</a:t>
            </a:r>
            <a:r>
              <a:rPr lang="en-US" sz="1500" dirty="0" err="1">
                <a:solidFill>
                  <a:schemeClr val="tx1"/>
                </a:solidFill>
                <a:latin typeface="Times New Roman" panose="02020603050405020304" pitchFamily="18" charset="0"/>
                <a:cs typeface="Times New Roman" panose="02020603050405020304" pitchFamily="18" charset="0"/>
              </a:rPr>
              <a:t>correct_indices</a:t>
            </a:r>
            <a:r>
              <a:rPr lang="en-US" sz="1500" dirty="0">
                <a:solidFill>
                  <a:schemeClr val="tx1"/>
                </a:solidFill>
                <a:latin typeface="Times New Roman" panose="02020603050405020304" pitchFamily="18" charset="0"/>
                <a:cs typeface="Times New Roman" panose="02020603050405020304" pitchFamily="18" charset="0"/>
              </a:rPr>
              <a:t>[:</a:t>
            </a:r>
            <a:r>
              <a:rPr lang="en-US" sz="1500" dirty="0">
                <a:solidFill>
                  <a:schemeClr val="accent5">
                    <a:lumMod val="75000"/>
                  </a:schemeClr>
                </a:solidFill>
                <a:latin typeface="Times New Roman" panose="02020603050405020304" pitchFamily="18" charset="0"/>
                <a:cs typeface="Times New Roman" panose="02020603050405020304" pitchFamily="18" charset="0"/>
              </a:rPr>
              <a:t>9</a:t>
            </a:r>
            <a:r>
              <a:rPr lang="en-US" sz="1500" dirty="0">
                <a:solidFill>
                  <a:schemeClr val="tx1"/>
                </a:solidFill>
                <a:latin typeface="Times New Roman" panose="02020603050405020304" pitchFamily="18" charset="0"/>
                <a:cs typeface="Times New Roman" panose="02020603050405020304" pitchFamily="18" charset="0"/>
              </a:rPr>
              <a:t>]):</a:t>
            </a:r>
          </a:p>
          <a:p>
            <a:pPr marL="0" indent="0">
              <a:spcBef>
                <a:spcPts val="0"/>
              </a:spcBef>
              <a:buNone/>
            </a:pP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plt.subplot</a:t>
            </a:r>
            <a:r>
              <a:rPr lang="en-US" sz="1500" dirty="0">
                <a:solidFill>
                  <a:schemeClr val="tx1"/>
                </a:solidFill>
                <a:latin typeface="Times New Roman" panose="02020603050405020304" pitchFamily="18" charset="0"/>
                <a:cs typeface="Times New Roman" panose="02020603050405020304" pitchFamily="18" charset="0"/>
              </a:rPr>
              <a:t>(</a:t>
            </a:r>
            <a:r>
              <a:rPr lang="en-US" sz="1500" dirty="0">
                <a:solidFill>
                  <a:schemeClr val="accent5">
                    <a:lumMod val="75000"/>
                  </a:schemeClr>
                </a:solidFill>
                <a:latin typeface="Times New Roman" panose="02020603050405020304" pitchFamily="18" charset="0"/>
                <a:cs typeface="Times New Roman" panose="02020603050405020304" pitchFamily="18" charset="0"/>
              </a:rPr>
              <a:t>6</a:t>
            </a:r>
            <a:r>
              <a:rPr lang="en-US" sz="1500" dirty="0">
                <a:solidFill>
                  <a:schemeClr val="tx1"/>
                </a:solidFill>
                <a:latin typeface="Times New Roman" panose="02020603050405020304" pitchFamily="18" charset="0"/>
                <a:cs typeface="Times New Roman" panose="02020603050405020304" pitchFamily="18" charset="0"/>
              </a:rPr>
              <a:t>,</a:t>
            </a:r>
            <a:r>
              <a:rPr lang="en-US" sz="1500" dirty="0">
                <a:solidFill>
                  <a:schemeClr val="accent5">
                    <a:lumMod val="75000"/>
                  </a:schemeClr>
                </a:solidFill>
                <a:latin typeface="Times New Roman" panose="02020603050405020304" pitchFamily="18" charset="0"/>
                <a:cs typeface="Times New Roman" panose="02020603050405020304" pitchFamily="18" charset="0"/>
              </a:rPr>
              <a:t>3</a:t>
            </a:r>
            <a:r>
              <a:rPr lang="en-US" sz="1500" dirty="0">
                <a:solidFill>
                  <a:schemeClr val="tx1"/>
                </a:solidFill>
                <a:latin typeface="Times New Roman" panose="02020603050405020304" pitchFamily="18" charset="0"/>
                <a:cs typeface="Times New Roman" panose="02020603050405020304" pitchFamily="18" charset="0"/>
              </a:rPr>
              <a:t>,i+1)</a:t>
            </a:r>
          </a:p>
          <a:p>
            <a:pPr marL="0" indent="0">
              <a:spcBef>
                <a:spcPts val="0"/>
              </a:spcBef>
              <a:buNone/>
            </a:pP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plt.imshow</a:t>
            </a:r>
            <a:r>
              <a:rPr lang="en-US" sz="1500" dirty="0">
                <a:solidFill>
                  <a:schemeClr val="tx1"/>
                </a:solidFill>
                <a:latin typeface="Times New Roman" panose="02020603050405020304" pitchFamily="18" charset="0"/>
                <a:cs typeface="Times New Roman" panose="02020603050405020304" pitchFamily="18" charset="0"/>
              </a:rPr>
              <a:t>(</a:t>
            </a:r>
            <a:r>
              <a:rPr lang="en-US" sz="1500" dirty="0" err="1">
                <a:solidFill>
                  <a:schemeClr val="tx1"/>
                </a:solidFill>
                <a:latin typeface="Times New Roman" panose="02020603050405020304" pitchFamily="18" charset="0"/>
                <a:cs typeface="Times New Roman" panose="02020603050405020304" pitchFamily="18" charset="0"/>
              </a:rPr>
              <a:t>X_test</a:t>
            </a:r>
            <a:r>
              <a:rPr lang="en-US" sz="1500" dirty="0">
                <a:solidFill>
                  <a:schemeClr val="tx1"/>
                </a:solidFill>
                <a:latin typeface="Times New Roman" panose="02020603050405020304" pitchFamily="18" charset="0"/>
                <a:cs typeface="Times New Roman" panose="02020603050405020304" pitchFamily="18" charset="0"/>
              </a:rPr>
              <a:t>[correct].reshape(</a:t>
            </a:r>
            <a:r>
              <a:rPr lang="en-US" sz="1500" dirty="0">
                <a:solidFill>
                  <a:schemeClr val="accent5">
                    <a:lumMod val="75000"/>
                  </a:schemeClr>
                </a:solidFill>
                <a:latin typeface="Times New Roman" panose="02020603050405020304" pitchFamily="18" charset="0"/>
                <a:cs typeface="Times New Roman" panose="02020603050405020304" pitchFamily="18" charset="0"/>
              </a:rPr>
              <a:t>28</a:t>
            </a:r>
            <a:r>
              <a:rPr lang="en-US" sz="1500" dirty="0">
                <a:solidFill>
                  <a:schemeClr val="tx1"/>
                </a:solidFill>
                <a:latin typeface="Times New Roman" panose="02020603050405020304" pitchFamily="18" charset="0"/>
                <a:cs typeface="Times New Roman" panose="02020603050405020304" pitchFamily="18" charset="0"/>
              </a:rPr>
              <a:t>,</a:t>
            </a:r>
            <a:r>
              <a:rPr lang="en-US" sz="1500" dirty="0">
                <a:solidFill>
                  <a:schemeClr val="accent5">
                    <a:lumMod val="75000"/>
                  </a:schemeClr>
                </a:solidFill>
                <a:latin typeface="Times New Roman" panose="02020603050405020304" pitchFamily="18" charset="0"/>
                <a:cs typeface="Times New Roman" panose="02020603050405020304" pitchFamily="18" charset="0"/>
              </a:rPr>
              <a:t>28</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cmap</a:t>
            </a:r>
            <a:r>
              <a:rPr lang="en-US" sz="1500" dirty="0">
                <a:solidFill>
                  <a:schemeClr val="tx1"/>
                </a:solidFill>
                <a:latin typeface="Times New Roman" panose="02020603050405020304" pitchFamily="18" charset="0"/>
                <a:cs typeface="Times New Roman" panose="02020603050405020304" pitchFamily="18" charset="0"/>
              </a:rPr>
              <a:t>=</a:t>
            </a:r>
            <a:r>
              <a:rPr lang="en-US" sz="1500" dirty="0">
                <a:solidFill>
                  <a:srgbClr val="C00000"/>
                </a:solidFill>
                <a:latin typeface="Times New Roman" panose="02020603050405020304" pitchFamily="18" charset="0"/>
                <a:cs typeface="Times New Roman" panose="02020603050405020304" pitchFamily="18" charset="0"/>
              </a:rPr>
              <a:t>'gray'</a:t>
            </a:r>
            <a:r>
              <a:rPr lang="en-US" sz="1500" dirty="0">
                <a:solidFill>
                  <a:schemeClr val="tx1"/>
                </a:solidFill>
                <a:latin typeface="Times New Roman" panose="02020603050405020304" pitchFamily="18" charset="0"/>
                <a:cs typeface="Times New Roman" panose="02020603050405020304" pitchFamily="18" charset="0"/>
              </a:rPr>
              <a:t>, interpolation=</a:t>
            </a:r>
            <a:r>
              <a:rPr lang="en-US" sz="1500" dirty="0">
                <a:solidFill>
                  <a:srgbClr val="C00000"/>
                </a:solidFill>
                <a:latin typeface="Times New Roman" panose="02020603050405020304" pitchFamily="18" charset="0"/>
                <a:cs typeface="Times New Roman" panose="02020603050405020304" pitchFamily="18" charset="0"/>
              </a:rPr>
              <a:t>'none'</a:t>
            </a:r>
            <a:r>
              <a:rPr lang="en-US" sz="1500" dirty="0">
                <a:solidFill>
                  <a:schemeClr val="tx1"/>
                </a:solidFill>
                <a:latin typeface="Times New Roman" panose="02020603050405020304" pitchFamily="18" charset="0"/>
                <a:cs typeface="Times New Roman" panose="02020603050405020304" pitchFamily="18" charset="0"/>
              </a:rPr>
              <a:t>)</a:t>
            </a:r>
          </a:p>
          <a:p>
            <a:pPr marL="0" indent="0">
              <a:spcBef>
                <a:spcPts val="0"/>
              </a:spcBef>
              <a:buNone/>
            </a:pP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plt.title</a:t>
            </a:r>
            <a:r>
              <a:rPr lang="en-US" sz="1500" dirty="0">
                <a:solidFill>
                  <a:schemeClr val="tx1"/>
                </a:solidFill>
                <a:latin typeface="Times New Roman" panose="02020603050405020304" pitchFamily="18" charset="0"/>
                <a:cs typeface="Times New Roman" panose="02020603050405020304" pitchFamily="18" charset="0"/>
              </a:rPr>
              <a:t>(</a:t>
            </a:r>
          </a:p>
          <a:p>
            <a:pPr marL="0" indent="0">
              <a:spcBef>
                <a:spcPts val="0"/>
              </a:spcBef>
              <a:buNone/>
            </a:pPr>
            <a:r>
              <a:rPr lang="en-US" sz="1500" dirty="0">
                <a:solidFill>
                  <a:srgbClr val="C00000"/>
                </a:solidFill>
                <a:latin typeface="Times New Roman" panose="02020603050405020304" pitchFamily="18" charset="0"/>
                <a:cs typeface="Times New Roman" panose="02020603050405020304" pitchFamily="18" charset="0"/>
              </a:rPr>
              <a:t>      "Predicted: {}, Truth: {}"</a:t>
            </a:r>
            <a:r>
              <a:rPr lang="en-US" sz="1500" dirty="0">
                <a:solidFill>
                  <a:schemeClr val="tx1"/>
                </a:solidFill>
                <a:latin typeface="Times New Roman" panose="02020603050405020304" pitchFamily="18" charset="0"/>
                <a:cs typeface="Times New Roman" panose="02020603050405020304" pitchFamily="18" charset="0"/>
              </a:rPr>
              <a:t>.format(</a:t>
            </a:r>
            <a:r>
              <a:rPr lang="en-US" sz="1500" dirty="0" err="1">
                <a:solidFill>
                  <a:schemeClr val="tx1"/>
                </a:solidFill>
                <a:latin typeface="Times New Roman" panose="02020603050405020304" pitchFamily="18" charset="0"/>
                <a:cs typeface="Times New Roman" panose="02020603050405020304" pitchFamily="18" charset="0"/>
              </a:rPr>
              <a:t>predicted_classes</a:t>
            </a:r>
            <a:r>
              <a:rPr lang="en-US" sz="1500" dirty="0">
                <a:solidFill>
                  <a:schemeClr val="tx1"/>
                </a:solidFill>
                <a:latin typeface="Times New Roman" panose="02020603050405020304" pitchFamily="18" charset="0"/>
                <a:cs typeface="Times New Roman" panose="02020603050405020304" pitchFamily="18" charset="0"/>
              </a:rPr>
              <a:t>[correct],</a:t>
            </a:r>
          </a:p>
          <a:p>
            <a:pPr marL="0" indent="0">
              <a:spcBef>
                <a:spcPts val="0"/>
              </a:spcBef>
              <a:buNone/>
            </a:pP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Y_test</a:t>
            </a:r>
            <a:r>
              <a:rPr lang="en-US" sz="1500" dirty="0">
                <a:solidFill>
                  <a:schemeClr val="tx1"/>
                </a:solidFill>
                <a:latin typeface="Times New Roman" panose="02020603050405020304" pitchFamily="18" charset="0"/>
                <a:cs typeface="Times New Roman" panose="02020603050405020304" pitchFamily="18" charset="0"/>
              </a:rPr>
              <a:t>[correct]))</a:t>
            </a:r>
          </a:p>
          <a:p>
            <a:pPr marL="0" indent="0">
              <a:spcBef>
                <a:spcPts val="0"/>
              </a:spcBef>
              <a:buNone/>
            </a:pP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plt.xticks</a:t>
            </a:r>
            <a:r>
              <a:rPr lang="en-US" sz="1500" dirty="0">
                <a:solidFill>
                  <a:schemeClr val="tx1"/>
                </a:solidFill>
                <a:latin typeface="Times New Roman" panose="02020603050405020304" pitchFamily="18" charset="0"/>
                <a:cs typeface="Times New Roman" panose="02020603050405020304" pitchFamily="18" charset="0"/>
              </a:rPr>
              <a:t>([])</a:t>
            </a:r>
          </a:p>
          <a:p>
            <a:pPr marL="0" indent="0">
              <a:spcBef>
                <a:spcPts val="0"/>
              </a:spcBef>
              <a:buNone/>
            </a:pP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plt.yticks</a:t>
            </a:r>
            <a:r>
              <a:rPr lang="en-US" sz="1500" dirty="0">
                <a:solidFill>
                  <a:schemeClr val="tx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9836528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4962" y="438484"/>
            <a:ext cx="6589199" cy="823690"/>
          </a:xfrm>
        </p:spPr>
        <p:txBody>
          <a:bodyPr/>
          <a:lstStyle/>
          <a:p>
            <a:r>
              <a:rPr lang="en-US" dirty="0">
                <a:latin typeface="Times New Roman" panose="02020603050405020304" pitchFamily="18" charset="0"/>
                <a:cs typeface="Times New Roman" panose="02020603050405020304" pitchFamily="18" charset="0"/>
              </a:rPr>
              <a:t>Model performance</a:t>
            </a:r>
          </a:p>
        </p:txBody>
      </p:sp>
      <p:sp>
        <p:nvSpPr>
          <p:cNvPr id="4" name="Slide Number Placeholder 3"/>
          <p:cNvSpPr>
            <a:spLocks noGrp="1"/>
          </p:cNvSpPr>
          <p:nvPr>
            <p:ph type="sldNum" sz="quarter" idx="12"/>
          </p:nvPr>
        </p:nvSpPr>
        <p:spPr/>
        <p:txBody>
          <a:bodyPr/>
          <a:lstStyle/>
          <a:p>
            <a:fld id="{76F96C40-0356-46F5-90E5-FF57DE76D9A0}" type="slidenum">
              <a:rPr lang="en-US" smtClean="0"/>
              <a:t>23</a:t>
            </a:fld>
            <a:endParaRPr lang="en-US"/>
          </a:p>
        </p:txBody>
      </p:sp>
      <p:sp>
        <p:nvSpPr>
          <p:cNvPr id="41" name="Content Placeholder 2"/>
          <p:cNvSpPr txBox="1">
            <a:spLocks/>
          </p:cNvSpPr>
          <p:nvPr/>
        </p:nvSpPr>
        <p:spPr>
          <a:xfrm>
            <a:off x="386080" y="1371600"/>
            <a:ext cx="8300720" cy="525779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200" dirty="0">
                <a:latin typeface="Times New Roman" panose="02020603050405020304" pitchFamily="18" charset="0"/>
                <a:cs typeface="Times New Roman" panose="02020603050405020304" pitchFamily="18" charset="0"/>
              </a:rPr>
              <a:t>We can see the performance of model graphically.</a:t>
            </a:r>
            <a:endParaRPr lang="en-US" sz="2200" i="1"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386080" y="1866899"/>
            <a:ext cx="8376920" cy="270510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spcBef>
                <a:spcPts val="0"/>
              </a:spcBef>
              <a:buNone/>
            </a:pPr>
            <a:r>
              <a:rPr lang="en-US" sz="1500" dirty="0">
                <a:solidFill>
                  <a:srgbClr val="C00000"/>
                </a:solidFill>
                <a:latin typeface="Times New Roman" panose="02020603050405020304" pitchFamily="18" charset="0"/>
                <a:cs typeface="Times New Roman" panose="02020603050405020304" pitchFamily="18" charset="0"/>
              </a:rPr>
              <a:t># plot 9 incorrect predictions</a:t>
            </a:r>
          </a:p>
          <a:p>
            <a:pPr marL="0" indent="0">
              <a:spcBef>
                <a:spcPts val="0"/>
              </a:spcBef>
              <a:buNone/>
            </a:pPr>
            <a:r>
              <a:rPr lang="en-US" sz="1500" dirty="0">
                <a:solidFill>
                  <a:schemeClr val="tx1"/>
                </a:solidFill>
                <a:latin typeface="Times New Roman" panose="02020603050405020304" pitchFamily="18" charset="0"/>
                <a:cs typeface="Times New Roman" panose="02020603050405020304" pitchFamily="18" charset="0"/>
              </a:rPr>
              <a:t>for </a:t>
            </a:r>
            <a:r>
              <a:rPr lang="en-US" sz="1500" dirty="0" err="1">
                <a:solidFill>
                  <a:schemeClr val="tx1"/>
                </a:solidFill>
                <a:latin typeface="Times New Roman" panose="02020603050405020304" pitchFamily="18" charset="0"/>
                <a:cs typeface="Times New Roman" panose="02020603050405020304" pitchFamily="18" charset="0"/>
              </a:rPr>
              <a:t>i</a:t>
            </a:r>
            <a:r>
              <a:rPr lang="en-US" sz="1500" dirty="0">
                <a:solidFill>
                  <a:schemeClr val="tx1"/>
                </a:solidFill>
                <a:latin typeface="Times New Roman" panose="02020603050405020304" pitchFamily="18" charset="0"/>
                <a:cs typeface="Times New Roman" panose="02020603050405020304" pitchFamily="18" charset="0"/>
              </a:rPr>
              <a:t>, incorrect in enumerate(</a:t>
            </a:r>
            <a:r>
              <a:rPr lang="en-US" sz="1500" dirty="0" err="1">
                <a:solidFill>
                  <a:schemeClr val="tx1"/>
                </a:solidFill>
                <a:latin typeface="Times New Roman" panose="02020603050405020304" pitchFamily="18" charset="0"/>
                <a:cs typeface="Times New Roman" panose="02020603050405020304" pitchFamily="18" charset="0"/>
              </a:rPr>
              <a:t>incorrect_indices</a:t>
            </a:r>
            <a:r>
              <a:rPr lang="en-US" sz="1500" dirty="0">
                <a:solidFill>
                  <a:schemeClr val="tx1"/>
                </a:solidFill>
                <a:latin typeface="Times New Roman" panose="02020603050405020304" pitchFamily="18" charset="0"/>
                <a:cs typeface="Times New Roman" panose="02020603050405020304" pitchFamily="18" charset="0"/>
              </a:rPr>
              <a:t>[:</a:t>
            </a:r>
            <a:r>
              <a:rPr lang="en-US" sz="1500" dirty="0">
                <a:solidFill>
                  <a:schemeClr val="accent5">
                    <a:lumMod val="75000"/>
                  </a:schemeClr>
                </a:solidFill>
                <a:latin typeface="Times New Roman" panose="02020603050405020304" pitchFamily="18" charset="0"/>
                <a:cs typeface="Times New Roman" panose="02020603050405020304" pitchFamily="18" charset="0"/>
              </a:rPr>
              <a:t>9</a:t>
            </a:r>
            <a:r>
              <a:rPr lang="en-US" sz="1500" dirty="0">
                <a:solidFill>
                  <a:schemeClr val="tx1"/>
                </a:solidFill>
                <a:latin typeface="Times New Roman" panose="02020603050405020304" pitchFamily="18" charset="0"/>
                <a:cs typeface="Times New Roman" panose="02020603050405020304" pitchFamily="18" charset="0"/>
              </a:rPr>
              <a:t>]):</a:t>
            </a:r>
          </a:p>
          <a:p>
            <a:pPr marL="0" indent="0">
              <a:spcBef>
                <a:spcPts val="0"/>
              </a:spcBef>
              <a:buNone/>
            </a:pP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plt.subplot</a:t>
            </a:r>
            <a:r>
              <a:rPr lang="en-US" sz="1500" dirty="0">
                <a:solidFill>
                  <a:schemeClr val="tx1"/>
                </a:solidFill>
                <a:latin typeface="Times New Roman" panose="02020603050405020304" pitchFamily="18" charset="0"/>
                <a:cs typeface="Times New Roman" panose="02020603050405020304" pitchFamily="18" charset="0"/>
              </a:rPr>
              <a:t>(</a:t>
            </a:r>
            <a:r>
              <a:rPr lang="en-US" sz="1500" dirty="0">
                <a:solidFill>
                  <a:schemeClr val="accent5">
                    <a:lumMod val="75000"/>
                  </a:schemeClr>
                </a:solidFill>
                <a:latin typeface="Times New Roman" panose="02020603050405020304" pitchFamily="18" charset="0"/>
                <a:cs typeface="Times New Roman" panose="02020603050405020304" pitchFamily="18" charset="0"/>
              </a:rPr>
              <a:t>6</a:t>
            </a:r>
            <a:r>
              <a:rPr lang="en-US" sz="1500" dirty="0">
                <a:solidFill>
                  <a:schemeClr val="tx1"/>
                </a:solidFill>
                <a:latin typeface="Times New Roman" panose="02020603050405020304" pitchFamily="18" charset="0"/>
                <a:cs typeface="Times New Roman" panose="02020603050405020304" pitchFamily="18" charset="0"/>
              </a:rPr>
              <a:t>,</a:t>
            </a:r>
            <a:r>
              <a:rPr lang="en-US" sz="1500" dirty="0">
                <a:solidFill>
                  <a:schemeClr val="accent5">
                    <a:lumMod val="75000"/>
                  </a:schemeClr>
                </a:solidFill>
                <a:latin typeface="Times New Roman" panose="02020603050405020304" pitchFamily="18" charset="0"/>
                <a:cs typeface="Times New Roman" panose="02020603050405020304" pitchFamily="18" charset="0"/>
              </a:rPr>
              <a:t>3</a:t>
            </a:r>
            <a:r>
              <a:rPr lang="en-US" sz="1500" dirty="0">
                <a:solidFill>
                  <a:schemeClr val="tx1"/>
                </a:solidFill>
                <a:latin typeface="Times New Roman" panose="02020603050405020304" pitchFamily="18" charset="0"/>
                <a:cs typeface="Times New Roman" panose="02020603050405020304" pitchFamily="18" charset="0"/>
              </a:rPr>
              <a:t>,i+10)</a:t>
            </a:r>
          </a:p>
          <a:p>
            <a:pPr marL="0" indent="0">
              <a:spcBef>
                <a:spcPts val="0"/>
              </a:spcBef>
              <a:buNone/>
            </a:pP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plt.imshow</a:t>
            </a:r>
            <a:r>
              <a:rPr lang="en-US" sz="1500" dirty="0">
                <a:solidFill>
                  <a:schemeClr val="tx1"/>
                </a:solidFill>
                <a:latin typeface="Times New Roman" panose="02020603050405020304" pitchFamily="18" charset="0"/>
                <a:cs typeface="Times New Roman" panose="02020603050405020304" pitchFamily="18" charset="0"/>
              </a:rPr>
              <a:t>(</a:t>
            </a:r>
            <a:r>
              <a:rPr lang="en-US" sz="1500" dirty="0" err="1">
                <a:solidFill>
                  <a:schemeClr val="tx1"/>
                </a:solidFill>
                <a:latin typeface="Times New Roman" panose="02020603050405020304" pitchFamily="18" charset="0"/>
                <a:cs typeface="Times New Roman" panose="02020603050405020304" pitchFamily="18" charset="0"/>
              </a:rPr>
              <a:t>X_test</a:t>
            </a:r>
            <a:r>
              <a:rPr lang="en-US" sz="1500" dirty="0">
                <a:solidFill>
                  <a:schemeClr val="tx1"/>
                </a:solidFill>
                <a:latin typeface="Times New Roman" panose="02020603050405020304" pitchFamily="18" charset="0"/>
                <a:cs typeface="Times New Roman" panose="02020603050405020304" pitchFamily="18" charset="0"/>
              </a:rPr>
              <a:t>[incorrect].reshape(</a:t>
            </a:r>
            <a:r>
              <a:rPr lang="en-US" sz="1500" dirty="0">
                <a:solidFill>
                  <a:schemeClr val="accent5">
                    <a:lumMod val="75000"/>
                  </a:schemeClr>
                </a:solidFill>
                <a:latin typeface="Times New Roman" panose="02020603050405020304" pitchFamily="18" charset="0"/>
                <a:cs typeface="Times New Roman" panose="02020603050405020304" pitchFamily="18" charset="0"/>
              </a:rPr>
              <a:t>28</a:t>
            </a:r>
            <a:r>
              <a:rPr lang="en-US" sz="1500" dirty="0">
                <a:solidFill>
                  <a:schemeClr val="tx1"/>
                </a:solidFill>
                <a:latin typeface="Times New Roman" panose="02020603050405020304" pitchFamily="18" charset="0"/>
                <a:cs typeface="Times New Roman" panose="02020603050405020304" pitchFamily="18" charset="0"/>
              </a:rPr>
              <a:t>,</a:t>
            </a:r>
            <a:r>
              <a:rPr lang="en-US" sz="1500" dirty="0">
                <a:solidFill>
                  <a:schemeClr val="accent5">
                    <a:lumMod val="75000"/>
                  </a:schemeClr>
                </a:solidFill>
                <a:latin typeface="Times New Roman" panose="02020603050405020304" pitchFamily="18" charset="0"/>
                <a:cs typeface="Times New Roman" panose="02020603050405020304" pitchFamily="18" charset="0"/>
              </a:rPr>
              <a:t>28</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cmap</a:t>
            </a:r>
            <a:r>
              <a:rPr lang="en-US" sz="1500" dirty="0">
                <a:solidFill>
                  <a:schemeClr val="tx1"/>
                </a:solidFill>
                <a:latin typeface="Times New Roman" panose="02020603050405020304" pitchFamily="18" charset="0"/>
                <a:cs typeface="Times New Roman" panose="02020603050405020304" pitchFamily="18" charset="0"/>
              </a:rPr>
              <a:t>=</a:t>
            </a:r>
            <a:r>
              <a:rPr lang="en-US" sz="1500" dirty="0">
                <a:solidFill>
                  <a:srgbClr val="C00000"/>
                </a:solidFill>
                <a:latin typeface="Times New Roman" panose="02020603050405020304" pitchFamily="18" charset="0"/>
                <a:cs typeface="Times New Roman" panose="02020603050405020304" pitchFamily="18" charset="0"/>
              </a:rPr>
              <a:t>'gray'</a:t>
            </a:r>
            <a:r>
              <a:rPr lang="en-US" sz="1500" dirty="0">
                <a:solidFill>
                  <a:schemeClr val="tx1"/>
                </a:solidFill>
                <a:latin typeface="Times New Roman" panose="02020603050405020304" pitchFamily="18" charset="0"/>
                <a:cs typeface="Times New Roman" panose="02020603050405020304" pitchFamily="18" charset="0"/>
              </a:rPr>
              <a:t>, interpolation=</a:t>
            </a:r>
            <a:r>
              <a:rPr lang="en-US" sz="1500" dirty="0">
                <a:solidFill>
                  <a:srgbClr val="C00000"/>
                </a:solidFill>
                <a:latin typeface="Times New Roman" panose="02020603050405020304" pitchFamily="18" charset="0"/>
                <a:cs typeface="Times New Roman" panose="02020603050405020304" pitchFamily="18" charset="0"/>
              </a:rPr>
              <a:t>'none'</a:t>
            </a:r>
            <a:r>
              <a:rPr lang="en-US" sz="1500" dirty="0">
                <a:solidFill>
                  <a:schemeClr val="tx1"/>
                </a:solidFill>
                <a:latin typeface="Times New Roman" panose="02020603050405020304" pitchFamily="18" charset="0"/>
                <a:cs typeface="Times New Roman" panose="02020603050405020304" pitchFamily="18" charset="0"/>
              </a:rPr>
              <a:t>)</a:t>
            </a:r>
          </a:p>
          <a:p>
            <a:pPr marL="0" indent="0">
              <a:spcBef>
                <a:spcPts val="0"/>
              </a:spcBef>
              <a:buNone/>
            </a:pP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plt.title</a:t>
            </a:r>
            <a:r>
              <a:rPr lang="en-US" sz="1500" dirty="0">
                <a:solidFill>
                  <a:schemeClr val="tx1"/>
                </a:solidFill>
                <a:latin typeface="Times New Roman" panose="02020603050405020304" pitchFamily="18" charset="0"/>
                <a:cs typeface="Times New Roman" panose="02020603050405020304" pitchFamily="18" charset="0"/>
              </a:rPr>
              <a:t>(</a:t>
            </a:r>
          </a:p>
          <a:p>
            <a:pPr marL="0" indent="0">
              <a:spcBef>
                <a:spcPts val="0"/>
              </a:spcBef>
              <a:buNone/>
            </a:pPr>
            <a:r>
              <a:rPr lang="en-US" sz="1500" dirty="0">
                <a:solidFill>
                  <a:schemeClr val="tx1"/>
                </a:solidFill>
                <a:latin typeface="Times New Roman" panose="02020603050405020304" pitchFamily="18" charset="0"/>
                <a:cs typeface="Times New Roman" panose="02020603050405020304" pitchFamily="18" charset="0"/>
              </a:rPr>
              <a:t>      </a:t>
            </a:r>
            <a:r>
              <a:rPr lang="en-US" sz="1500" dirty="0">
                <a:solidFill>
                  <a:srgbClr val="C00000"/>
                </a:solidFill>
                <a:latin typeface="Times New Roman" panose="02020603050405020304" pitchFamily="18" charset="0"/>
                <a:cs typeface="Times New Roman" panose="02020603050405020304" pitchFamily="18" charset="0"/>
              </a:rPr>
              <a:t>"Predicted {}, Truth: {}"</a:t>
            </a:r>
            <a:r>
              <a:rPr lang="en-US" sz="1500" dirty="0">
                <a:solidFill>
                  <a:schemeClr val="tx1"/>
                </a:solidFill>
                <a:latin typeface="Times New Roman" panose="02020603050405020304" pitchFamily="18" charset="0"/>
                <a:cs typeface="Times New Roman" panose="02020603050405020304" pitchFamily="18" charset="0"/>
              </a:rPr>
              <a:t>.format(</a:t>
            </a:r>
            <a:r>
              <a:rPr lang="en-US" sz="1500" dirty="0" err="1">
                <a:solidFill>
                  <a:schemeClr val="tx1"/>
                </a:solidFill>
                <a:latin typeface="Times New Roman" panose="02020603050405020304" pitchFamily="18" charset="0"/>
                <a:cs typeface="Times New Roman" panose="02020603050405020304" pitchFamily="18" charset="0"/>
              </a:rPr>
              <a:t>predicted_classes</a:t>
            </a:r>
            <a:r>
              <a:rPr lang="en-US" sz="1500" dirty="0">
                <a:solidFill>
                  <a:schemeClr val="tx1"/>
                </a:solidFill>
                <a:latin typeface="Times New Roman" panose="02020603050405020304" pitchFamily="18" charset="0"/>
                <a:cs typeface="Times New Roman" panose="02020603050405020304" pitchFamily="18" charset="0"/>
              </a:rPr>
              <a:t>[incorrect], </a:t>
            </a:r>
          </a:p>
          <a:p>
            <a:pPr marL="0" indent="0">
              <a:spcBef>
                <a:spcPts val="0"/>
              </a:spcBef>
              <a:buNone/>
            </a:pP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Y_test</a:t>
            </a:r>
            <a:r>
              <a:rPr lang="en-US" sz="1500" dirty="0">
                <a:solidFill>
                  <a:schemeClr val="tx1"/>
                </a:solidFill>
                <a:latin typeface="Times New Roman" panose="02020603050405020304" pitchFamily="18" charset="0"/>
                <a:cs typeface="Times New Roman" panose="02020603050405020304" pitchFamily="18" charset="0"/>
              </a:rPr>
              <a:t>[incorrect]))</a:t>
            </a:r>
          </a:p>
          <a:p>
            <a:pPr marL="0" indent="0">
              <a:spcBef>
                <a:spcPts val="0"/>
              </a:spcBef>
              <a:buNone/>
            </a:pP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plt.xticks</a:t>
            </a:r>
            <a:r>
              <a:rPr lang="en-US" sz="1500" dirty="0">
                <a:solidFill>
                  <a:schemeClr val="tx1"/>
                </a:solidFill>
                <a:latin typeface="Times New Roman" panose="02020603050405020304" pitchFamily="18" charset="0"/>
                <a:cs typeface="Times New Roman" panose="02020603050405020304" pitchFamily="18" charset="0"/>
              </a:rPr>
              <a:t>([])</a:t>
            </a:r>
          </a:p>
          <a:p>
            <a:pPr marL="0" indent="0">
              <a:spcBef>
                <a:spcPts val="0"/>
              </a:spcBef>
              <a:buNone/>
            </a:pP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plt.yticks</a:t>
            </a:r>
            <a:r>
              <a:rPr lang="en-US" sz="1500" dirty="0">
                <a:solidFill>
                  <a:schemeClr val="tx1"/>
                </a:solidFill>
                <a:latin typeface="Times New Roman" panose="02020603050405020304" pitchFamily="18" charset="0"/>
                <a:cs typeface="Times New Roman" panose="02020603050405020304" pitchFamily="18" charset="0"/>
              </a:rPr>
              <a:t>([])</a:t>
            </a:r>
          </a:p>
          <a:p>
            <a:pPr marL="0" indent="0">
              <a:spcBef>
                <a:spcPts val="0"/>
              </a:spcBef>
              <a:buNone/>
            </a:pPr>
            <a:endParaRPr lang="en-US" sz="1500" dirty="0">
              <a:solidFill>
                <a:schemeClr val="tx1"/>
              </a:solidFill>
              <a:latin typeface="Times New Roman" panose="02020603050405020304" pitchFamily="18" charset="0"/>
              <a:cs typeface="Times New Roman" panose="02020603050405020304" pitchFamily="18" charset="0"/>
            </a:endParaRPr>
          </a:p>
          <a:p>
            <a:pPr marL="0" indent="0">
              <a:spcBef>
                <a:spcPts val="0"/>
              </a:spcBef>
              <a:buNone/>
            </a:pPr>
            <a:r>
              <a:rPr lang="en-US" sz="1500" dirty="0" err="1">
                <a:solidFill>
                  <a:schemeClr val="tx1"/>
                </a:solidFill>
                <a:latin typeface="Times New Roman" panose="02020603050405020304" pitchFamily="18" charset="0"/>
                <a:cs typeface="Times New Roman" panose="02020603050405020304" pitchFamily="18" charset="0"/>
              </a:rPr>
              <a:t>figure_evaluation</a:t>
            </a:r>
            <a:endParaRPr lang="en-US" sz="15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69170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4962" y="438484"/>
            <a:ext cx="6589199" cy="823690"/>
          </a:xfrm>
        </p:spPr>
        <p:txBody>
          <a:bodyPr/>
          <a:lstStyle/>
          <a:p>
            <a:r>
              <a:rPr lang="en-US" dirty="0">
                <a:latin typeface="Times New Roman" panose="02020603050405020304" pitchFamily="18" charset="0"/>
                <a:cs typeface="Times New Roman" panose="02020603050405020304" pitchFamily="18" charset="0"/>
              </a:rPr>
              <a:t>Model performance</a:t>
            </a:r>
          </a:p>
        </p:txBody>
      </p:sp>
      <p:sp>
        <p:nvSpPr>
          <p:cNvPr id="4" name="Slide Number Placeholder 3"/>
          <p:cNvSpPr>
            <a:spLocks noGrp="1"/>
          </p:cNvSpPr>
          <p:nvPr>
            <p:ph type="sldNum" sz="quarter" idx="12"/>
          </p:nvPr>
        </p:nvSpPr>
        <p:spPr/>
        <p:txBody>
          <a:bodyPr/>
          <a:lstStyle/>
          <a:p>
            <a:fld id="{76F96C40-0356-46F5-90E5-FF57DE76D9A0}" type="slidenum">
              <a:rPr lang="en-US" smtClean="0"/>
              <a:t>24</a:t>
            </a:fld>
            <a:endParaRPr lang="en-US"/>
          </a:p>
        </p:txBody>
      </p:sp>
      <p:sp>
        <p:nvSpPr>
          <p:cNvPr id="41" name="Content Placeholder 2"/>
          <p:cNvSpPr txBox="1">
            <a:spLocks/>
          </p:cNvSpPr>
          <p:nvPr/>
        </p:nvSpPr>
        <p:spPr>
          <a:xfrm>
            <a:off x="386080" y="1371600"/>
            <a:ext cx="8300720" cy="525779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en-US" sz="2200" i="1"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sp>
        <p:nvSpPr>
          <p:cNvPr id="9" name="Content Placeholder 2"/>
          <p:cNvSpPr txBox="1">
            <a:spLocks/>
          </p:cNvSpPr>
          <p:nvPr/>
        </p:nvSpPr>
        <p:spPr>
          <a:xfrm>
            <a:off x="511228" y="1168531"/>
            <a:ext cx="8300720" cy="525779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200" dirty="0">
                <a:latin typeface="Times New Roman" panose="02020603050405020304" pitchFamily="18" charset="0"/>
                <a:cs typeface="Times New Roman" panose="02020603050405020304" pitchFamily="18" charset="0"/>
              </a:rPr>
              <a:t>Some of results:</a:t>
            </a:r>
            <a:endParaRPr lang="en-US" sz="2200" i="1"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648388" y="1992221"/>
            <a:ext cx="4038600" cy="3838575"/>
          </a:xfrm>
          <a:prstGeom prst="rect">
            <a:avLst/>
          </a:prstGeom>
        </p:spPr>
      </p:pic>
      <p:pic>
        <p:nvPicPr>
          <p:cNvPr id="7" name="Picture 6"/>
          <p:cNvPicPr>
            <a:picLocks noChangeAspect="1"/>
          </p:cNvPicPr>
          <p:nvPr/>
        </p:nvPicPr>
        <p:blipFill>
          <a:blip r:embed="rId3"/>
          <a:stretch>
            <a:fillRect/>
          </a:stretch>
        </p:blipFill>
        <p:spPr>
          <a:xfrm>
            <a:off x="4807929" y="2124074"/>
            <a:ext cx="4019550" cy="3752850"/>
          </a:xfrm>
          <a:prstGeom prst="rect">
            <a:avLst/>
          </a:prstGeom>
        </p:spPr>
      </p:pic>
    </p:spTree>
    <p:extLst>
      <p:ext uri="{BB962C8B-B14F-4D97-AF65-F5344CB8AC3E}">
        <p14:creationId xmlns:p14="http://schemas.microsoft.com/office/powerpoint/2010/main" val="5115646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4962" y="438484"/>
            <a:ext cx="6589199" cy="823690"/>
          </a:xfrm>
        </p:spPr>
        <p:txBody>
          <a:bodyPr/>
          <a:lstStyle/>
          <a:p>
            <a:r>
              <a:rPr lang="en-US" dirty="0">
                <a:latin typeface="Times New Roman" panose="02020603050405020304" pitchFamily="18" charset="0"/>
                <a:cs typeface="Times New Roman" panose="02020603050405020304" pitchFamily="18" charset="0"/>
              </a:rPr>
              <a:t>Assignment 3</a:t>
            </a:r>
          </a:p>
        </p:txBody>
      </p:sp>
      <p:sp>
        <p:nvSpPr>
          <p:cNvPr id="3" name="Content Placeholder 2"/>
          <p:cNvSpPr>
            <a:spLocks noGrp="1"/>
          </p:cNvSpPr>
          <p:nvPr>
            <p:ph idx="1"/>
          </p:nvPr>
        </p:nvSpPr>
        <p:spPr>
          <a:xfrm>
            <a:off x="511228" y="1295622"/>
            <a:ext cx="8251772" cy="5257577"/>
          </a:xfrm>
        </p:spPr>
        <p:txBody>
          <a:bodyPr>
            <a:normAutofit fontScale="92500"/>
          </a:bodyPr>
          <a:lstStyle/>
          <a:p>
            <a:pPr marL="0" indent="0">
              <a:buNone/>
            </a:pPr>
            <a:r>
              <a:rPr lang="en-US" sz="2200" dirty="0">
                <a:latin typeface="Times New Roman" panose="02020603050405020304" pitchFamily="18" charset="0"/>
                <a:cs typeface="Times New Roman" panose="02020603050405020304" pitchFamily="18" charset="0"/>
              </a:rPr>
              <a:t>1- Change the number of neurons in hidden layers to 75. See the accuracy and compared it to the baseline.</a:t>
            </a:r>
          </a:p>
          <a:p>
            <a:pPr marL="0" indent="0">
              <a:buNone/>
            </a:pPr>
            <a:r>
              <a:rPr lang="en-US" sz="2200" dirty="0">
                <a:latin typeface="Times New Roman" panose="02020603050405020304" pitchFamily="18" charset="0"/>
                <a:cs typeface="Times New Roman" panose="02020603050405020304" pitchFamily="18" charset="0"/>
              </a:rPr>
              <a:t>2- Change the number of epochs to 35 and see if it has any effect (50 neurons)</a:t>
            </a:r>
          </a:p>
          <a:p>
            <a:pPr marL="0" indent="0">
              <a:buNone/>
            </a:pPr>
            <a:r>
              <a:rPr lang="en-US" sz="2200" dirty="0">
                <a:latin typeface="Times New Roman" panose="02020603050405020304" pitchFamily="18" charset="0"/>
                <a:cs typeface="Times New Roman" panose="02020603050405020304" pitchFamily="18" charset="0"/>
              </a:rPr>
              <a:t>3- Add one more layer to the designed neural network and see the result (This layer contains 25 nodes). Draw graphs and compare accuracies.</a:t>
            </a:r>
          </a:p>
          <a:p>
            <a:pPr marL="0" indent="0">
              <a:buNone/>
            </a:pP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These are 3 independent questions. So you need to have three sections in your solution that answers to any of these questions</a:t>
            </a:r>
          </a:p>
          <a:p>
            <a:r>
              <a:rPr lang="en-US" sz="2200" dirty="0">
                <a:latin typeface="Times New Roman" panose="02020603050405020304" pitchFamily="18" charset="0"/>
                <a:cs typeface="Times New Roman" panose="02020603050405020304" pitchFamily="18" charset="0"/>
              </a:rPr>
              <a:t>Please run your code in python notebook and submit an html file that contains both code and result. You can use any other python IDE but the result should contain the code and the output of it (please do not copy/pate results)</a:t>
            </a:r>
          </a:p>
          <a:p>
            <a:r>
              <a:rPr lang="en-US" sz="2200" dirty="0">
                <a:latin typeface="Times New Roman" panose="02020603050405020304" pitchFamily="18" charset="0"/>
                <a:cs typeface="Times New Roman" panose="02020603050405020304" pitchFamily="18" charset="0"/>
              </a:rPr>
              <a:t>PLEASE DO NOT SUBMIT JUST THE PURE CODE (.</a:t>
            </a:r>
            <a:r>
              <a:rPr lang="en-US" sz="2200" dirty="0" err="1">
                <a:latin typeface="Times New Roman" panose="02020603050405020304" pitchFamily="18" charset="0"/>
                <a:cs typeface="Times New Roman" panose="02020603050405020304" pitchFamily="18" charset="0"/>
              </a:rPr>
              <a:t>py</a:t>
            </a:r>
            <a:r>
              <a:rPr lang="en-US" sz="2200" dirty="0">
                <a:latin typeface="Times New Roman" panose="02020603050405020304" pitchFamily="18" charset="0"/>
                <a:cs typeface="Times New Roman" panose="02020603050405020304" pitchFamily="18" charset="0"/>
              </a:rPr>
              <a:t> or .txt or </a:t>
            </a:r>
            <a:r>
              <a:rPr lang="en-US" sz="2200" dirty="0" err="1">
                <a:latin typeface="Times New Roman" panose="02020603050405020304" pitchFamily="18" charset="0"/>
                <a:cs typeface="Times New Roman" panose="02020603050405020304" pitchFamily="18" charset="0"/>
              </a:rPr>
              <a:t>ipynb</a:t>
            </a:r>
            <a:r>
              <a:rPr lang="en-US" sz="2200" dirty="0">
                <a:latin typeface="Times New Roman" panose="02020603050405020304" pitchFamily="18" charset="0"/>
                <a:cs typeface="Times New Roman" panose="02020603050405020304" pitchFamily="18" charset="0"/>
              </a:rPr>
              <a:t> or…)- IT WILL NOT BE GRADED.</a:t>
            </a:r>
          </a:p>
        </p:txBody>
      </p:sp>
      <p:sp>
        <p:nvSpPr>
          <p:cNvPr id="4" name="Slide Number Placeholder 3"/>
          <p:cNvSpPr>
            <a:spLocks noGrp="1"/>
          </p:cNvSpPr>
          <p:nvPr>
            <p:ph type="sldNum" sz="quarter" idx="12"/>
          </p:nvPr>
        </p:nvSpPr>
        <p:spPr/>
        <p:txBody>
          <a:bodyPr/>
          <a:lstStyle/>
          <a:p>
            <a:fld id="{76F96C40-0356-46F5-90E5-FF57DE76D9A0}" type="slidenum">
              <a:rPr lang="en-US" smtClean="0"/>
              <a:t>25</a:t>
            </a:fld>
            <a:endParaRPr lang="en-US"/>
          </a:p>
        </p:txBody>
      </p:sp>
    </p:spTree>
    <p:extLst>
      <p:ext uri="{BB962C8B-B14F-4D97-AF65-F5344CB8AC3E}">
        <p14:creationId xmlns:p14="http://schemas.microsoft.com/office/powerpoint/2010/main" val="3777937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p:cNvCxnSpPr/>
          <p:nvPr/>
        </p:nvCxnSpPr>
        <p:spPr>
          <a:xfrm>
            <a:off x="1338261" y="4572000"/>
            <a:ext cx="1404939" cy="164954"/>
          </a:xfrm>
          <a:prstGeom prst="line">
            <a:avLst/>
          </a:prstGeom>
          <a:ln>
            <a:solidFill>
              <a:srgbClr val="008BAC"/>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1267517" y="4765620"/>
            <a:ext cx="1323283" cy="591936"/>
          </a:xfrm>
          <a:prstGeom prst="line">
            <a:avLst/>
          </a:prstGeom>
          <a:ln>
            <a:solidFill>
              <a:srgbClr val="008BAC"/>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1267517" y="4792833"/>
            <a:ext cx="1463813" cy="1434025"/>
          </a:xfrm>
          <a:prstGeom prst="line">
            <a:avLst/>
          </a:prstGeom>
          <a:ln>
            <a:solidFill>
              <a:srgbClr val="008BAC"/>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1317487" y="5688031"/>
            <a:ext cx="1441381" cy="685111"/>
          </a:xfrm>
          <a:prstGeom prst="line">
            <a:avLst/>
          </a:prstGeom>
          <a:ln>
            <a:solidFill>
              <a:srgbClr val="008BAC"/>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endCxn id="22" idx="0"/>
          </p:cNvCxnSpPr>
          <p:nvPr/>
        </p:nvCxnSpPr>
        <p:spPr>
          <a:xfrm>
            <a:off x="1185861" y="4574049"/>
            <a:ext cx="1552233" cy="89860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endCxn id="22" idx="3"/>
          </p:cNvCxnSpPr>
          <p:nvPr/>
        </p:nvCxnSpPr>
        <p:spPr>
          <a:xfrm>
            <a:off x="1223306" y="5391222"/>
            <a:ext cx="1781488" cy="266093"/>
          </a:xfrm>
          <a:prstGeom prst="line">
            <a:avLst/>
          </a:prstGeom>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604962" y="438484"/>
            <a:ext cx="6589199" cy="823690"/>
          </a:xfrm>
        </p:spPr>
        <p:txBody>
          <a:bodyPr/>
          <a:lstStyle/>
          <a:p>
            <a:r>
              <a:rPr lang="en-US" dirty="0">
                <a:latin typeface="Times New Roman" panose="02020603050405020304" pitchFamily="18" charset="0"/>
                <a:cs typeface="Times New Roman" panose="02020603050405020304" pitchFamily="18" charset="0"/>
              </a:rPr>
              <a:t>Back propagation</a:t>
            </a:r>
          </a:p>
        </p:txBody>
      </p:sp>
      <p:sp>
        <p:nvSpPr>
          <p:cNvPr id="4" name="Slide Number Placeholder 3"/>
          <p:cNvSpPr>
            <a:spLocks noGrp="1"/>
          </p:cNvSpPr>
          <p:nvPr>
            <p:ph type="sldNum" sz="quarter" idx="12"/>
          </p:nvPr>
        </p:nvSpPr>
        <p:spPr/>
        <p:txBody>
          <a:bodyPr/>
          <a:lstStyle/>
          <a:p>
            <a:fld id="{76F96C40-0356-46F5-90E5-FF57DE76D9A0}" type="slidenum">
              <a:rPr lang="en-US" smtClean="0"/>
              <a:t>3</a:t>
            </a:fld>
            <a:endParaRPr lang="en-US"/>
          </a:p>
        </p:txBody>
      </p:sp>
      <mc:AlternateContent xmlns:mc="http://schemas.openxmlformats.org/markup-compatibility/2006" xmlns:a14="http://schemas.microsoft.com/office/drawing/2010/main">
        <mc:Choice Requires="a14">
          <p:sp>
            <p:nvSpPr>
              <p:cNvPr id="41" name="Content Placeholder 2"/>
              <p:cNvSpPr txBox="1">
                <a:spLocks/>
              </p:cNvSpPr>
              <p:nvPr/>
            </p:nvSpPr>
            <p:spPr>
              <a:xfrm>
                <a:off x="304800" y="1295622"/>
                <a:ext cx="8763000" cy="525757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200" dirty="0">
                    <a:latin typeface="Times New Roman" panose="02020603050405020304" pitchFamily="18" charset="0"/>
                    <a:cs typeface="Times New Roman" panose="02020603050405020304" pitchFamily="18" charset="0"/>
                  </a:rPr>
                  <a:t>How about when we have more neurons? Pay attention to notations</a:t>
                </a:r>
              </a:p>
              <a:p>
                <a:r>
                  <a:rPr lang="en-US" sz="2200" dirty="0">
                    <a:latin typeface="Times New Roman" panose="02020603050405020304" pitchFamily="18" charset="0"/>
                    <a:cs typeface="Times New Roman" panose="02020603050405020304" pitchFamily="18" charset="0"/>
                  </a:rPr>
                  <a:t>Let’s look at one layer</a:t>
                </a:r>
              </a:p>
              <a:p>
                <a:r>
                  <a:rPr lang="en-US" sz="2200" dirty="0">
                    <a:latin typeface="Times New Roman" panose="02020603050405020304" pitchFamily="18" charset="0"/>
                    <a:cs typeface="Times New Roman" panose="02020603050405020304" pitchFamily="18" charset="0"/>
                  </a:rPr>
                  <a:t>Now Cost function of last layer will be: </a:t>
                </a:r>
              </a:p>
              <a:p>
                <a:r>
                  <a:rPr lang="en-US" sz="2200" dirty="0">
                    <a:latin typeface="Times New Roman" panose="02020603050405020304" pitchFamily="18" charset="0"/>
                    <a:cs typeface="Times New Roman" panose="02020603050405020304" pitchFamily="18" charset="0"/>
                  </a:rPr>
                  <a:t>Now to make a better view, let’s call the weight from neuron k to </a:t>
                </a:r>
                <a:r>
                  <a:rPr lang="en-US" sz="2200">
                    <a:latin typeface="Times New Roman" panose="02020603050405020304" pitchFamily="18" charset="0"/>
                    <a:cs typeface="Times New Roman" panose="02020603050405020304" pitchFamily="18" charset="0"/>
                  </a:rPr>
                  <a:t>neuron j: </a:t>
                </a:r>
                <a14:m>
                  <m:oMath xmlns:m="http://schemas.openxmlformats.org/officeDocument/2006/math">
                    <m:sSubSup>
                      <m:sSubSupPr>
                        <m:ctrlPr>
                          <a:rPr lang="en-US" sz="2400" i="1">
                            <a:latin typeface="Cambria Math" panose="02040503050406030204" pitchFamily="18" charset="0"/>
                          </a:rPr>
                        </m:ctrlPr>
                      </m:sSubSupPr>
                      <m:e>
                        <m:r>
                          <a:rPr lang="en-US" sz="2400" b="0" i="1" smtClean="0">
                            <a:solidFill>
                              <a:srgbClr val="008BAC"/>
                            </a:solidFill>
                            <a:latin typeface="Cambria Math" panose="02040503050406030204" pitchFamily="18" charset="0"/>
                          </a:rPr>
                          <m:t>𝑤</m:t>
                        </m:r>
                      </m:e>
                      <m:sub>
                        <m:r>
                          <a:rPr lang="en-US" sz="2400" i="1" smtClean="0">
                            <a:solidFill>
                              <a:srgbClr val="FFC000"/>
                            </a:solidFill>
                            <a:latin typeface="Cambria Math" panose="02040503050406030204" pitchFamily="18" charset="0"/>
                          </a:rPr>
                          <m:t>𝑗</m:t>
                        </m:r>
                        <m:r>
                          <a:rPr lang="en-US" sz="2400" b="0" i="1" smtClean="0">
                            <a:solidFill>
                              <a:srgbClr val="FFC000"/>
                            </a:solidFill>
                            <a:latin typeface="Cambria Math" panose="02040503050406030204" pitchFamily="18" charset="0"/>
                          </a:rPr>
                          <m:t>𝑘</m:t>
                        </m:r>
                      </m:sub>
                      <m:sup>
                        <m:d>
                          <m:dPr>
                            <m:ctrlPr>
                              <a:rPr lang="en-US" sz="2400" i="1" smtClean="0">
                                <a:solidFill>
                                  <a:srgbClr val="008BAC"/>
                                </a:solidFill>
                                <a:latin typeface="Cambria Math" panose="02040503050406030204" pitchFamily="18" charset="0"/>
                              </a:rPr>
                            </m:ctrlPr>
                          </m:dPr>
                          <m:e>
                            <m:r>
                              <a:rPr lang="en-US" sz="2400" i="1">
                                <a:solidFill>
                                  <a:srgbClr val="008BAC"/>
                                </a:solidFill>
                                <a:latin typeface="Cambria Math" panose="02040503050406030204" pitchFamily="18" charset="0"/>
                              </a:rPr>
                              <m:t>𝐿</m:t>
                            </m:r>
                          </m:e>
                        </m:d>
                      </m:sup>
                    </m:sSubSup>
                  </m:oMath>
                </a14:m>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mc:Choice>
        <mc:Fallback xmlns="">
          <p:sp>
            <p:nvSpPr>
              <p:cNvPr id="41" name="Content Placeholder 2"/>
              <p:cNvSpPr txBox="1">
                <a:spLocks noRot="1" noChangeAspect="1" noMove="1" noResize="1" noEditPoints="1" noAdjustHandles="1" noChangeArrowheads="1" noChangeShapeType="1" noTextEdit="1"/>
              </p:cNvSpPr>
              <p:nvPr/>
            </p:nvSpPr>
            <p:spPr>
              <a:xfrm>
                <a:off x="304800" y="1295622"/>
                <a:ext cx="8763000" cy="5257577"/>
              </a:xfrm>
              <a:prstGeom prst="rect">
                <a:avLst/>
              </a:prstGeom>
              <a:blipFill>
                <a:blip r:embed="rId2"/>
                <a:stretch>
                  <a:fillRect l="-834" t="-812" r="-348"/>
                </a:stretch>
              </a:blipFill>
            </p:spPr>
            <p:txBody>
              <a:bodyPr/>
              <a:lstStyle/>
              <a:p>
                <a:r>
                  <a:rPr lang="en-US">
                    <a:noFill/>
                  </a:rPr>
                  <a:t> </a:t>
                </a:r>
              </a:p>
            </p:txBody>
          </p:sp>
        </mc:Fallback>
      </mc:AlternateContent>
      <p:sp>
        <p:nvSpPr>
          <p:cNvPr id="15" name="Oval 14"/>
          <p:cNvSpPr/>
          <p:nvPr/>
        </p:nvSpPr>
        <p:spPr>
          <a:xfrm>
            <a:off x="1021591" y="4284981"/>
            <a:ext cx="533400" cy="533400"/>
          </a:xfrm>
          <a:prstGeom prst="ellipse">
            <a:avLst/>
          </a:prstGeom>
          <a:solidFill>
            <a:schemeClr val="tx1">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 name="TextBox 15"/>
              <p:cNvSpPr txBox="1"/>
              <p:nvPr/>
            </p:nvSpPr>
            <p:spPr>
              <a:xfrm>
                <a:off x="978384" y="4367622"/>
                <a:ext cx="62657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0.10</m:t>
                      </m:r>
                    </m:oMath>
                  </m:oMathPara>
                </a14:m>
                <a:endParaRPr lang="en-US" dirty="0">
                  <a:solidFill>
                    <a:schemeClr val="bg1"/>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978384" y="4367622"/>
                <a:ext cx="626577" cy="369332"/>
              </a:xfrm>
              <a:prstGeom prst="rect">
                <a:avLst/>
              </a:prstGeom>
              <a:blipFill>
                <a:blip r:embed="rId3"/>
                <a:stretch>
                  <a:fillRect/>
                </a:stretch>
              </a:blipFill>
            </p:spPr>
            <p:txBody>
              <a:bodyPr/>
              <a:lstStyle/>
              <a:p>
                <a:r>
                  <a:rPr lang="en-US">
                    <a:noFill/>
                  </a:rPr>
                  <a:t> </a:t>
                </a:r>
              </a:p>
            </p:txBody>
          </p:sp>
        </mc:Fallback>
      </mc:AlternateContent>
      <p:sp>
        <p:nvSpPr>
          <p:cNvPr id="17" name="Oval 16"/>
          <p:cNvSpPr/>
          <p:nvPr/>
        </p:nvSpPr>
        <p:spPr>
          <a:xfrm>
            <a:off x="1021591" y="5123308"/>
            <a:ext cx="533400" cy="533400"/>
          </a:xfrm>
          <a:prstGeom prst="ellipse">
            <a:avLst/>
          </a:prstGeom>
          <a:solidFill>
            <a:schemeClr val="tx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extBox 17"/>
              <p:cNvSpPr txBox="1"/>
              <p:nvPr/>
            </p:nvSpPr>
            <p:spPr>
              <a:xfrm>
                <a:off x="978385" y="5205949"/>
                <a:ext cx="533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0.40</m:t>
                      </m:r>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978385" y="5205949"/>
                <a:ext cx="533400" cy="369332"/>
              </a:xfrm>
              <a:prstGeom prst="rect">
                <a:avLst/>
              </a:prstGeom>
              <a:blipFill>
                <a:blip r:embed="rId4"/>
                <a:stretch>
                  <a:fillRect r="-13636"/>
                </a:stretch>
              </a:blipFill>
            </p:spPr>
            <p:txBody>
              <a:bodyPr/>
              <a:lstStyle/>
              <a:p>
                <a:r>
                  <a:rPr lang="en-US">
                    <a:noFill/>
                  </a:rPr>
                  <a:t> </a:t>
                </a:r>
              </a:p>
            </p:txBody>
          </p:sp>
        </mc:Fallback>
      </mc:AlternateContent>
      <p:sp>
        <p:nvSpPr>
          <p:cNvPr id="19" name="Oval 18"/>
          <p:cNvSpPr/>
          <p:nvPr/>
        </p:nvSpPr>
        <p:spPr>
          <a:xfrm>
            <a:off x="1021591" y="5987183"/>
            <a:ext cx="533400" cy="533400"/>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TextBox 19"/>
              <p:cNvSpPr txBox="1"/>
              <p:nvPr/>
            </p:nvSpPr>
            <p:spPr>
              <a:xfrm>
                <a:off x="978385" y="6069824"/>
                <a:ext cx="533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0.81</m:t>
                      </m:r>
                    </m:oMath>
                  </m:oMathPara>
                </a14:m>
                <a:endParaRPr 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978385" y="6069824"/>
                <a:ext cx="533400" cy="369332"/>
              </a:xfrm>
              <a:prstGeom prst="rect">
                <a:avLst/>
              </a:prstGeom>
              <a:blipFill>
                <a:blip r:embed="rId5"/>
                <a:stretch>
                  <a:fillRect r="-13636"/>
                </a:stretch>
              </a:blipFill>
            </p:spPr>
            <p:txBody>
              <a:bodyPr/>
              <a:lstStyle/>
              <a:p>
                <a:r>
                  <a:rPr lang="en-US">
                    <a:noFill/>
                  </a:rPr>
                  <a:t> </a:t>
                </a:r>
              </a:p>
            </p:txBody>
          </p:sp>
        </mc:Fallback>
      </mc:AlternateContent>
      <p:sp>
        <p:nvSpPr>
          <p:cNvPr id="21" name="Oval 20"/>
          <p:cNvSpPr/>
          <p:nvPr/>
        </p:nvSpPr>
        <p:spPr>
          <a:xfrm>
            <a:off x="2514600" y="5390008"/>
            <a:ext cx="533400" cy="533400"/>
          </a:xfrm>
          <a:prstGeom prst="ellipse">
            <a:avLst/>
          </a:prstGeom>
          <a:solidFill>
            <a:schemeClr val="tx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2" name="TextBox 21"/>
              <p:cNvSpPr txBox="1"/>
              <p:nvPr/>
            </p:nvSpPr>
            <p:spPr>
              <a:xfrm>
                <a:off x="2471394" y="5472649"/>
                <a:ext cx="533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0.40</m:t>
                      </m:r>
                    </m:oMath>
                  </m:oMathPara>
                </a14:m>
                <a:endParaRPr lang="en-US" dirty="0"/>
              </a:p>
            </p:txBody>
          </p:sp>
        </mc:Choice>
        <mc:Fallback xmlns="">
          <p:sp>
            <p:nvSpPr>
              <p:cNvPr id="22" name="TextBox 21"/>
              <p:cNvSpPr txBox="1">
                <a:spLocks noRot="1" noChangeAspect="1" noMove="1" noResize="1" noEditPoints="1" noAdjustHandles="1" noChangeArrowheads="1" noChangeShapeType="1" noTextEdit="1"/>
              </p:cNvSpPr>
              <p:nvPr/>
            </p:nvSpPr>
            <p:spPr>
              <a:xfrm>
                <a:off x="2471394" y="5472649"/>
                <a:ext cx="533400" cy="369332"/>
              </a:xfrm>
              <a:prstGeom prst="rect">
                <a:avLst/>
              </a:prstGeom>
              <a:blipFill>
                <a:blip r:embed="rId6"/>
                <a:stretch>
                  <a:fillRect r="-13636"/>
                </a:stretch>
              </a:blipFill>
            </p:spPr>
            <p:txBody>
              <a:bodyPr/>
              <a:lstStyle/>
              <a:p>
                <a:r>
                  <a:rPr lang="en-US">
                    <a:noFill/>
                  </a:rPr>
                  <a:t> </a:t>
                </a:r>
              </a:p>
            </p:txBody>
          </p:sp>
        </mc:Fallback>
      </mc:AlternateContent>
      <p:sp>
        <p:nvSpPr>
          <p:cNvPr id="23" name="Oval 22"/>
          <p:cNvSpPr/>
          <p:nvPr/>
        </p:nvSpPr>
        <p:spPr>
          <a:xfrm>
            <a:off x="2514600" y="4470254"/>
            <a:ext cx="533400" cy="533400"/>
          </a:xfrm>
          <a:prstGeom prst="ellips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4" name="TextBox 23"/>
              <p:cNvSpPr txBox="1"/>
              <p:nvPr/>
            </p:nvSpPr>
            <p:spPr>
              <a:xfrm>
                <a:off x="2464630" y="4552895"/>
                <a:ext cx="533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0.81</m:t>
                      </m:r>
                    </m:oMath>
                  </m:oMathPara>
                </a14:m>
                <a:endParaRPr lang="en-US" dirty="0"/>
              </a:p>
            </p:txBody>
          </p:sp>
        </mc:Choice>
        <mc:Fallback xmlns="">
          <p:sp>
            <p:nvSpPr>
              <p:cNvPr id="24" name="TextBox 23"/>
              <p:cNvSpPr txBox="1">
                <a:spLocks noRot="1" noChangeAspect="1" noMove="1" noResize="1" noEditPoints="1" noAdjustHandles="1" noChangeArrowheads="1" noChangeShapeType="1" noTextEdit="1"/>
              </p:cNvSpPr>
              <p:nvPr/>
            </p:nvSpPr>
            <p:spPr>
              <a:xfrm>
                <a:off x="2464630" y="4552895"/>
                <a:ext cx="533400" cy="369332"/>
              </a:xfrm>
              <a:prstGeom prst="rect">
                <a:avLst/>
              </a:prstGeom>
              <a:blipFill>
                <a:blip r:embed="rId7"/>
                <a:stretch>
                  <a:fillRect r="-1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p:cNvSpPr/>
              <p:nvPr/>
            </p:nvSpPr>
            <p:spPr>
              <a:xfrm>
                <a:off x="356809" y="4115763"/>
                <a:ext cx="848758" cy="44024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i="1">
                              <a:latin typeface="Cambria Math" panose="02040503050406030204" pitchFamily="18" charset="0"/>
                            </a:rPr>
                            <m:t>0</m:t>
                          </m:r>
                        </m:sub>
                        <m:sup>
                          <m:r>
                            <a:rPr lang="en-US" i="1">
                              <a:latin typeface="Cambria Math" panose="02040503050406030204" pitchFamily="18" charset="0"/>
                            </a:rPr>
                            <m:t>(</m:t>
                          </m:r>
                          <m:r>
                            <a:rPr lang="en-US" i="1">
                              <a:latin typeface="Cambria Math" panose="02040503050406030204" pitchFamily="18" charset="0"/>
                            </a:rPr>
                            <m:t>𝐿</m:t>
                          </m:r>
                          <m:r>
                            <a:rPr lang="en-US" i="1">
                              <a:latin typeface="Cambria Math" panose="02040503050406030204" pitchFamily="18" charset="0"/>
                            </a:rPr>
                            <m:t>−1)</m:t>
                          </m:r>
                        </m:sup>
                      </m:sSubSup>
                    </m:oMath>
                  </m:oMathPara>
                </a14:m>
                <a:endParaRPr lang="en-US" dirty="0"/>
              </a:p>
            </p:txBody>
          </p:sp>
        </mc:Choice>
        <mc:Fallback xmlns="">
          <p:sp>
            <p:nvSpPr>
              <p:cNvPr id="35" name="Rectangle 34"/>
              <p:cNvSpPr>
                <a:spLocks noRot="1" noChangeAspect="1" noMove="1" noResize="1" noEditPoints="1" noAdjustHandles="1" noChangeArrowheads="1" noChangeShapeType="1" noTextEdit="1"/>
              </p:cNvSpPr>
              <p:nvPr/>
            </p:nvSpPr>
            <p:spPr>
              <a:xfrm>
                <a:off x="356809" y="4115763"/>
                <a:ext cx="848758" cy="440249"/>
              </a:xfrm>
              <a:prstGeom prst="rect">
                <a:avLst/>
              </a:prstGeom>
              <a:blipFill>
                <a:blip r:embed="rId8"/>
                <a:stretch>
                  <a:fillRect b="-2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p:cNvSpPr/>
              <p:nvPr/>
            </p:nvSpPr>
            <p:spPr>
              <a:xfrm>
                <a:off x="220247" y="5064774"/>
                <a:ext cx="848758" cy="44024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i="1">
                              <a:latin typeface="Cambria Math" panose="02040503050406030204" pitchFamily="18" charset="0"/>
                            </a:rPr>
                            <m:t>𝑎</m:t>
                          </m:r>
                        </m:e>
                        <m:sub>
                          <m:r>
                            <a:rPr lang="en-US" b="0" i="1" smtClean="0">
                              <a:latin typeface="Cambria Math" panose="02040503050406030204" pitchFamily="18" charset="0"/>
                            </a:rPr>
                            <m:t>1</m:t>
                          </m:r>
                        </m:sub>
                        <m:sup>
                          <m:r>
                            <a:rPr lang="en-US" i="1">
                              <a:latin typeface="Cambria Math" panose="02040503050406030204" pitchFamily="18" charset="0"/>
                            </a:rPr>
                            <m:t>(</m:t>
                          </m:r>
                          <m:r>
                            <a:rPr lang="en-US" i="1">
                              <a:latin typeface="Cambria Math" panose="02040503050406030204" pitchFamily="18" charset="0"/>
                            </a:rPr>
                            <m:t>𝐿</m:t>
                          </m:r>
                          <m:r>
                            <a:rPr lang="en-US" i="1">
                              <a:latin typeface="Cambria Math" panose="02040503050406030204" pitchFamily="18" charset="0"/>
                            </a:rPr>
                            <m:t>−1)</m:t>
                          </m:r>
                        </m:sup>
                      </m:sSubSup>
                    </m:oMath>
                  </m:oMathPara>
                </a14:m>
                <a:endParaRPr lang="en-US" dirty="0"/>
              </a:p>
            </p:txBody>
          </p:sp>
        </mc:Choice>
        <mc:Fallback xmlns="">
          <p:sp>
            <p:nvSpPr>
              <p:cNvPr id="37" name="Rectangle 36"/>
              <p:cNvSpPr>
                <a:spLocks noRot="1" noChangeAspect="1" noMove="1" noResize="1" noEditPoints="1" noAdjustHandles="1" noChangeArrowheads="1" noChangeShapeType="1" noTextEdit="1"/>
              </p:cNvSpPr>
              <p:nvPr/>
            </p:nvSpPr>
            <p:spPr>
              <a:xfrm>
                <a:off x="220247" y="5064774"/>
                <a:ext cx="848758" cy="440249"/>
              </a:xfrm>
              <a:prstGeom prst="rect">
                <a:avLst/>
              </a:prstGeom>
              <a:blipFill>
                <a:blip r:embed="rId9"/>
                <a:stretch>
                  <a:fillRect b="-2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Rectangle 37"/>
              <p:cNvSpPr/>
              <p:nvPr/>
            </p:nvSpPr>
            <p:spPr>
              <a:xfrm>
                <a:off x="254869" y="6013785"/>
                <a:ext cx="848758" cy="44024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i="1">
                              <a:latin typeface="Cambria Math" panose="02040503050406030204" pitchFamily="18" charset="0"/>
                            </a:rPr>
                            <m:t>𝑎</m:t>
                          </m:r>
                        </m:e>
                        <m:sub>
                          <m:r>
                            <a:rPr lang="en-US" b="0" i="1" smtClean="0">
                              <a:latin typeface="Cambria Math" panose="02040503050406030204" pitchFamily="18" charset="0"/>
                            </a:rPr>
                            <m:t>2</m:t>
                          </m:r>
                        </m:sub>
                        <m:sup>
                          <m:r>
                            <a:rPr lang="en-US" i="1">
                              <a:latin typeface="Cambria Math" panose="02040503050406030204" pitchFamily="18" charset="0"/>
                            </a:rPr>
                            <m:t>(</m:t>
                          </m:r>
                          <m:r>
                            <a:rPr lang="en-US" i="1">
                              <a:latin typeface="Cambria Math" panose="02040503050406030204" pitchFamily="18" charset="0"/>
                            </a:rPr>
                            <m:t>𝐿</m:t>
                          </m:r>
                          <m:r>
                            <a:rPr lang="en-US" i="1">
                              <a:latin typeface="Cambria Math" panose="02040503050406030204" pitchFamily="18" charset="0"/>
                            </a:rPr>
                            <m:t>−1)</m:t>
                          </m:r>
                        </m:sup>
                      </m:sSubSup>
                    </m:oMath>
                  </m:oMathPara>
                </a14:m>
                <a:endParaRPr lang="en-US" dirty="0"/>
              </a:p>
            </p:txBody>
          </p:sp>
        </mc:Choice>
        <mc:Fallback xmlns="">
          <p:sp>
            <p:nvSpPr>
              <p:cNvPr id="38" name="Rectangle 37"/>
              <p:cNvSpPr>
                <a:spLocks noRot="1" noChangeAspect="1" noMove="1" noResize="1" noEditPoints="1" noAdjustHandles="1" noChangeArrowheads="1" noChangeShapeType="1" noTextEdit="1"/>
              </p:cNvSpPr>
              <p:nvPr/>
            </p:nvSpPr>
            <p:spPr>
              <a:xfrm>
                <a:off x="254869" y="6013785"/>
                <a:ext cx="848758" cy="440249"/>
              </a:xfrm>
              <a:prstGeom prst="rect">
                <a:avLst/>
              </a:prstGeom>
              <a:blipFill>
                <a:blip r:embed="rId10"/>
                <a:stretch>
                  <a:fillRect b="-2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Rectangle 38"/>
              <p:cNvSpPr/>
              <p:nvPr/>
            </p:nvSpPr>
            <p:spPr>
              <a:xfrm>
                <a:off x="3043540" y="4484888"/>
                <a:ext cx="629147" cy="44024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i="1">
                              <a:latin typeface="Cambria Math" panose="02040503050406030204" pitchFamily="18" charset="0"/>
                            </a:rPr>
                            <m:t>0</m:t>
                          </m:r>
                        </m:sub>
                        <m:sup>
                          <m:r>
                            <a:rPr lang="en-US" i="1">
                              <a:latin typeface="Cambria Math" panose="02040503050406030204" pitchFamily="18" charset="0"/>
                            </a:rPr>
                            <m:t>(</m:t>
                          </m:r>
                          <m:r>
                            <a:rPr lang="en-US" i="1">
                              <a:latin typeface="Cambria Math" panose="02040503050406030204" pitchFamily="18" charset="0"/>
                            </a:rPr>
                            <m:t>𝐿</m:t>
                          </m:r>
                          <m:r>
                            <a:rPr lang="en-US" i="1">
                              <a:latin typeface="Cambria Math" panose="02040503050406030204" pitchFamily="18" charset="0"/>
                            </a:rPr>
                            <m:t>)</m:t>
                          </m:r>
                        </m:sup>
                      </m:sSubSup>
                    </m:oMath>
                  </m:oMathPara>
                </a14:m>
                <a:endParaRPr lang="en-US" dirty="0"/>
              </a:p>
            </p:txBody>
          </p:sp>
        </mc:Choice>
        <mc:Fallback xmlns="">
          <p:sp>
            <p:nvSpPr>
              <p:cNvPr id="39" name="Rectangle 38"/>
              <p:cNvSpPr>
                <a:spLocks noRot="1" noChangeAspect="1" noMove="1" noResize="1" noEditPoints="1" noAdjustHandles="1" noChangeArrowheads="1" noChangeShapeType="1" noTextEdit="1"/>
              </p:cNvSpPr>
              <p:nvPr/>
            </p:nvSpPr>
            <p:spPr>
              <a:xfrm>
                <a:off x="3043540" y="4484888"/>
                <a:ext cx="629147" cy="440249"/>
              </a:xfrm>
              <a:prstGeom prst="rect">
                <a:avLst/>
              </a:prstGeom>
              <a:blipFill>
                <a:blip r:embed="rId11"/>
                <a:stretch>
                  <a:fillRect b="-2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p:cNvSpPr/>
              <p:nvPr/>
            </p:nvSpPr>
            <p:spPr>
              <a:xfrm>
                <a:off x="2998030" y="5401732"/>
                <a:ext cx="629147" cy="44024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i="1">
                              <a:latin typeface="Cambria Math" panose="02040503050406030204" pitchFamily="18" charset="0"/>
                            </a:rPr>
                            <m:t>𝑎</m:t>
                          </m:r>
                        </m:e>
                        <m:sub>
                          <m:r>
                            <a:rPr lang="en-US" b="0" i="1" smtClean="0">
                              <a:latin typeface="Cambria Math" panose="02040503050406030204" pitchFamily="18" charset="0"/>
                            </a:rPr>
                            <m:t>1</m:t>
                          </m:r>
                        </m:sub>
                        <m:sup>
                          <m:r>
                            <a:rPr lang="en-US" i="1">
                              <a:latin typeface="Cambria Math" panose="02040503050406030204" pitchFamily="18" charset="0"/>
                            </a:rPr>
                            <m:t>(</m:t>
                          </m:r>
                          <m:r>
                            <a:rPr lang="en-US" i="1">
                              <a:latin typeface="Cambria Math" panose="02040503050406030204" pitchFamily="18" charset="0"/>
                            </a:rPr>
                            <m:t>𝐿</m:t>
                          </m:r>
                          <m:r>
                            <a:rPr lang="en-US" i="1">
                              <a:latin typeface="Cambria Math" panose="02040503050406030204" pitchFamily="18" charset="0"/>
                            </a:rPr>
                            <m:t>)</m:t>
                          </m:r>
                        </m:sup>
                      </m:sSubSup>
                    </m:oMath>
                  </m:oMathPara>
                </a14:m>
                <a:endParaRPr lang="en-US" dirty="0"/>
              </a:p>
            </p:txBody>
          </p:sp>
        </mc:Choice>
        <mc:Fallback xmlns="">
          <p:sp>
            <p:nvSpPr>
              <p:cNvPr id="40" name="Rectangle 39"/>
              <p:cNvSpPr>
                <a:spLocks noRot="1" noChangeAspect="1" noMove="1" noResize="1" noEditPoints="1" noAdjustHandles="1" noChangeArrowheads="1" noChangeShapeType="1" noTextEdit="1"/>
              </p:cNvSpPr>
              <p:nvPr/>
            </p:nvSpPr>
            <p:spPr>
              <a:xfrm>
                <a:off x="2998030" y="5401732"/>
                <a:ext cx="629147" cy="440249"/>
              </a:xfrm>
              <a:prstGeom prst="rect">
                <a:avLst/>
              </a:prstGeom>
              <a:blipFill>
                <a:blip r:embed="rId12"/>
                <a:stretch>
                  <a:fillRect b="-2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5181600" y="1981200"/>
                <a:ext cx="2438400" cy="9018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C00000"/>
                              </a:solidFill>
                              <a:latin typeface="Cambria Math" panose="02040503050406030204" pitchFamily="18" charset="0"/>
                              <a:cs typeface="Times New Roman" panose="02020603050405020304" pitchFamily="18" charset="0"/>
                            </a:rPr>
                          </m:ctrlPr>
                        </m:sSubPr>
                        <m:e>
                          <m:r>
                            <a:rPr lang="en-US" b="0" i="1" smtClean="0">
                              <a:solidFill>
                                <a:srgbClr val="C00000"/>
                              </a:solidFill>
                              <a:latin typeface="Cambria Math" panose="02040503050406030204" pitchFamily="18" charset="0"/>
                              <a:cs typeface="Times New Roman" panose="02020603050405020304" pitchFamily="18" charset="0"/>
                            </a:rPr>
                            <m:t>𝐶</m:t>
                          </m:r>
                        </m:e>
                        <m:sub>
                          <m:r>
                            <a:rPr lang="en-US" b="0" i="1" smtClean="0">
                              <a:solidFill>
                                <a:srgbClr val="C00000"/>
                              </a:solidFill>
                              <a:latin typeface="Cambria Math" panose="02040503050406030204" pitchFamily="18" charset="0"/>
                              <a:cs typeface="Times New Roman" panose="02020603050405020304" pitchFamily="18" charset="0"/>
                            </a:rPr>
                            <m:t>0</m:t>
                          </m:r>
                        </m:sub>
                      </m:sSub>
                      <m:r>
                        <a:rPr lang="en-US" b="0" i="1" smtClean="0">
                          <a:latin typeface="Cambria Math" panose="02040503050406030204" pitchFamily="18" charset="0"/>
                          <a:cs typeface="Times New Roman" panose="02020603050405020304" pitchFamily="18" charset="0"/>
                        </a:rPr>
                        <m:t>=</m:t>
                      </m:r>
                      <m:nary>
                        <m:naryPr>
                          <m:chr m:val="∑"/>
                          <m:ctrlPr>
                            <a:rPr lang="en-US" i="1">
                              <a:latin typeface="Cambria Math" panose="02040503050406030204" pitchFamily="18" charset="0"/>
                              <a:ea typeface="Cambria Math" panose="02040503050406030204" pitchFamily="18" charset="0"/>
                            </a:rPr>
                          </m:ctrlPr>
                        </m:naryPr>
                        <m:sub>
                          <m:r>
                            <a:rPr lang="en-US" b="0" i="1" smtClean="0">
                              <a:latin typeface="Cambria Math" panose="02040503050406030204" pitchFamily="18" charset="0"/>
                              <a:ea typeface="Cambria Math" panose="02040503050406030204" pitchFamily="18" charset="0"/>
                            </a:rPr>
                            <m:t>𝑗</m:t>
                          </m:r>
                          <m:r>
                            <a:rPr lang="en-US" i="1">
                              <a:latin typeface="Cambria Math" panose="02040503050406030204" pitchFamily="18" charset="0"/>
                              <a:ea typeface="Cambria Math" panose="02040503050406030204" pitchFamily="18" charset="0"/>
                            </a:rPr>
                            <m:t>=0</m:t>
                          </m:r>
                        </m:sub>
                        <m:sup>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𝑛</m:t>
                              </m:r>
                            </m:e>
                            <m:sub>
                              <m:r>
                                <a:rPr lang="en-US" b="0" i="1" smtClean="0">
                                  <a:latin typeface="Cambria Math" panose="02040503050406030204" pitchFamily="18" charset="0"/>
                                  <a:ea typeface="Cambria Math" panose="02040503050406030204" pitchFamily="18" charset="0"/>
                                </a:rPr>
                                <m:t>𝐿</m:t>
                              </m:r>
                            </m:sub>
                          </m:sSub>
                          <m:r>
                            <a:rPr lang="en-US" i="1">
                              <a:latin typeface="Cambria Math" panose="02040503050406030204" pitchFamily="18" charset="0"/>
                              <a:ea typeface="Cambria Math" panose="02040503050406030204" pitchFamily="18" charset="0"/>
                            </a:rPr>
                            <m:t>−1</m:t>
                          </m:r>
                        </m:sup>
                        <m:e>
                          <m:r>
                            <a:rPr lang="en-US" b="0" i="1" smtClean="0">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i="1">
                                  <a:latin typeface="Cambria Math" panose="02040503050406030204" pitchFamily="18" charset="0"/>
                                </a:rPr>
                                <m:t>𝑗</m:t>
                              </m:r>
                            </m:sub>
                            <m:sup>
                              <m:d>
                                <m:dPr>
                                  <m:ctrlPr>
                                    <a:rPr lang="en-US" i="1">
                                      <a:latin typeface="Cambria Math" panose="02040503050406030204" pitchFamily="18" charset="0"/>
                                    </a:rPr>
                                  </m:ctrlPr>
                                </m:dPr>
                                <m:e>
                                  <m:r>
                                    <a:rPr lang="en-US" i="1">
                                      <a:latin typeface="Cambria Math" panose="02040503050406030204" pitchFamily="18" charset="0"/>
                                    </a:rPr>
                                    <m:t>𝐿</m:t>
                                  </m:r>
                                </m:e>
                              </m:d>
                            </m:sup>
                          </m:sSubSup>
                          <m:r>
                            <a:rPr lang="en-US" b="0" i="1" smtClean="0">
                              <a:latin typeface="Cambria Math" panose="02040503050406030204" pitchFamily="18" charset="0"/>
                            </a:rPr>
                            <m:t>−</m:t>
                          </m:r>
                          <m:sSub>
                            <m:sSubPr>
                              <m:ctrlPr>
                                <a:rPr lang="en-US" b="0" i="1" smtClean="0">
                                  <a:solidFill>
                                    <a:srgbClr val="FFC000"/>
                                  </a:solidFill>
                                  <a:latin typeface="Cambria Math" panose="02040503050406030204" pitchFamily="18" charset="0"/>
                                </a:rPr>
                              </m:ctrlPr>
                            </m:sSubPr>
                            <m:e>
                              <m:r>
                                <a:rPr lang="en-US" b="0" i="1" smtClean="0">
                                  <a:solidFill>
                                    <a:srgbClr val="FFC000"/>
                                  </a:solidFill>
                                  <a:latin typeface="Cambria Math" panose="02040503050406030204" pitchFamily="18" charset="0"/>
                                </a:rPr>
                                <m:t>𝑦</m:t>
                              </m:r>
                            </m:e>
                            <m:sub>
                              <m:r>
                                <a:rPr lang="en-US" b="0" i="1" smtClean="0">
                                  <a:solidFill>
                                    <a:srgbClr val="FFC000"/>
                                  </a:solidFill>
                                  <a:latin typeface="Cambria Math" panose="02040503050406030204" pitchFamily="18" charset="0"/>
                                </a:rPr>
                                <m:t>𝑗</m:t>
                              </m:r>
                            </m:sub>
                          </m:sSub>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m:t>
                              </m:r>
                            </m:e>
                            <m:sup>
                              <m:r>
                                <a:rPr lang="en-US" b="0" i="1" smtClean="0">
                                  <a:solidFill>
                                    <a:schemeClr val="tx1"/>
                                  </a:solidFill>
                                  <a:latin typeface="Cambria Math" panose="02040503050406030204" pitchFamily="18" charset="0"/>
                                </a:rPr>
                                <m:t>2</m:t>
                              </m:r>
                            </m:sup>
                          </m:sSup>
                          <m:r>
                            <a:rPr lang="en-US" i="1" smtClean="0">
                              <a:latin typeface="Cambria Math" panose="02040503050406030204" pitchFamily="18" charset="0"/>
                              <a:cs typeface="Times New Roman" panose="02020603050405020304" pitchFamily="18" charset="0"/>
                            </a:rPr>
                            <m:t> </m:t>
                          </m:r>
                        </m:e>
                      </m:nary>
                    </m:oMath>
                  </m:oMathPara>
                </a14:m>
                <a:endParaRPr lang="en-US" dirty="0"/>
              </a:p>
            </p:txBody>
          </p:sp>
        </mc:Choice>
        <mc:Fallback xmlns="">
          <p:sp>
            <p:nvSpPr>
              <p:cNvPr id="44" name="TextBox 43"/>
              <p:cNvSpPr txBox="1">
                <a:spLocks noRot="1" noChangeAspect="1" noMove="1" noResize="1" noEditPoints="1" noAdjustHandles="1" noChangeArrowheads="1" noChangeShapeType="1" noTextEdit="1"/>
              </p:cNvSpPr>
              <p:nvPr/>
            </p:nvSpPr>
            <p:spPr>
              <a:xfrm>
                <a:off x="5181600" y="1981200"/>
                <a:ext cx="2438400" cy="901850"/>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3857149" y="3420226"/>
                <a:ext cx="5146936" cy="47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i="1" smtClean="0">
                              <a:solidFill>
                                <a:srgbClr val="00B050"/>
                              </a:solidFill>
                              <a:latin typeface="Cambria Math" panose="02040503050406030204" pitchFamily="18" charset="0"/>
                              <a:cs typeface="Times New Roman" panose="02020603050405020304" pitchFamily="18" charset="0"/>
                            </a:rPr>
                          </m:ctrlPr>
                        </m:sSubSupPr>
                        <m:e>
                          <m:r>
                            <a:rPr lang="en-US" b="0" i="1" smtClean="0">
                              <a:solidFill>
                                <a:srgbClr val="00B050"/>
                              </a:solidFill>
                              <a:latin typeface="Cambria Math" panose="02040503050406030204" pitchFamily="18" charset="0"/>
                              <a:cs typeface="Times New Roman" panose="02020603050405020304" pitchFamily="18" charset="0"/>
                            </a:rPr>
                            <m:t>𝑧</m:t>
                          </m:r>
                        </m:e>
                        <m:sub>
                          <m:r>
                            <a:rPr lang="en-US" b="0" i="1" smtClean="0">
                              <a:solidFill>
                                <a:srgbClr val="00B050"/>
                              </a:solidFill>
                              <a:latin typeface="Cambria Math" panose="02040503050406030204" pitchFamily="18" charset="0"/>
                              <a:cs typeface="Times New Roman" panose="02020603050405020304" pitchFamily="18" charset="0"/>
                            </a:rPr>
                            <m:t>𝑗</m:t>
                          </m:r>
                        </m:sub>
                        <m:sup>
                          <m:r>
                            <a:rPr lang="en-US" b="0" i="1" smtClean="0">
                              <a:solidFill>
                                <a:srgbClr val="00B050"/>
                              </a:solidFill>
                              <a:latin typeface="Cambria Math" panose="02040503050406030204" pitchFamily="18" charset="0"/>
                              <a:cs typeface="Times New Roman" panose="02020603050405020304" pitchFamily="18" charset="0"/>
                            </a:rPr>
                            <m:t>(</m:t>
                          </m:r>
                          <m:r>
                            <a:rPr lang="en-US" b="0" i="1" smtClean="0">
                              <a:solidFill>
                                <a:srgbClr val="00B050"/>
                              </a:solidFill>
                              <a:latin typeface="Cambria Math" panose="02040503050406030204" pitchFamily="18" charset="0"/>
                              <a:cs typeface="Times New Roman" panose="02020603050405020304" pitchFamily="18" charset="0"/>
                            </a:rPr>
                            <m:t>𝐿</m:t>
                          </m:r>
                          <m:r>
                            <a:rPr lang="en-US" b="0" i="1" smtClean="0">
                              <a:solidFill>
                                <a:srgbClr val="00B050"/>
                              </a:solidFill>
                              <a:latin typeface="Cambria Math" panose="02040503050406030204" pitchFamily="18" charset="0"/>
                              <a:cs typeface="Times New Roman" panose="02020603050405020304" pitchFamily="18" charset="0"/>
                            </a:rPr>
                            <m:t>)</m:t>
                          </m:r>
                        </m:sup>
                      </m:sSubSup>
                      <m:r>
                        <a:rPr lang="en-US" b="0" i="1" smtClean="0">
                          <a:solidFill>
                            <a:schemeClr val="tx1"/>
                          </a:solidFill>
                          <a:latin typeface="Cambria Math" panose="02040503050406030204" pitchFamily="18" charset="0"/>
                          <a:cs typeface="Times New Roman" panose="02020603050405020304" pitchFamily="18" charset="0"/>
                        </a:rPr>
                        <m:t>=</m:t>
                      </m:r>
                      <m:sSubSup>
                        <m:sSubSupPr>
                          <m:ctrlPr>
                            <a:rPr lang="en-US" b="0" i="1" smtClean="0">
                              <a:solidFill>
                                <a:srgbClr val="008BAC"/>
                              </a:solidFill>
                              <a:latin typeface="Cambria Math" panose="02040503050406030204" pitchFamily="18" charset="0"/>
                              <a:cs typeface="Times New Roman" panose="02020603050405020304" pitchFamily="18" charset="0"/>
                            </a:rPr>
                          </m:ctrlPr>
                        </m:sSubSupPr>
                        <m:e>
                          <m:r>
                            <a:rPr lang="en-US" b="0" i="1" smtClean="0">
                              <a:solidFill>
                                <a:srgbClr val="008BAC"/>
                              </a:solidFill>
                              <a:latin typeface="Cambria Math" panose="02040503050406030204" pitchFamily="18" charset="0"/>
                              <a:cs typeface="Times New Roman" panose="02020603050405020304" pitchFamily="18" charset="0"/>
                            </a:rPr>
                            <m:t>𝑤</m:t>
                          </m:r>
                        </m:e>
                        <m:sub>
                          <m:r>
                            <a:rPr lang="en-US" b="0" i="1" smtClean="0">
                              <a:solidFill>
                                <a:srgbClr val="008BAC"/>
                              </a:solidFill>
                              <a:latin typeface="Cambria Math" panose="02040503050406030204" pitchFamily="18" charset="0"/>
                              <a:cs typeface="Times New Roman" panose="02020603050405020304" pitchFamily="18" charset="0"/>
                            </a:rPr>
                            <m:t>𝑗</m:t>
                          </m:r>
                          <m:r>
                            <a:rPr lang="en-US" b="0" i="1" smtClean="0">
                              <a:solidFill>
                                <a:srgbClr val="008BAC"/>
                              </a:solidFill>
                              <a:latin typeface="Cambria Math" panose="02040503050406030204" pitchFamily="18" charset="0"/>
                              <a:cs typeface="Times New Roman" panose="02020603050405020304" pitchFamily="18" charset="0"/>
                            </a:rPr>
                            <m:t>0</m:t>
                          </m:r>
                        </m:sub>
                        <m:sup>
                          <m:r>
                            <a:rPr lang="en-US" b="0" i="1" smtClean="0">
                              <a:solidFill>
                                <a:srgbClr val="008BAC"/>
                              </a:solidFill>
                              <a:latin typeface="Cambria Math" panose="02040503050406030204" pitchFamily="18" charset="0"/>
                              <a:cs typeface="Times New Roman" panose="02020603050405020304" pitchFamily="18" charset="0"/>
                            </a:rPr>
                            <m:t>(</m:t>
                          </m:r>
                          <m:r>
                            <a:rPr lang="en-US" b="0" i="1" smtClean="0">
                              <a:solidFill>
                                <a:srgbClr val="008BAC"/>
                              </a:solidFill>
                              <a:latin typeface="Cambria Math" panose="02040503050406030204" pitchFamily="18" charset="0"/>
                              <a:cs typeface="Times New Roman" panose="02020603050405020304" pitchFamily="18" charset="0"/>
                            </a:rPr>
                            <m:t>𝐿</m:t>
                          </m:r>
                          <m:r>
                            <a:rPr lang="en-US" b="0" i="1" smtClean="0">
                              <a:solidFill>
                                <a:srgbClr val="008BAC"/>
                              </a:solidFill>
                              <a:latin typeface="Cambria Math" panose="02040503050406030204" pitchFamily="18" charset="0"/>
                              <a:cs typeface="Times New Roman" panose="02020603050405020304" pitchFamily="18" charset="0"/>
                            </a:rPr>
                            <m:t>)</m:t>
                          </m:r>
                        </m:sup>
                      </m:sSubSup>
                      <m:sSubSup>
                        <m:sSubSupPr>
                          <m:ctrlPr>
                            <a:rPr lang="en-US" b="0" i="1" smtClean="0">
                              <a:solidFill>
                                <a:schemeClr val="tx1"/>
                              </a:solidFill>
                              <a:latin typeface="Cambria Math" panose="02040503050406030204" pitchFamily="18" charset="0"/>
                              <a:cs typeface="Times New Roman" panose="02020603050405020304" pitchFamily="18" charset="0"/>
                            </a:rPr>
                          </m:ctrlPr>
                        </m:sSubSupPr>
                        <m:e>
                          <m:r>
                            <a:rPr lang="en-US" b="0" i="1" smtClean="0">
                              <a:solidFill>
                                <a:schemeClr val="tx1"/>
                              </a:solidFill>
                              <a:latin typeface="Cambria Math" panose="02040503050406030204" pitchFamily="18" charset="0"/>
                              <a:cs typeface="Times New Roman" panose="02020603050405020304" pitchFamily="18" charset="0"/>
                            </a:rPr>
                            <m:t>𝑎</m:t>
                          </m:r>
                        </m:e>
                        <m:sub>
                          <m:r>
                            <a:rPr lang="en-US" b="0" i="1" smtClean="0">
                              <a:solidFill>
                                <a:schemeClr val="tx1"/>
                              </a:solidFill>
                              <a:latin typeface="Cambria Math" panose="02040503050406030204" pitchFamily="18" charset="0"/>
                              <a:cs typeface="Times New Roman" panose="02020603050405020304" pitchFamily="18" charset="0"/>
                            </a:rPr>
                            <m:t>0</m:t>
                          </m:r>
                        </m:sub>
                        <m:sup>
                          <m:r>
                            <a:rPr lang="en-US" b="0" i="1" smtClean="0">
                              <a:solidFill>
                                <a:schemeClr val="tx1"/>
                              </a:solidFill>
                              <a:latin typeface="Cambria Math" panose="02040503050406030204" pitchFamily="18" charset="0"/>
                              <a:cs typeface="Times New Roman" panose="02020603050405020304" pitchFamily="18" charset="0"/>
                            </a:rPr>
                            <m:t>(</m:t>
                          </m:r>
                          <m:r>
                            <a:rPr lang="en-US" b="0" i="1" smtClean="0">
                              <a:solidFill>
                                <a:schemeClr val="tx1"/>
                              </a:solidFill>
                              <a:latin typeface="Cambria Math" panose="02040503050406030204" pitchFamily="18" charset="0"/>
                              <a:cs typeface="Times New Roman" panose="02020603050405020304" pitchFamily="18" charset="0"/>
                            </a:rPr>
                            <m:t>𝐿</m:t>
                          </m:r>
                          <m:r>
                            <a:rPr lang="en-US" b="0" i="1" smtClean="0">
                              <a:solidFill>
                                <a:schemeClr val="tx1"/>
                              </a:solidFill>
                              <a:latin typeface="Cambria Math" panose="02040503050406030204" pitchFamily="18" charset="0"/>
                              <a:cs typeface="Times New Roman" panose="02020603050405020304" pitchFamily="18" charset="0"/>
                            </a:rPr>
                            <m:t>−1)</m:t>
                          </m:r>
                        </m:sup>
                      </m:sSubSup>
                      <m:r>
                        <a:rPr lang="en-US" b="0" i="1" smtClean="0">
                          <a:solidFill>
                            <a:schemeClr val="tx1"/>
                          </a:solidFill>
                          <a:latin typeface="Cambria Math" panose="02040503050406030204" pitchFamily="18" charset="0"/>
                          <a:cs typeface="Times New Roman" panose="02020603050405020304" pitchFamily="18" charset="0"/>
                        </a:rPr>
                        <m:t>+</m:t>
                      </m:r>
                      <m:sSubSup>
                        <m:sSubSupPr>
                          <m:ctrlPr>
                            <a:rPr lang="en-US" i="1">
                              <a:solidFill>
                                <a:srgbClr val="008BAC"/>
                              </a:solidFill>
                              <a:latin typeface="Cambria Math" panose="02040503050406030204" pitchFamily="18" charset="0"/>
                              <a:cs typeface="Times New Roman" panose="02020603050405020304" pitchFamily="18" charset="0"/>
                            </a:rPr>
                          </m:ctrlPr>
                        </m:sSubSupPr>
                        <m:e>
                          <m:r>
                            <a:rPr lang="en-US" i="1">
                              <a:solidFill>
                                <a:srgbClr val="008BAC"/>
                              </a:solidFill>
                              <a:latin typeface="Cambria Math" panose="02040503050406030204" pitchFamily="18" charset="0"/>
                              <a:cs typeface="Times New Roman" panose="02020603050405020304" pitchFamily="18" charset="0"/>
                            </a:rPr>
                            <m:t>𝑤</m:t>
                          </m:r>
                        </m:e>
                        <m:sub>
                          <m:r>
                            <a:rPr lang="en-US" i="1">
                              <a:solidFill>
                                <a:srgbClr val="008BAC"/>
                              </a:solidFill>
                              <a:latin typeface="Cambria Math" panose="02040503050406030204" pitchFamily="18" charset="0"/>
                              <a:cs typeface="Times New Roman" panose="02020603050405020304" pitchFamily="18" charset="0"/>
                            </a:rPr>
                            <m:t>𝑗</m:t>
                          </m:r>
                          <m:r>
                            <a:rPr lang="en-US" b="0" i="1" smtClean="0">
                              <a:solidFill>
                                <a:srgbClr val="008BAC"/>
                              </a:solidFill>
                              <a:latin typeface="Cambria Math" panose="02040503050406030204" pitchFamily="18" charset="0"/>
                              <a:cs typeface="Times New Roman" panose="02020603050405020304" pitchFamily="18" charset="0"/>
                            </a:rPr>
                            <m:t>1</m:t>
                          </m:r>
                        </m:sub>
                        <m:sup>
                          <m:r>
                            <a:rPr lang="en-US" i="1">
                              <a:solidFill>
                                <a:srgbClr val="008BAC"/>
                              </a:solidFill>
                              <a:latin typeface="Cambria Math" panose="02040503050406030204" pitchFamily="18" charset="0"/>
                              <a:cs typeface="Times New Roman" panose="02020603050405020304" pitchFamily="18" charset="0"/>
                            </a:rPr>
                            <m:t>(</m:t>
                          </m:r>
                          <m:r>
                            <a:rPr lang="en-US" i="1">
                              <a:solidFill>
                                <a:srgbClr val="008BAC"/>
                              </a:solidFill>
                              <a:latin typeface="Cambria Math" panose="02040503050406030204" pitchFamily="18" charset="0"/>
                              <a:cs typeface="Times New Roman" panose="02020603050405020304" pitchFamily="18" charset="0"/>
                            </a:rPr>
                            <m:t>𝐿</m:t>
                          </m:r>
                          <m:r>
                            <a:rPr lang="en-US" i="1">
                              <a:solidFill>
                                <a:srgbClr val="008BAC"/>
                              </a:solidFill>
                              <a:latin typeface="Cambria Math" panose="02040503050406030204" pitchFamily="18" charset="0"/>
                              <a:cs typeface="Times New Roman" panose="02020603050405020304" pitchFamily="18" charset="0"/>
                            </a:rPr>
                            <m:t>)</m:t>
                          </m:r>
                        </m:sup>
                      </m:sSubSup>
                      <m:sSubSup>
                        <m:sSubSupPr>
                          <m:ctrlPr>
                            <a:rPr lang="en-US" i="1">
                              <a:latin typeface="Cambria Math" panose="02040503050406030204" pitchFamily="18" charset="0"/>
                              <a:cs typeface="Times New Roman" panose="02020603050405020304" pitchFamily="18" charset="0"/>
                            </a:rPr>
                          </m:ctrlPr>
                        </m:sSubSupPr>
                        <m:e>
                          <m:r>
                            <a:rPr lang="en-US" i="1">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1</m:t>
                          </m:r>
                        </m:sub>
                        <m:sup>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𝐿</m:t>
                          </m:r>
                          <m:r>
                            <a:rPr lang="en-US" i="1">
                              <a:latin typeface="Cambria Math" panose="02040503050406030204" pitchFamily="18" charset="0"/>
                              <a:cs typeface="Times New Roman" panose="02020603050405020304" pitchFamily="18" charset="0"/>
                            </a:rPr>
                            <m:t>−1)</m:t>
                          </m:r>
                        </m:sup>
                      </m:sSubSup>
                      <m:r>
                        <a:rPr lang="en-US" b="0" i="1" smtClean="0">
                          <a:latin typeface="Cambria Math" panose="02040503050406030204" pitchFamily="18" charset="0"/>
                          <a:cs typeface="Times New Roman" panose="02020603050405020304" pitchFamily="18" charset="0"/>
                        </a:rPr>
                        <m:t>+</m:t>
                      </m:r>
                      <m:sSubSup>
                        <m:sSubSupPr>
                          <m:ctrlPr>
                            <a:rPr lang="en-US" i="1">
                              <a:solidFill>
                                <a:srgbClr val="008BAC"/>
                              </a:solidFill>
                              <a:latin typeface="Cambria Math" panose="02040503050406030204" pitchFamily="18" charset="0"/>
                              <a:cs typeface="Times New Roman" panose="02020603050405020304" pitchFamily="18" charset="0"/>
                            </a:rPr>
                          </m:ctrlPr>
                        </m:sSubSupPr>
                        <m:e>
                          <m:r>
                            <a:rPr lang="en-US" i="1">
                              <a:solidFill>
                                <a:srgbClr val="008BAC"/>
                              </a:solidFill>
                              <a:latin typeface="Cambria Math" panose="02040503050406030204" pitchFamily="18" charset="0"/>
                              <a:cs typeface="Times New Roman" panose="02020603050405020304" pitchFamily="18" charset="0"/>
                            </a:rPr>
                            <m:t>𝑤</m:t>
                          </m:r>
                        </m:e>
                        <m:sub>
                          <m:r>
                            <a:rPr lang="en-US" i="1">
                              <a:solidFill>
                                <a:srgbClr val="008BAC"/>
                              </a:solidFill>
                              <a:latin typeface="Cambria Math" panose="02040503050406030204" pitchFamily="18" charset="0"/>
                              <a:cs typeface="Times New Roman" panose="02020603050405020304" pitchFamily="18" charset="0"/>
                            </a:rPr>
                            <m:t>𝑗</m:t>
                          </m:r>
                          <m:r>
                            <a:rPr lang="en-US" b="0" i="1" smtClean="0">
                              <a:solidFill>
                                <a:srgbClr val="008BAC"/>
                              </a:solidFill>
                              <a:latin typeface="Cambria Math" panose="02040503050406030204" pitchFamily="18" charset="0"/>
                              <a:cs typeface="Times New Roman" panose="02020603050405020304" pitchFamily="18" charset="0"/>
                            </a:rPr>
                            <m:t>2</m:t>
                          </m:r>
                        </m:sub>
                        <m:sup>
                          <m:r>
                            <a:rPr lang="en-US" i="1">
                              <a:solidFill>
                                <a:srgbClr val="008BAC"/>
                              </a:solidFill>
                              <a:latin typeface="Cambria Math" panose="02040503050406030204" pitchFamily="18" charset="0"/>
                              <a:cs typeface="Times New Roman" panose="02020603050405020304" pitchFamily="18" charset="0"/>
                            </a:rPr>
                            <m:t>(</m:t>
                          </m:r>
                          <m:r>
                            <a:rPr lang="en-US" i="1">
                              <a:solidFill>
                                <a:srgbClr val="008BAC"/>
                              </a:solidFill>
                              <a:latin typeface="Cambria Math" panose="02040503050406030204" pitchFamily="18" charset="0"/>
                              <a:cs typeface="Times New Roman" panose="02020603050405020304" pitchFamily="18" charset="0"/>
                            </a:rPr>
                            <m:t>𝐿</m:t>
                          </m:r>
                          <m:r>
                            <a:rPr lang="en-US" i="1">
                              <a:solidFill>
                                <a:srgbClr val="008BAC"/>
                              </a:solidFill>
                              <a:latin typeface="Cambria Math" panose="02040503050406030204" pitchFamily="18" charset="0"/>
                              <a:cs typeface="Times New Roman" panose="02020603050405020304" pitchFamily="18" charset="0"/>
                            </a:rPr>
                            <m:t>)</m:t>
                          </m:r>
                        </m:sup>
                      </m:sSubSup>
                      <m:sSubSup>
                        <m:sSubSupPr>
                          <m:ctrlPr>
                            <a:rPr lang="en-US" i="1">
                              <a:latin typeface="Cambria Math" panose="02040503050406030204" pitchFamily="18" charset="0"/>
                              <a:cs typeface="Times New Roman" panose="02020603050405020304" pitchFamily="18" charset="0"/>
                            </a:rPr>
                          </m:ctrlPr>
                        </m:sSubSupPr>
                        <m:e>
                          <m:r>
                            <a:rPr lang="en-US" i="1">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2</m:t>
                          </m:r>
                        </m:sub>
                        <m:sup>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𝐿</m:t>
                          </m:r>
                          <m:r>
                            <a:rPr lang="en-US" i="1">
                              <a:latin typeface="Cambria Math" panose="02040503050406030204" pitchFamily="18" charset="0"/>
                              <a:cs typeface="Times New Roman" panose="02020603050405020304" pitchFamily="18" charset="0"/>
                            </a:rPr>
                            <m:t>−1)</m:t>
                          </m:r>
                        </m:sup>
                      </m:sSubSup>
                      <m:r>
                        <a:rPr lang="en-US" b="0" i="1" smtClean="0">
                          <a:latin typeface="Cambria Math" panose="02040503050406030204" pitchFamily="18" charset="0"/>
                          <a:cs typeface="Times New Roman" panose="02020603050405020304" pitchFamily="18" charset="0"/>
                        </a:rPr>
                        <m:t>+</m:t>
                      </m:r>
                      <m:sSubSup>
                        <m:sSubSupPr>
                          <m:ctrlPr>
                            <a:rPr lang="en-US" b="0" i="1" smtClean="0">
                              <a:solidFill>
                                <a:srgbClr val="C00000"/>
                              </a:solidFill>
                              <a:latin typeface="Cambria Math" panose="02040503050406030204" pitchFamily="18" charset="0"/>
                              <a:cs typeface="Times New Roman" panose="02020603050405020304" pitchFamily="18" charset="0"/>
                            </a:rPr>
                          </m:ctrlPr>
                        </m:sSubSupPr>
                        <m:e>
                          <m:r>
                            <a:rPr lang="en-US" b="0" i="1" smtClean="0">
                              <a:solidFill>
                                <a:srgbClr val="C00000"/>
                              </a:solidFill>
                              <a:latin typeface="Cambria Math" panose="02040503050406030204" pitchFamily="18" charset="0"/>
                              <a:cs typeface="Times New Roman" panose="02020603050405020304" pitchFamily="18" charset="0"/>
                            </a:rPr>
                            <m:t>𝑏</m:t>
                          </m:r>
                        </m:e>
                        <m:sub>
                          <m:r>
                            <a:rPr lang="en-US" b="0" i="1" smtClean="0">
                              <a:solidFill>
                                <a:srgbClr val="C00000"/>
                              </a:solidFill>
                              <a:latin typeface="Cambria Math" panose="02040503050406030204" pitchFamily="18" charset="0"/>
                              <a:cs typeface="Times New Roman" panose="02020603050405020304" pitchFamily="18" charset="0"/>
                            </a:rPr>
                            <m:t>𝑗</m:t>
                          </m:r>
                        </m:sub>
                        <m:sup>
                          <m:r>
                            <a:rPr lang="en-US" b="0" i="1" smtClean="0">
                              <a:solidFill>
                                <a:srgbClr val="C00000"/>
                              </a:solidFill>
                              <a:latin typeface="Cambria Math" panose="02040503050406030204" pitchFamily="18" charset="0"/>
                              <a:cs typeface="Times New Roman" panose="02020603050405020304" pitchFamily="18" charset="0"/>
                            </a:rPr>
                            <m:t>(</m:t>
                          </m:r>
                          <m:r>
                            <a:rPr lang="en-US" b="0" i="1" smtClean="0">
                              <a:solidFill>
                                <a:srgbClr val="C00000"/>
                              </a:solidFill>
                              <a:latin typeface="Cambria Math" panose="02040503050406030204" pitchFamily="18" charset="0"/>
                              <a:cs typeface="Times New Roman" panose="02020603050405020304" pitchFamily="18" charset="0"/>
                            </a:rPr>
                            <m:t>𝐿</m:t>
                          </m:r>
                          <m:r>
                            <a:rPr lang="en-US" b="0" i="1" smtClean="0">
                              <a:solidFill>
                                <a:srgbClr val="C00000"/>
                              </a:solidFill>
                              <a:latin typeface="Cambria Math" panose="02040503050406030204" pitchFamily="18" charset="0"/>
                              <a:cs typeface="Times New Roman" panose="02020603050405020304" pitchFamily="18" charset="0"/>
                            </a:rPr>
                            <m:t>)</m:t>
                          </m:r>
                        </m:sup>
                      </m:sSubSup>
                    </m:oMath>
                  </m:oMathPara>
                </a14:m>
                <a:endParaRPr lang="en-US" dirty="0"/>
              </a:p>
            </p:txBody>
          </p:sp>
        </mc:Choice>
        <mc:Fallback xmlns="">
          <p:sp>
            <p:nvSpPr>
              <p:cNvPr id="45" name="TextBox 44"/>
              <p:cNvSpPr txBox="1">
                <a:spLocks noRot="1" noChangeAspect="1" noMove="1" noResize="1" noEditPoints="1" noAdjustHandles="1" noChangeArrowheads="1" noChangeShapeType="1" noTextEdit="1"/>
              </p:cNvSpPr>
              <p:nvPr/>
            </p:nvSpPr>
            <p:spPr>
              <a:xfrm>
                <a:off x="3857149" y="3420226"/>
                <a:ext cx="5146936" cy="476221"/>
              </a:xfrm>
              <a:prstGeom prst="rect">
                <a:avLst/>
              </a:prstGeom>
              <a:blipFill>
                <a:blip r:embed="rId16"/>
                <a:stretch>
                  <a:fillRect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p:cNvSpPr txBox="1"/>
              <p:nvPr/>
            </p:nvSpPr>
            <p:spPr>
              <a:xfrm>
                <a:off x="5093910" y="3925181"/>
                <a:ext cx="2526090" cy="47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cs typeface="Times New Roman" panose="02020603050405020304" pitchFamily="18" charset="0"/>
                            </a:rPr>
                          </m:ctrlPr>
                        </m:sSubSupPr>
                        <m:e>
                          <m:r>
                            <a:rPr lang="en-US" b="0" i="1" smtClean="0">
                              <a:solidFill>
                                <a:schemeClr val="tx1"/>
                              </a:solidFill>
                              <a:latin typeface="Cambria Math" panose="02040503050406030204" pitchFamily="18" charset="0"/>
                              <a:cs typeface="Times New Roman" panose="02020603050405020304" pitchFamily="18" charset="0"/>
                            </a:rPr>
                            <m:t>𝑎</m:t>
                          </m:r>
                        </m:e>
                        <m:sub>
                          <m:r>
                            <a:rPr lang="en-US" b="0" i="1" smtClean="0">
                              <a:solidFill>
                                <a:schemeClr val="tx1"/>
                              </a:solidFill>
                              <a:latin typeface="Cambria Math" panose="02040503050406030204" pitchFamily="18" charset="0"/>
                              <a:cs typeface="Times New Roman" panose="02020603050405020304" pitchFamily="18" charset="0"/>
                            </a:rPr>
                            <m:t>𝑗</m:t>
                          </m:r>
                        </m:sub>
                        <m:sup>
                          <m:r>
                            <a:rPr lang="en-US" b="0" i="1" smtClean="0">
                              <a:solidFill>
                                <a:schemeClr val="tx1"/>
                              </a:solidFill>
                              <a:latin typeface="Cambria Math" panose="02040503050406030204" pitchFamily="18" charset="0"/>
                              <a:cs typeface="Times New Roman" panose="02020603050405020304" pitchFamily="18" charset="0"/>
                            </a:rPr>
                            <m:t>(</m:t>
                          </m:r>
                          <m:r>
                            <a:rPr lang="en-US" b="0" i="1" smtClean="0">
                              <a:solidFill>
                                <a:schemeClr val="tx1"/>
                              </a:solidFill>
                              <a:latin typeface="Cambria Math" panose="02040503050406030204" pitchFamily="18" charset="0"/>
                              <a:cs typeface="Times New Roman" panose="02020603050405020304" pitchFamily="18" charset="0"/>
                            </a:rPr>
                            <m:t>𝐿</m:t>
                          </m:r>
                          <m:r>
                            <a:rPr lang="en-US" b="0" i="1" smtClean="0">
                              <a:solidFill>
                                <a:schemeClr val="tx1"/>
                              </a:solidFill>
                              <a:latin typeface="Cambria Math" panose="02040503050406030204" pitchFamily="18" charset="0"/>
                              <a:cs typeface="Times New Roman" panose="02020603050405020304" pitchFamily="18" charset="0"/>
                            </a:rPr>
                            <m:t>)</m:t>
                          </m:r>
                        </m:sup>
                      </m:sSubSup>
                      <m:r>
                        <a:rPr lang="en-US" b="0" i="1" smtClean="0">
                          <a:solidFill>
                            <a:schemeClr val="tx1"/>
                          </a:solidFill>
                          <a:latin typeface="Cambria Math" panose="02040503050406030204" pitchFamily="18" charset="0"/>
                          <a:cs typeface="Times New Roman" panose="02020603050405020304" pitchFamily="18" charset="0"/>
                        </a:rPr>
                        <m:t>=</m:t>
                      </m:r>
                      <m:r>
                        <a:rPr lang="en-US"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𝜎</m:t>
                      </m:r>
                      <m:r>
                        <a:rPr lang="en-US"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en-US" i="1">
                              <a:solidFill>
                                <a:srgbClr val="00B050"/>
                              </a:solidFill>
                              <a:latin typeface="Cambria Math" panose="02040503050406030204" pitchFamily="18" charset="0"/>
                              <a:cs typeface="Times New Roman" panose="02020603050405020304" pitchFamily="18" charset="0"/>
                            </a:rPr>
                          </m:ctrlPr>
                        </m:sSubSupPr>
                        <m:e>
                          <m:r>
                            <a:rPr lang="en-US" i="1">
                              <a:solidFill>
                                <a:srgbClr val="00B050"/>
                              </a:solidFill>
                              <a:latin typeface="Cambria Math" panose="02040503050406030204" pitchFamily="18" charset="0"/>
                              <a:cs typeface="Times New Roman" panose="02020603050405020304" pitchFamily="18" charset="0"/>
                            </a:rPr>
                            <m:t>𝑧</m:t>
                          </m:r>
                        </m:e>
                        <m:sub>
                          <m:r>
                            <a:rPr lang="en-US" i="1">
                              <a:solidFill>
                                <a:srgbClr val="00B050"/>
                              </a:solidFill>
                              <a:latin typeface="Cambria Math" panose="02040503050406030204" pitchFamily="18" charset="0"/>
                              <a:cs typeface="Times New Roman" panose="02020603050405020304" pitchFamily="18" charset="0"/>
                            </a:rPr>
                            <m:t>𝑗</m:t>
                          </m:r>
                        </m:sub>
                        <m:sup>
                          <m:r>
                            <a:rPr lang="en-US" i="1">
                              <a:solidFill>
                                <a:srgbClr val="00B050"/>
                              </a:solidFill>
                              <a:latin typeface="Cambria Math" panose="02040503050406030204" pitchFamily="18" charset="0"/>
                              <a:cs typeface="Times New Roman" panose="02020603050405020304" pitchFamily="18" charset="0"/>
                            </a:rPr>
                            <m:t>(</m:t>
                          </m:r>
                          <m:r>
                            <a:rPr lang="en-US" i="1">
                              <a:solidFill>
                                <a:srgbClr val="00B050"/>
                              </a:solidFill>
                              <a:latin typeface="Cambria Math" panose="02040503050406030204" pitchFamily="18" charset="0"/>
                              <a:cs typeface="Times New Roman" panose="02020603050405020304" pitchFamily="18" charset="0"/>
                            </a:rPr>
                            <m:t>𝐿</m:t>
                          </m:r>
                          <m:r>
                            <a:rPr lang="en-US" i="1">
                              <a:solidFill>
                                <a:srgbClr val="00B050"/>
                              </a:solidFill>
                              <a:latin typeface="Cambria Math" panose="02040503050406030204" pitchFamily="18" charset="0"/>
                              <a:cs typeface="Times New Roman" panose="02020603050405020304" pitchFamily="18" charset="0"/>
                            </a:rPr>
                            <m:t>)</m:t>
                          </m:r>
                        </m:sup>
                      </m:sSubSup>
                      <m:r>
                        <a:rPr lang="en-US"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dirty="0"/>
              </a:p>
            </p:txBody>
          </p:sp>
        </mc:Choice>
        <mc:Fallback xmlns="">
          <p:sp>
            <p:nvSpPr>
              <p:cNvPr id="46" name="TextBox 45"/>
              <p:cNvSpPr txBox="1">
                <a:spLocks noRot="1" noChangeAspect="1" noMove="1" noResize="1" noEditPoints="1" noAdjustHandles="1" noChangeArrowheads="1" noChangeShapeType="1" noTextEdit="1"/>
              </p:cNvSpPr>
              <p:nvPr/>
            </p:nvSpPr>
            <p:spPr>
              <a:xfrm>
                <a:off x="5093910" y="3925181"/>
                <a:ext cx="2526090" cy="476221"/>
              </a:xfrm>
              <a:prstGeom prst="rect">
                <a:avLst/>
              </a:prstGeom>
              <a:blipFill>
                <a:blip r:embed="rId17"/>
                <a:stretch>
                  <a:fillRect b="-64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p:cNvSpPr txBox="1"/>
              <p:nvPr/>
            </p:nvSpPr>
            <p:spPr>
              <a:xfrm>
                <a:off x="4228273" y="4853779"/>
                <a:ext cx="3962400" cy="90755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cs typeface="Times New Roman" panose="02020603050405020304" pitchFamily="18" charset="0"/>
                            </a:rPr>
                          </m:ctrlPr>
                        </m:fPr>
                        <m:num>
                          <m:r>
                            <a:rPr lang="en-US" i="1" smtClean="0">
                              <a:solidFill>
                                <a:schemeClr val="accent1">
                                  <a:lumMod val="60000"/>
                                  <a:lumOff val="40000"/>
                                </a:schemeClr>
                              </a:solidFill>
                              <a:latin typeface="Cambria Math" panose="02040503050406030204" pitchFamily="18" charset="0"/>
                              <a:cs typeface="Times New Roman" panose="02020603050405020304" pitchFamily="18" charset="0"/>
                            </a:rPr>
                            <m:t>𝜕</m:t>
                          </m:r>
                          <m:sSub>
                            <m:sSubPr>
                              <m:ctrlPr>
                                <a:rPr lang="en-US" i="1">
                                  <a:solidFill>
                                    <a:schemeClr val="accent1">
                                      <a:lumMod val="60000"/>
                                      <a:lumOff val="40000"/>
                                    </a:schemeClr>
                                  </a:solidFill>
                                  <a:latin typeface="Cambria Math" panose="02040503050406030204" pitchFamily="18" charset="0"/>
                                  <a:cs typeface="Times New Roman" panose="02020603050405020304" pitchFamily="18" charset="0"/>
                                </a:rPr>
                              </m:ctrlPr>
                            </m:sSubPr>
                            <m:e>
                              <m:r>
                                <a:rPr lang="en-US" b="0" i="1" smtClean="0">
                                  <a:solidFill>
                                    <a:schemeClr val="accent1">
                                      <a:lumMod val="60000"/>
                                      <a:lumOff val="40000"/>
                                    </a:schemeClr>
                                  </a:solidFill>
                                  <a:latin typeface="Cambria Math" panose="02040503050406030204" pitchFamily="18" charset="0"/>
                                  <a:cs typeface="Times New Roman" panose="02020603050405020304" pitchFamily="18" charset="0"/>
                                </a:rPr>
                                <m:t>𝐶</m:t>
                              </m:r>
                            </m:e>
                            <m:sub>
                              <m:r>
                                <a:rPr lang="en-US" i="1">
                                  <a:solidFill>
                                    <a:schemeClr val="accent1">
                                      <a:lumMod val="60000"/>
                                      <a:lumOff val="40000"/>
                                    </a:schemeClr>
                                  </a:solidFill>
                                  <a:latin typeface="Cambria Math" panose="02040503050406030204" pitchFamily="18" charset="0"/>
                                  <a:cs typeface="Times New Roman" panose="02020603050405020304" pitchFamily="18" charset="0"/>
                                </a:rPr>
                                <m:t>0</m:t>
                              </m:r>
                            </m:sub>
                          </m:sSub>
                        </m:num>
                        <m:den>
                          <m:r>
                            <a:rPr lang="en-US" i="1" smtClean="0">
                              <a:solidFill>
                                <a:srgbClr val="00B0F0"/>
                              </a:solidFill>
                              <a:latin typeface="Cambria Math" panose="02040503050406030204" pitchFamily="18" charset="0"/>
                              <a:cs typeface="Times New Roman" panose="02020603050405020304" pitchFamily="18" charset="0"/>
                            </a:rPr>
                            <m:t>𝜕</m:t>
                          </m:r>
                          <m:sSubSup>
                            <m:sSubSupPr>
                              <m:ctrlPr>
                                <a:rPr lang="en-US" i="1">
                                  <a:solidFill>
                                    <a:srgbClr val="00B0F0"/>
                                  </a:solidFill>
                                  <a:latin typeface="Cambria Math" panose="02040503050406030204" pitchFamily="18" charset="0"/>
                                  <a:ea typeface="Cambria Math" panose="02040503050406030204" pitchFamily="18" charset="0"/>
                                </a:rPr>
                              </m:ctrlPr>
                            </m:sSubSupPr>
                            <m:e>
                              <m:r>
                                <a:rPr lang="en-US" i="1">
                                  <a:solidFill>
                                    <a:srgbClr val="00B0F0"/>
                                  </a:solidFill>
                                  <a:latin typeface="Cambria Math" panose="02040503050406030204" pitchFamily="18" charset="0"/>
                                  <a:ea typeface="Cambria Math" panose="02040503050406030204" pitchFamily="18" charset="0"/>
                                </a:rPr>
                                <m:t>𝑤</m:t>
                              </m:r>
                            </m:e>
                            <m:sub>
                              <m:r>
                                <a:rPr lang="en-US" i="1">
                                  <a:solidFill>
                                    <a:srgbClr val="00B0F0"/>
                                  </a:solidFill>
                                  <a:latin typeface="Cambria Math" panose="02040503050406030204" pitchFamily="18" charset="0"/>
                                  <a:ea typeface="Cambria Math" panose="02040503050406030204" pitchFamily="18" charset="0"/>
                                </a:rPr>
                                <m:t>𝑗𝑘</m:t>
                              </m:r>
                            </m:sub>
                            <m:sup>
                              <m:r>
                                <a:rPr lang="en-US" i="1">
                                  <a:solidFill>
                                    <a:srgbClr val="00B0F0"/>
                                  </a:solidFill>
                                  <a:latin typeface="Cambria Math" panose="02040503050406030204" pitchFamily="18" charset="0"/>
                                  <a:ea typeface="Cambria Math" panose="02040503050406030204" pitchFamily="18" charset="0"/>
                                </a:rPr>
                                <m:t>(</m:t>
                              </m:r>
                              <m:r>
                                <a:rPr lang="en-US" i="1">
                                  <a:solidFill>
                                    <a:srgbClr val="00B0F0"/>
                                  </a:solidFill>
                                  <a:latin typeface="Cambria Math" panose="02040503050406030204" pitchFamily="18" charset="0"/>
                                  <a:ea typeface="Cambria Math" panose="02040503050406030204" pitchFamily="18" charset="0"/>
                                </a:rPr>
                                <m:t>𝐿</m:t>
                              </m:r>
                              <m:r>
                                <a:rPr lang="en-US" i="1">
                                  <a:solidFill>
                                    <a:srgbClr val="00B0F0"/>
                                  </a:solidFill>
                                  <a:latin typeface="Cambria Math" panose="02040503050406030204" pitchFamily="18" charset="0"/>
                                  <a:ea typeface="Cambria Math" panose="02040503050406030204" pitchFamily="18" charset="0"/>
                                </a:rPr>
                                <m:t>)</m:t>
                              </m:r>
                            </m:sup>
                          </m:sSubSup>
                        </m:den>
                      </m:f>
                      <m:r>
                        <a:rPr lang="en-US" b="0" i="1" smtClean="0">
                          <a:latin typeface="Cambria Math" panose="02040503050406030204" pitchFamily="18" charset="0"/>
                          <a:cs typeface="Times New Roman" panose="02020603050405020304" pitchFamily="18" charset="0"/>
                        </a:rPr>
                        <m:t>=</m:t>
                      </m:r>
                      <m:f>
                        <m:fPr>
                          <m:ctrlPr>
                            <a:rPr lang="en-US" i="1">
                              <a:latin typeface="Cambria Math" panose="02040503050406030204" pitchFamily="18" charset="0"/>
                              <a:cs typeface="Times New Roman" panose="02020603050405020304" pitchFamily="18" charset="0"/>
                            </a:rPr>
                          </m:ctrlPr>
                        </m:fPr>
                        <m:num>
                          <m:r>
                            <a:rPr lang="en-US" i="1" smtClean="0">
                              <a:solidFill>
                                <a:srgbClr val="00B050"/>
                              </a:solidFill>
                              <a:latin typeface="Cambria Math" panose="02040503050406030204" pitchFamily="18" charset="0"/>
                              <a:cs typeface="Times New Roman" panose="02020603050405020304" pitchFamily="18" charset="0"/>
                            </a:rPr>
                            <m:t>𝜕</m:t>
                          </m:r>
                          <m:sSubSup>
                            <m:sSubSupPr>
                              <m:ctrlPr>
                                <a:rPr lang="en-US" i="1" smtClean="0">
                                  <a:solidFill>
                                    <a:srgbClr val="00B050"/>
                                  </a:solidFill>
                                  <a:latin typeface="Cambria Math" panose="02040503050406030204" pitchFamily="18" charset="0"/>
                                  <a:cs typeface="Times New Roman" panose="02020603050405020304" pitchFamily="18" charset="0"/>
                                </a:rPr>
                              </m:ctrlPr>
                            </m:sSubSupPr>
                            <m:e>
                              <m:r>
                                <a:rPr lang="en-US" b="0" i="1" smtClean="0">
                                  <a:solidFill>
                                    <a:srgbClr val="00B050"/>
                                  </a:solidFill>
                                  <a:latin typeface="Cambria Math" panose="02040503050406030204" pitchFamily="18" charset="0"/>
                                  <a:cs typeface="Times New Roman" panose="02020603050405020304" pitchFamily="18" charset="0"/>
                                </a:rPr>
                                <m:t>𝑧</m:t>
                              </m:r>
                            </m:e>
                            <m:sub>
                              <m:r>
                                <a:rPr lang="en-US" b="0" i="1" smtClean="0">
                                  <a:solidFill>
                                    <a:srgbClr val="00B050"/>
                                  </a:solidFill>
                                  <a:latin typeface="Cambria Math" panose="02040503050406030204" pitchFamily="18" charset="0"/>
                                  <a:cs typeface="Times New Roman" panose="02020603050405020304" pitchFamily="18" charset="0"/>
                                </a:rPr>
                                <m:t>𝑗</m:t>
                              </m:r>
                            </m:sub>
                            <m:sup>
                              <m:r>
                                <a:rPr lang="en-US" b="0" i="1" smtClean="0">
                                  <a:solidFill>
                                    <a:srgbClr val="00B050"/>
                                  </a:solidFill>
                                  <a:latin typeface="Cambria Math" panose="02040503050406030204" pitchFamily="18" charset="0"/>
                                  <a:cs typeface="Times New Roman" panose="02020603050405020304" pitchFamily="18" charset="0"/>
                                </a:rPr>
                                <m:t>(</m:t>
                              </m:r>
                              <m:r>
                                <a:rPr lang="en-US" b="0" i="1" smtClean="0">
                                  <a:solidFill>
                                    <a:srgbClr val="00B050"/>
                                  </a:solidFill>
                                  <a:latin typeface="Cambria Math" panose="02040503050406030204" pitchFamily="18" charset="0"/>
                                  <a:cs typeface="Times New Roman" panose="02020603050405020304" pitchFamily="18" charset="0"/>
                                </a:rPr>
                                <m:t>𝐿</m:t>
                              </m:r>
                              <m:r>
                                <a:rPr lang="en-US" b="0" i="1" smtClean="0">
                                  <a:solidFill>
                                    <a:srgbClr val="00B050"/>
                                  </a:solidFill>
                                  <a:latin typeface="Cambria Math" panose="02040503050406030204" pitchFamily="18" charset="0"/>
                                  <a:cs typeface="Times New Roman" panose="02020603050405020304" pitchFamily="18" charset="0"/>
                                </a:rPr>
                                <m:t>)</m:t>
                              </m:r>
                            </m:sup>
                          </m:sSubSup>
                        </m:num>
                        <m:den>
                          <m:r>
                            <a:rPr lang="en-US" i="1">
                              <a:solidFill>
                                <a:srgbClr val="00B0F0"/>
                              </a:solidFill>
                              <a:latin typeface="Cambria Math" panose="02040503050406030204" pitchFamily="18" charset="0"/>
                              <a:cs typeface="Times New Roman" panose="02020603050405020304" pitchFamily="18" charset="0"/>
                            </a:rPr>
                            <m:t>𝜕</m:t>
                          </m:r>
                          <m:sSubSup>
                            <m:sSubSupPr>
                              <m:ctrlPr>
                                <a:rPr lang="en-US" i="1">
                                  <a:solidFill>
                                    <a:srgbClr val="00B0F0"/>
                                  </a:solidFill>
                                  <a:latin typeface="Cambria Math" panose="02040503050406030204" pitchFamily="18" charset="0"/>
                                  <a:ea typeface="Cambria Math" panose="02040503050406030204" pitchFamily="18" charset="0"/>
                                </a:rPr>
                              </m:ctrlPr>
                            </m:sSubSupPr>
                            <m:e>
                              <m:r>
                                <a:rPr lang="en-US" i="1">
                                  <a:solidFill>
                                    <a:srgbClr val="00B0F0"/>
                                  </a:solidFill>
                                  <a:latin typeface="Cambria Math" panose="02040503050406030204" pitchFamily="18" charset="0"/>
                                  <a:ea typeface="Cambria Math" panose="02040503050406030204" pitchFamily="18" charset="0"/>
                                </a:rPr>
                                <m:t>𝑤</m:t>
                              </m:r>
                            </m:e>
                            <m:sub>
                              <m:r>
                                <a:rPr lang="en-US" i="1">
                                  <a:solidFill>
                                    <a:srgbClr val="00B0F0"/>
                                  </a:solidFill>
                                  <a:latin typeface="Cambria Math" panose="02040503050406030204" pitchFamily="18" charset="0"/>
                                  <a:ea typeface="Cambria Math" panose="02040503050406030204" pitchFamily="18" charset="0"/>
                                </a:rPr>
                                <m:t>𝑗𝑘</m:t>
                              </m:r>
                            </m:sub>
                            <m:sup>
                              <m:r>
                                <a:rPr lang="en-US" i="1">
                                  <a:solidFill>
                                    <a:srgbClr val="00B0F0"/>
                                  </a:solidFill>
                                  <a:latin typeface="Cambria Math" panose="02040503050406030204" pitchFamily="18" charset="0"/>
                                  <a:ea typeface="Cambria Math" panose="02040503050406030204" pitchFamily="18" charset="0"/>
                                </a:rPr>
                                <m:t>(</m:t>
                              </m:r>
                              <m:r>
                                <a:rPr lang="en-US" i="1">
                                  <a:solidFill>
                                    <a:srgbClr val="00B0F0"/>
                                  </a:solidFill>
                                  <a:latin typeface="Cambria Math" panose="02040503050406030204" pitchFamily="18" charset="0"/>
                                  <a:ea typeface="Cambria Math" panose="02040503050406030204" pitchFamily="18" charset="0"/>
                                </a:rPr>
                                <m:t>𝐿</m:t>
                              </m:r>
                              <m:r>
                                <a:rPr lang="en-US" i="1">
                                  <a:solidFill>
                                    <a:srgbClr val="00B0F0"/>
                                  </a:solidFill>
                                  <a:latin typeface="Cambria Math" panose="02040503050406030204" pitchFamily="18" charset="0"/>
                                  <a:ea typeface="Cambria Math" panose="02040503050406030204" pitchFamily="18" charset="0"/>
                                </a:rPr>
                                <m:t>)</m:t>
                              </m:r>
                            </m:sup>
                          </m:sSubSup>
                        </m:den>
                      </m:f>
                      <m:f>
                        <m:fPr>
                          <m:ctrlPr>
                            <a:rPr lang="en-US" i="1">
                              <a:latin typeface="Cambria Math" panose="02040503050406030204" pitchFamily="18" charset="0"/>
                              <a:cs typeface="Times New Roman" panose="02020603050405020304" pitchFamily="18" charset="0"/>
                            </a:rPr>
                          </m:ctrlPr>
                        </m:fPr>
                        <m:num>
                          <m:r>
                            <a:rPr lang="en-US" i="1">
                              <a:latin typeface="Cambria Math" panose="02040503050406030204" pitchFamily="18" charset="0"/>
                              <a:cs typeface="Times New Roman" panose="02020603050405020304" pitchFamily="18" charset="0"/>
                            </a:rPr>
                            <m:t>𝜕</m:t>
                          </m:r>
                          <m:sSubSup>
                            <m:sSubSupPr>
                              <m:ctrlPr>
                                <a:rPr lang="en-US" i="1" smtClean="0">
                                  <a:latin typeface="Cambria Math" panose="02040503050406030204" pitchFamily="18" charset="0"/>
                                  <a:cs typeface="Times New Roman" panose="02020603050405020304" pitchFamily="18" charset="0"/>
                                </a:rPr>
                              </m:ctrlPr>
                            </m:sSubSup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𝑗</m:t>
                              </m:r>
                            </m:sub>
                            <m:sup>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𝐿</m:t>
                              </m:r>
                              <m:r>
                                <a:rPr lang="en-US" b="0" i="1" smtClean="0">
                                  <a:latin typeface="Cambria Math" panose="02040503050406030204" pitchFamily="18" charset="0"/>
                                  <a:cs typeface="Times New Roman" panose="02020603050405020304" pitchFamily="18" charset="0"/>
                                </a:rPr>
                                <m:t>)</m:t>
                              </m:r>
                            </m:sup>
                          </m:sSubSup>
                        </m:num>
                        <m:den>
                          <m:r>
                            <a:rPr lang="en-US" i="1">
                              <a:solidFill>
                                <a:srgbClr val="00B050"/>
                              </a:solidFill>
                              <a:latin typeface="Cambria Math" panose="02040503050406030204" pitchFamily="18" charset="0"/>
                              <a:cs typeface="Times New Roman" panose="02020603050405020304" pitchFamily="18" charset="0"/>
                            </a:rPr>
                            <m:t>𝜕</m:t>
                          </m:r>
                          <m:sSubSup>
                            <m:sSubSupPr>
                              <m:ctrlPr>
                                <a:rPr lang="en-US" i="1">
                                  <a:solidFill>
                                    <a:srgbClr val="00B050"/>
                                  </a:solidFill>
                                  <a:latin typeface="Cambria Math" panose="02040503050406030204" pitchFamily="18" charset="0"/>
                                  <a:cs typeface="Times New Roman" panose="02020603050405020304" pitchFamily="18" charset="0"/>
                                </a:rPr>
                              </m:ctrlPr>
                            </m:sSubSupPr>
                            <m:e>
                              <m:r>
                                <a:rPr lang="en-US" i="1">
                                  <a:solidFill>
                                    <a:srgbClr val="00B050"/>
                                  </a:solidFill>
                                  <a:latin typeface="Cambria Math" panose="02040503050406030204" pitchFamily="18" charset="0"/>
                                  <a:cs typeface="Times New Roman" panose="02020603050405020304" pitchFamily="18" charset="0"/>
                                </a:rPr>
                                <m:t>𝑧</m:t>
                              </m:r>
                            </m:e>
                            <m:sub>
                              <m:r>
                                <a:rPr lang="en-US" i="1">
                                  <a:solidFill>
                                    <a:srgbClr val="00B050"/>
                                  </a:solidFill>
                                  <a:latin typeface="Cambria Math" panose="02040503050406030204" pitchFamily="18" charset="0"/>
                                  <a:cs typeface="Times New Roman" panose="02020603050405020304" pitchFamily="18" charset="0"/>
                                </a:rPr>
                                <m:t>𝑗</m:t>
                              </m:r>
                            </m:sub>
                            <m:sup>
                              <m:r>
                                <a:rPr lang="en-US" i="1">
                                  <a:solidFill>
                                    <a:srgbClr val="00B050"/>
                                  </a:solidFill>
                                  <a:latin typeface="Cambria Math" panose="02040503050406030204" pitchFamily="18" charset="0"/>
                                  <a:cs typeface="Times New Roman" panose="02020603050405020304" pitchFamily="18" charset="0"/>
                                </a:rPr>
                                <m:t>(</m:t>
                              </m:r>
                              <m:r>
                                <a:rPr lang="en-US" i="1">
                                  <a:solidFill>
                                    <a:srgbClr val="00B050"/>
                                  </a:solidFill>
                                  <a:latin typeface="Cambria Math" panose="02040503050406030204" pitchFamily="18" charset="0"/>
                                  <a:cs typeface="Times New Roman" panose="02020603050405020304" pitchFamily="18" charset="0"/>
                                </a:rPr>
                                <m:t>𝐿</m:t>
                              </m:r>
                              <m:r>
                                <a:rPr lang="en-US" i="1">
                                  <a:solidFill>
                                    <a:srgbClr val="00B050"/>
                                  </a:solidFill>
                                  <a:latin typeface="Cambria Math" panose="02040503050406030204" pitchFamily="18" charset="0"/>
                                  <a:cs typeface="Times New Roman" panose="02020603050405020304" pitchFamily="18" charset="0"/>
                                </a:rPr>
                                <m:t>)</m:t>
                              </m:r>
                            </m:sup>
                          </m:sSubSup>
                        </m:den>
                      </m:f>
                      <m:f>
                        <m:fPr>
                          <m:ctrlPr>
                            <a:rPr lang="en-US" i="1">
                              <a:latin typeface="Cambria Math" panose="02040503050406030204" pitchFamily="18" charset="0"/>
                              <a:cs typeface="Times New Roman" panose="02020603050405020304" pitchFamily="18" charset="0"/>
                            </a:rPr>
                          </m:ctrlPr>
                        </m:fPr>
                        <m:num>
                          <m:r>
                            <a:rPr lang="en-US" i="1" smtClean="0">
                              <a:solidFill>
                                <a:schemeClr val="accent1">
                                  <a:lumMod val="60000"/>
                                  <a:lumOff val="40000"/>
                                </a:schemeClr>
                              </a:solidFill>
                              <a:latin typeface="Cambria Math" panose="02040503050406030204" pitchFamily="18" charset="0"/>
                              <a:cs typeface="Times New Roman" panose="02020603050405020304" pitchFamily="18" charset="0"/>
                            </a:rPr>
                            <m:t>𝜕</m:t>
                          </m:r>
                          <m:sSub>
                            <m:sSubPr>
                              <m:ctrlPr>
                                <a:rPr lang="en-US" i="1">
                                  <a:solidFill>
                                    <a:schemeClr val="accent1">
                                      <a:lumMod val="60000"/>
                                      <a:lumOff val="40000"/>
                                    </a:schemeClr>
                                  </a:solidFill>
                                  <a:latin typeface="Cambria Math" panose="02040503050406030204" pitchFamily="18" charset="0"/>
                                  <a:cs typeface="Times New Roman" panose="02020603050405020304" pitchFamily="18" charset="0"/>
                                </a:rPr>
                              </m:ctrlPr>
                            </m:sSubPr>
                            <m:e>
                              <m:r>
                                <a:rPr lang="en-US" i="1">
                                  <a:solidFill>
                                    <a:schemeClr val="accent1">
                                      <a:lumMod val="60000"/>
                                      <a:lumOff val="40000"/>
                                    </a:schemeClr>
                                  </a:solidFill>
                                  <a:latin typeface="Cambria Math" panose="02040503050406030204" pitchFamily="18" charset="0"/>
                                  <a:cs typeface="Times New Roman" panose="02020603050405020304" pitchFamily="18" charset="0"/>
                                </a:rPr>
                                <m:t>𝐶</m:t>
                              </m:r>
                            </m:e>
                            <m:sub>
                              <m:r>
                                <a:rPr lang="en-US" i="1">
                                  <a:solidFill>
                                    <a:schemeClr val="accent1">
                                      <a:lumMod val="60000"/>
                                      <a:lumOff val="40000"/>
                                    </a:schemeClr>
                                  </a:solidFill>
                                  <a:latin typeface="Cambria Math" panose="02040503050406030204" pitchFamily="18" charset="0"/>
                                  <a:cs typeface="Times New Roman" panose="02020603050405020304" pitchFamily="18" charset="0"/>
                                </a:rPr>
                                <m:t>0</m:t>
                              </m:r>
                            </m:sub>
                          </m:sSub>
                        </m:num>
                        <m:den>
                          <m:r>
                            <a:rPr lang="en-US" i="1">
                              <a:latin typeface="Cambria Math" panose="02040503050406030204" pitchFamily="18" charset="0"/>
                              <a:cs typeface="Times New Roman" panose="02020603050405020304" pitchFamily="18" charset="0"/>
                            </a:rPr>
                            <m:t>𝜕</m:t>
                          </m:r>
                          <m:sSubSup>
                            <m:sSubSupPr>
                              <m:ctrlPr>
                                <a:rPr lang="en-US" i="1">
                                  <a:latin typeface="Cambria Math" panose="02040503050406030204" pitchFamily="18" charset="0"/>
                                  <a:cs typeface="Times New Roman" panose="02020603050405020304" pitchFamily="18" charset="0"/>
                                </a:rPr>
                              </m:ctrlPr>
                            </m:sSubSupPr>
                            <m:e>
                              <m:r>
                                <a:rPr lang="en-US" i="1">
                                  <a:latin typeface="Cambria Math" panose="02040503050406030204" pitchFamily="18" charset="0"/>
                                  <a:cs typeface="Times New Roman" panose="02020603050405020304" pitchFamily="18" charset="0"/>
                                </a:rPr>
                                <m:t>𝑎</m:t>
                              </m:r>
                            </m:e>
                            <m:sub>
                              <m:r>
                                <a:rPr lang="en-US" i="1">
                                  <a:latin typeface="Cambria Math" panose="02040503050406030204" pitchFamily="18" charset="0"/>
                                  <a:cs typeface="Times New Roman" panose="02020603050405020304" pitchFamily="18" charset="0"/>
                                </a:rPr>
                                <m:t>𝑗</m:t>
                              </m:r>
                            </m:sub>
                            <m:sup>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𝐿</m:t>
                              </m:r>
                              <m:r>
                                <a:rPr lang="en-US" i="1">
                                  <a:latin typeface="Cambria Math" panose="02040503050406030204" pitchFamily="18" charset="0"/>
                                  <a:cs typeface="Times New Roman" panose="02020603050405020304" pitchFamily="18" charset="0"/>
                                </a:rPr>
                                <m:t>)</m:t>
                              </m:r>
                            </m:sup>
                          </m:sSubSup>
                        </m:den>
                      </m:f>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4228273" y="4853779"/>
                <a:ext cx="3962400" cy="907556"/>
              </a:xfrm>
              <a:prstGeom prst="rect">
                <a:avLst/>
              </a:prstGeom>
              <a:blipFill>
                <a:blip r:embed="rId18"/>
                <a:stretch>
                  <a:fillRect/>
                </a:stretch>
              </a:blipFill>
            </p:spPr>
            <p:txBody>
              <a:bodyPr/>
              <a:lstStyle/>
              <a:p>
                <a:r>
                  <a:rPr lang="en-US">
                    <a:noFill/>
                  </a:rPr>
                  <a:t> </a:t>
                </a:r>
              </a:p>
            </p:txBody>
          </p:sp>
        </mc:Fallback>
      </mc:AlternateContent>
      <p:sp>
        <p:nvSpPr>
          <p:cNvPr id="48" name="Down Arrow 47"/>
          <p:cNvSpPr/>
          <p:nvPr/>
        </p:nvSpPr>
        <p:spPr>
          <a:xfrm>
            <a:off x="6001026" y="4409186"/>
            <a:ext cx="457200" cy="4339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9" name="TextBox 48"/>
              <p:cNvSpPr txBox="1"/>
              <p:nvPr/>
            </p:nvSpPr>
            <p:spPr>
              <a:xfrm>
                <a:off x="4899561" y="5827653"/>
                <a:ext cx="3962400" cy="92845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cs typeface="Times New Roman" panose="02020603050405020304" pitchFamily="18" charset="0"/>
                            </a:rPr>
                          </m:ctrlPr>
                        </m:fPr>
                        <m:num>
                          <m:r>
                            <a:rPr lang="en-US" i="1" smtClean="0">
                              <a:solidFill>
                                <a:schemeClr val="accent1">
                                  <a:lumMod val="60000"/>
                                  <a:lumOff val="40000"/>
                                </a:schemeClr>
                              </a:solidFill>
                              <a:latin typeface="Cambria Math" panose="02040503050406030204" pitchFamily="18" charset="0"/>
                              <a:cs typeface="Times New Roman" panose="02020603050405020304" pitchFamily="18" charset="0"/>
                            </a:rPr>
                            <m:t>𝜕</m:t>
                          </m:r>
                          <m:sSub>
                            <m:sSubPr>
                              <m:ctrlPr>
                                <a:rPr lang="en-US" i="1">
                                  <a:solidFill>
                                    <a:schemeClr val="accent1">
                                      <a:lumMod val="60000"/>
                                      <a:lumOff val="40000"/>
                                    </a:schemeClr>
                                  </a:solidFill>
                                  <a:latin typeface="Cambria Math" panose="02040503050406030204" pitchFamily="18" charset="0"/>
                                  <a:cs typeface="Times New Roman" panose="02020603050405020304" pitchFamily="18" charset="0"/>
                                </a:rPr>
                              </m:ctrlPr>
                            </m:sSubPr>
                            <m:e>
                              <m:r>
                                <a:rPr lang="en-US" b="0" i="1" smtClean="0">
                                  <a:solidFill>
                                    <a:schemeClr val="accent1">
                                      <a:lumMod val="60000"/>
                                      <a:lumOff val="40000"/>
                                    </a:schemeClr>
                                  </a:solidFill>
                                  <a:latin typeface="Cambria Math" panose="02040503050406030204" pitchFamily="18" charset="0"/>
                                  <a:cs typeface="Times New Roman" panose="02020603050405020304" pitchFamily="18" charset="0"/>
                                </a:rPr>
                                <m:t>𝐶</m:t>
                              </m:r>
                            </m:e>
                            <m:sub>
                              <m:r>
                                <a:rPr lang="en-US" i="1">
                                  <a:solidFill>
                                    <a:schemeClr val="accent1">
                                      <a:lumMod val="60000"/>
                                      <a:lumOff val="40000"/>
                                    </a:schemeClr>
                                  </a:solidFill>
                                  <a:latin typeface="Cambria Math" panose="02040503050406030204" pitchFamily="18" charset="0"/>
                                  <a:cs typeface="Times New Roman" panose="02020603050405020304" pitchFamily="18" charset="0"/>
                                </a:rPr>
                                <m:t>0</m:t>
                              </m:r>
                            </m:sub>
                          </m:sSub>
                        </m:num>
                        <m:den>
                          <m:r>
                            <a:rPr lang="en-US" i="1" smtClean="0">
                              <a:solidFill>
                                <a:schemeClr val="tx1"/>
                              </a:solidFill>
                              <a:latin typeface="Cambria Math" panose="02040503050406030204" pitchFamily="18" charset="0"/>
                              <a:cs typeface="Times New Roman" panose="02020603050405020304" pitchFamily="18" charset="0"/>
                            </a:rPr>
                            <m:t>𝜕</m:t>
                          </m:r>
                          <m:sSubSup>
                            <m:sSubSupPr>
                              <m:ctrlPr>
                                <a:rPr lang="en-US" i="1">
                                  <a:solidFill>
                                    <a:schemeClr val="tx1"/>
                                  </a:solidFill>
                                  <a:latin typeface="Cambria Math" panose="02040503050406030204" pitchFamily="18" charset="0"/>
                                  <a:ea typeface="Cambria Math" panose="02040503050406030204" pitchFamily="18" charset="0"/>
                                </a:rPr>
                              </m:ctrlPr>
                            </m:sSubSupPr>
                            <m:e>
                              <m:r>
                                <a:rPr lang="en-US" b="0" i="1" smtClean="0">
                                  <a:solidFill>
                                    <a:schemeClr val="tx1"/>
                                  </a:solidFill>
                                  <a:latin typeface="Cambria Math" panose="02040503050406030204" pitchFamily="18" charset="0"/>
                                  <a:ea typeface="Cambria Math" panose="02040503050406030204" pitchFamily="18" charset="0"/>
                                </a:rPr>
                                <m:t>𝑎</m:t>
                              </m:r>
                            </m:e>
                            <m:sub>
                              <m:r>
                                <a:rPr lang="en-US" i="1">
                                  <a:solidFill>
                                    <a:schemeClr val="tx1"/>
                                  </a:solidFill>
                                  <a:latin typeface="Cambria Math" panose="02040503050406030204" pitchFamily="18" charset="0"/>
                                  <a:ea typeface="Cambria Math" panose="02040503050406030204" pitchFamily="18" charset="0"/>
                                </a:rPr>
                                <m:t>𝑘</m:t>
                              </m:r>
                            </m:sub>
                            <m:sup>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𝐿</m:t>
                              </m:r>
                              <m:r>
                                <a:rPr lang="en-US" b="0" i="1" smtClean="0">
                                  <a:solidFill>
                                    <a:schemeClr val="tx1"/>
                                  </a:solidFill>
                                  <a:latin typeface="Cambria Math" panose="02040503050406030204" pitchFamily="18" charset="0"/>
                                  <a:ea typeface="Cambria Math" panose="02040503050406030204" pitchFamily="18" charset="0"/>
                                </a:rPr>
                                <m:t>−1</m:t>
                              </m:r>
                              <m:r>
                                <a:rPr lang="en-US" i="1">
                                  <a:solidFill>
                                    <a:schemeClr val="tx1"/>
                                  </a:solidFill>
                                  <a:latin typeface="Cambria Math" panose="02040503050406030204" pitchFamily="18" charset="0"/>
                                  <a:ea typeface="Cambria Math" panose="02040503050406030204" pitchFamily="18" charset="0"/>
                                </a:rPr>
                                <m:t>)</m:t>
                              </m:r>
                            </m:sup>
                          </m:sSubSup>
                        </m:den>
                      </m:f>
                      <m:r>
                        <a:rPr lang="en-US" b="0" i="1" smtClean="0">
                          <a:latin typeface="Cambria Math" panose="02040503050406030204" pitchFamily="18" charset="0"/>
                          <a:cs typeface="Times New Roman" panose="02020603050405020304" pitchFamily="18" charset="0"/>
                        </a:rPr>
                        <m:t>=</m:t>
                      </m:r>
                      <m:nary>
                        <m:naryPr>
                          <m:chr m:val="∑"/>
                          <m:ctrlPr>
                            <a:rPr lang="en-US" b="0" i="1" smtClean="0">
                              <a:latin typeface="Cambria Math" panose="02040503050406030204" pitchFamily="18" charset="0"/>
                              <a:cs typeface="Times New Roman" panose="02020603050405020304" pitchFamily="18" charset="0"/>
                            </a:rPr>
                          </m:ctrlPr>
                        </m:naryPr>
                        <m:sub>
                          <m:r>
                            <m:rPr>
                              <m:brk m:alnAt="23"/>
                            </m:rPr>
                            <a:rPr lang="en-US" b="0" i="1" smtClean="0">
                              <a:latin typeface="Cambria Math" panose="02040503050406030204" pitchFamily="18" charset="0"/>
                              <a:cs typeface="Times New Roman" panose="02020603050405020304" pitchFamily="18" charset="0"/>
                            </a:rPr>
                            <m:t>𝑗</m:t>
                          </m:r>
                          <m:r>
                            <a:rPr lang="en-US" b="0" i="1" smtClean="0">
                              <a:latin typeface="Cambria Math" panose="02040503050406030204" pitchFamily="18" charset="0"/>
                              <a:cs typeface="Times New Roman" panose="02020603050405020304" pitchFamily="18" charset="0"/>
                            </a:rPr>
                            <m:t>=0</m:t>
                          </m:r>
                        </m:sub>
                        <m:sup>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𝑛</m:t>
                              </m:r>
                            </m:e>
                            <m:sub>
                              <m:r>
                                <a:rPr lang="en-US" b="0" i="1" smtClean="0">
                                  <a:latin typeface="Cambria Math" panose="02040503050406030204" pitchFamily="18" charset="0"/>
                                  <a:cs typeface="Times New Roman" panose="02020603050405020304" pitchFamily="18" charset="0"/>
                                </a:rPr>
                                <m:t>𝐿</m:t>
                              </m:r>
                            </m:sub>
                          </m:sSub>
                          <m:r>
                            <a:rPr lang="en-US" b="0" i="1" smtClean="0">
                              <a:latin typeface="Cambria Math" panose="02040503050406030204" pitchFamily="18" charset="0"/>
                              <a:cs typeface="Times New Roman" panose="02020603050405020304" pitchFamily="18" charset="0"/>
                            </a:rPr>
                            <m:t>−1</m:t>
                          </m:r>
                        </m:sup>
                        <m:e>
                          <m:f>
                            <m:fPr>
                              <m:ctrlPr>
                                <a:rPr lang="en-US" i="1">
                                  <a:latin typeface="Cambria Math" panose="02040503050406030204" pitchFamily="18" charset="0"/>
                                  <a:cs typeface="Times New Roman" panose="02020603050405020304" pitchFamily="18" charset="0"/>
                                </a:rPr>
                              </m:ctrlPr>
                            </m:fPr>
                            <m:num>
                              <m:r>
                                <a:rPr lang="en-US" i="1">
                                  <a:solidFill>
                                    <a:srgbClr val="00B050"/>
                                  </a:solidFill>
                                  <a:latin typeface="Cambria Math" panose="02040503050406030204" pitchFamily="18" charset="0"/>
                                  <a:cs typeface="Times New Roman" panose="02020603050405020304" pitchFamily="18" charset="0"/>
                                </a:rPr>
                                <m:t>𝜕</m:t>
                              </m:r>
                              <m:sSubSup>
                                <m:sSubSupPr>
                                  <m:ctrlPr>
                                    <a:rPr lang="en-US" i="1">
                                      <a:solidFill>
                                        <a:srgbClr val="00B050"/>
                                      </a:solidFill>
                                      <a:latin typeface="Cambria Math" panose="02040503050406030204" pitchFamily="18" charset="0"/>
                                      <a:cs typeface="Times New Roman" panose="02020603050405020304" pitchFamily="18" charset="0"/>
                                    </a:rPr>
                                  </m:ctrlPr>
                                </m:sSubSupPr>
                                <m:e>
                                  <m:r>
                                    <a:rPr lang="en-US" i="1">
                                      <a:solidFill>
                                        <a:srgbClr val="00B050"/>
                                      </a:solidFill>
                                      <a:latin typeface="Cambria Math" panose="02040503050406030204" pitchFamily="18" charset="0"/>
                                      <a:cs typeface="Times New Roman" panose="02020603050405020304" pitchFamily="18" charset="0"/>
                                    </a:rPr>
                                    <m:t>𝑧</m:t>
                                  </m:r>
                                </m:e>
                                <m:sub>
                                  <m:r>
                                    <a:rPr lang="en-US" i="1">
                                      <a:solidFill>
                                        <a:srgbClr val="00B050"/>
                                      </a:solidFill>
                                      <a:latin typeface="Cambria Math" panose="02040503050406030204" pitchFamily="18" charset="0"/>
                                      <a:cs typeface="Times New Roman" panose="02020603050405020304" pitchFamily="18" charset="0"/>
                                    </a:rPr>
                                    <m:t>𝑗</m:t>
                                  </m:r>
                                </m:sub>
                                <m:sup>
                                  <m:r>
                                    <a:rPr lang="en-US" i="1">
                                      <a:solidFill>
                                        <a:srgbClr val="00B050"/>
                                      </a:solidFill>
                                      <a:latin typeface="Cambria Math" panose="02040503050406030204" pitchFamily="18" charset="0"/>
                                      <a:cs typeface="Times New Roman" panose="02020603050405020304" pitchFamily="18" charset="0"/>
                                    </a:rPr>
                                    <m:t>(</m:t>
                                  </m:r>
                                  <m:r>
                                    <a:rPr lang="en-US" i="1">
                                      <a:solidFill>
                                        <a:srgbClr val="00B050"/>
                                      </a:solidFill>
                                      <a:latin typeface="Cambria Math" panose="02040503050406030204" pitchFamily="18" charset="0"/>
                                      <a:cs typeface="Times New Roman" panose="02020603050405020304" pitchFamily="18" charset="0"/>
                                    </a:rPr>
                                    <m:t>𝐿</m:t>
                                  </m:r>
                                  <m:r>
                                    <a:rPr lang="en-US" i="1">
                                      <a:solidFill>
                                        <a:srgbClr val="00B050"/>
                                      </a:solidFill>
                                      <a:latin typeface="Cambria Math" panose="02040503050406030204" pitchFamily="18" charset="0"/>
                                      <a:cs typeface="Times New Roman" panose="02020603050405020304" pitchFamily="18" charset="0"/>
                                    </a:rPr>
                                    <m:t>)</m:t>
                                  </m:r>
                                </m:sup>
                              </m:sSubSup>
                            </m:num>
                            <m:den>
                              <m:r>
                                <a:rPr lang="en-US" i="1">
                                  <a:latin typeface="Cambria Math" panose="02040503050406030204" pitchFamily="18" charset="0"/>
                                  <a:cs typeface="Times New Roman" panose="020206030504050203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ea typeface="Cambria Math" panose="02040503050406030204" pitchFamily="18" charset="0"/>
                                    </a:rPr>
                                    <m:t>𝑘</m:t>
                                  </m:r>
                                </m:sub>
                                <m: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𝐿</m:t>
                                  </m:r>
                                  <m:r>
                                    <a:rPr lang="en-US" i="1">
                                      <a:latin typeface="Cambria Math" panose="02040503050406030204" pitchFamily="18" charset="0"/>
                                      <a:ea typeface="Cambria Math" panose="02040503050406030204" pitchFamily="18" charset="0"/>
                                    </a:rPr>
                                    <m:t>−1)</m:t>
                                  </m:r>
                                </m:sup>
                              </m:sSubSup>
                            </m:den>
                          </m:f>
                          <m:f>
                            <m:fPr>
                              <m:ctrlPr>
                                <a:rPr lang="en-US" i="1">
                                  <a:latin typeface="Cambria Math" panose="02040503050406030204" pitchFamily="18" charset="0"/>
                                  <a:cs typeface="Times New Roman" panose="02020603050405020304" pitchFamily="18" charset="0"/>
                                </a:rPr>
                              </m:ctrlPr>
                            </m:fPr>
                            <m:num>
                              <m:r>
                                <a:rPr lang="en-US" i="1">
                                  <a:latin typeface="Cambria Math" panose="02040503050406030204" pitchFamily="18" charset="0"/>
                                  <a:cs typeface="Times New Roman" panose="02020603050405020304" pitchFamily="18" charset="0"/>
                                </a:rPr>
                                <m:t>𝜕</m:t>
                              </m:r>
                              <m:sSubSup>
                                <m:sSubSupPr>
                                  <m:ctrlPr>
                                    <a:rPr lang="en-US" i="1">
                                      <a:latin typeface="Cambria Math" panose="02040503050406030204" pitchFamily="18" charset="0"/>
                                      <a:cs typeface="Times New Roman" panose="02020603050405020304" pitchFamily="18" charset="0"/>
                                    </a:rPr>
                                  </m:ctrlPr>
                                </m:sSubSupPr>
                                <m:e>
                                  <m:r>
                                    <a:rPr lang="en-US" i="1">
                                      <a:latin typeface="Cambria Math" panose="02040503050406030204" pitchFamily="18" charset="0"/>
                                      <a:cs typeface="Times New Roman" panose="02020603050405020304" pitchFamily="18" charset="0"/>
                                    </a:rPr>
                                    <m:t>𝑎</m:t>
                                  </m:r>
                                </m:e>
                                <m:sub>
                                  <m:r>
                                    <a:rPr lang="en-US" i="1">
                                      <a:latin typeface="Cambria Math" panose="02040503050406030204" pitchFamily="18" charset="0"/>
                                      <a:cs typeface="Times New Roman" panose="02020603050405020304" pitchFamily="18" charset="0"/>
                                    </a:rPr>
                                    <m:t>𝑗</m:t>
                                  </m:r>
                                </m:sub>
                                <m:sup>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𝐿</m:t>
                                  </m:r>
                                  <m:r>
                                    <a:rPr lang="en-US" i="1">
                                      <a:latin typeface="Cambria Math" panose="02040503050406030204" pitchFamily="18" charset="0"/>
                                      <a:cs typeface="Times New Roman" panose="02020603050405020304" pitchFamily="18" charset="0"/>
                                    </a:rPr>
                                    <m:t>)</m:t>
                                  </m:r>
                                </m:sup>
                              </m:sSubSup>
                            </m:num>
                            <m:den>
                              <m:r>
                                <a:rPr lang="en-US" i="1">
                                  <a:solidFill>
                                    <a:srgbClr val="00B050"/>
                                  </a:solidFill>
                                  <a:latin typeface="Cambria Math" panose="02040503050406030204" pitchFamily="18" charset="0"/>
                                  <a:cs typeface="Times New Roman" panose="02020603050405020304" pitchFamily="18" charset="0"/>
                                </a:rPr>
                                <m:t>𝜕</m:t>
                              </m:r>
                              <m:sSubSup>
                                <m:sSubSupPr>
                                  <m:ctrlPr>
                                    <a:rPr lang="en-US" i="1">
                                      <a:solidFill>
                                        <a:srgbClr val="00B050"/>
                                      </a:solidFill>
                                      <a:latin typeface="Cambria Math" panose="02040503050406030204" pitchFamily="18" charset="0"/>
                                      <a:cs typeface="Times New Roman" panose="02020603050405020304" pitchFamily="18" charset="0"/>
                                    </a:rPr>
                                  </m:ctrlPr>
                                </m:sSubSupPr>
                                <m:e>
                                  <m:r>
                                    <a:rPr lang="en-US" i="1">
                                      <a:solidFill>
                                        <a:srgbClr val="00B050"/>
                                      </a:solidFill>
                                      <a:latin typeface="Cambria Math" panose="02040503050406030204" pitchFamily="18" charset="0"/>
                                      <a:cs typeface="Times New Roman" panose="02020603050405020304" pitchFamily="18" charset="0"/>
                                    </a:rPr>
                                    <m:t>𝑧</m:t>
                                  </m:r>
                                </m:e>
                                <m:sub>
                                  <m:r>
                                    <a:rPr lang="en-US" i="1">
                                      <a:solidFill>
                                        <a:srgbClr val="00B050"/>
                                      </a:solidFill>
                                      <a:latin typeface="Cambria Math" panose="02040503050406030204" pitchFamily="18" charset="0"/>
                                      <a:cs typeface="Times New Roman" panose="02020603050405020304" pitchFamily="18" charset="0"/>
                                    </a:rPr>
                                    <m:t>𝑗</m:t>
                                  </m:r>
                                </m:sub>
                                <m:sup>
                                  <m:r>
                                    <a:rPr lang="en-US" i="1">
                                      <a:solidFill>
                                        <a:srgbClr val="00B050"/>
                                      </a:solidFill>
                                      <a:latin typeface="Cambria Math" panose="02040503050406030204" pitchFamily="18" charset="0"/>
                                      <a:cs typeface="Times New Roman" panose="02020603050405020304" pitchFamily="18" charset="0"/>
                                    </a:rPr>
                                    <m:t>(</m:t>
                                  </m:r>
                                  <m:r>
                                    <a:rPr lang="en-US" i="1">
                                      <a:solidFill>
                                        <a:srgbClr val="00B050"/>
                                      </a:solidFill>
                                      <a:latin typeface="Cambria Math" panose="02040503050406030204" pitchFamily="18" charset="0"/>
                                      <a:cs typeface="Times New Roman" panose="02020603050405020304" pitchFamily="18" charset="0"/>
                                    </a:rPr>
                                    <m:t>𝐿</m:t>
                                  </m:r>
                                  <m:r>
                                    <a:rPr lang="en-US" i="1">
                                      <a:solidFill>
                                        <a:srgbClr val="00B050"/>
                                      </a:solidFill>
                                      <a:latin typeface="Cambria Math" panose="02040503050406030204" pitchFamily="18" charset="0"/>
                                      <a:cs typeface="Times New Roman" panose="02020603050405020304" pitchFamily="18" charset="0"/>
                                    </a:rPr>
                                    <m:t>)</m:t>
                                  </m:r>
                                </m:sup>
                              </m:sSubSup>
                            </m:den>
                          </m:f>
                          <m:f>
                            <m:fPr>
                              <m:ctrlPr>
                                <a:rPr lang="en-US" i="1">
                                  <a:latin typeface="Cambria Math" panose="02040503050406030204" pitchFamily="18" charset="0"/>
                                  <a:cs typeface="Times New Roman" panose="02020603050405020304" pitchFamily="18" charset="0"/>
                                </a:rPr>
                              </m:ctrlPr>
                            </m:fPr>
                            <m:num>
                              <m:r>
                                <a:rPr lang="en-US" i="1">
                                  <a:solidFill>
                                    <a:schemeClr val="accent1">
                                      <a:lumMod val="60000"/>
                                      <a:lumOff val="40000"/>
                                    </a:schemeClr>
                                  </a:solidFill>
                                  <a:latin typeface="Cambria Math" panose="02040503050406030204" pitchFamily="18" charset="0"/>
                                  <a:cs typeface="Times New Roman" panose="02020603050405020304" pitchFamily="18" charset="0"/>
                                </a:rPr>
                                <m:t>𝜕</m:t>
                              </m:r>
                              <m:sSub>
                                <m:sSubPr>
                                  <m:ctrlPr>
                                    <a:rPr lang="en-US" i="1">
                                      <a:solidFill>
                                        <a:schemeClr val="accent1">
                                          <a:lumMod val="60000"/>
                                          <a:lumOff val="40000"/>
                                        </a:schemeClr>
                                      </a:solidFill>
                                      <a:latin typeface="Cambria Math" panose="02040503050406030204" pitchFamily="18" charset="0"/>
                                      <a:cs typeface="Times New Roman" panose="02020603050405020304" pitchFamily="18" charset="0"/>
                                    </a:rPr>
                                  </m:ctrlPr>
                                </m:sSubPr>
                                <m:e>
                                  <m:r>
                                    <a:rPr lang="en-US" i="1">
                                      <a:solidFill>
                                        <a:schemeClr val="accent1">
                                          <a:lumMod val="60000"/>
                                          <a:lumOff val="40000"/>
                                        </a:schemeClr>
                                      </a:solidFill>
                                      <a:latin typeface="Cambria Math" panose="02040503050406030204" pitchFamily="18" charset="0"/>
                                      <a:cs typeface="Times New Roman" panose="02020603050405020304" pitchFamily="18" charset="0"/>
                                    </a:rPr>
                                    <m:t>𝐶</m:t>
                                  </m:r>
                                </m:e>
                                <m:sub>
                                  <m:r>
                                    <a:rPr lang="en-US" i="1">
                                      <a:solidFill>
                                        <a:schemeClr val="accent1">
                                          <a:lumMod val="60000"/>
                                          <a:lumOff val="40000"/>
                                        </a:schemeClr>
                                      </a:solidFill>
                                      <a:latin typeface="Cambria Math" panose="02040503050406030204" pitchFamily="18" charset="0"/>
                                      <a:cs typeface="Times New Roman" panose="02020603050405020304" pitchFamily="18" charset="0"/>
                                    </a:rPr>
                                    <m:t>0</m:t>
                                  </m:r>
                                </m:sub>
                              </m:sSub>
                            </m:num>
                            <m:den>
                              <m:r>
                                <a:rPr lang="en-US" i="1">
                                  <a:latin typeface="Cambria Math" panose="02040503050406030204" pitchFamily="18" charset="0"/>
                                  <a:cs typeface="Times New Roman" panose="02020603050405020304" pitchFamily="18" charset="0"/>
                                </a:rPr>
                                <m:t>𝜕</m:t>
                              </m:r>
                              <m:sSubSup>
                                <m:sSubSupPr>
                                  <m:ctrlPr>
                                    <a:rPr lang="en-US" i="1">
                                      <a:latin typeface="Cambria Math" panose="02040503050406030204" pitchFamily="18" charset="0"/>
                                      <a:cs typeface="Times New Roman" panose="02020603050405020304" pitchFamily="18" charset="0"/>
                                    </a:rPr>
                                  </m:ctrlPr>
                                </m:sSubSupPr>
                                <m:e>
                                  <m:r>
                                    <a:rPr lang="en-US" i="1">
                                      <a:latin typeface="Cambria Math" panose="02040503050406030204" pitchFamily="18" charset="0"/>
                                      <a:cs typeface="Times New Roman" panose="02020603050405020304" pitchFamily="18" charset="0"/>
                                    </a:rPr>
                                    <m:t>𝑎</m:t>
                                  </m:r>
                                </m:e>
                                <m:sub>
                                  <m:r>
                                    <a:rPr lang="en-US" i="1">
                                      <a:latin typeface="Cambria Math" panose="02040503050406030204" pitchFamily="18" charset="0"/>
                                      <a:cs typeface="Times New Roman" panose="02020603050405020304" pitchFamily="18" charset="0"/>
                                    </a:rPr>
                                    <m:t>𝑗</m:t>
                                  </m:r>
                                </m:sub>
                                <m:sup>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𝐿</m:t>
                                  </m:r>
                                  <m:r>
                                    <a:rPr lang="en-US" i="1">
                                      <a:latin typeface="Cambria Math" panose="02040503050406030204" pitchFamily="18" charset="0"/>
                                      <a:cs typeface="Times New Roman" panose="02020603050405020304" pitchFamily="18" charset="0"/>
                                    </a:rPr>
                                    <m:t>)</m:t>
                                  </m:r>
                                </m:sup>
                              </m:sSubSup>
                            </m:den>
                          </m:f>
                        </m:e>
                      </m:nary>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4899561" y="5827653"/>
                <a:ext cx="3962400" cy="928459"/>
              </a:xfrm>
              <a:prstGeom prst="rect">
                <a:avLst/>
              </a:prstGeom>
              <a:blipFill>
                <a:blip r:embed="rId19"/>
                <a:stretch>
                  <a:fillRect/>
                </a:stretch>
              </a:blipFill>
            </p:spPr>
            <p:txBody>
              <a:bodyPr/>
              <a:lstStyle/>
              <a:p>
                <a:r>
                  <a:rPr lang="en-US">
                    <a:noFill/>
                  </a:rPr>
                  <a:t> </a:t>
                </a:r>
              </a:p>
            </p:txBody>
          </p:sp>
        </mc:Fallback>
      </mc:AlternateContent>
      <p:sp>
        <p:nvSpPr>
          <p:cNvPr id="50" name="TextBox 49"/>
          <p:cNvSpPr txBox="1"/>
          <p:nvPr/>
        </p:nvSpPr>
        <p:spPr>
          <a:xfrm>
            <a:off x="2395386" y="6113109"/>
            <a:ext cx="2812581"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What is changed though?</a:t>
            </a:r>
          </a:p>
        </p:txBody>
      </p:sp>
    </p:spTree>
    <p:extLst>
      <p:ext uri="{BB962C8B-B14F-4D97-AF65-F5344CB8AC3E}">
        <p14:creationId xmlns:p14="http://schemas.microsoft.com/office/powerpoint/2010/main" val="4145625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4962" y="438484"/>
            <a:ext cx="6589199" cy="823690"/>
          </a:xfrm>
        </p:spPr>
        <p:txBody>
          <a:bodyPr/>
          <a:lstStyle/>
          <a:p>
            <a:r>
              <a:rPr lang="en-US" dirty="0">
                <a:latin typeface="Times New Roman" panose="02020603050405020304" pitchFamily="18" charset="0"/>
                <a:cs typeface="Times New Roman" panose="02020603050405020304" pitchFamily="18" charset="0"/>
              </a:rPr>
              <a:t>Numerical Example</a:t>
            </a:r>
          </a:p>
        </p:txBody>
      </p:sp>
      <p:sp>
        <p:nvSpPr>
          <p:cNvPr id="4" name="Slide Number Placeholder 3"/>
          <p:cNvSpPr>
            <a:spLocks noGrp="1"/>
          </p:cNvSpPr>
          <p:nvPr>
            <p:ph type="sldNum" sz="quarter" idx="12"/>
          </p:nvPr>
        </p:nvSpPr>
        <p:spPr/>
        <p:txBody>
          <a:bodyPr/>
          <a:lstStyle/>
          <a:p>
            <a:fld id="{76F96C40-0356-46F5-90E5-FF57DE76D9A0}" type="slidenum">
              <a:rPr lang="en-US" smtClean="0"/>
              <a:t>4</a:t>
            </a:fld>
            <a:endParaRPr lang="en-US"/>
          </a:p>
        </p:txBody>
      </p:sp>
      <p:sp>
        <p:nvSpPr>
          <p:cNvPr id="41" name="Content Placeholder 2"/>
          <p:cNvSpPr txBox="1">
            <a:spLocks/>
          </p:cNvSpPr>
          <p:nvPr/>
        </p:nvSpPr>
        <p:spPr>
          <a:xfrm>
            <a:off x="304800" y="1295622"/>
            <a:ext cx="8763000" cy="525757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en-US" sz="2200" dirty="0">
              <a:latin typeface="Times New Roman" panose="02020603050405020304" pitchFamily="18" charset="0"/>
              <a:cs typeface="Times New Roman" panose="02020603050405020304" pitchFamily="18" charset="0"/>
            </a:endParaRPr>
          </a:p>
        </p:txBody>
      </p:sp>
      <p:sp>
        <p:nvSpPr>
          <p:cNvPr id="36" name="Content Placeholder 2"/>
          <p:cNvSpPr txBox="1">
            <a:spLocks/>
          </p:cNvSpPr>
          <p:nvPr/>
        </p:nvSpPr>
        <p:spPr>
          <a:xfrm>
            <a:off x="609600" y="1295622"/>
            <a:ext cx="8763000" cy="525757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Let’s start with initialization</a:t>
            </a:r>
          </a:p>
          <a:p>
            <a:endParaRPr lang="en-US" sz="2200" dirty="0">
              <a:latin typeface="Times New Roman" panose="02020603050405020304" pitchFamily="18" charset="0"/>
              <a:cs typeface="Times New Roman" panose="02020603050405020304" pitchFamily="18" charset="0"/>
            </a:endParaRPr>
          </a:p>
        </p:txBody>
      </p:sp>
      <p:sp>
        <p:nvSpPr>
          <p:cNvPr id="7" name="Rectangle 3"/>
          <p:cNvSpPr>
            <a:spLocks noChangeArrowheads="1"/>
          </p:cNvSpPr>
          <p:nvPr/>
        </p:nvSpPr>
        <p:spPr bwMode="auto">
          <a:xfrm>
            <a:off x="914400" y="5864768"/>
            <a:ext cx="4191000" cy="83099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64FC7"/>
                </a:solidFill>
                <a:effectLst/>
                <a:latin typeface="Arial Unicode MS"/>
              </a:rPr>
              <a:t>w1 = 0.11</a:t>
            </a:r>
            <a:r>
              <a:rPr kumimoji="0" lang="en-US" altLang="en-US" sz="1600" b="0" i="0" u="none" strike="noStrike" cap="none" normalizeH="0" baseline="0" dirty="0">
                <a:ln>
                  <a:noFill/>
                </a:ln>
                <a:solidFill>
                  <a:srgbClr val="000000"/>
                </a:solidFill>
                <a:effectLst/>
                <a:latin typeface="Spoqa Han Sans"/>
              </a:rPr>
              <a:t>, </a:t>
            </a:r>
            <a:r>
              <a:rPr kumimoji="0" lang="en-US" altLang="en-US" sz="1600" b="0" i="0" u="none" strike="noStrike" cap="none" normalizeH="0" baseline="0" dirty="0">
                <a:ln>
                  <a:noFill/>
                </a:ln>
                <a:solidFill>
                  <a:srgbClr val="364FC7"/>
                </a:solidFill>
                <a:effectLst/>
                <a:latin typeface="Arial Unicode MS"/>
              </a:rPr>
              <a:t>w2 = 0.21</a:t>
            </a:r>
            <a:r>
              <a:rPr kumimoji="0" lang="en-US" altLang="en-US" sz="1600" b="0" i="0" u="none" strike="noStrike" cap="none" normalizeH="0" baseline="0" dirty="0">
                <a:ln>
                  <a:noFill/>
                </a:ln>
                <a:solidFill>
                  <a:srgbClr val="000000"/>
                </a:solidFill>
                <a:effectLst/>
                <a:latin typeface="Spoqa Han Sans"/>
              </a:rPr>
              <a:t>, </a:t>
            </a:r>
            <a:r>
              <a:rPr kumimoji="0" lang="en-US" altLang="en-US" sz="1600" b="0" i="0" u="none" strike="noStrike" cap="none" normalizeH="0" baseline="0" dirty="0">
                <a:ln>
                  <a:noFill/>
                </a:ln>
                <a:solidFill>
                  <a:srgbClr val="364FC7"/>
                </a:solidFill>
                <a:effectLst/>
                <a:latin typeface="Arial Unicode MS"/>
              </a:rPr>
              <a:t>w3 = 0.12</a:t>
            </a:r>
            <a:r>
              <a:rPr kumimoji="0" lang="en-US" altLang="en-US" sz="1600" b="0" i="0" u="none" strike="noStrike" cap="none" normalizeH="0" baseline="0" dirty="0">
                <a:ln>
                  <a:noFill/>
                </a:ln>
                <a:solidFill>
                  <a:srgbClr val="000000"/>
                </a:solidFill>
                <a:effectLst/>
                <a:latin typeface="Spoqa Han Sans"/>
              </a:rPr>
              <a:t>, </a:t>
            </a:r>
            <a:r>
              <a:rPr kumimoji="0" lang="en-US" altLang="en-US" sz="1600" b="0" i="0" u="none" strike="noStrike" cap="none" normalizeH="0" baseline="0" dirty="0">
                <a:ln>
                  <a:noFill/>
                </a:ln>
                <a:solidFill>
                  <a:srgbClr val="364FC7"/>
                </a:solidFill>
                <a:effectLst/>
                <a:latin typeface="Arial Unicode MS"/>
              </a:rPr>
              <a:t>w4 = .08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64FC7"/>
                </a:solidFill>
                <a:effectLst/>
                <a:latin typeface="Arial Unicode MS"/>
              </a:rPr>
              <a:t>w5 = 0.14</a:t>
            </a:r>
            <a:r>
              <a:rPr kumimoji="0" lang="en-US" altLang="en-US" sz="1600" b="0" i="0" u="none" strike="noStrike" cap="none" normalizeH="0" baseline="0" dirty="0">
                <a:ln>
                  <a:noFill/>
                </a:ln>
                <a:solidFill>
                  <a:srgbClr val="000000"/>
                </a:solidFill>
                <a:effectLst/>
                <a:latin typeface="Spoqa Han Sans"/>
              </a:rPr>
              <a:t> and </a:t>
            </a:r>
            <a:r>
              <a:rPr kumimoji="0" lang="en-US" altLang="en-US" sz="1600" b="0" i="0" u="none" strike="noStrike" cap="none" normalizeH="0" baseline="0" dirty="0">
                <a:ln>
                  <a:noFill/>
                </a:ln>
                <a:solidFill>
                  <a:srgbClr val="364FC7"/>
                </a:solidFill>
                <a:effectLst/>
                <a:latin typeface="Arial Unicode MS"/>
              </a:rPr>
              <a:t>w6 = 0.15</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2"/>
          <a:stretch>
            <a:fillRect/>
          </a:stretch>
        </p:blipFill>
        <p:spPr>
          <a:xfrm>
            <a:off x="5457825" y="4652752"/>
            <a:ext cx="3257550" cy="1533525"/>
          </a:xfrm>
          <a:prstGeom prst="rect">
            <a:avLst/>
          </a:prstGeom>
        </p:spPr>
      </p:pic>
      <p:sp>
        <p:nvSpPr>
          <p:cNvPr id="51" name="Rectangle 3"/>
          <p:cNvSpPr>
            <a:spLocks noChangeArrowheads="1"/>
          </p:cNvSpPr>
          <p:nvPr/>
        </p:nvSpPr>
        <p:spPr bwMode="auto">
          <a:xfrm>
            <a:off x="5255926" y="6493677"/>
            <a:ext cx="3953178" cy="26161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en-US" sz="1100" dirty="0">
                <a:latin typeface="Arial" panose="020B0604020202020204" pitchFamily="34" charset="0"/>
              </a:rPr>
              <a:t>https://hmkcode.github.io/ai/backpropagation-step-by-step/</a:t>
            </a: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grpSp>
        <p:nvGrpSpPr>
          <p:cNvPr id="12" name="Group 11"/>
          <p:cNvGrpSpPr/>
          <p:nvPr/>
        </p:nvGrpSpPr>
        <p:grpSpPr>
          <a:xfrm>
            <a:off x="1619553" y="1404888"/>
            <a:ext cx="5991225" cy="3105150"/>
            <a:chOff x="1619553" y="1404888"/>
            <a:chExt cx="5991225" cy="3105150"/>
          </a:xfrm>
        </p:grpSpPr>
        <p:pic>
          <p:nvPicPr>
            <p:cNvPr id="3" name="Picture 2"/>
            <p:cNvPicPr>
              <a:picLocks noChangeAspect="1"/>
            </p:cNvPicPr>
            <p:nvPr/>
          </p:nvPicPr>
          <p:blipFill>
            <a:blip r:embed="rId3"/>
            <a:stretch>
              <a:fillRect/>
            </a:stretch>
          </p:blipFill>
          <p:spPr>
            <a:xfrm>
              <a:off x="1619553" y="1404888"/>
              <a:ext cx="5991225" cy="3105150"/>
            </a:xfrm>
            <a:prstGeom prst="rect">
              <a:avLst/>
            </a:prstGeom>
          </p:spPr>
        </p:pic>
        <p:grpSp>
          <p:nvGrpSpPr>
            <p:cNvPr id="11" name="Group 10"/>
            <p:cNvGrpSpPr/>
            <p:nvPr/>
          </p:nvGrpSpPr>
          <p:grpSpPr>
            <a:xfrm>
              <a:off x="1981200" y="2368610"/>
              <a:ext cx="496588" cy="496588"/>
              <a:chOff x="847912" y="2507638"/>
              <a:chExt cx="496588" cy="496588"/>
            </a:xfrm>
          </p:grpSpPr>
          <p:sp>
            <p:nvSpPr>
              <p:cNvPr id="9" name="Oval 8"/>
              <p:cNvSpPr/>
              <p:nvPr/>
            </p:nvSpPr>
            <p:spPr>
              <a:xfrm>
                <a:off x="847912" y="2507638"/>
                <a:ext cx="496588" cy="496588"/>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TextBox 9"/>
                  <p:cNvSpPr txBox="1"/>
                  <p:nvPr/>
                </p:nvSpPr>
                <p:spPr>
                  <a:xfrm>
                    <a:off x="914400" y="2557046"/>
                    <a:ext cx="37961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n>
                                    <a:noFill/>
                                  </a:ln>
                                  <a:solidFill>
                                    <a:schemeClr val="bg1"/>
                                  </a:solidFill>
                                  <a:latin typeface="Cambria Math" panose="02040503050406030204" pitchFamily="18" charset="0"/>
                                </a:rPr>
                              </m:ctrlPr>
                            </m:sSubPr>
                            <m:e>
                              <m:r>
                                <a:rPr lang="en-US" sz="1600" b="0" i="1" smtClean="0">
                                  <a:ln>
                                    <a:noFill/>
                                  </a:ln>
                                  <a:solidFill>
                                    <a:schemeClr val="bg1"/>
                                  </a:solidFill>
                                  <a:latin typeface="Cambria Math" panose="02040503050406030204" pitchFamily="18" charset="0"/>
                                </a:rPr>
                                <m:t>𝑥</m:t>
                              </m:r>
                            </m:e>
                            <m:sub>
                              <m:r>
                                <a:rPr lang="en-US" sz="1600" b="0" i="1" smtClean="0">
                                  <a:ln>
                                    <a:noFill/>
                                  </a:ln>
                                  <a:solidFill>
                                    <a:schemeClr val="bg1"/>
                                  </a:solidFill>
                                  <a:latin typeface="Cambria Math" panose="02040503050406030204" pitchFamily="18" charset="0"/>
                                </a:rPr>
                                <m:t>1</m:t>
                              </m:r>
                            </m:sub>
                          </m:sSub>
                        </m:oMath>
                      </m:oMathPara>
                    </a14:m>
                    <a:endParaRPr lang="en-US" sz="1600" dirty="0">
                      <a:ln>
                        <a:noFill/>
                      </a:ln>
                      <a:solidFill>
                        <a:schemeClr val="bg1"/>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914400" y="2557046"/>
                    <a:ext cx="379616" cy="338554"/>
                  </a:xfrm>
                  <a:prstGeom prst="rect">
                    <a:avLst/>
                  </a:prstGeom>
                  <a:blipFill>
                    <a:blip r:embed="rId4"/>
                    <a:stretch>
                      <a:fillRect/>
                    </a:stretch>
                  </a:blipFill>
                </p:spPr>
                <p:txBody>
                  <a:bodyPr/>
                  <a:lstStyle/>
                  <a:p>
                    <a:r>
                      <a:rPr lang="en-US">
                        <a:noFill/>
                      </a:rPr>
                      <a:t> </a:t>
                    </a:r>
                  </a:p>
                </p:txBody>
              </p:sp>
            </mc:Fallback>
          </mc:AlternateContent>
        </p:grpSp>
        <p:grpSp>
          <p:nvGrpSpPr>
            <p:cNvPr id="52" name="Group 51"/>
            <p:cNvGrpSpPr/>
            <p:nvPr/>
          </p:nvGrpSpPr>
          <p:grpSpPr>
            <a:xfrm>
              <a:off x="1981200" y="3529858"/>
              <a:ext cx="496588" cy="496588"/>
              <a:chOff x="847912" y="2507638"/>
              <a:chExt cx="496588" cy="496588"/>
            </a:xfrm>
          </p:grpSpPr>
          <p:sp>
            <p:nvSpPr>
              <p:cNvPr id="53" name="Oval 52"/>
              <p:cNvSpPr/>
              <p:nvPr/>
            </p:nvSpPr>
            <p:spPr>
              <a:xfrm>
                <a:off x="847912" y="2507638"/>
                <a:ext cx="496588" cy="496588"/>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4" name="TextBox 53"/>
                  <p:cNvSpPr txBox="1"/>
                  <p:nvPr/>
                </p:nvSpPr>
                <p:spPr>
                  <a:xfrm>
                    <a:off x="914400" y="2557046"/>
                    <a:ext cx="37961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n>
                                    <a:noFill/>
                                  </a:ln>
                                  <a:solidFill>
                                    <a:schemeClr val="bg1"/>
                                  </a:solidFill>
                                  <a:latin typeface="Cambria Math" panose="02040503050406030204" pitchFamily="18" charset="0"/>
                                </a:rPr>
                              </m:ctrlPr>
                            </m:sSubPr>
                            <m:e>
                              <m:r>
                                <a:rPr lang="en-US" sz="1600" b="0" i="1" smtClean="0">
                                  <a:ln>
                                    <a:noFill/>
                                  </a:ln>
                                  <a:solidFill>
                                    <a:schemeClr val="bg1"/>
                                  </a:solidFill>
                                  <a:latin typeface="Cambria Math" panose="02040503050406030204" pitchFamily="18" charset="0"/>
                                </a:rPr>
                                <m:t>𝑥</m:t>
                              </m:r>
                            </m:e>
                            <m:sub>
                              <m:r>
                                <a:rPr lang="en-US" sz="1600" b="0" i="1" smtClean="0">
                                  <a:ln>
                                    <a:noFill/>
                                  </a:ln>
                                  <a:solidFill>
                                    <a:schemeClr val="bg1"/>
                                  </a:solidFill>
                                  <a:latin typeface="Cambria Math" panose="02040503050406030204" pitchFamily="18" charset="0"/>
                                </a:rPr>
                                <m:t>2</m:t>
                              </m:r>
                            </m:sub>
                          </m:sSub>
                        </m:oMath>
                      </m:oMathPara>
                    </a14:m>
                    <a:endParaRPr lang="en-US" sz="1600" dirty="0">
                      <a:ln>
                        <a:noFill/>
                      </a:ln>
                      <a:solidFill>
                        <a:schemeClr val="bg1"/>
                      </a:solidFill>
                    </a:endParaRPr>
                  </a:p>
                </p:txBody>
              </p:sp>
            </mc:Choice>
            <mc:Fallback xmlns="">
              <p:sp>
                <p:nvSpPr>
                  <p:cNvPr id="54" name="TextBox 53"/>
                  <p:cNvSpPr txBox="1">
                    <a:spLocks noRot="1" noChangeAspect="1" noMove="1" noResize="1" noEditPoints="1" noAdjustHandles="1" noChangeArrowheads="1" noChangeShapeType="1" noTextEdit="1"/>
                  </p:cNvSpPr>
                  <p:nvPr/>
                </p:nvSpPr>
                <p:spPr>
                  <a:xfrm>
                    <a:off x="914400" y="2557046"/>
                    <a:ext cx="379616" cy="338554"/>
                  </a:xfrm>
                  <a:prstGeom prst="rect">
                    <a:avLst/>
                  </a:prstGeom>
                  <a:blipFill>
                    <a:blip r:embed="rId5"/>
                    <a:stretch>
                      <a:fillRect/>
                    </a:stretch>
                  </a:blipFill>
                </p:spPr>
                <p:txBody>
                  <a:bodyPr/>
                  <a:lstStyle/>
                  <a:p>
                    <a:r>
                      <a:rPr lang="en-US">
                        <a:noFill/>
                      </a:rPr>
                      <a:t> </a:t>
                    </a:r>
                  </a:p>
                </p:txBody>
              </p:sp>
            </mc:Fallback>
          </mc:AlternateContent>
        </p:grpSp>
        <p:grpSp>
          <p:nvGrpSpPr>
            <p:cNvPr id="55" name="Group 54"/>
            <p:cNvGrpSpPr/>
            <p:nvPr/>
          </p:nvGrpSpPr>
          <p:grpSpPr>
            <a:xfrm>
              <a:off x="4091015" y="2368610"/>
              <a:ext cx="496588" cy="496588"/>
              <a:chOff x="847912" y="2507638"/>
              <a:chExt cx="496588" cy="496588"/>
            </a:xfrm>
          </p:grpSpPr>
          <p:sp>
            <p:nvSpPr>
              <p:cNvPr id="56" name="Oval 55"/>
              <p:cNvSpPr/>
              <p:nvPr/>
            </p:nvSpPr>
            <p:spPr>
              <a:xfrm>
                <a:off x="847912" y="2507638"/>
                <a:ext cx="496588" cy="496588"/>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7" name="TextBox 56"/>
                  <p:cNvSpPr txBox="1"/>
                  <p:nvPr/>
                </p:nvSpPr>
                <p:spPr>
                  <a:xfrm>
                    <a:off x="914400" y="2557046"/>
                    <a:ext cx="37961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n>
                                    <a:noFill/>
                                  </a:ln>
                                  <a:solidFill>
                                    <a:schemeClr val="bg1"/>
                                  </a:solidFill>
                                  <a:latin typeface="Cambria Math" panose="02040503050406030204" pitchFamily="18" charset="0"/>
                                </a:rPr>
                              </m:ctrlPr>
                            </m:sSubPr>
                            <m:e>
                              <m:r>
                                <a:rPr lang="en-US" sz="1600" b="0" i="1" smtClean="0">
                                  <a:ln>
                                    <a:noFill/>
                                  </a:ln>
                                  <a:solidFill>
                                    <a:schemeClr val="bg1"/>
                                  </a:solidFill>
                                  <a:latin typeface="Cambria Math" panose="02040503050406030204" pitchFamily="18" charset="0"/>
                                </a:rPr>
                                <m:t>𝑎</m:t>
                              </m:r>
                            </m:e>
                            <m:sub>
                              <m:r>
                                <a:rPr lang="en-US" sz="1600" b="0" i="1" smtClean="0">
                                  <a:ln>
                                    <a:noFill/>
                                  </a:ln>
                                  <a:solidFill>
                                    <a:schemeClr val="bg1"/>
                                  </a:solidFill>
                                  <a:latin typeface="Cambria Math" panose="02040503050406030204" pitchFamily="18" charset="0"/>
                                </a:rPr>
                                <m:t>1</m:t>
                              </m:r>
                            </m:sub>
                          </m:sSub>
                        </m:oMath>
                      </m:oMathPara>
                    </a14:m>
                    <a:endParaRPr lang="en-US" sz="1600" dirty="0">
                      <a:ln>
                        <a:noFill/>
                      </a:ln>
                      <a:solidFill>
                        <a:schemeClr val="bg1"/>
                      </a:solidFill>
                    </a:endParaRPr>
                  </a:p>
                </p:txBody>
              </p:sp>
            </mc:Choice>
            <mc:Fallback xmlns="">
              <p:sp>
                <p:nvSpPr>
                  <p:cNvPr id="57" name="TextBox 56"/>
                  <p:cNvSpPr txBox="1">
                    <a:spLocks noRot="1" noChangeAspect="1" noMove="1" noResize="1" noEditPoints="1" noAdjustHandles="1" noChangeArrowheads="1" noChangeShapeType="1" noTextEdit="1"/>
                  </p:cNvSpPr>
                  <p:nvPr/>
                </p:nvSpPr>
                <p:spPr>
                  <a:xfrm>
                    <a:off x="914400" y="2557046"/>
                    <a:ext cx="379616" cy="338554"/>
                  </a:xfrm>
                  <a:prstGeom prst="rect">
                    <a:avLst/>
                  </a:prstGeom>
                  <a:blipFill>
                    <a:blip r:embed="rId6"/>
                    <a:stretch>
                      <a:fillRect/>
                    </a:stretch>
                  </a:blipFill>
                </p:spPr>
                <p:txBody>
                  <a:bodyPr/>
                  <a:lstStyle/>
                  <a:p>
                    <a:r>
                      <a:rPr lang="en-US">
                        <a:noFill/>
                      </a:rPr>
                      <a:t> </a:t>
                    </a:r>
                  </a:p>
                </p:txBody>
              </p:sp>
            </mc:Fallback>
          </mc:AlternateContent>
        </p:grpSp>
        <p:grpSp>
          <p:nvGrpSpPr>
            <p:cNvPr id="58" name="Group 57"/>
            <p:cNvGrpSpPr/>
            <p:nvPr/>
          </p:nvGrpSpPr>
          <p:grpSpPr>
            <a:xfrm>
              <a:off x="4114072" y="3500249"/>
              <a:ext cx="496588" cy="496588"/>
              <a:chOff x="847912" y="2507638"/>
              <a:chExt cx="496588" cy="496588"/>
            </a:xfrm>
          </p:grpSpPr>
          <p:sp>
            <p:nvSpPr>
              <p:cNvPr id="59" name="Oval 58"/>
              <p:cNvSpPr/>
              <p:nvPr/>
            </p:nvSpPr>
            <p:spPr>
              <a:xfrm>
                <a:off x="847912" y="2507638"/>
                <a:ext cx="496588" cy="496588"/>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0" name="TextBox 59"/>
                  <p:cNvSpPr txBox="1"/>
                  <p:nvPr/>
                </p:nvSpPr>
                <p:spPr>
                  <a:xfrm>
                    <a:off x="914400" y="2557046"/>
                    <a:ext cx="37961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n>
                                    <a:noFill/>
                                  </a:ln>
                                  <a:solidFill>
                                    <a:schemeClr val="bg1"/>
                                  </a:solidFill>
                                  <a:latin typeface="Cambria Math" panose="02040503050406030204" pitchFamily="18" charset="0"/>
                                </a:rPr>
                              </m:ctrlPr>
                            </m:sSubPr>
                            <m:e>
                              <m:r>
                                <a:rPr lang="en-US" sz="1600" b="0" i="1" smtClean="0">
                                  <a:ln>
                                    <a:noFill/>
                                  </a:ln>
                                  <a:solidFill>
                                    <a:schemeClr val="bg1"/>
                                  </a:solidFill>
                                  <a:latin typeface="Cambria Math" panose="02040503050406030204" pitchFamily="18" charset="0"/>
                                </a:rPr>
                                <m:t>𝑎</m:t>
                              </m:r>
                            </m:e>
                            <m:sub>
                              <m:r>
                                <a:rPr lang="en-US" sz="1600" b="0" i="1" smtClean="0">
                                  <a:ln>
                                    <a:noFill/>
                                  </a:ln>
                                  <a:solidFill>
                                    <a:schemeClr val="bg1"/>
                                  </a:solidFill>
                                  <a:latin typeface="Cambria Math" panose="02040503050406030204" pitchFamily="18" charset="0"/>
                                </a:rPr>
                                <m:t>2</m:t>
                              </m:r>
                            </m:sub>
                          </m:sSub>
                        </m:oMath>
                      </m:oMathPara>
                    </a14:m>
                    <a:endParaRPr lang="en-US" sz="1600" dirty="0">
                      <a:ln>
                        <a:noFill/>
                      </a:ln>
                      <a:solidFill>
                        <a:schemeClr val="bg1"/>
                      </a:solidFill>
                    </a:endParaRPr>
                  </a:p>
                </p:txBody>
              </p:sp>
            </mc:Choice>
            <mc:Fallback xmlns="">
              <p:sp>
                <p:nvSpPr>
                  <p:cNvPr id="60" name="TextBox 59"/>
                  <p:cNvSpPr txBox="1">
                    <a:spLocks noRot="1" noChangeAspect="1" noMove="1" noResize="1" noEditPoints="1" noAdjustHandles="1" noChangeArrowheads="1" noChangeShapeType="1" noTextEdit="1"/>
                  </p:cNvSpPr>
                  <p:nvPr/>
                </p:nvSpPr>
                <p:spPr>
                  <a:xfrm>
                    <a:off x="914400" y="2557046"/>
                    <a:ext cx="379616" cy="338554"/>
                  </a:xfrm>
                  <a:prstGeom prst="rect">
                    <a:avLst/>
                  </a:prstGeom>
                  <a:blipFill>
                    <a:blip r:embed="rId7"/>
                    <a:stretch>
                      <a:fillRect/>
                    </a:stretch>
                  </a:blipFill>
                </p:spPr>
                <p:txBody>
                  <a:bodyPr/>
                  <a:lstStyle/>
                  <a:p>
                    <a:r>
                      <a:rPr lang="en-US">
                        <a:noFill/>
                      </a:rPr>
                      <a:t> </a:t>
                    </a:r>
                  </a:p>
                </p:txBody>
              </p:sp>
            </mc:Fallback>
          </mc:AlternateContent>
        </p:grpSp>
      </p:grpSp>
    </p:spTree>
    <p:extLst>
      <p:ext uri="{BB962C8B-B14F-4D97-AF65-F5344CB8AC3E}">
        <p14:creationId xmlns:p14="http://schemas.microsoft.com/office/powerpoint/2010/main" val="2104270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
                                            <p:txEl>
                                              <p:pRg st="9" end="9"/>
                                            </p:txEl>
                                          </p:spTgt>
                                        </p:tgtEl>
                                        <p:attrNameLst>
                                          <p:attrName>style.visibility</p:attrName>
                                        </p:attrNameLst>
                                      </p:cBhvr>
                                      <p:to>
                                        <p:strVal val="visible"/>
                                      </p:to>
                                    </p:set>
                                    <p:anim calcmode="lin" valueType="num">
                                      <p:cBhvr additive="base">
                                        <p:cTn id="7" dur="500" fill="hold"/>
                                        <p:tgtEl>
                                          <p:spTgt spid="36">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
                                            <p:txEl>
                                              <p:pRg st="9" end="9"/>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4962" y="438484"/>
            <a:ext cx="6589199" cy="823690"/>
          </a:xfrm>
        </p:spPr>
        <p:txBody>
          <a:bodyPr/>
          <a:lstStyle/>
          <a:p>
            <a:r>
              <a:rPr lang="en-US" dirty="0">
                <a:latin typeface="Times New Roman" panose="02020603050405020304" pitchFamily="18" charset="0"/>
                <a:cs typeface="Times New Roman" panose="02020603050405020304" pitchFamily="18" charset="0"/>
              </a:rPr>
              <a:t>Numerical Example</a:t>
            </a:r>
          </a:p>
        </p:txBody>
      </p:sp>
      <p:sp>
        <p:nvSpPr>
          <p:cNvPr id="4" name="Slide Number Placeholder 3"/>
          <p:cNvSpPr>
            <a:spLocks noGrp="1"/>
          </p:cNvSpPr>
          <p:nvPr>
            <p:ph type="sldNum" sz="quarter" idx="12"/>
          </p:nvPr>
        </p:nvSpPr>
        <p:spPr/>
        <p:txBody>
          <a:bodyPr/>
          <a:lstStyle/>
          <a:p>
            <a:fld id="{76F96C40-0356-46F5-90E5-FF57DE76D9A0}" type="slidenum">
              <a:rPr lang="en-US" smtClean="0"/>
              <a:t>5</a:t>
            </a:fld>
            <a:endParaRPr lang="en-US"/>
          </a:p>
        </p:txBody>
      </p:sp>
      <p:sp>
        <p:nvSpPr>
          <p:cNvPr id="41" name="Content Placeholder 2"/>
          <p:cNvSpPr txBox="1">
            <a:spLocks/>
          </p:cNvSpPr>
          <p:nvPr/>
        </p:nvSpPr>
        <p:spPr>
          <a:xfrm>
            <a:off x="304800" y="1295622"/>
            <a:ext cx="8763000" cy="525757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en-US" sz="2200" dirty="0">
              <a:latin typeface="Times New Roman" panose="02020603050405020304" pitchFamily="18" charset="0"/>
              <a:cs typeface="Times New Roman" panose="02020603050405020304" pitchFamily="18" charset="0"/>
            </a:endParaRPr>
          </a:p>
        </p:txBody>
      </p:sp>
      <p:sp>
        <p:nvSpPr>
          <p:cNvPr id="36" name="Content Placeholder 2"/>
          <p:cNvSpPr txBox="1">
            <a:spLocks/>
          </p:cNvSpPr>
          <p:nvPr/>
        </p:nvSpPr>
        <p:spPr>
          <a:xfrm>
            <a:off x="609600" y="1295622"/>
            <a:ext cx="8763000" cy="525757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1447800" y="1367599"/>
            <a:ext cx="6248400" cy="4962525"/>
          </a:xfrm>
          <a:prstGeom prst="rect">
            <a:avLst/>
          </a:prstGeom>
        </p:spPr>
      </p:pic>
      <p:sp>
        <p:nvSpPr>
          <p:cNvPr id="10" name="Rectangle 3"/>
          <p:cNvSpPr>
            <a:spLocks noChangeArrowheads="1"/>
          </p:cNvSpPr>
          <p:nvPr/>
        </p:nvSpPr>
        <p:spPr bwMode="auto">
          <a:xfrm>
            <a:off x="5255926" y="6493677"/>
            <a:ext cx="3953178" cy="26161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en-US" sz="1100" dirty="0">
                <a:latin typeface="Arial" panose="020B0604020202020204" pitchFamily="34" charset="0"/>
              </a:rPr>
              <a:t>https://hmkcode.github.io/ai/backpropagation-step-by-step/</a:t>
            </a: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3137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4962" y="438484"/>
            <a:ext cx="6589199" cy="823690"/>
          </a:xfrm>
        </p:spPr>
        <p:txBody>
          <a:bodyPr/>
          <a:lstStyle/>
          <a:p>
            <a:r>
              <a:rPr lang="en-US" dirty="0">
                <a:latin typeface="Times New Roman" panose="02020603050405020304" pitchFamily="18" charset="0"/>
                <a:cs typeface="Times New Roman" panose="02020603050405020304" pitchFamily="18" charset="0"/>
              </a:rPr>
              <a:t>Numerical Example</a:t>
            </a:r>
          </a:p>
        </p:txBody>
      </p:sp>
      <p:sp>
        <p:nvSpPr>
          <p:cNvPr id="4" name="Slide Number Placeholder 3"/>
          <p:cNvSpPr>
            <a:spLocks noGrp="1"/>
          </p:cNvSpPr>
          <p:nvPr>
            <p:ph type="sldNum" sz="quarter" idx="12"/>
          </p:nvPr>
        </p:nvSpPr>
        <p:spPr/>
        <p:txBody>
          <a:bodyPr/>
          <a:lstStyle/>
          <a:p>
            <a:fld id="{76F96C40-0356-46F5-90E5-FF57DE76D9A0}" type="slidenum">
              <a:rPr lang="en-US" smtClean="0"/>
              <a:t>6</a:t>
            </a:fld>
            <a:endParaRPr lang="en-US"/>
          </a:p>
        </p:txBody>
      </p:sp>
      <p:sp>
        <p:nvSpPr>
          <p:cNvPr id="41" name="Content Placeholder 2"/>
          <p:cNvSpPr txBox="1">
            <a:spLocks/>
          </p:cNvSpPr>
          <p:nvPr/>
        </p:nvSpPr>
        <p:spPr>
          <a:xfrm>
            <a:off x="304800" y="1295622"/>
            <a:ext cx="8763000" cy="525757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en-US" sz="2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6" name="Content Placeholder 2"/>
              <p:cNvSpPr txBox="1">
                <a:spLocks/>
              </p:cNvSpPr>
              <p:nvPr/>
            </p:nvSpPr>
            <p:spPr>
              <a:xfrm>
                <a:off x="337226" y="1283473"/>
                <a:ext cx="8763000" cy="5257577"/>
              </a:xfrm>
              <a:prstGeom prst="rect">
                <a:avLst/>
              </a:prstGeom>
            </p:spPr>
            <p:txBody>
              <a:bodyPr vert="horz" lIns="91440" tIns="45720" rIns="91440" bIns="45720" rtlCol="0">
                <a:normAutofit fontScale="925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200" dirty="0">
                    <a:latin typeface="Times New Roman" panose="02020603050405020304" pitchFamily="18" charset="0"/>
                    <a:cs typeface="Times New Roman" panose="02020603050405020304" pitchFamily="18" charset="0"/>
                  </a:rPr>
                  <a:t>Gradient descent. </a:t>
                </a:r>
              </a:p>
              <a:p>
                <a:pPr marL="0" indent="0">
                  <a:buNone/>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𝑊</m:t>
                          </m:r>
                        </m:e>
                        <m:sub>
                          <m:r>
                            <a:rPr lang="en-US" sz="2200" b="0" i="1" smtClean="0">
                              <a:latin typeface="Cambria Math" panose="02040503050406030204" pitchFamily="18" charset="0"/>
                              <a:cs typeface="Times New Roman" panose="02020603050405020304" pitchFamily="18" charset="0"/>
                            </a:rPr>
                            <m:t>𝑥</m:t>
                          </m:r>
                          <m:r>
                            <a:rPr lang="en-US" sz="2200" b="0" i="1" smtClean="0">
                              <a:latin typeface="Cambria Math" panose="02040503050406030204" pitchFamily="18" charset="0"/>
                              <a:cs typeface="Times New Roman" panose="02020603050405020304" pitchFamily="18" charset="0"/>
                            </a:rPr>
                            <m:t>_</m:t>
                          </m:r>
                          <m:r>
                            <a:rPr lang="en-US" sz="2200" b="0" i="1" smtClean="0">
                              <a:latin typeface="Cambria Math" panose="02040503050406030204" pitchFamily="18" charset="0"/>
                              <a:cs typeface="Times New Roman" panose="02020603050405020304" pitchFamily="18" charset="0"/>
                            </a:rPr>
                            <m:t>𝑛𝑒𝑤</m:t>
                          </m:r>
                        </m:sub>
                      </m:sSub>
                      <m:r>
                        <a:rPr lang="en-US" sz="2200" b="0" i="1" smtClean="0">
                          <a:latin typeface="Cambria Math" panose="02040503050406030204" pitchFamily="18" charset="0"/>
                          <a:cs typeface="Times New Roman" panose="02020603050405020304" pitchFamily="18" charset="0"/>
                        </a:rPr>
                        <m:t>=</m:t>
                      </m:r>
                      <m:sSub>
                        <m:sSubPr>
                          <m:ctrlPr>
                            <a:rPr lang="en-US" sz="2200" i="1">
                              <a:latin typeface="Cambria Math" panose="02040503050406030204" pitchFamily="18" charset="0"/>
                              <a:cs typeface="Times New Roman" panose="02020603050405020304" pitchFamily="18" charset="0"/>
                            </a:rPr>
                          </m:ctrlPr>
                        </m:sSubPr>
                        <m:e>
                          <m:r>
                            <a:rPr lang="en-US" sz="2200" i="1">
                              <a:latin typeface="Cambria Math" panose="02040503050406030204" pitchFamily="18" charset="0"/>
                              <a:cs typeface="Times New Roman" panose="02020603050405020304" pitchFamily="18" charset="0"/>
                            </a:rPr>
                            <m:t>𝑊</m:t>
                          </m:r>
                        </m:e>
                        <m:sub>
                          <m:r>
                            <a:rPr lang="en-US" sz="2200" i="1">
                              <a:latin typeface="Cambria Math" panose="02040503050406030204" pitchFamily="18" charset="0"/>
                              <a:cs typeface="Times New Roman" panose="02020603050405020304" pitchFamily="18" charset="0"/>
                            </a:rPr>
                            <m:t>𝑥</m:t>
                          </m:r>
                        </m:sub>
                      </m:sSub>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𝛾</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US" sz="2200" b="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22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𝐶𝑜𝑠𝑡</m:t>
                          </m:r>
                        </m:num>
                        <m:den>
                          <m:r>
                            <a:rPr lang="en-US" sz="22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𝑊</m:t>
                              </m:r>
                            </m:e>
                            <m:sub>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𝑥</m:t>
                              </m:r>
                            </m:sub>
                          </m:sSub>
                        </m:den>
                      </m:f>
                      <m:r>
                        <a:rPr lang="en-US" sz="2200" b="0" i="1" smtClean="0">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For </a:t>
                </a:r>
                <a14:m>
                  <m:oMath xmlns:m="http://schemas.openxmlformats.org/officeDocument/2006/math">
                    <m:sSub>
                      <m:sSubPr>
                        <m:ctrlPr>
                          <a:rPr lang="en-US" sz="2200" i="1">
                            <a:latin typeface="Cambria Math" panose="02040503050406030204" pitchFamily="18" charset="0"/>
                            <a:cs typeface="Times New Roman" panose="02020603050405020304" pitchFamily="18" charset="0"/>
                          </a:rPr>
                        </m:ctrlPr>
                      </m:sSubPr>
                      <m:e>
                        <m:r>
                          <a:rPr lang="en-US" sz="2200" i="1">
                            <a:latin typeface="Cambria Math" panose="02040503050406030204" pitchFamily="18" charset="0"/>
                            <a:cs typeface="Times New Roman" panose="02020603050405020304" pitchFamily="18" charset="0"/>
                          </a:rPr>
                          <m:t>𝑊</m:t>
                        </m:r>
                      </m:e>
                      <m:sub>
                        <m:r>
                          <a:rPr lang="en-US" sz="2200" b="0" i="1" smtClean="0">
                            <a:latin typeface="Cambria Math" panose="02040503050406030204" pitchFamily="18" charset="0"/>
                            <a:cs typeface="Times New Roman" panose="02020603050405020304" pitchFamily="18" charset="0"/>
                          </a:rPr>
                          <m:t>6</m:t>
                        </m:r>
                      </m:sub>
                    </m:sSub>
                  </m:oMath>
                </a14:m>
                <a:r>
                  <a:rPr lang="en-US" sz="22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200" i="1">
                            <a:latin typeface="Cambria Math" panose="02040503050406030204" pitchFamily="18" charset="0"/>
                            <a:cs typeface="Times New Roman" panose="02020603050405020304" pitchFamily="18" charset="0"/>
                          </a:rPr>
                        </m:ctrlPr>
                      </m:sSubPr>
                      <m:e>
                        <m:r>
                          <a:rPr lang="en-US" sz="2200" i="1">
                            <a:latin typeface="Cambria Math" panose="02040503050406030204" pitchFamily="18" charset="0"/>
                            <a:cs typeface="Times New Roman" panose="02020603050405020304" pitchFamily="18" charset="0"/>
                          </a:rPr>
                          <m:t>𝑊</m:t>
                        </m:r>
                      </m:e>
                      <m:sub>
                        <m:r>
                          <a:rPr lang="en-US" sz="2200" b="0" i="1" smtClean="0">
                            <a:latin typeface="Cambria Math" panose="02040503050406030204" pitchFamily="18" charset="0"/>
                            <a:cs typeface="Times New Roman" panose="02020603050405020304" pitchFamily="18" charset="0"/>
                          </a:rPr>
                          <m:t>6</m:t>
                        </m:r>
                        <m:r>
                          <a:rPr lang="en-US" sz="2200" i="1">
                            <a:latin typeface="Cambria Math" panose="02040503050406030204" pitchFamily="18" charset="0"/>
                            <a:cs typeface="Times New Roman" panose="02020603050405020304" pitchFamily="18" charset="0"/>
                          </a:rPr>
                          <m:t>_</m:t>
                        </m:r>
                        <m:r>
                          <a:rPr lang="en-US" sz="2200" i="1">
                            <a:latin typeface="Cambria Math" panose="02040503050406030204" pitchFamily="18" charset="0"/>
                            <a:cs typeface="Times New Roman" panose="02020603050405020304" pitchFamily="18" charset="0"/>
                          </a:rPr>
                          <m:t>𝑛𝑒𝑤</m:t>
                        </m:r>
                      </m:sub>
                    </m:sSub>
                    <m:r>
                      <a:rPr lang="en-US" sz="2200" i="1">
                        <a:latin typeface="Cambria Math" panose="02040503050406030204" pitchFamily="18" charset="0"/>
                        <a:cs typeface="Times New Roman" panose="02020603050405020304" pitchFamily="18" charset="0"/>
                      </a:rPr>
                      <m:t>=</m:t>
                    </m:r>
                    <m:sSub>
                      <m:sSubPr>
                        <m:ctrlPr>
                          <a:rPr lang="en-US" sz="2200" i="1">
                            <a:latin typeface="Cambria Math" panose="02040503050406030204" pitchFamily="18" charset="0"/>
                            <a:cs typeface="Times New Roman" panose="02020603050405020304" pitchFamily="18" charset="0"/>
                          </a:rPr>
                        </m:ctrlPr>
                      </m:sSubPr>
                      <m:e>
                        <m:r>
                          <a:rPr lang="en-US" sz="2200" i="1">
                            <a:latin typeface="Cambria Math" panose="02040503050406030204" pitchFamily="18" charset="0"/>
                            <a:cs typeface="Times New Roman" panose="02020603050405020304" pitchFamily="18" charset="0"/>
                          </a:rPr>
                          <m:t>𝑊</m:t>
                        </m:r>
                      </m:e>
                      <m:sub>
                        <m:r>
                          <a:rPr lang="en-US" sz="2200" b="0" i="1" smtClean="0">
                            <a:latin typeface="Cambria Math" panose="02040503050406030204" pitchFamily="18" charset="0"/>
                            <a:cs typeface="Times New Roman" panose="02020603050405020304" pitchFamily="18" charset="0"/>
                          </a:rPr>
                          <m:t>6</m:t>
                        </m:r>
                      </m:sub>
                    </m:sSub>
                    <m:r>
                      <a:rPr lang="en-US" sz="2200" i="1">
                        <a:latin typeface="Cambria Math" panose="02040503050406030204" pitchFamily="18" charset="0"/>
                        <a:cs typeface="Times New Roman" panose="02020603050405020304" pitchFamily="18" charset="0"/>
                      </a:rPr>
                      <m:t>−</m:t>
                    </m:r>
                    <m:r>
                      <a:rPr lang="en-US" sz="2200" i="1">
                        <a:latin typeface="Cambria Math" panose="02040503050406030204" pitchFamily="18" charset="0"/>
                        <a:ea typeface="Cambria Math" panose="02040503050406030204" pitchFamily="18" charset="0"/>
                        <a:cs typeface="Times New Roman" panose="02020603050405020304" pitchFamily="18" charset="0"/>
                      </a:rPr>
                      <m:t>𝛾</m:t>
                    </m:r>
                    <m:r>
                      <a:rPr lang="en-US" sz="2200" i="1">
                        <a:latin typeface="Cambria Math" panose="02040503050406030204" pitchFamily="18" charset="0"/>
                        <a:ea typeface="Cambria Math" panose="02040503050406030204" pitchFamily="18" charset="0"/>
                        <a:cs typeface="Times New Roman" panose="02020603050405020304" pitchFamily="18" charset="0"/>
                      </a:rPr>
                      <m:t>(</m:t>
                    </m:r>
                    <m:f>
                      <m:fPr>
                        <m:ctrlPr>
                          <a:rPr lang="en-US" sz="2200" i="1">
                            <a:latin typeface="Cambria Math" panose="02040503050406030204" pitchFamily="18" charset="0"/>
                            <a:ea typeface="Cambria Math" panose="02040503050406030204" pitchFamily="18" charset="0"/>
                            <a:cs typeface="Times New Roman" panose="02020603050405020304" pitchFamily="18" charset="0"/>
                          </a:rPr>
                        </m:ctrlPr>
                      </m:fPr>
                      <m:num>
                        <m:r>
                          <a:rPr lang="en-US" sz="2200" i="1">
                            <a:latin typeface="Cambria Math" panose="02040503050406030204" pitchFamily="18" charset="0"/>
                            <a:ea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𝐶𝑜𝑠𝑡</m:t>
                        </m:r>
                      </m:num>
                      <m:den>
                        <m:r>
                          <a:rPr lang="en-US" sz="22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2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200" i="1">
                                <a:latin typeface="Cambria Math" panose="02040503050406030204" pitchFamily="18" charset="0"/>
                                <a:ea typeface="Cambria Math" panose="02040503050406030204" pitchFamily="18" charset="0"/>
                                <a:cs typeface="Times New Roman" panose="02020603050405020304" pitchFamily="18" charset="0"/>
                              </a:rPr>
                              <m:t>𝑊</m:t>
                            </m:r>
                          </m:e>
                          <m:sub>
                            <m:r>
                              <a:rPr lang="en-US" sz="2200" b="0" i="1" smtClean="0">
                                <a:latin typeface="Cambria Math" panose="02040503050406030204" pitchFamily="18" charset="0"/>
                                <a:ea typeface="Cambria Math" panose="02040503050406030204" pitchFamily="18" charset="0"/>
                                <a:cs typeface="Times New Roman" panose="02020603050405020304" pitchFamily="18" charset="0"/>
                              </a:rPr>
                              <m:t>6</m:t>
                            </m:r>
                          </m:sub>
                        </m:sSub>
                      </m:den>
                    </m:f>
                    <m:r>
                      <a:rPr lang="en-US" sz="2200" i="1">
                        <a:latin typeface="Cambria Math" panose="02040503050406030204" pitchFamily="18" charset="0"/>
                        <a:ea typeface="Cambria Math" panose="02040503050406030204" pitchFamily="18" charset="0"/>
                        <a:cs typeface="Times New Roman" panose="02020603050405020304" pitchFamily="18" charset="0"/>
                      </a:rPr>
                      <m:t>)</m:t>
                    </m:r>
                  </m:oMath>
                </a14:m>
                <a:endParaRPr lang="en-US" sz="220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sz="2200" i="1">
                              <a:latin typeface="Cambria Math" panose="02040503050406030204" pitchFamily="18" charset="0"/>
                              <a:ea typeface="Cambria Math" panose="02040503050406030204" pitchFamily="18" charset="0"/>
                              <a:cs typeface="Times New Roman" panose="02020603050405020304" pitchFamily="18" charset="0"/>
                            </a:rPr>
                          </m:ctrlPr>
                        </m:fPr>
                        <m:num>
                          <m:r>
                            <a:rPr lang="en-US" sz="2200" i="1">
                              <a:latin typeface="Cambria Math" panose="02040503050406030204" pitchFamily="18" charset="0"/>
                              <a:ea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𝐶𝑜𝑠𝑡</m:t>
                          </m:r>
                        </m:num>
                        <m:den>
                          <m:r>
                            <a:rPr lang="en-US" sz="22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2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200" i="1">
                                  <a:latin typeface="Cambria Math" panose="02040503050406030204" pitchFamily="18" charset="0"/>
                                  <a:ea typeface="Cambria Math" panose="02040503050406030204" pitchFamily="18" charset="0"/>
                                  <a:cs typeface="Times New Roman" panose="02020603050405020304" pitchFamily="18" charset="0"/>
                                </a:rPr>
                                <m:t>𝑊</m:t>
                              </m:r>
                            </m:e>
                            <m:sub>
                              <m:r>
                                <a:rPr lang="en-US" sz="2200" i="1">
                                  <a:latin typeface="Cambria Math" panose="02040503050406030204" pitchFamily="18" charset="0"/>
                                  <a:ea typeface="Cambria Math" panose="02040503050406030204" pitchFamily="18" charset="0"/>
                                  <a:cs typeface="Times New Roman" panose="02020603050405020304" pitchFamily="18" charset="0"/>
                                </a:rPr>
                                <m:t>6</m:t>
                              </m:r>
                            </m:sub>
                          </m:sSub>
                        </m:den>
                      </m:f>
                      <m:r>
                        <a:rPr lang="en-US" sz="2200" b="0"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US" sz="2200" i="1">
                              <a:latin typeface="Cambria Math" panose="02040503050406030204" pitchFamily="18" charset="0"/>
                              <a:ea typeface="Cambria Math" panose="02040503050406030204" pitchFamily="18" charset="0"/>
                              <a:cs typeface="Times New Roman" panose="02020603050405020304" pitchFamily="18" charset="0"/>
                            </a:rPr>
                          </m:ctrlPr>
                        </m:fPr>
                        <m:num>
                          <m:r>
                            <a:rPr lang="en-US" sz="2200" i="1">
                              <a:latin typeface="Cambria Math" panose="02040503050406030204" pitchFamily="18" charset="0"/>
                              <a:ea typeface="Cambria Math" panose="02040503050406030204" pitchFamily="18" charset="0"/>
                              <a:cs typeface="Times New Roman" panose="02020603050405020304" pitchFamily="18" charset="0"/>
                            </a:rPr>
                            <m:t>𝜕</m:t>
                          </m:r>
                          <m:r>
                            <a:rPr lang="en-US" sz="2200" i="1">
                              <a:latin typeface="Cambria Math" panose="02040503050406030204" pitchFamily="18" charset="0"/>
                              <a:ea typeface="Cambria Math" panose="02040503050406030204" pitchFamily="18" charset="0"/>
                              <a:cs typeface="Times New Roman" panose="02020603050405020304" pitchFamily="18" charset="0"/>
                            </a:rPr>
                            <m:t>𝐶𝑜𝑠𝑡</m:t>
                          </m:r>
                        </m:num>
                        <m:den>
                          <m:r>
                            <a:rPr lang="en-US" sz="2200" i="1">
                              <a:latin typeface="Cambria Math" panose="02040503050406030204" pitchFamily="18" charset="0"/>
                              <a:ea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𝑝𝑟𝑒𝑑𝑖𝑐𝑡𝑖𝑜𝑛</m:t>
                          </m:r>
                        </m:den>
                      </m:f>
                      <m:r>
                        <a:rPr lang="en-US" sz="2200" b="0"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US" sz="2200" i="1">
                              <a:latin typeface="Cambria Math" panose="02040503050406030204" pitchFamily="18" charset="0"/>
                              <a:ea typeface="Cambria Math" panose="02040503050406030204" pitchFamily="18" charset="0"/>
                              <a:cs typeface="Times New Roman" panose="02020603050405020304" pitchFamily="18" charset="0"/>
                            </a:rPr>
                          </m:ctrlPr>
                        </m:fPr>
                        <m:num>
                          <m:r>
                            <a:rPr lang="en-US" sz="2200" i="1">
                              <a:latin typeface="Cambria Math" panose="02040503050406030204" pitchFamily="18" charset="0"/>
                              <a:ea typeface="Cambria Math" panose="02040503050406030204" pitchFamily="18" charset="0"/>
                              <a:cs typeface="Times New Roman" panose="02020603050405020304" pitchFamily="18" charset="0"/>
                            </a:rPr>
                            <m:t>𝜕</m:t>
                          </m:r>
                          <m:r>
                            <a:rPr lang="en-US" sz="2200" i="1">
                              <a:latin typeface="Cambria Math" panose="02040503050406030204" pitchFamily="18" charset="0"/>
                              <a:ea typeface="Cambria Math" panose="02040503050406030204" pitchFamily="18" charset="0"/>
                              <a:cs typeface="Times New Roman" panose="02020603050405020304" pitchFamily="18" charset="0"/>
                            </a:rPr>
                            <m:t>𝑝𝑟𝑒𝑑𝑖𝑐𝑡𝑖𝑜𝑛</m:t>
                          </m:r>
                        </m:num>
                        <m:den>
                          <m:r>
                            <a:rPr lang="en-US" sz="22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2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200" i="1">
                                  <a:latin typeface="Cambria Math" panose="02040503050406030204" pitchFamily="18" charset="0"/>
                                  <a:ea typeface="Cambria Math" panose="02040503050406030204" pitchFamily="18" charset="0"/>
                                  <a:cs typeface="Times New Roman" panose="02020603050405020304" pitchFamily="18" charset="0"/>
                                </a:rPr>
                                <m:t>𝑊</m:t>
                              </m:r>
                            </m:e>
                            <m:sub>
                              <m:r>
                                <a:rPr lang="en-US" sz="2200" i="1">
                                  <a:latin typeface="Cambria Math" panose="02040503050406030204" pitchFamily="18" charset="0"/>
                                  <a:ea typeface="Cambria Math" panose="02040503050406030204" pitchFamily="18" charset="0"/>
                                  <a:cs typeface="Times New Roman" panose="02020603050405020304" pitchFamily="18" charset="0"/>
                                </a:rPr>
                                <m:t>6</m:t>
                              </m:r>
                            </m:sub>
                          </m:sSub>
                        </m:den>
                      </m:f>
                    </m:oMath>
                  </m:oMathPara>
                </a14:m>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The predicted output is: </a:t>
                </a:r>
                <a14:m>
                  <m:oMath xmlns:m="http://schemas.openxmlformats.org/officeDocument/2006/math">
                    <m:sSub>
                      <m:sSubPr>
                        <m:ctrlPr>
                          <a:rPr lang="en-US" sz="2200" i="1">
                            <a:latin typeface="Cambria Math" panose="02040503050406030204" pitchFamily="18" charset="0"/>
                            <a:cs typeface="Times New Roman" panose="02020603050405020304" pitchFamily="18" charset="0"/>
                          </a:rPr>
                        </m:ctrlPr>
                      </m:sSubPr>
                      <m:e>
                        <m:r>
                          <a:rPr lang="en-US" sz="2200" i="1">
                            <a:latin typeface="Cambria Math" panose="02040503050406030204" pitchFamily="18" charset="0"/>
                            <a:cs typeface="Times New Roman" panose="02020603050405020304" pitchFamily="18" charset="0"/>
                          </a:rPr>
                          <m:t>𝑎</m:t>
                        </m:r>
                      </m:e>
                      <m:sub>
                        <m:r>
                          <a:rPr lang="en-US" sz="2200" i="1">
                            <a:latin typeface="Cambria Math" panose="02040503050406030204" pitchFamily="18" charset="0"/>
                            <a:cs typeface="Times New Roman" panose="02020603050405020304" pitchFamily="18" charset="0"/>
                          </a:rPr>
                          <m:t>1</m:t>
                        </m:r>
                      </m:sub>
                    </m:sSub>
                    <m:sSub>
                      <m:sSubPr>
                        <m:ctrlPr>
                          <a:rPr lang="en-US" sz="2200" i="1">
                            <a:latin typeface="Cambria Math" panose="02040503050406030204" pitchFamily="18" charset="0"/>
                            <a:cs typeface="Times New Roman" panose="02020603050405020304" pitchFamily="18" charset="0"/>
                          </a:rPr>
                        </m:ctrlPr>
                      </m:sSubPr>
                      <m:e>
                        <m:r>
                          <a:rPr lang="en-US" sz="2200" i="1">
                            <a:latin typeface="Cambria Math" panose="02040503050406030204" pitchFamily="18" charset="0"/>
                            <a:cs typeface="Times New Roman" panose="02020603050405020304" pitchFamily="18" charset="0"/>
                          </a:rPr>
                          <m:t>𝑊</m:t>
                        </m:r>
                      </m:e>
                      <m:sub>
                        <m:r>
                          <a:rPr lang="en-US" sz="2200" i="1">
                            <a:latin typeface="Cambria Math" panose="02040503050406030204" pitchFamily="18" charset="0"/>
                            <a:cs typeface="Times New Roman" panose="02020603050405020304" pitchFamily="18" charset="0"/>
                          </a:rPr>
                          <m:t>5</m:t>
                        </m:r>
                      </m:sub>
                    </m:sSub>
                    <m:r>
                      <a:rPr lang="en-US" sz="2200" i="1">
                        <a:latin typeface="Cambria Math" panose="02040503050406030204" pitchFamily="18" charset="0"/>
                        <a:cs typeface="Times New Roman" panose="02020603050405020304" pitchFamily="18" charset="0"/>
                      </a:rPr>
                      <m:t>+</m:t>
                    </m:r>
                    <m:sSub>
                      <m:sSubPr>
                        <m:ctrlPr>
                          <a:rPr lang="en-US" sz="2200" i="1">
                            <a:latin typeface="Cambria Math" panose="02040503050406030204" pitchFamily="18" charset="0"/>
                            <a:cs typeface="Times New Roman" panose="02020603050405020304" pitchFamily="18" charset="0"/>
                          </a:rPr>
                        </m:ctrlPr>
                      </m:sSubPr>
                      <m:e>
                        <m:r>
                          <a:rPr lang="en-US" sz="2200" i="1">
                            <a:latin typeface="Cambria Math" panose="02040503050406030204" pitchFamily="18" charset="0"/>
                            <a:cs typeface="Times New Roman" panose="02020603050405020304" pitchFamily="18" charset="0"/>
                          </a:rPr>
                          <m:t>𝑎</m:t>
                        </m:r>
                      </m:e>
                      <m:sub>
                        <m:r>
                          <a:rPr lang="en-US" sz="2200" i="1">
                            <a:latin typeface="Cambria Math" panose="02040503050406030204" pitchFamily="18" charset="0"/>
                            <a:cs typeface="Times New Roman" panose="02020603050405020304" pitchFamily="18" charset="0"/>
                          </a:rPr>
                          <m:t>2</m:t>
                        </m:r>
                      </m:sub>
                    </m:sSub>
                    <m:sSub>
                      <m:sSubPr>
                        <m:ctrlPr>
                          <a:rPr lang="en-US" sz="2200" i="1">
                            <a:latin typeface="Cambria Math" panose="02040503050406030204" pitchFamily="18" charset="0"/>
                            <a:cs typeface="Times New Roman" panose="02020603050405020304" pitchFamily="18" charset="0"/>
                          </a:rPr>
                        </m:ctrlPr>
                      </m:sSubPr>
                      <m:e>
                        <m:r>
                          <a:rPr lang="en-US" sz="2200" i="1">
                            <a:latin typeface="Cambria Math" panose="02040503050406030204" pitchFamily="18" charset="0"/>
                            <a:cs typeface="Times New Roman" panose="02020603050405020304" pitchFamily="18" charset="0"/>
                          </a:rPr>
                          <m:t>𝑊</m:t>
                        </m:r>
                      </m:e>
                      <m:sub>
                        <m:r>
                          <a:rPr lang="en-US" sz="2200" i="1">
                            <a:latin typeface="Cambria Math" panose="02040503050406030204" pitchFamily="18" charset="0"/>
                            <a:cs typeface="Times New Roman" panose="02020603050405020304" pitchFamily="18" charset="0"/>
                          </a:rPr>
                          <m:t>6</m:t>
                        </m:r>
                      </m:sub>
                    </m:sSub>
                  </m:oMath>
                </a14:m>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sz="2200" i="1">
                              <a:latin typeface="Cambria Math" panose="02040503050406030204" pitchFamily="18" charset="0"/>
                              <a:ea typeface="Cambria Math" panose="02040503050406030204" pitchFamily="18" charset="0"/>
                              <a:cs typeface="Times New Roman" panose="02020603050405020304" pitchFamily="18" charset="0"/>
                            </a:rPr>
                          </m:ctrlPr>
                        </m:fPr>
                        <m:num>
                          <m:r>
                            <a:rPr lang="en-US" sz="2200" i="1">
                              <a:latin typeface="Cambria Math" panose="02040503050406030204" pitchFamily="18" charset="0"/>
                              <a:ea typeface="Cambria Math" panose="02040503050406030204" pitchFamily="18" charset="0"/>
                              <a:cs typeface="Times New Roman" panose="02020603050405020304" pitchFamily="18" charset="0"/>
                            </a:rPr>
                            <m:t>𝜕</m:t>
                          </m:r>
                          <m:r>
                            <a:rPr lang="en-US" sz="2200" i="1">
                              <a:latin typeface="Cambria Math" panose="02040503050406030204" pitchFamily="18" charset="0"/>
                              <a:ea typeface="Cambria Math" panose="02040503050406030204" pitchFamily="18" charset="0"/>
                              <a:cs typeface="Times New Roman" panose="02020603050405020304" pitchFamily="18" charset="0"/>
                            </a:rPr>
                            <m:t>𝐶𝑜𝑠𝑡</m:t>
                          </m:r>
                        </m:num>
                        <m:den>
                          <m:r>
                            <a:rPr lang="en-US" sz="22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2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200" i="1">
                                  <a:latin typeface="Cambria Math" panose="02040503050406030204" pitchFamily="18" charset="0"/>
                                  <a:ea typeface="Cambria Math" panose="02040503050406030204" pitchFamily="18" charset="0"/>
                                  <a:cs typeface="Times New Roman" panose="02020603050405020304" pitchFamily="18" charset="0"/>
                                </a:rPr>
                                <m:t>𝑊</m:t>
                              </m:r>
                            </m:e>
                            <m:sub>
                              <m:r>
                                <a:rPr lang="en-US" sz="2200" i="1">
                                  <a:latin typeface="Cambria Math" panose="02040503050406030204" pitchFamily="18" charset="0"/>
                                  <a:ea typeface="Cambria Math" panose="02040503050406030204" pitchFamily="18" charset="0"/>
                                  <a:cs typeface="Times New Roman" panose="02020603050405020304" pitchFamily="18" charset="0"/>
                                </a:rPr>
                                <m:t>6</m:t>
                              </m:r>
                            </m:sub>
                          </m:sSub>
                        </m:den>
                      </m:f>
                      <m:r>
                        <a:rPr lang="en-US" sz="2200" i="1">
                          <a:latin typeface="Cambria Math" panose="02040503050406030204" pitchFamily="18" charset="0"/>
                          <a:ea typeface="Cambria Math" panose="02040503050406030204" pitchFamily="18" charset="0"/>
                          <a:cs typeface="Times New Roman" panose="02020603050405020304" pitchFamily="18" charset="0"/>
                        </a:rPr>
                        <m:t>=</m:t>
                      </m:r>
                      <m:f>
                        <m:fPr>
                          <m:ctrlPr>
                            <a:rPr lang="en-US" sz="2200" i="1">
                              <a:latin typeface="Cambria Math" panose="02040503050406030204" pitchFamily="18" charset="0"/>
                              <a:ea typeface="Cambria Math" panose="02040503050406030204" pitchFamily="18" charset="0"/>
                              <a:cs typeface="Times New Roman" panose="02020603050405020304" pitchFamily="18" charset="0"/>
                            </a:rPr>
                          </m:ctrlPr>
                        </m:fPr>
                        <m:num>
                          <m:r>
                            <a:rPr lang="en-US" sz="2200" i="1">
                              <a:latin typeface="Cambria Math" panose="02040503050406030204" pitchFamily="18" charset="0"/>
                              <a:ea typeface="Cambria Math" panose="02040503050406030204" pitchFamily="18" charset="0"/>
                              <a:cs typeface="Times New Roman" panose="02020603050405020304" pitchFamily="18" charset="0"/>
                            </a:rPr>
                            <m:t>𝜕</m:t>
                          </m:r>
                          <m:f>
                            <m:fPr>
                              <m:ctrlPr>
                                <a:rPr lang="en-US" sz="220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2200" b="0" i="1" smtClean="0">
                                  <a:latin typeface="Cambria Math" panose="02040503050406030204" pitchFamily="18" charset="0"/>
                                  <a:ea typeface="Cambria Math" panose="02040503050406030204" pitchFamily="18" charset="0"/>
                                  <a:cs typeface="Times New Roman" panose="02020603050405020304" pitchFamily="18" charset="0"/>
                                </a:rPr>
                                <m:t>1</m:t>
                              </m:r>
                            </m:num>
                            <m:den>
                              <m:r>
                                <a:rPr lang="en-US" sz="2200" b="0" i="1" smtClean="0">
                                  <a:latin typeface="Cambria Math" panose="02040503050406030204" pitchFamily="18" charset="0"/>
                                  <a:ea typeface="Cambria Math" panose="02040503050406030204" pitchFamily="18" charset="0"/>
                                  <a:cs typeface="Times New Roman" panose="02020603050405020304" pitchFamily="18" charset="0"/>
                                </a:rPr>
                                <m:t>2</m:t>
                              </m:r>
                            </m:den>
                          </m:f>
                          <m:r>
                            <a:rPr lang="en-US" sz="22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200" i="1">
                              <a:latin typeface="Cambria Math" panose="02040503050406030204" pitchFamily="18" charset="0"/>
                              <a:ea typeface="Cambria Math" panose="02040503050406030204" pitchFamily="18" charset="0"/>
                              <a:cs typeface="Times New Roman" panose="02020603050405020304" pitchFamily="18" charset="0"/>
                            </a:rPr>
                            <m:t>𝑝𝑟𝑒𝑑𝑖𝑐𝑡𝑖𝑜𝑛</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𝑎𝑐𝑡𝑢𝑎𝑙</m:t>
                          </m:r>
                          <m:sSup>
                            <m:sSupPr>
                              <m:ctrlPr>
                                <a:rPr lang="en-US" sz="22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ea typeface="Cambria Math" panose="02040503050406030204" pitchFamily="18" charset="0"/>
                                  <a:cs typeface="Times New Roman" panose="02020603050405020304" pitchFamily="18" charset="0"/>
                                </a:rPr>
                                <m:t>)</m:t>
                              </m:r>
                            </m:e>
                            <m:sup>
                              <m:r>
                                <a:rPr lang="en-US" sz="2200" b="0" i="1" smtClean="0">
                                  <a:latin typeface="Cambria Math" panose="02040503050406030204" pitchFamily="18" charset="0"/>
                                  <a:ea typeface="Cambria Math" panose="02040503050406030204" pitchFamily="18" charset="0"/>
                                  <a:cs typeface="Times New Roman" panose="02020603050405020304" pitchFamily="18" charset="0"/>
                                </a:rPr>
                                <m:t>2</m:t>
                              </m:r>
                            </m:sup>
                          </m:sSup>
                        </m:num>
                        <m:den>
                          <m:r>
                            <a:rPr lang="en-US" sz="2200" i="1">
                              <a:latin typeface="Cambria Math" panose="02040503050406030204" pitchFamily="18" charset="0"/>
                              <a:ea typeface="Cambria Math" panose="02040503050406030204" pitchFamily="18" charset="0"/>
                              <a:cs typeface="Times New Roman" panose="02020603050405020304" pitchFamily="18" charset="0"/>
                            </a:rPr>
                            <m:t>𝜕</m:t>
                          </m:r>
                          <m:r>
                            <a:rPr lang="en-US" sz="2200" i="1">
                              <a:latin typeface="Cambria Math" panose="02040503050406030204" pitchFamily="18" charset="0"/>
                              <a:ea typeface="Cambria Math" panose="02040503050406030204" pitchFamily="18" charset="0"/>
                              <a:cs typeface="Times New Roman" panose="02020603050405020304" pitchFamily="18" charset="0"/>
                            </a:rPr>
                            <m:t>𝑝𝑟𝑒𝑑𝑖𝑐𝑡𝑖𝑜𝑛</m:t>
                          </m:r>
                        </m:den>
                      </m:f>
                      <m:r>
                        <a:rPr lang="en-US" sz="2200" i="1">
                          <a:latin typeface="Cambria Math" panose="02040503050406030204" pitchFamily="18" charset="0"/>
                          <a:ea typeface="Cambria Math" panose="02040503050406030204" pitchFamily="18" charset="0"/>
                          <a:cs typeface="Times New Roman" panose="02020603050405020304" pitchFamily="18" charset="0"/>
                        </a:rPr>
                        <m:t>.</m:t>
                      </m:r>
                      <m:f>
                        <m:fPr>
                          <m:ctrlPr>
                            <a:rPr lang="en-US" sz="2200" i="1">
                              <a:latin typeface="Cambria Math" panose="02040503050406030204" pitchFamily="18" charset="0"/>
                              <a:ea typeface="Cambria Math" panose="02040503050406030204" pitchFamily="18" charset="0"/>
                              <a:cs typeface="Times New Roman" panose="02020603050405020304" pitchFamily="18" charset="0"/>
                            </a:rPr>
                          </m:ctrlPr>
                        </m:fPr>
                        <m:num>
                          <m:r>
                            <a:rPr lang="en-US" sz="22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200" i="1">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m:t>
                              </m:r>
                              <m:r>
                                <a:rPr lang="en-US" sz="2200" i="1">
                                  <a:latin typeface="Cambria Math" panose="02040503050406030204" pitchFamily="18" charset="0"/>
                                  <a:cs typeface="Times New Roman" panose="02020603050405020304" pitchFamily="18" charset="0"/>
                                </a:rPr>
                                <m:t>𝑎</m:t>
                              </m:r>
                            </m:e>
                            <m:sub>
                              <m:r>
                                <a:rPr lang="en-US" sz="2200" i="1">
                                  <a:latin typeface="Cambria Math" panose="02040503050406030204" pitchFamily="18" charset="0"/>
                                  <a:cs typeface="Times New Roman" panose="02020603050405020304" pitchFamily="18" charset="0"/>
                                </a:rPr>
                                <m:t>1</m:t>
                              </m:r>
                            </m:sub>
                          </m:sSub>
                          <m:sSub>
                            <m:sSubPr>
                              <m:ctrlPr>
                                <a:rPr lang="en-US" sz="2200" i="1">
                                  <a:latin typeface="Cambria Math" panose="02040503050406030204" pitchFamily="18" charset="0"/>
                                  <a:cs typeface="Times New Roman" panose="02020603050405020304" pitchFamily="18" charset="0"/>
                                </a:rPr>
                              </m:ctrlPr>
                            </m:sSubPr>
                            <m:e>
                              <m:r>
                                <a:rPr lang="en-US" sz="2200" i="1">
                                  <a:latin typeface="Cambria Math" panose="02040503050406030204" pitchFamily="18" charset="0"/>
                                  <a:cs typeface="Times New Roman" panose="02020603050405020304" pitchFamily="18" charset="0"/>
                                </a:rPr>
                                <m:t>𝑊</m:t>
                              </m:r>
                            </m:e>
                            <m:sub>
                              <m:r>
                                <a:rPr lang="en-US" sz="2200" i="1">
                                  <a:latin typeface="Cambria Math" panose="02040503050406030204" pitchFamily="18" charset="0"/>
                                  <a:cs typeface="Times New Roman" panose="02020603050405020304" pitchFamily="18" charset="0"/>
                                </a:rPr>
                                <m:t>5</m:t>
                              </m:r>
                            </m:sub>
                          </m:sSub>
                          <m:r>
                            <a:rPr lang="en-US" sz="2200" i="1">
                              <a:latin typeface="Cambria Math" panose="02040503050406030204" pitchFamily="18" charset="0"/>
                              <a:cs typeface="Times New Roman" panose="02020603050405020304" pitchFamily="18" charset="0"/>
                            </a:rPr>
                            <m:t>+</m:t>
                          </m:r>
                          <m:sSub>
                            <m:sSubPr>
                              <m:ctrlPr>
                                <a:rPr lang="en-US" sz="2200" i="1">
                                  <a:latin typeface="Cambria Math" panose="02040503050406030204" pitchFamily="18" charset="0"/>
                                  <a:cs typeface="Times New Roman" panose="02020603050405020304" pitchFamily="18" charset="0"/>
                                </a:rPr>
                              </m:ctrlPr>
                            </m:sSubPr>
                            <m:e>
                              <m:r>
                                <a:rPr lang="en-US" sz="2200" i="1">
                                  <a:latin typeface="Cambria Math" panose="02040503050406030204" pitchFamily="18" charset="0"/>
                                  <a:cs typeface="Times New Roman" panose="02020603050405020304" pitchFamily="18" charset="0"/>
                                </a:rPr>
                                <m:t>𝑎</m:t>
                              </m:r>
                            </m:e>
                            <m:sub>
                              <m:r>
                                <a:rPr lang="en-US" sz="2200" i="1">
                                  <a:latin typeface="Cambria Math" panose="02040503050406030204" pitchFamily="18" charset="0"/>
                                  <a:cs typeface="Times New Roman" panose="02020603050405020304" pitchFamily="18" charset="0"/>
                                </a:rPr>
                                <m:t>2</m:t>
                              </m:r>
                            </m:sub>
                          </m:sSub>
                          <m:sSub>
                            <m:sSubPr>
                              <m:ctrlPr>
                                <a:rPr lang="en-US" sz="2200" i="1">
                                  <a:latin typeface="Cambria Math" panose="02040503050406030204" pitchFamily="18" charset="0"/>
                                  <a:cs typeface="Times New Roman" panose="02020603050405020304" pitchFamily="18" charset="0"/>
                                </a:rPr>
                              </m:ctrlPr>
                            </m:sSubPr>
                            <m:e>
                              <m:r>
                                <a:rPr lang="en-US" sz="2200" i="1">
                                  <a:latin typeface="Cambria Math" panose="02040503050406030204" pitchFamily="18" charset="0"/>
                                  <a:cs typeface="Times New Roman" panose="02020603050405020304" pitchFamily="18" charset="0"/>
                                </a:rPr>
                                <m:t>𝑊</m:t>
                              </m:r>
                            </m:e>
                            <m:sub>
                              <m:r>
                                <a:rPr lang="en-US" sz="2200" i="1">
                                  <a:latin typeface="Cambria Math" panose="02040503050406030204" pitchFamily="18" charset="0"/>
                                  <a:cs typeface="Times New Roman" panose="02020603050405020304" pitchFamily="18" charset="0"/>
                                </a:rPr>
                                <m:t>6</m:t>
                              </m:r>
                            </m:sub>
                          </m:sSub>
                          <m:r>
                            <a:rPr lang="en-US" sz="2200" b="0" i="1" smtClean="0">
                              <a:latin typeface="Cambria Math" panose="02040503050406030204" pitchFamily="18" charset="0"/>
                              <a:cs typeface="Times New Roman" panose="02020603050405020304" pitchFamily="18" charset="0"/>
                            </a:rPr>
                            <m:t>)</m:t>
                          </m:r>
                        </m:num>
                        <m:den>
                          <m:r>
                            <a:rPr lang="en-US" sz="22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2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200" i="1">
                                  <a:latin typeface="Cambria Math" panose="02040503050406030204" pitchFamily="18" charset="0"/>
                                  <a:ea typeface="Cambria Math" panose="02040503050406030204" pitchFamily="18" charset="0"/>
                                  <a:cs typeface="Times New Roman" panose="02020603050405020304" pitchFamily="18" charset="0"/>
                                </a:rPr>
                                <m:t>𝑊</m:t>
                              </m:r>
                            </m:e>
                            <m:sub>
                              <m:r>
                                <a:rPr lang="en-US" sz="2200" i="1">
                                  <a:latin typeface="Cambria Math" panose="02040503050406030204" pitchFamily="18" charset="0"/>
                                  <a:ea typeface="Cambria Math" panose="02040503050406030204" pitchFamily="18" charset="0"/>
                                  <a:cs typeface="Times New Roman" panose="02020603050405020304" pitchFamily="18" charset="0"/>
                                </a:rPr>
                                <m:t>6</m:t>
                              </m:r>
                            </m:sub>
                          </m:sSub>
                        </m:den>
                      </m:f>
                    </m:oMath>
                  </m:oMathPara>
                </a14:m>
                <a:endParaRPr lang="en-US" sz="220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200" i="1">
                          <a:latin typeface="Cambria Math" panose="02040503050406030204" pitchFamily="18" charset="0"/>
                          <a:ea typeface="Cambria Math" panose="02040503050406030204" pitchFamily="18" charset="0"/>
                          <a:cs typeface="Times New Roman" panose="02020603050405020304" pitchFamily="18" charset="0"/>
                        </a:rPr>
                        <m:t>=2∗</m:t>
                      </m:r>
                      <m:f>
                        <m:fPr>
                          <m:ctrlPr>
                            <a:rPr lang="en-US" sz="2200" i="1">
                              <a:latin typeface="Cambria Math" panose="02040503050406030204" pitchFamily="18" charset="0"/>
                              <a:ea typeface="Cambria Math" panose="02040503050406030204" pitchFamily="18" charset="0"/>
                              <a:cs typeface="Times New Roman" panose="02020603050405020304" pitchFamily="18" charset="0"/>
                            </a:rPr>
                          </m:ctrlPr>
                        </m:fPr>
                        <m:num>
                          <m:r>
                            <a:rPr lang="en-US" sz="2200" i="1">
                              <a:latin typeface="Cambria Math" panose="02040503050406030204" pitchFamily="18" charset="0"/>
                              <a:ea typeface="Cambria Math" panose="02040503050406030204" pitchFamily="18" charset="0"/>
                              <a:cs typeface="Times New Roman" panose="02020603050405020304" pitchFamily="18" charset="0"/>
                            </a:rPr>
                            <m:t>1</m:t>
                          </m:r>
                        </m:num>
                        <m:den>
                          <m:r>
                            <a:rPr lang="en-US" sz="2200" i="1">
                              <a:latin typeface="Cambria Math" panose="02040503050406030204" pitchFamily="18" charset="0"/>
                              <a:ea typeface="Cambria Math" panose="02040503050406030204" pitchFamily="18" charset="0"/>
                              <a:cs typeface="Times New Roman" panose="02020603050405020304" pitchFamily="18" charset="0"/>
                            </a:rPr>
                            <m:t>2</m:t>
                          </m:r>
                        </m:den>
                      </m:f>
                      <m:d>
                        <m:dPr>
                          <m:ctrlPr>
                            <a:rPr lang="en-US" sz="2200" i="1">
                              <a:latin typeface="Cambria Math" panose="02040503050406030204" pitchFamily="18" charset="0"/>
                              <a:ea typeface="Cambria Math" panose="02040503050406030204" pitchFamily="18" charset="0"/>
                              <a:cs typeface="Times New Roman" panose="02020603050405020304" pitchFamily="18" charset="0"/>
                            </a:rPr>
                          </m:ctrlPr>
                        </m:dPr>
                        <m:e>
                          <m:r>
                            <a:rPr lang="en-US" sz="2200" i="1">
                              <a:latin typeface="Cambria Math" panose="02040503050406030204" pitchFamily="18" charset="0"/>
                              <a:ea typeface="Cambria Math" panose="02040503050406030204" pitchFamily="18" charset="0"/>
                              <a:cs typeface="Times New Roman" panose="02020603050405020304" pitchFamily="18" charset="0"/>
                            </a:rPr>
                            <m:t>𝑝𝑟𝑒𝑑𝑖𝑐𝑡𝑖𝑜𝑛</m:t>
                          </m:r>
                          <m:r>
                            <a:rPr lang="en-US" sz="2200" i="1">
                              <a:latin typeface="Cambria Math" panose="02040503050406030204" pitchFamily="18" charset="0"/>
                              <a:ea typeface="Cambria Math" panose="02040503050406030204" pitchFamily="18" charset="0"/>
                              <a:cs typeface="Times New Roman" panose="02020603050405020304" pitchFamily="18" charset="0"/>
                            </a:rPr>
                            <m:t>−</m:t>
                          </m:r>
                          <m:r>
                            <a:rPr lang="en-US" sz="2200" i="1">
                              <a:latin typeface="Cambria Math" panose="02040503050406030204" pitchFamily="18" charset="0"/>
                              <a:ea typeface="Cambria Math" panose="02040503050406030204" pitchFamily="18" charset="0"/>
                              <a:cs typeface="Times New Roman" panose="02020603050405020304" pitchFamily="18" charset="0"/>
                            </a:rPr>
                            <m:t>𝑎𝑐𝑡𝑢𝑎𝑙</m:t>
                          </m:r>
                        </m:e>
                      </m:d>
                      <m:r>
                        <a:rPr lang="en-US" sz="22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200" i="1">
                              <a:latin typeface="Cambria Math" panose="02040503050406030204" pitchFamily="18" charset="0"/>
                              <a:cs typeface="Times New Roman" panose="02020603050405020304" pitchFamily="18" charset="0"/>
                            </a:rPr>
                          </m:ctrlPr>
                        </m:sSubPr>
                        <m:e>
                          <m:r>
                            <a:rPr lang="en-US" sz="2200" i="1">
                              <a:latin typeface="Cambria Math" panose="02040503050406030204" pitchFamily="18" charset="0"/>
                              <a:cs typeface="Times New Roman" panose="02020603050405020304" pitchFamily="18" charset="0"/>
                            </a:rPr>
                            <m:t>𝑎</m:t>
                          </m:r>
                        </m:e>
                        <m:sub>
                          <m:r>
                            <a:rPr lang="en-US" sz="2200" i="1">
                              <a:latin typeface="Cambria Math" panose="02040503050406030204" pitchFamily="18" charset="0"/>
                              <a:cs typeface="Times New Roman" panose="02020603050405020304" pitchFamily="18" charset="0"/>
                            </a:rPr>
                            <m:t>2</m:t>
                          </m:r>
                        </m:sub>
                      </m:sSub>
                    </m:oMath>
                  </m:oMathPara>
                </a14:m>
                <a:endParaRPr lang="en-US" sz="220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200" i="1">
                              <a:latin typeface="Cambria Math" panose="02040503050406030204" pitchFamily="18" charset="0"/>
                              <a:cs typeface="Times New Roman" panose="02020603050405020304" pitchFamily="18" charset="0"/>
                            </a:rPr>
                          </m:ctrlPr>
                        </m:sSubPr>
                        <m:e>
                          <m:r>
                            <a:rPr lang="en-US" sz="2200" i="1">
                              <a:latin typeface="Cambria Math" panose="02040503050406030204" pitchFamily="18" charset="0"/>
                              <a:cs typeface="Times New Roman" panose="02020603050405020304" pitchFamily="18" charset="0"/>
                            </a:rPr>
                            <m:t>𝑊</m:t>
                          </m:r>
                        </m:e>
                        <m:sub>
                          <m:r>
                            <a:rPr lang="en-US" sz="2200" b="0" i="1" smtClean="0">
                              <a:latin typeface="Cambria Math" panose="02040503050406030204" pitchFamily="18" charset="0"/>
                              <a:cs typeface="Times New Roman" panose="02020603050405020304" pitchFamily="18" charset="0"/>
                            </a:rPr>
                            <m:t>6_</m:t>
                          </m:r>
                          <m:r>
                            <a:rPr lang="en-US" sz="2200" b="0" i="1" smtClean="0">
                              <a:latin typeface="Cambria Math" panose="02040503050406030204" pitchFamily="18" charset="0"/>
                              <a:cs typeface="Times New Roman" panose="02020603050405020304" pitchFamily="18" charset="0"/>
                            </a:rPr>
                            <m:t>𝑛𝑒𝑤</m:t>
                          </m:r>
                        </m:sub>
                      </m:sSub>
                      <m:r>
                        <a:rPr lang="en-US" sz="2200" i="1">
                          <a:latin typeface="Cambria Math" panose="02040503050406030204" pitchFamily="18" charset="0"/>
                          <a:cs typeface="Times New Roman" panose="02020603050405020304" pitchFamily="18" charset="0"/>
                        </a:rPr>
                        <m:t>=</m:t>
                      </m:r>
                      <m:sSub>
                        <m:sSubPr>
                          <m:ctrlPr>
                            <a:rPr lang="en-US" sz="2200" i="1">
                              <a:latin typeface="Cambria Math" panose="02040503050406030204" pitchFamily="18" charset="0"/>
                              <a:cs typeface="Times New Roman" panose="02020603050405020304" pitchFamily="18" charset="0"/>
                            </a:rPr>
                          </m:ctrlPr>
                        </m:sSubPr>
                        <m:e>
                          <m:r>
                            <a:rPr lang="en-US" sz="2200" i="1">
                              <a:latin typeface="Cambria Math" panose="02040503050406030204" pitchFamily="18" charset="0"/>
                              <a:cs typeface="Times New Roman" panose="02020603050405020304" pitchFamily="18" charset="0"/>
                            </a:rPr>
                            <m:t>𝑊</m:t>
                          </m:r>
                        </m:e>
                        <m:sub>
                          <m:r>
                            <a:rPr lang="en-US" sz="2200" b="0" i="1" smtClean="0">
                              <a:latin typeface="Cambria Math" panose="02040503050406030204" pitchFamily="18" charset="0"/>
                              <a:cs typeface="Times New Roman" panose="02020603050405020304" pitchFamily="18" charset="0"/>
                            </a:rPr>
                            <m:t>6</m:t>
                          </m:r>
                        </m:sub>
                      </m:sSub>
                      <m:r>
                        <a:rPr lang="en-US" sz="2200" i="1">
                          <a:latin typeface="Cambria Math" panose="02040503050406030204" pitchFamily="18" charset="0"/>
                          <a:cs typeface="Times New Roman" panose="02020603050405020304" pitchFamily="18" charset="0"/>
                        </a:rPr>
                        <m:t>−</m:t>
                      </m:r>
                      <m:r>
                        <a:rPr lang="en-US" sz="2200" i="1">
                          <a:latin typeface="Cambria Math" panose="02040503050406030204" pitchFamily="18" charset="0"/>
                          <a:ea typeface="Cambria Math" panose="02040503050406030204" pitchFamily="18" charset="0"/>
                          <a:cs typeface="Times New Roman" panose="02020603050405020304" pitchFamily="18" charset="0"/>
                        </a:rPr>
                        <m:t>𝛾</m:t>
                      </m:r>
                      <m:r>
                        <a:rPr lang="en-US" sz="220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200" i="1">
                              <a:latin typeface="Cambria Math" panose="02040503050406030204" pitchFamily="18" charset="0"/>
                              <a:cs typeface="Times New Roman" panose="02020603050405020304" pitchFamily="18" charset="0"/>
                            </a:rPr>
                          </m:ctrlPr>
                        </m:sSubPr>
                        <m:e>
                          <m:r>
                            <a:rPr lang="en-US" sz="2200" i="1">
                              <a:latin typeface="Cambria Math" panose="02040503050406030204" pitchFamily="18" charset="0"/>
                              <a:cs typeface="Times New Roman" panose="02020603050405020304" pitchFamily="18" charset="0"/>
                            </a:rPr>
                            <m:t>𝑎</m:t>
                          </m:r>
                        </m:e>
                        <m:sub>
                          <m:r>
                            <a:rPr lang="en-US" sz="2200" i="1">
                              <a:latin typeface="Cambria Math" panose="02040503050406030204" pitchFamily="18" charset="0"/>
                              <a:cs typeface="Times New Roman" panose="02020603050405020304" pitchFamily="18" charset="0"/>
                            </a:rPr>
                            <m:t>2</m:t>
                          </m:r>
                        </m:sub>
                      </m:sSub>
                    </m:oMath>
                  </m:oMathPara>
                </a14:m>
                <a:endParaRPr lang="en-US" sz="220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200" i="1">
                              <a:latin typeface="Cambria Math" panose="02040503050406030204" pitchFamily="18" charset="0"/>
                              <a:cs typeface="Times New Roman" panose="02020603050405020304" pitchFamily="18" charset="0"/>
                            </a:rPr>
                          </m:ctrlPr>
                        </m:sSubPr>
                        <m:e>
                          <m:r>
                            <a:rPr lang="en-US" sz="2200" i="1">
                              <a:latin typeface="Cambria Math" panose="02040503050406030204" pitchFamily="18" charset="0"/>
                              <a:cs typeface="Times New Roman" panose="02020603050405020304" pitchFamily="18" charset="0"/>
                            </a:rPr>
                            <m:t>𝑊</m:t>
                          </m:r>
                        </m:e>
                        <m:sub>
                          <m:r>
                            <a:rPr lang="en-US" sz="2200" b="0" i="1" smtClean="0">
                              <a:latin typeface="Cambria Math" panose="02040503050406030204" pitchFamily="18" charset="0"/>
                              <a:cs typeface="Times New Roman" panose="02020603050405020304" pitchFamily="18" charset="0"/>
                            </a:rPr>
                            <m:t>5</m:t>
                          </m:r>
                          <m:r>
                            <a:rPr lang="en-US" sz="2200" i="1">
                              <a:latin typeface="Cambria Math" panose="02040503050406030204" pitchFamily="18" charset="0"/>
                              <a:cs typeface="Times New Roman" panose="02020603050405020304" pitchFamily="18" charset="0"/>
                            </a:rPr>
                            <m:t>_</m:t>
                          </m:r>
                          <m:r>
                            <a:rPr lang="en-US" sz="2200" i="1">
                              <a:latin typeface="Cambria Math" panose="02040503050406030204" pitchFamily="18" charset="0"/>
                              <a:cs typeface="Times New Roman" panose="02020603050405020304" pitchFamily="18" charset="0"/>
                            </a:rPr>
                            <m:t>𝑛𝑒𝑤</m:t>
                          </m:r>
                        </m:sub>
                      </m:sSub>
                      <m:r>
                        <a:rPr lang="en-US" sz="2200" i="1">
                          <a:latin typeface="Cambria Math" panose="02040503050406030204" pitchFamily="18" charset="0"/>
                          <a:cs typeface="Times New Roman" panose="02020603050405020304" pitchFamily="18" charset="0"/>
                        </a:rPr>
                        <m:t>=</m:t>
                      </m:r>
                      <m:sSub>
                        <m:sSubPr>
                          <m:ctrlPr>
                            <a:rPr lang="en-US" sz="2200" i="1">
                              <a:latin typeface="Cambria Math" panose="02040503050406030204" pitchFamily="18" charset="0"/>
                              <a:cs typeface="Times New Roman" panose="02020603050405020304" pitchFamily="18" charset="0"/>
                            </a:rPr>
                          </m:ctrlPr>
                        </m:sSubPr>
                        <m:e>
                          <m:r>
                            <a:rPr lang="en-US" sz="2200" i="1">
                              <a:latin typeface="Cambria Math" panose="02040503050406030204" pitchFamily="18" charset="0"/>
                              <a:cs typeface="Times New Roman" panose="02020603050405020304" pitchFamily="18" charset="0"/>
                            </a:rPr>
                            <m:t>𝑊</m:t>
                          </m:r>
                        </m:e>
                        <m:sub>
                          <m:r>
                            <a:rPr lang="en-US" sz="2200" b="0" i="1" smtClean="0">
                              <a:latin typeface="Cambria Math" panose="02040503050406030204" pitchFamily="18" charset="0"/>
                              <a:cs typeface="Times New Roman" panose="02020603050405020304" pitchFamily="18" charset="0"/>
                            </a:rPr>
                            <m:t>5</m:t>
                          </m:r>
                        </m:sub>
                      </m:sSub>
                      <m:r>
                        <a:rPr lang="en-US" sz="2200" i="1">
                          <a:latin typeface="Cambria Math" panose="02040503050406030204" pitchFamily="18" charset="0"/>
                          <a:cs typeface="Times New Roman" panose="02020603050405020304" pitchFamily="18" charset="0"/>
                        </a:rPr>
                        <m:t>−</m:t>
                      </m:r>
                      <m:r>
                        <a:rPr lang="en-US" sz="2200" i="1">
                          <a:latin typeface="Cambria Math" panose="02040503050406030204" pitchFamily="18" charset="0"/>
                          <a:ea typeface="Cambria Math" panose="02040503050406030204" pitchFamily="18" charset="0"/>
                          <a:cs typeface="Times New Roman" panose="02020603050405020304" pitchFamily="18" charset="0"/>
                        </a:rPr>
                        <m:t>𝛾</m:t>
                      </m:r>
                      <m:r>
                        <a:rPr lang="en-US" sz="22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200" i="1">
                              <a:latin typeface="Cambria Math" panose="02040503050406030204" pitchFamily="18" charset="0"/>
                              <a:cs typeface="Times New Roman" panose="02020603050405020304" pitchFamily="18" charset="0"/>
                            </a:rPr>
                          </m:ctrlPr>
                        </m:sSubPr>
                        <m:e>
                          <m:r>
                            <a:rPr lang="en-US" sz="2200" i="1">
                              <a:latin typeface="Cambria Math" panose="02040503050406030204" pitchFamily="18" charset="0"/>
                              <a:cs typeface="Times New Roman" panose="02020603050405020304" pitchFamily="18" charset="0"/>
                            </a:rPr>
                            <m:t>𝑎</m:t>
                          </m:r>
                        </m:e>
                        <m:sub>
                          <m:r>
                            <a:rPr lang="en-US" sz="2200" b="0" i="1" smtClean="0">
                              <a:latin typeface="Cambria Math" panose="02040503050406030204" pitchFamily="18" charset="0"/>
                              <a:cs typeface="Times New Roman" panose="02020603050405020304" pitchFamily="18" charset="0"/>
                            </a:rPr>
                            <m:t>1</m:t>
                          </m:r>
                        </m:sub>
                      </m:sSub>
                    </m:oMath>
                  </m:oMathPara>
                </a14:m>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mc:Choice>
        <mc:Fallback xmlns="">
          <p:sp>
            <p:nvSpPr>
              <p:cNvPr id="36" name="Content Placeholder 2"/>
              <p:cNvSpPr txBox="1">
                <a:spLocks noRot="1" noChangeAspect="1" noMove="1" noResize="1" noEditPoints="1" noAdjustHandles="1" noChangeArrowheads="1" noChangeShapeType="1" noTextEdit="1"/>
              </p:cNvSpPr>
              <p:nvPr/>
            </p:nvSpPr>
            <p:spPr>
              <a:xfrm>
                <a:off x="337226" y="1283473"/>
                <a:ext cx="8763000" cy="5257577"/>
              </a:xfrm>
              <a:prstGeom prst="rect">
                <a:avLst/>
              </a:prstGeom>
              <a:blipFill>
                <a:blip r:embed="rId2"/>
                <a:stretch>
                  <a:fillRect l="-626" t="-696"/>
                </a:stretch>
              </a:blipFill>
            </p:spPr>
            <p:txBody>
              <a:bodyPr/>
              <a:lstStyle/>
              <a:p>
                <a:r>
                  <a:rPr lang="en-US">
                    <a:noFill/>
                  </a:rPr>
                  <a:t> </a:t>
                </a:r>
              </a:p>
            </p:txBody>
          </p:sp>
        </mc:Fallback>
      </mc:AlternateContent>
      <p:sp>
        <p:nvSpPr>
          <p:cNvPr id="51" name="Rectangle 3"/>
          <p:cNvSpPr>
            <a:spLocks noChangeArrowheads="1"/>
          </p:cNvSpPr>
          <p:nvPr/>
        </p:nvSpPr>
        <p:spPr bwMode="auto">
          <a:xfrm>
            <a:off x="5255926" y="6493677"/>
            <a:ext cx="3953178" cy="26161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en-US" sz="1100" dirty="0">
                <a:latin typeface="Arial" panose="020B0604020202020204" pitchFamily="34" charset="0"/>
              </a:rPr>
              <a:t>https://hmkcode.github.io/ai/backpropagation-step-by-step/</a:t>
            </a: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grpSp>
        <p:nvGrpSpPr>
          <p:cNvPr id="10" name="Group 9"/>
          <p:cNvGrpSpPr/>
          <p:nvPr/>
        </p:nvGrpSpPr>
        <p:grpSpPr>
          <a:xfrm>
            <a:off x="5975576" y="240595"/>
            <a:ext cx="3105195" cy="1657282"/>
            <a:chOff x="1619553" y="1404888"/>
            <a:chExt cx="5991225" cy="3105150"/>
          </a:xfrm>
        </p:grpSpPr>
        <p:pic>
          <p:nvPicPr>
            <p:cNvPr id="11" name="Picture 10"/>
            <p:cNvPicPr>
              <a:picLocks noChangeAspect="1"/>
            </p:cNvPicPr>
            <p:nvPr/>
          </p:nvPicPr>
          <p:blipFill>
            <a:blip r:embed="rId3"/>
            <a:stretch>
              <a:fillRect/>
            </a:stretch>
          </p:blipFill>
          <p:spPr>
            <a:xfrm>
              <a:off x="1619553" y="1404888"/>
              <a:ext cx="5991225" cy="3105150"/>
            </a:xfrm>
            <a:prstGeom prst="rect">
              <a:avLst/>
            </a:prstGeom>
          </p:spPr>
        </p:pic>
        <p:grpSp>
          <p:nvGrpSpPr>
            <p:cNvPr id="12" name="Group 11"/>
            <p:cNvGrpSpPr/>
            <p:nvPr/>
          </p:nvGrpSpPr>
          <p:grpSpPr>
            <a:xfrm>
              <a:off x="1981200" y="2368610"/>
              <a:ext cx="496588" cy="496588"/>
              <a:chOff x="847912" y="2507638"/>
              <a:chExt cx="496588" cy="496588"/>
            </a:xfrm>
          </p:grpSpPr>
          <p:sp>
            <p:nvSpPr>
              <p:cNvPr id="22" name="Oval 21"/>
              <p:cNvSpPr/>
              <p:nvPr/>
            </p:nvSpPr>
            <p:spPr>
              <a:xfrm>
                <a:off x="847912" y="2507638"/>
                <a:ext cx="496588" cy="496588"/>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3" name="TextBox 22"/>
                  <p:cNvSpPr txBox="1"/>
                  <p:nvPr/>
                </p:nvSpPr>
                <p:spPr>
                  <a:xfrm>
                    <a:off x="865636" y="2520842"/>
                    <a:ext cx="379615" cy="4757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050" i="1" smtClean="0">
                                  <a:ln>
                                    <a:noFill/>
                                  </a:ln>
                                  <a:solidFill>
                                    <a:schemeClr val="bg1"/>
                                  </a:solidFill>
                                  <a:latin typeface="Cambria Math" panose="02040503050406030204" pitchFamily="18" charset="0"/>
                                </a:rPr>
                              </m:ctrlPr>
                            </m:sSubPr>
                            <m:e>
                              <m:r>
                                <a:rPr lang="en-US" sz="1050" b="0" i="1" smtClean="0">
                                  <a:ln>
                                    <a:noFill/>
                                  </a:ln>
                                  <a:solidFill>
                                    <a:schemeClr val="bg1"/>
                                  </a:solidFill>
                                  <a:latin typeface="Cambria Math" panose="02040503050406030204" pitchFamily="18" charset="0"/>
                                </a:rPr>
                                <m:t>𝑥</m:t>
                              </m:r>
                            </m:e>
                            <m:sub>
                              <m:r>
                                <a:rPr lang="en-US" sz="1050" b="0" i="1" smtClean="0">
                                  <a:ln>
                                    <a:noFill/>
                                  </a:ln>
                                  <a:solidFill>
                                    <a:schemeClr val="bg1"/>
                                  </a:solidFill>
                                  <a:latin typeface="Cambria Math" panose="02040503050406030204" pitchFamily="18" charset="0"/>
                                </a:rPr>
                                <m:t>1</m:t>
                              </m:r>
                            </m:sub>
                          </m:sSub>
                        </m:oMath>
                      </m:oMathPara>
                    </a14:m>
                    <a:endParaRPr lang="en-US" sz="1050" dirty="0">
                      <a:ln>
                        <a:noFill/>
                      </a:ln>
                      <a:solidFill>
                        <a:schemeClr val="bg1"/>
                      </a:solidFill>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865636" y="2520842"/>
                    <a:ext cx="379615" cy="475747"/>
                  </a:xfrm>
                  <a:prstGeom prst="rect">
                    <a:avLst/>
                  </a:prstGeom>
                  <a:blipFill>
                    <a:blip r:embed="rId4"/>
                    <a:stretch>
                      <a:fillRect r="-25000"/>
                    </a:stretch>
                  </a:blipFill>
                </p:spPr>
                <p:txBody>
                  <a:bodyPr/>
                  <a:lstStyle/>
                  <a:p>
                    <a:r>
                      <a:rPr lang="en-US">
                        <a:noFill/>
                      </a:rPr>
                      <a:t> </a:t>
                    </a:r>
                  </a:p>
                </p:txBody>
              </p:sp>
            </mc:Fallback>
          </mc:AlternateContent>
        </p:grpSp>
        <p:grpSp>
          <p:nvGrpSpPr>
            <p:cNvPr id="13" name="Group 12"/>
            <p:cNvGrpSpPr/>
            <p:nvPr/>
          </p:nvGrpSpPr>
          <p:grpSpPr>
            <a:xfrm>
              <a:off x="1981200" y="3476550"/>
              <a:ext cx="496588" cy="549896"/>
              <a:chOff x="847912" y="2454330"/>
              <a:chExt cx="496588" cy="549896"/>
            </a:xfrm>
          </p:grpSpPr>
          <p:sp>
            <p:nvSpPr>
              <p:cNvPr id="20" name="Oval 19"/>
              <p:cNvSpPr/>
              <p:nvPr/>
            </p:nvSpPr>
            <p:spPr>
              <a:xfrm>
                <a:off x="847912" y="2507638"/>
                <a:ext cx="496588" cy="496588"/>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TextBox 20"/>
                  <p:cNvSpPr txBox="1"/>
                  <p:nvPr/>
                </p:nvSpPr>
                <p:spPr>
                  <a:xfrm>
                    <a:off x="865636" y="2454330"/>
                    <a:ext cx="379615" cy="4757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050" i="1" smtClean="0">
                                  <a:ln>
                                    <a:noFill/>
                                  </a:ln>
                                  <a:solidFill>
                                    <a:schemeClr val="bg1"/>
                                  </a:solidFill>
                                  <a:latin typeface="Cambria Math" panose="02040503050406030204" pitchFamily="18" charset="0"/>
                                </a:rPr>
                              </m:ctrlPr>
                            </m:sSubPr>
                            <m:e>
                              <m:r>
                                <a:rPr lang="en-US" sz="1050" b="0" i="1" smtClean="0">
                                  <a:ln>
                                    <a:noFill/>
                                  </a:ln>
                                  <a:solidFill>
                                    <a:schemeClr val="bg1"/>
                                  </a:solidFill>
                                  <a:latin typeface="Cambria Math" panose="02040503050406030204" pitchFamily="18" charset="0"/>
                                </a:rPr>
                                <m:t>𝑥</m:t>
                              </m:r>
                            </m:e>
                            <m:sub>
                              <m:r>
                                <a:rPr lang="en-US" sz="1050" b="0" i="1" smtClean="0">
                                  <a:ln>
                                    <a:noFill/>
                                  </a:ln>
                                  <a:solidFill>
                                    <a:schemeClr val="bg1"/>
                                  </a:solidFill>
                                  <a:latin typeface="Cambria Math" panose="02040503050406030204" pitchFamily="18" charset="0"/>
                                </a:rPr>
                                <m:t>2</m:t>
                              </m:r>
                            </m:sub>
                          </m:sSub>
                        </m:oMath>
                      </m:oMathPara>
                    </a14:m>
                    <a:endParaRPr lang="en-US" sz="1050" dirty="0">
                      <a:ln>
                        <a:noFill/>
                      </a:ln>
                      <a:solidFill>
                        <a:schemeClr val="bg1"/>
                      </a:solidFill>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865636" y="2454330"/>
                    <a:ext cx="379615" cy="475749"/>
                  </a:xfrm>
                  <a:prstGeom prst="rect">
                    <a:avLst/>
                  </a:prstGeom>
                  <a:blipFill>
                    <a:blip r:embed="rId5"/>
                    <a:stretch>
                      <a:fillRect r="-28125"/>
                    </a:stretch>
                  </a:blipFill>
                </p:spPr>
                <p:txBody>
                  <a:bodyPr/>
                  <a:lstStyle/>
                  <a:p>
                    <a:r>
                      <a:rPr lang="en-US">
                        <a:noFill/>
                      </a:rPr>
                      <a:t> </a:t>
                    </a:r>
                  </a:p>
                </p:txBody>
              </p:sp>
            </mc:Fallback>
          </mc:AlternateContent>
        </p:grpSp>
        <p:grpSp>
          <p:nvGrpSpPr>
            <p:cNvPr id="14" name="Group 13"/>
            <p:cNvGrpSpPr/>
            <p:nvPr/>
          </p:nvGrpSpPr>
          <p:grpSpPr>
            <a:xfrm>
              <a:off x="4091015" y="2368610"/>
              <a:ext cx="496588" cy="496588"/>
              <a:chOff x="847912" y="2507638"/>
              <a:chExt cx="496588" cy="496588"/>
            </a:xfrm>
          </p:grpSpPr>
          <p:sp>
            <p:nvSpPr>
              <p:cNvPr id="18" name="Oval 17"/>
              <p:cNvSpPr/>
              <p:nvPr/>
            </p:nvSpPr>
            <p:spPr>
              <a:xfrm>
                <a:off x="847912" y="2507638"/>
                <a:ext cx="496588" cy="496588"/>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TextBox 18"/>
                  <p:cNvSpPr txBox="1"/>
                  <p:nvPr/>
                </p:nvSpPr>
                <p:spPr>
                  <a:xfrm>
                    <a:off x="875576" y="2520842"/>
                    <a:ext cx="379615" cy="4757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050" i="1" smtClean="0">
                                  <a:ln>
                                    <a:noFill/>
                                  </a:ln>
                                  <a:solidFill>
                                    <a:schemeClr val="bg1"/>
                                  </a:solidFill>
                                  <a:latin typeface="Cambria Math" panose="02040503050406030204" pitchFamily="18" charset="0"/>
                                </a:rPr>
                              </m:ctrlPr>
                            </m:sSubPr>
                            <m:e>
                              <m:r>
                                <a:rPr lang="en-US" sz="1050" b="0" i="1" smtClean="0">
                                  <a:ln>
                                    <a:noFill/>
                                  </a:ln>
                                  <a:solidFill>
                                    <a:schemeClr val="bg1"/>
                                  </a:solidFill>
                                  <a:latin typeface="Cambria Math" panose="02040503050406030204" pitchFamily="18" charset="0"/>
                                </a:rPr>
                                <m:t>𝑎</m:t>
                              </m:r>
                            </m:e>
                            <m:sub>
                              <m:r>
                                <a:rPr lang="en-US" sz="1050" b="0" i="1" smtClean="0">
                                  <a:ln>
                                    <a:noFill/>
                                  </a:ln>
                                  <a:solidFill>
                                    <a:schemeClr val="bg1"/>
                                  </a:solidFill>
                                  <a:latin typeface="Cambria Math" panose="02040503050406030204" pitchFamily="18" charset="0"/>
                                </a:rPr>
                                <m:t>1</m:t>
                              </m:r>
                            </m:sub>
                          </m:sSub>
                        </m:oMath>
                      </m:oMathPara>
                    </a14:m>
                    <a:endParaRPr lang="en-US" sz="1050" dirty="0">
                      <a:ln>
                        <a:noFill/>
                      </a:ln>
                      <a:solidFill>
                        <a:schemeClr val="bg1"/>
                      </a:solidFill>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875576" y="2520842"/>
                    <a:ext cx="379615" cy="475747"/>
                  </a:xfrm>
                  <a:prstGeom prst="rect">
                    <a:avLst/>
                  </a:prstGeom>
                  <a:blipFill>
                    <a:blip r:embed="rId6"/>
                    <a:stretch>
                      <a:fillRect r="-25000"/>
                    </a:stretch>
                  </a:blipFill>
                </p:spPr>
                <p:txBody>
                  <a:bodyPr/>
                  <a:lstStyle/>
                  <a:p>
                    <a:r>
                      <a:rPr lang="en-US">
                        <a:noFill/>
                      </a:rPr>
                      <a:t> </a:t>
                    </a:r>
                  </a:p>
                </p:txBody>
              </p:sp>
            </mc:Fallback>
          </mc:AlternateContent>
        </p:grpSp>
        <p:grpSp>
          <p:nvGrpSpPr>
            <p:cNvPr id="15" name="Group 14"/>
            <p:cNvGrpSpPr/>
            <p:nvPr/>
          </p:nvGrpSpPr>
          <p:grpSpPr>
            <a:xfrm>
              <a:off x="4114072" y="3500249"/>
              <a:ext cx="496588" cy="499482"/>
              <a:chOff x="847912" y="2507638"/>
              <a:chExt cx="496588" cy="499482"/>
            </a:xfrm>
          </p:grpSpPr>
          <p:sp>
            <p:nvSpPr>
              <p:cNvPr id="16" name="Oval 15"/>
              <p:cNvSpPr/>
              <p:nvPr/>
            </p:nvSpPr>
            <p:spPr>
              <a:xfrm>
                <a:off x="847912" y="2507638"/>
                <a:ext cx="496588" cy="496588"/>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p:cNvSpPr txBox="1"/>
                  <p:nvPr/>
                </p:nvSpPr>
                <p:spPr>
                  <a:xfrm>
                    <a:off x="852519" y="2531373"/>
                    <a:ext cx="379615" cy="4757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050" i="1" smtClean="0">
                                  <a:ln>
                                    <a:noFill/>
                                  </a:ln>
                                  <a:solidFill>
                                    <a:schemeClr val="bg1"/>
                                  </a:solidFill>
                                  <a:latin typeface="Cambria Math" panose="02040503050406030204" pitchFamily="18" charset="0"/>
                                </a:rPr>
                              </m:ctrlPr>
                            </m:sSubPr>
                            <m:e>
                              <m:r>
                                <a:rPr lang="en-US" sz="1050" b="0" i="1" smtClean="0">
                                  <a:ln>
                                    <a:noFill/>
                                  </a:ln>
                                  <a:solidFill>
                                    <a:schemeClr val="bg1"/>
                                  </a:solidFill>
                                  <a:latin typeface="Cambria Math" panose="02040503050406030204" pitchFamily="18" charset="0"/>
                                </a:rPr>
                                <m:t>𝑎</m:t>
                              </m:r>
                            </m:e>
                            <m:sub>
                              <m:r>
                                <a:rPr lang="en-US" sz="1050" b="0" i="1" smtClean="0">
                                  <a:ln>
                                    <a:noFill/>
                                  </a:ln>
                                  <a:solidFill>
                                    <a:schemeClr val="bg1"/>
                                  </a:solidFill>
                                  <a:latin typeface="Cambria Math" panose="02040503050406030204" pitchFamily="18" charset="0"/>
                                </a:rPr>
                                <m:t>2</m:t>
                              </m:r>
                            </m:sub>
                          </m:sSub>
                        </m:oMath>
                      </m:oMathPara>
                    </a14:m>
                    <a:endParaRPr lang="en-US" sz="1050" dirty="0">
                      <a:ln>
                        <a:noFill/>
                      </a:ln>
                      <a:solidFill>
                        <a:schemeClr val="bg1"/>
                      </a:solidFill>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852519" y="2531373"/>
                    <a:ext cx="379615" cy="475747"/>
                  </a:xfrm>
                  <a:prstGeom prst="rect">
                    <a:avLst/>
                  </a:prstGeom>
                  <a:blipFill>
                    <a:blip r:embed="rId7"/>
                    <a:stretch>
                      <a:fillRect r="-28125"/>
                    </a:stretch>
                  </a:blipFill>
                </p:spPr>
                <p:txBody>
                  <a:bodyPr/>
                  <a:lstStyle/>
                  <a:p>
                    <a:r>
                      <a:rPr lang="en-US">
                        <a:noFill/>
                      </a:rPr>
                      <a:t> </a:t>
                    </a:r>
                  </a:p>
                </p:txBody>
              </p:sp>
            </mc:Fallback>
          </mc:AlternateContent>
        </p:grpSp>
      </p:grpSp>
      <mc:AlternateContent xmlns:mc="http://schemas.openxmlformats.org/markup-compatibility/2006" xmlns:a14="http://schemas.microsoft.com/office/drawing/2010/main">
        <mc:Choice Requires="a14">
          <p:sp>
            <p:nvSpPr>
              <p:cNvPr id="24" name="Rectangle 3"/>
              <p:cNvSpPr>
                <a:spLocks noChangeArrowheads="1"/>
              </p:cNvSpPr>
              <p:nvPr/>
            </p:nvSpPr>
            <p:spPr bwMode="auto">
              <a:xfrm rot="20747435">
                <a:off x="316630" y="5549763"/>
                <a:ext cx="2472871" cy="33855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ea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1600" i="1">
                          <a:latin typeface="Cambria Math" panose="02040503050406030204" pitchFamily="18" charset="0"/>
                          <a:ea typeface="Cambria Math" panose="02040503050406030204" pitchFamily="18" charset="0"/>
                          <a:cs typeface="Times New Roman" panose="02020603050405020304" pitchFamily="18" charset="0"/>
                        </a:rPr>
                        <m:t>𝑝𝑟𝑒𝑑𝑖𝑐𝑡𝑖𝑜𝑛</m:t>
                      </m:r>
                      <m:r>
                        <a:rPr lang="en-US" sz="1600" i="1">
                          <a:latin typeface="Cambria Math" panose="02040503050406030204" pitchFamily="18" charset="0"/>
                          <a:ea typeface="Cambria Math" panose="02040503050406030204" pitchFamily="18" charset="0"/>
                          <a:cs typeface="Times New Roman" panose="02020603050405020304" pitchFamily="18" charset="0"/>
                        </a:rPr>
                        <m:t>−</m:t>
                      </m:r>
                      <m:r>
                        <a:rPr lang="en-US" sz="1600" i="1">
                          <a:latin typeface="Cambria Math" panose="02040503050406030204" pitchFamily="18" charset="0"/>
                          <a:ea typeface="Cambria Math" panose="02040503050406030204" pitchFamily="18" charset="0"/>
                          <a:cs typeface="Times New Roman" panose="02020603050405020304" pitchFamily="18" charset="0"/>
                        </a:rPr>
                        <m:t>𝑎𝑐𝑡𝑢𝑎𝑙</m:t>
                      </m:r>
                    </m:oMath>
                  </m:oMathPara>
                </a14:m>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mc:Choice>
        <mc:Fallback xmlns="">
          <p:sp>
            <p:nvSpPr>
              <p:cNvPr id="24" name="Rectangle 3"/>
              <p:cNvSpPr>
                <a:spLocks noRot="1" noChangeAspect="1" noMove="1" noResize="1" noEditPoints="1" noAdjustHandles="1" noChangeArrowheads="1" noChangeShapeType="1" noTextEdit="1"/>
              </p:cNvSpPr>
              <p:nvPr/>
            </p:nvSpPr>
            <p:spPr bwMode="auto">
              <a:xfrm rot="20747435">
                <a:off x="316630" y="5549763"/>
                <a:ext cx="2472871" cy="338554"/>
              </a:xfrm>
              <a:prstGeom prst="rect">
                <a:avLst/>
              </a:prstGeom>
              <a:blipFill>
                <a:blip r:embed="rId8"/>
                <a:stretch>
                  <a:fillRect/>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3"/>
              <p:cNvSpPr>
                <a:spLocks noChangeArrowheads="1"/>
              </p:cNvSpPr>
              <p:nvPr/>
            </p:nvSpPr>
            <p:spPr bwMode="auto">
              <a:xfrm>
                <a:off x="2286000" y="6038664"/>
                <a:ext cx="1291677" cy="33855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ea typeface="Cambria Math" panose="02040503050406030204" pitchFamily="18" charset="0"/>
                          <a:cs typeface="Times New Roman" panose="02020603050405020304" pitchFamily="18" charset="0"/>
                        </a:rPr>
                        <m:t>𝑆</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𝑖𝑚𝑖𝑙𝑎𝑟𝑙𝑦</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mc:Choice>
        <mc:Fallback xmlns="">
          <p:sp>
            <p:nvSpPr>
              <p:cNvPr id="25" name="Rectangle 3"/>
              <p:cNvSpPr>
                <a:spLocks noRot="1" noChangeAspect="1" noMove="1" noResize="1" noEditPoints="1" noAdjustHandles="1" noChangeArrowheads="1" noChangeShapeType="1" noTextEdit="1"/>
              </p:cNvSpPr>
              <p:nvPr/>
            </p:nvSpPr>
            <p:spPr bwMode="auto">
              <a:xfrm>
                <a:off x="2286000" y="6038664"/>
                <a:ext cx="1291677" cy="338554"/>
              </a:xfrm>
              <a:prstGeom prst="rect">
                <a:avLst/>
              </a:prstGeom>
              <a:blipFill>
                <a:blip r:embed="rId9"/>
                <a:stretch>
                  <a:fillRect b="-12727"/>
                </a:stretch>
              </a:blipFill>
              <a:ln>
                <a:noFill/>
              </a:ln>
              <a:effectLst/>
            </p:spPr>
            <p:txBody>
              <a:bodyPr/>
              <a:lstStyle/>
              <a:p>
                <a:r>
                  <a:rPr lang="en-US">
                    <a:noFill/>
                  </a:rPr>
                  <a:t> </a:t>
                </a:r>
              </a:p>
            </p:txBody>
          </p:sp>
        </mc:Fallback>
      </mc:AlternateContent>
    </p:spTree>
    <p:extLst>
      <p:ext uri="{BB962C8B-B14F-4D97-AF65-F5344CB8AC3E}">
        <p14:creationId xmlns:p14="http://schemas.microsoft.com/office/powerpoint/2010/main" val="1983052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anim calcmode="lin" valueType="num">
                                      <p:cBhvr additive="base">
                                        <p:cTn id="13" dur="500" fill="hold"/>
                                        <p:tgtEl>
                                          <p:spTgt spid="25"/>
                                        </p:tgtEl>
                                        <p:attrNameLst>
                                          <p:attrName>ppt_x</p:attrName>
                                        </p:attrNameLst>
                                      </p:cBhvr>
                                      <p:tavLst>
                                        <p:tav tm="0">
                                          <p:val>
                                            <p:strVal val="#ppt_x"/>
                                          </p:val>
                                        </p:tav>
                                        <p:tav tm="100000">
                                          <p:val>
                                            <p:strVal val="#ppt_x"/>
                                          </p:val>
                                        </p:tav>
                                      </p:tavLst>
                                    </p:anim>
                                    <p:anim calcmode="lin" valueType="num">
                                      <p:cBhvr additive="base">
                                        <p:cTn id="14" dur="500" fill="hold"/>
                                        <p:tgtEl>
                                          <p:spTgt spid="25"/>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36">
                                            <p:txEl>
                                              <p:pRg st="9" end="9"/>
                                            </p:txEl>
                                          </p:spTgt>
                                        </p:tgtEl>
                                        <p:attrNameLst>
                                          <p:attrName>style.visibility</p:attrName>
                                        </p:attrNameLst>
                                      </p:cBhvr>
                                      <p:to>
                                        <p:strVal val="visible"/>
                                      </p:to>
                                    </p:set>
                                    <p:anim calcmode="lin" valueType="num">
                                      <p:cBhvr additive="base">
                                        <p:cTn id="18" dur="500" fill="hold"/>
                                        <p:tgtEl>
                                          <p:spTgt spid="36">
                                            <p:txEl>
                                              <p:pRg st="9" end="9"/>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6">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4962" y="438484"/>
            <a:ext cx="6589199" cy="823690"/>
          </a:xfrm>
        </p:spPr>
        <p:txBody>
          <a:bodyPr/>
          <a:lstStyle/>
          <a:p>
            <a:r>
              <a:rPr lang="en-US" dirty="0">
                <a:latin typeface="Times New Roman" panose="02020603050405020304" pitchFamily="18" charset="0"/>
                <a:cs typeface="Times New Roman" panose="02020603050405020304" pitchFamily="18" charset="0"/>
              </a:rPr>
              <a:t>Numerical Example</a:t>
            </a:r>
          </a:p>
        </p:txBody>
      </p:sp>
      <p:sp>
        <p:nvSpPr>
          <p:cNvPr id="4" name="Slide Number Placeholder 3"/>
          <p:cNvSpPr>
            <a:spLocks noGrp="1"/>
          </p:cNvSpPr>
          <p:nvPr>
            <p:ph type="sldNum" sz="quarter" idx="12"/>
          </p:nvPr>
        </p:nvSpPr>
        <p:spPr/>
        <p:txBody>
          <a:bodyPr/>
          <a:lstStyle/>
          <a:p>
            <a:fld id="{76F96C40-0356-46F5-90E5-FF57DE76D9A0}" type="slidenum">
              <a:rPr lang="en-US" smtClean="0"/>
              <a:t>7</a:t>
            </a:fld>
            <a:endParaRPr lang="en-US"/>
          </a:p>
        </p:txBody>
      </p:sp>
      <p:sp>
        <p:nvSpPr>
          <p:cNvPr id="41" name="Content Placeholder 2"/>
          <p:cNvSpPr txBox="1">
            <a:spLocks/>
          </p:cNvSpPr>
          <p:nvPr/>
        </p:nvSpPr>
        <p:spPr>
          <a:xfrm>
            <a:off x="304800" y="1295622"/>
            <a:ext cx="8763000" cy="525757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en-US" sz="2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6" name="Content Placeholder 2"/>
              <p:cNvSpPr txBox="1">
                <a:spLocks/>
              </p:cNvSpPr>
              <p:nvPr/>
            </p:nvSpPr>
            <p:spPr>
              <a:xfrm>
                <a:off x="337226" y="1283473"/>
                <a:ext cx="8763000" cy="525757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200" dirty="0">
                    <a:latin typeface="Times New Roman" panose="02020603050405020304" pitchFamily="18" charset="0"/>
                    <a:cs typeface="Times New Roman" panose="02020603050405020304" pitchFamily="18" charset="0"/>
                  </a:rPr>
                  <a:t>Remember that </a:t>
                </a:r>
                <a:r>
                  <a:rPr lang="en-US" sz="2000" dirty="0">
                    <a:ea typeface="Cambria Math" panose="02040503050406030204" pitchFamily="18" charset="0"/>
                    <a:cs typeface="Times New Roman" panose="02020603050405020304" pitchFamily="18" charset="0"/>
                  </a:rPr>
                  <a:t>	</a:t>
                </a:r>
              </a:p>
              <a:p>
                <a:pPr marL="0" indent="0">
                  <a:buNone/>
                </a:pPr>
                <a:r>
                  <a:rPr lang="en-US" sz="2200" dirty="0">
                    <a:ea typeface="Cambria Math" panose="02040503050406030204" pitchFamily="18" charset="0"/>
                    <a:cs typeface="Times New Roman" panose="02020603050405020304" pitchFamily="18" charset="0"/>
                  </a:rPr>
                  <a:t>			</a:t>
                </a:r>
                <a14:m>
                  <m:oMath xmlns:m="http://schemas.openxmlformats.org/officeDocument/2006/math">
                    <m:f>
                      <m:fPr>
                        <m:ctrlPr>
                          <a:rPr lang="en-US" sz="220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2200" i="1">
                            <a:latin typeface="Cambria Math" panose="02040503050406030204" pitchFamily="18" charset="0"/>
                            <a:ea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𝐶𝑜𝑠𝑡</m:t>
                        </m:r>
                      </m:num>
                      <m:den>
                        <m:r>
                          <a:rPr lang="en-US" sz="22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2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200" i="1">
                                <a:latin typeface="Cambria Math" panose="02040503050406030204" pitchFamily="18" charset="0"/>
                                <a:ea typeface="Cambria Math" panose="02040503050406030204" pitchFamily="18" charset="0"/>
                                <a:cs typeface="Times New Roman" panose="02020603050405020304" pitchFamily="18" charset="0"/>
                              </a:rPr>
                              <m:t>𝑊</m:t>
                            </m:r>
                          </m:e>
                          <m:sub>
                            <m:r>
                              <a:rPr lang="en-US" sz="2200" b="0" i="1" smtClean="0">
                                <a:latin typeface="Cambria Math" panose="02040503050406030204" pitchFamily="18" charset="0"/>
                                <a:ea typeface="Cambria Math" panose="02040503050406030204" pitchFamily="18" charset="0"/>
                                <a:cs typeface="Times New Roman" panose="02020603050405020304" pitchFamily="18" charset="0"/>
                              </a:rPr>
                              <m:t>1</m:t>
                            </m:r>
                          </m:sub>
                        </m:sSub>
                      </m:den>
                    </m:f>
                    <m:r>
                      <a:rPr lang="en-US" sz="2200" b="0"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US" sz="2200" i="1">
                            <a:latin typeface="Cambria Math" panose="02040503050406030204" pitchFamily="18" charset="0"/>
                            <a:ea typeface="Cambria Math" panose="02040503050406030204" pitchFamily="18" charset="0"/>
                            <a:cs typeface="Times New Roman" panose="02020603050405020304" pitchFamily="18" charset="0"/>
                          </a:rPr>
                        </m:ctrlPr>
                      </m:fPr>
                      <m:num>
                        <m:r>
                          <a:rPr lang="en-US" sz="2200" i="1">
                            <a:latin typeface="Cambria Math" panose="02040503050406030204" pitchFamily="18" charset="0"/>
                            <a:ea typeface="Cambria Math" panose="02040503050406030204" pitchFamily="18" charset="0"/>
                            <a:cs typeface="Times New Roman" panose="02020603050405020304" pitchFamily="18" charset="0"/>
                          </a:rPr>
                          <m:t>𝜕</m:t>
                        </m:r>
                        <m:r>
                          <a:rPr lang="en-US" sz="2200" i="1">
                            <a:latin typeface="Cambria Math" panose="02040503050406030204" pitchFamily="18" charset="0"/>
                            <a:ea typeface="Cambria Math" panose="02040503050406030204" pitchFamily="18" charset="0"/>
                            <a:cs typeface="Times New Roman" panose="02020603050405020304" pitchFamily="18" charset="0"/>
                          </a:rPr>
                          <m:t>𝐶𝑜𝑠𝑡</m:t>
                        </m:r>
                      </m:num>
                      <m:den>
                        <m:r>
                          <a:rPr lang="en-US" sz="2200" i="1">
                            <a:latin typeface="Cambria Math" panose="02040503050406030204" pitchFamily="18" charset="0"/>
                            <a:ea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𝑝𝑟𝑒𝑑𝑖𝑐𝑡𝑖𝑜𝑛</m:t>
                        </m:r>
                      </m:den>
                    </m:f>
                    <m:r>
                      <a:rPr lang="en-US" sz="2200" b="0"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US" sz="2200" i="1">
                            <a:latin typeface="Cambria Math" panose="02040503050406030204" pitchFamily="18" charset="0"/>
                            <a:ea typeface="Cambria Math" panose="02040503050406030204" pitchFamily="18" charset="0"/>
                            <a:cs typeface="Times New Roman" panose="02020603050405020304" pitchFamily="18" charset="0"/>
                          </a:rPr>
                        </m:ctrlPr>
                      </m:fPr>
                      <m:num>
                        <m:r>
                          <a:rPr lang="en-US" sz="2200" i="1">
                            <a:latin typeface="Cambria Math" panose="02040503050406030204" pitchFamily="18" charset="0"/>
                            <a:ea typeface="Cambria Math" panose="02040503050406030204" pitchFamily="18" charset="0"/>
                            <a:cs typeface="Times New Roman" panose="02020603050405020304" pitchFamily="18" charset="0"/>
                          </a:rPr>
                          <m:t>𝜕</m:t>
                        </m:r>
                        <m:r>
                          <a:rPr lang="en-US" sz="2200" i="1">
                            <a:latin typeface="Cambria Math" panose="02040503050406030204" pitchFamily="18" charset="0"/>
                            <a:ea typeface="Cambria Math" panose="02040503050406030204" pitchFamily="18" charset="0"/>
                            <a:cs typeface="Times New Roman" panose="02020603050405020304" pitchFamily="18" charset="0"/>
                          </a:rPr>
                          <m:t>𝑝𝑟𝑒𝑑𝑖𝑐𝑡𝑖𝑜𝑛</m:t>
                        </m:r>
                      </m:num>
                      <m:den>
                        <m:r>
                          <a:rPr lang="en-US" sz="22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2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𝑎</m:t>
                            </m:r>
                          </m:e>
                          <m:sub>
                            <m:r>
                              <a:rPr lang="en-US" sz="2200" b="0" i="1" smtClean="0">
                                <a:latin typeface="Cambria Math" panose="02040503050406030204" pitchFamily="18" charset="0"/>
                                <a:ea typeface="Cambria Math" panose="02040503050406030204" pitchFamily="18" charset="0"/>
                                <a:cs typeface="Times New Roman" panose="02020603050405020304" pitchFamily="18" charset="0"/>
                              </a:rPr>
                              <m:t>1</m:t>
                            </m:r>
                          </m:sub>
                        </m:sSub>
                      </m:den>
                    </m:f>
                  </m:oMath>
                </a14:m>
                <a:r>
                  <a:rPr lang="en-US" sz="2200" dirty="0">
                    <a:latin typeface="Times New Roman" panose="02020603050405020304" pitchFamily="18" charset="0"/>
                    <a:cs typeface="Times New Roman" panose="02020603050405020304" pitchFamily="18" charset="0"/>
                  </a:rPr>
                  <a:t>.</a:t>
                </a:r>
                <a:r>
                  <a:rPr lang="en-US" sz="2200" dirty="0">
                    <a:ea typeface="Cambria Math" panose="02040503050406030204" pitchFamily="18" charset="0"/>
                    <a:cs typeface="Times New Roman" panose="02020603050405020304" pitchFamily="18" charset="0"/>
                  </a:rPr>
                  <a:t> </a:t>
                </a:r>
                <a14:m>
                  <m:oMath xmlns:m="http://schemas.openxmlformats.org/officeDocument/2006/math">
                    <m:f>
                      <m:fPr>
                        <m:ctrlPr>
                          <a:rPr lang="en-US" sz="2200" i="1">
                            <a:latin typeface="Cambria Math" panose="02040503050406030204" pitchFamily="18" charset="0"/>
                            <a:ea typeface="Cambria Math" panose="02040503050406030204" pitchFamily="18" charset="0"/>
                            <a:cs typeface="Times New Roman" panose="02020603050405020304" pitchFamily="18" charset="0"/>
                          </a:rPr>
                        </m:ctrlPr>
                      </m:fPr>
                      <m:num>
                        <m:r>
                          <a:rPr lang="en-US" sz="22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2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200" i="1">
                                <a:latin typeface="Cambria Math" panose="02040503050406030204" pitchFamily="18" charset="0"/>
                                <a:ea typeface="Cambria Math" panose="02040503050406030204" pitchFamily="18" charset="0"/>
                                <a:cs typeface="Times New Roman" panose="02020603050405020304" pitchFamily="18" charset="0"/>
                              </a:rPr>
                              <m:t>𝑎</m:t>
                            </m:r>
                          </m:e>
                          <m:sub>
                            <m:r>
                              <a:rPr lang="en-US" sz="2200" i="1">
                                <a:latin typeface="Cambria Math" panose="02040503050406030204" pitchFamily="18" charset="0"/>
                                <a:ea typeface="Cambria Math" panose="02040503050406030204" pitchFamily="18" charset="0"/>
                                <a:cs typeface="Times New Roman" panose="02020603050405020304" pitchFamily="18" charset="0"/>
                              </a:rPr>
                              <m:t>1</m:t>
                            </m:r>
                          </m:sub>
                        </m:sSub>
                      </m:num>
                      <m:den>
                        <m:r>
                          <a:rPr lang="en-US" sz="22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2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𝑊</m:t>
                            </m:r>
                          </m:e>
                          <m:sub>
                            <m:r>
                              <a:rPr lang="en-US" sz="2200" i="1">
                                <a:latin typeface="Cambria Math" panose="02040503050406030204" pitchFamily="18" charset="0"/>
                                <a:ea typeface="Cambria Math" panose="02040503050406030204" pitchFamily="18" charset="0"/>
                                <a:cs typeface="Times New Roman" panose="02020603050405020304" pitchFamily="18" charset="0"/>
                              </a:rPr>
                              <m:t>1</m:t>
                            </m:r>
                          </m:sub>
                        </m:sSub>
                      </m:den>
                    </m:f>
                  </m:oMath>
                </a14:m>
                <a:endParaRPr lang="en-US" sz="2200" dirty="0">
                  <a:latin typeface="Times New Roman" panose="02020603050405020304" pitchFamily="18" charset="0"/>
                  <a:cs typeface="Times New Roman" panose="02020603050405020304" pitchFamily="18" charset="0"/>
                </a:endParaRPr>
              </a:p>
              <a:p>
                <a:pPr marL="0" indent="0">
                  <a:buNone/>
                </a:pPr>
                <a:r>
                  <a:rPr lang="en-US" sz="2200" dirty="0">
                    <a:ea typeface="Cambria Math" panose="02040503050406030204" pitchFamily="18" charset="0"/>
                    <a:cs typeface="Times New Roman" panose="02020603050405020304" pitchFamily="18" charset="0"/>
                  </a:rPr>
                  <a:t>			</a:t>
                </a:r>
                <a14:m>
                  <m:oMath xmlns:m="http://schemas.openxmlformats.org/officeDocument/2006/math">
                    <m:r>
                      <a:rPr lang="en-US" sz="2200" i="1">
                        <a:latin typeface="Cambria Math" panose="02040503050406030204" pitchFamily="18" charset="0"/>
                        <a:ea typeface="Cambria Math" panose="02040503050406030204" pitchFamily="18" charset="0"/>
                        <a:cs typeface="Times New Roman" panose="02020603050405020304" pitchFamily="18" charset="0"/>
                      </a:rPr>
                      <m:t>=</m:t>
                    </m:r>
                    <m:f>
                      <m:fPr>
                        <m:ctrlPr>
                          <a:rPr lang="en-US" sz="2200" i="1">
                            <a:latin typeface="Cambria Math" panose="02040503050406030204" pitchFamily="18" charset="0"/>
                            <a:ea typeface="Cambria Math" panose="02040503050406030204" pitchFamily="18" charset="0"/>
                            <a:cs typeface="Times New Roman" panose="02020603050405020304" pitchFamily="18" charset="0"/>
                          </a:rPr>
                        </m:ctrlPr>
                      </m:fPr>
                      <m:num>
                        <m:r>
                          <a:rPr lang="en-US" sz="2200" i="1">
                            <a:latin typeface="Cambria Math" panose="02040503050406030204" pitchFamily="18" charset="0"/>
                            <a:ea typeface="Cambria Math" panose="02040503050406030204" pitchFamily="18" charset="0"/>
                            <a:cs typeface="Times New Roman" panose="02020603050405020304" pitchFamily="18" charset="0"/>
                          </a:rPr>
                          <m:t>𝜕</m:t>
                        </m:r>
                        <m:f>
                          <m:fPr>
                            <m:ctrlPr>
                              <a:rPr lang="en-US" sz="2200" i="1">
                                <a:latin typeface="Cambria Math" panose="02040503050406030204" pitchFamily="18" charset="0"/>
                                <a:ea typeface="Cambria Math" panose="02040503050406030204" pitchFamily="18" charset="0"/>
                                <a:cs typeface="Times New Roman" panose="02020603050405020304" pitchFamily="18" charset="0"/>
                              </a:rPr>
                            </m:ctrlPr>
                          </m:fPr>
                          <m:num>
                            <m:r>
                              <a:rPr lang="en-US" sz="2200" i="1">
                                <a:latin typeface="Cambria Math" panose="02040503050406030204" pitchFamily="18" charset="0"/>
                                <a:ea typeface="Cambria Math" panose="02040503050406030204" pitchFamily="18" charset="0"/>
                                <a:cs typeface="Times New Roman" panose="02020603050405020304" pitchFamily="18" charset="0"/>
                              </a:rPr>
                              <m:t>1</m:t>
                            </m:r>
                          </m:num>
                          <m:den>
                            <m:r>
                              <a:rPr lang="en-US" sz="2200" i="1">
                                <a:latin typeface="Cambria Math" panose="02040503050406030204" pitchFamily="18" charset="0"/>
                                <a:ea typeface="Cambria Math" panose="02040503050406030204" pitchFamily="18" charset="0"/>
                                <a:cs typeface="Times New Roman" panose="02020603050405020304" pitchFamily="18" charset="0"/>
                              </a:rPr>
                              <m:t>2</m:t>
                            </m:r>
                          </m:den>
                        </m:f>
                        <m:r>
                          <a:rPr lang="en-US" sz="2200" i="1">
                            <a:latin typeface="Cambria Math" panose="02040503050406030204" pitchFamily="18" charset="0"/>
                            <a:ea typeface="Cambria Math" panose="02040503050406030204" pitchFamily="18" charset="0"/>
                            <a:cs typeface="Times New Roman" panose="02020603050405020304" pitchFamily="18" charset="0"/>
                          </a:rPr>
                          <m:t>(</m:t>
                        </m:r>
                        <m:r>
                          <a:rPr lang="en-US" sz="2200" i="1">
                            <a:latin typeface="Cambria Math" panose="02040503050406030204" pitchFamily="18" charset="0"/>
                            <a:ea typeface="Cambria Math" panose="02040503050406030204" pitchFamily="18" charset="0"/>
                            <a:cs typeface="Times New Roman" panose="02020603050405020304" pitchFamily="18" charset="0"/>
                          </a:rPr>
                          <m:t>𝑝𝑟𝑒𝑑𝑖𝑐𝑡𝑖𝑜𝑛</m:t>
                        </m:r>
                        <m:r>
                          <a:rPr lang="en-US" sz="2200" i="1">
                            <a:latin typeface="Cambria Math" panose="02040503050406030204" pitchFamily="18" charset="0"/>
                            <a:ea typeface="Cambria Math" panose="02040503050406030204" pitchFamily="18" charset="0"/>
                            <a:cs typeface="Times New Roman" panose="02020603050405020304" pitchFamily="18" charset="0"/>
                          </a:rPr>
                          <m:t>−</m:t>
                        </m:r>
                        <m:r>
                          <a:rPr lang="en-US" sz="2200" i="1">
                            <a:latin typeface="Cambria Math" panose="02040503050406030204" pitchFamily="18" charset="0"/>
                            <a:ea typeface="Cambria Math" panose="02040503050406030204" pitchFamily="18" charset="0"/>
                            <a:cs typeface="Times New Roman" panose="02020603050405020304" pitchFamily="18" charset="0"/>
                          </a:rPr>
                          <m:t>𝑎𝑐𝑡𝑢𝑎𝑙</m:t>
                        </m:r>
                        <m:sSup>
                          <m:sSupPr>
                            <m:ctrlPr>
                              <a:rPr lang="en-US" sz="2200" i="1">
                                <a:latin typeface="Cambria Math" panose="02040503050406030204" pitchFamily="18" charset="0"/>
                                <a:ea typeface="Cambria Math" panose="02040503050406030204" pitchFamily="18" charset="0"/>
                                <a:cs typeface="Times New Roman" panose="02020603050405020304" pitchFamily="18" charset="0"/>
                              </a:rPr>
                            </m:ctrlPr>
                          </m:sSupPr>
                          <m:e>
                            <m:r>
                              <a:rPr lang="en-US" sz="2200" i="1">
                                <a:latin typeface="Cambria Math" panose="02040503050406030204" pitchFamily="18" charset="0"/>
                                <a:ea typeface="Cambria Math" panose="02040503050406030204" pitchFamily="18" charset="0"/>
                                <a:cs typeface="Times New Roman" panose="02020603050405020304" pitchFamily="18" charset="0"/>
                              </a:rPr>
                              <m:t>)</m:t>
                            </m:r>
                          </m:e>
                          <m:sup>
                            <m:r>
                              <a:rPr lang="en-US" sz="2200" i="1">
                                <a:latin typeface="Cambria Math" panose="02040503050406030204" pitchFamily="18" charset="0"/>
                                <a:ea typeface="Cambria Math" panose="02040503050406030204" pitchFamily="18" charset="0"/>
                                <a:cs typeface="Times New Roman" panose="02020603050405020304" pitchFamily="18" charset="0"/>
                              </a:rPr>
                              <m:t>2</m:t>
                            </m:r>
                          </m:sup>
                        </m:sSup>
                      </m:num>
                      <m:den>
                        <m:r>
                          <a:rPr lang="en-US" sz="2200" i="1">
                            <a:latin typeface="Cambria Math" panose="02040503050406030204" pitchFamily="18" charset="0"/>
                            <a:ea typeface="Cambria Math" panose="02040503050406030204" pitchFamily="18" charset="0"/>
                            <a:cs typeface="Times New Roman" panose="02020603050405020304" pitchFamily="18" charset="0"/>
                          </a:rPr>
                          <m:t>𝜕</m:t>
                        </m:r>
                        <m:r>
                          <a:rPr lang="en-US" sz="2200" i="1">
                            <a:latin typeface="Cambria Math" panose="02040503050406030204" pitchFamily="18" charset="0"/>
                            <a:ea typeface="Cambria Math" panose="02040503050406030204" pitchFamily="18" charset="0"/>
                            <a:cs typeface="Times New Roman" panose="02020603050405020304" pitchFamily="18" charset="0"/>
                          </a:rPr>
                          <m:t>𝑝𝑟𝑒𝑑𝑖𝑐𝑡𝑖𝑜𝑛</m:t>
                        </m:r>
                      </m:den>
                    </m:f>
                    <m:r>
                      <a:rPr lang="en-US" sz="2200" i="1">
                        <a:latin typeface="Cambria Math" panose="02040503050406030204" pitchFamily="18" charset="0"/>
                        <a:ea typeface="Cambria Math" panose="02040503050406030204" pitchFamily="18" charset="0"/>
                        <a:cs typeface="Times New Roman" panose="02020603050405020304" pitchFamily="18" charset="0"/>
                      </a:rPr>
                      <m:t>.</m:t>
                    </m:r>
                    <m:f>
                      <m:fPr>
                        <m:ctrlPr>
                          <a:rPr lang="en-US" sz="2200" i="1">
                            <a:latin typeface="Cambria Math" panose="02040503050406030204" pitchFamily="18" charset="0"/>
                            <a:ea typeface="Cambria Math" panose="02040503050406030204" pitchFamily="18" charset="0"/>
                            <a:cs typeface="Times New Roman" panose="02020603050405020304" pitchFamily="18" charset="0"/>
                          </a:rPr>
                        </m:ctrlPr>
                      </m:fPr>
                      <m:num>
                        <m:r>
                          <a:rPr lang="en-US" sz="22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200" i="1">
                                <a:latin typeface="Cambria Math" panose="02040503050406030204" pitchFamily="18" charset="0"/>
                                <a:cs typeface="Times New Roman" panose="02020603050405020304" pitchFamily="18" charset="0"/>
                              </a:rPr>
                            </m:ctrlPr>
                          </m:sSubPr>
                          <m:e>
                            <m:sSub>
                              <m:sSubPr>
                                <m:ctrlPr>
                                  <a:rPr lang="en-US" sz="2200" i="1">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𝑎</m:t>
                                </m:r>
                              </m:e>
                              <m:sub>
                                <m:r>
                                  <a:rPr lang="en-US" sz="2200" i="1">
                                    <a:latin typeface="Cambria Math" panose="02040503050406030204" pitchFamily="18" charset="0"/>
                                    <a:cs typeface="Times New Roman" panose="02020603050405020304" pitchFamily="18" charset="0"/>
                                  </a:rPr>
                                  <m:t>1</m:t>
                                </m:r>
                              </m:sub>
                            </m:sSub>
                            <m:r>
                              <a:rPr lang="en-US" sz="2200" i="1" smtClean="0">
                                <a:latin typeface="Cambria Math" panose="02040503050406030204" pitchFamily="18" charset="0"/>
                                <a:cs typeface="Times New Roman" panose="02020603050405020304" pitchFamily="18" charset="0"/>
                              </a:rPr>
                              <m:t>𝑊</m:t>
                            </m:r>
                          </m:e>
                          <m:sub>
                            <m:r>
                              <a:rPr lang="en-US" sz="2200" b="0" i="1" smtClean="0">
                                <a:latin typeface="Cambria Math" panose="02040503050406030204" pitchFamily="18" charset="0"/>
                                <a:cs typeface="Times New Roman" panose="02020603050405020304" pitchFamily="18" charset="0"/>
                              </a:rPr>
                              <m:t>5</m:t>
                            </m:r>
                          </m:sub>
                        </m:sSub>
                        <m:r>
                          <a:rPr lang="en-US" sz="2200" i="1">
                            <a:latin typeface="Cambria Math" panose="02040503050406030204" pitchFamily="18" charset="0"/>
                            <a:cs typeface="Times New Roman" panose="02020603050405020304" pitchFamily="18" charset="0"/>
                          </a:rPr>
                          <m:t>+</m:t>
                        </m:r>
                        <m:sSub>
                          <m:sSubPr>
                            <m:ctrlPr>
                              <a:rPr lang="en-US" sz="2200" i="1">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𝑎</m:t>
                            </m:r>
                          </m:e>
                          <m:sub>
                            <m:r>
                              <a:rPr lang="en-US" sz="2200" i="1">
                                <a:latin typeface="Cambria Math" panose="02040503050406030204" pitchFamily="18" charset="0"/>
                                <a:cs typeface="Times New Roman" panose="02020603050405020304" pitchFamily="18" charset="0"/>
                              </a:rPr>
                              <m:t>2</m:t>
                            </m:r>
                          </m:sub>
                        </m:sSub>
                        <m:sSub>
                          <m:sSubPr>
                            <m:ctrlPr>
                              <a:rPr lang="en-US" sz="2200" i="1">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𝑊</m:t>
                            </m:r>
                          </m:e>
                          <m:sub>
                            <m:r>
                              <a:rPr lang="en-US" sz="2200" b="0" i="1" smtClean="0">
                                <a:latin typeface="Cambria Math" panose="02040503050406030204" pitchFamily="18" charset="0"/>
                                <a:cs typeface="Times New Roman" panose="02020603050405020304" pitchFamily="18" charset="0"/>
                              </a:rPr>
                              <m:t>6</m:t>
                            </m:r>
                          </m:sub>
                        </m:sSub>
                        <m:r>
                          <a:rPr lang="en-US" sz="2200" b="0" i="1" smtClean="0">
                            <a:latin typeface="Cambria Math" panose="02040503050406030204" pitchFamily="18" charset="0"/>
                            <a:cs typeface="Times New Roman" panose="02020603050405020304" pitchFamily="18" charset="0"/>
                          </a:rPr>
                          <m:t>)</m:t>
                        </m:r>
                      </m:num>
                      <m:den>
                        <m:r>
                          <a:rPr lang="en-US" sz="22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2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200" i="1">
                                <a:latin typeface="Cambria Math" panose="02040503050406030204" pitchFamily="18" charset="0"/>
                                <a:ea typeface="Cambria Math" panose="02040503050406030204" pitchFamily="18" charset="0"/>
                                <a:cs typeface="Times New Roman" panose="02020603050405020304" pitchFamily="18" charset="0"/>
                              </a:rPr>
                              <m:t>𝑎</m:t>
                            </m:r>
                          </m:e>
                          <m:sub>
                            <m:r>
                              <a:rPr lang="en-US" sz="2200" i="1">
                                <a:latin typeface="Cambria Math" panose="02040503050406030204" pitchFamily="18" charset="0"/>
                                <a:ea typeface="Cambria Math" panose="02040503050406030204" pitchFamily="18" charset="0"/>
                                <a:cs typeface="Times New Roman" panose="02020603050405020304" pitchFamily="18" charset="0"/>
                              </a:rPr>
                              <m:t>1</m:t>
                            </m:r>
                          </m:sub>
                        </m:sSub>
                      </m:den>
                    </m:f>
                  </m:oMath>
                </a14:m>
                <a:r>
                  <a:rPr lang="en-US" sz="2200" dirty="0">
                    <a:latin typeface="Times New Roman" panose="02020603050405020304" pitchFamily="18" charset="0"/>
                    <a:cs typeface="Times New Roman" panose="02020603050405020304" pitchFamily="18" charset="0"/>
                  </a:rPr>
                  <a:t>.</a:t>
                </a:r>
                <a:r>
                  <a:rPr lang="en-US" sz="2200" dirty="0">
                    <a:ea typeface="Cambria Math" panose="02040503050406030204" pitchFamily="18" charset="0"/>
                    <a:cs typeface="Times New Roman" panose="02020603050405020304" pitchFamily="18" charset="0"/>
                  </a:rPr>
                  <a:t> </a:t>
                </a:r>
                <a14:m>
                  <m:oMath xmlns:m="http://schemas.openxmlformats.org/officeDocument/2006/math">
                    <m:f>
                      <m:fPr>
                        <m:ctrlPr>
                          <a:rPr lang="en-US" sz="2200" i="1">
                            <a:latin typeface="Cambria Math" panose="02040503050406030204" pitchFamily="18" charset="0"/>
                            <a:ea typeface="Cambria Math" panose="02040503050406030204" pitchFamily="18" charset="0"/>
                            <a:cs typeface="Times New Roman" panose="02020603050405020304" pitchFamily="18" charset="0"/>
                          </a:rPr>
                        </m:ctrlPr>
                      </m:fPr>
                      <m:num>
                        <m:r>
                          <a:rPr lang="en-US" sz="2200" i="1">
                            <a:latin typeface="Cambria Math" panose="02040503050406030204" pitchFamily="18" charset="0"/>
                            <a:ea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200" i="1">
                                <a:latin typeface="Cambria Math" panose="02040503050406030204" pitchFamily="18" charset="0"/>
                                <a:cs typeface="Times New Roman" panose="02020603050405020304" pitchFamily="18" charset="0"/>
                              </a:rPr>
                            </m:ctrlPr>
                          </m:sSubPr>
                          <m:e>
                            <m:sSub>
                              <m:sSubPr>
                                <m:ctrlPr>
                                  <a:rPr lang="en-US" sz="2200" i="1">
                                    <a:latin typeface="Cambria Math" panose="02040503050406030204" pitchFamily="18" charset="0"/>
                                    <a:cs typeface="Times New Roman" panose="02020603050405020304" pitchFamily="18" charset="0"/>
                                  </a:rPr>
                                </m:ctrlPr>
                              </m:sSubPr>
                              <m:e>
                                <m:r>
                                  <a:rPr lang="en-US" sz="2200" i="1">
                                    <a:latin typeface="Cambria Math" panose="02040503050406030204" pitchFamily="18" charset="0"/>
                                    <a:cs typeface="Times New Roman" panose="02020603050405020304" pitchFamily="18" charset="0"/>
                                  </a:rPr>
                                  <m:t>𝑥</m:t>
                                </m:r>
                              </m:e>
                              <m:sub>
                                <m:r>
                                  <a:rPr lang="en-US" sz="2200" i="1">
                                    <a:latin typeface="Cambria Math" panose="02040503050406030204" pitchFamily="18" charset="0"/>
                                    <a:cs typeface="Times New Roman" panose="02020603050405020304" pitchFamily="18" charset="0"/>
                                  </a:rPr>
                                  <m:t>1</m:t>
                                </m:r>
                              </m:sub>
                            </m:sSub>
                            <m:r>
                              <a:rPr lang="en-US" sz="2200" i="1">
                                <a:latin typeface="Cambria Math" panose="02040503050406030204" pitchFamily="18" charset="0"/>
                                <a:cs typeface="Times New Roman" panose="02020603050405020304" pitchFamily="18" charset="0"/>
                              </a:rPr>
                              <m:t>𝑊</m:t>
                            </m:r>
                          </m:e>
                          <m:sub>
                            <m:r>
                              <a:rPr lang="en-US" sz="2200" i="1">
                                <a:latin typeface="Cambria Math" panose="02040503050406030204" pitchFamily="18" charset="0"/>
                                <a:cs typeface="Times New Roman" panose="02020603050405020304" pitchFamily="18" charset="0"/>
                              </a:rPr>
                              <m:t>1</m:t>
                            </m:r>
                          </m:sub>
                        </m:sSub>
                        <m:r>
                          <a:rPr lang="en-US" sz="2200" i="1">
                            <a:latin typeface="Cambria Math" panose="02040503050406030204" pitchFamily="18" charset="0"/>
                            <a:cs typeface="Times New Roman" panose="02020603050405020304" pitchFamily="18" charset="0"/>
                          </a:rPr>
                          <m:t>+</m:t>
                        </m:r>
                        <m:sSub>
                          <m:sSubPr>
                            <m:ctrlPr>
                              <a:rPr lang="en-US" sz="2200" i="1">
                                <a:latin typeface="Cambria Math" panose="02040503050406030204" pitchFamily="18" charset="0"/>
                                <a:cs typeface="Times New Roman" panose="02020603050405020304" pitchFamily="18" charset="0"/>
                              </a:rPr>
                            </m:ctrlPr>
                          </m:sSubPr>
                          <m:e>
                            <m:sSub>
                              <m:sSubPr>
                                <m:ctrlPr>
                                  <a:rPr lang="en-US" sz="2200" i="1">
                                    <a:latin typeface="Cambria Math" panose="02040503050406030204" pitchFamily="18" charset="0"/>
                                    <a:cs typeface="Times New Roman" panose="02020603050405020304" pitchFamily="18" charset="0"/>
                                  </a:rPr>
                                </m:ctrlPr>
                              </m:sSubPr>
                              <m:e>
                                <m:r>
                                  <a:rPr lang="en-US" sz="2200" i="1">
                                    <a:latin typeface="Cambria Math" panose="02040503050406030204" pitchFamily="18" charset="0"/>
                                    <a:cs typeface="Times New Roman" panose="02020603050405020304" pitchFamily="18" charset="0"/>
                                  </a:rPr>
                                  <m:t>𝑥</m:t>
                                </m:r>
                              </m:e>
                              <m:sub>
                                <m:r>
                                  <a:rPr lang="en-US" sz="2200" b="0" i="1" smtClean="0">
                                    <a:latin typeface="Cambria Math" panose="02040503050406030204" pitchFamily="18" charset="0"/>
                                    <a:cs typeface="Times New Roman" panose="02020603050405020304" pitchFamily="18" charset="0"/>
                                  </a:rPr>
                                  <m:t>2</m:t>
                                </m:r>
                              </m:sub>
                            </m:sSub>
                            <m:r>
                              <a:rPr lang="en-US" sz="2200" i="1">
                                <a:latin typeface="Cambria Math" panose="02040503050406030204" pitchFamily="18" charset="0"/>
                                <a:cs typeface="Times New Roman" panose="02020603050405020304" pitchFamily="18" charset="0"/>
                              </a:rPr>
                              <m:t>𝑊</m:t>
                            </m:r>
                          </m:e>
                          <m:sub>
                            <m:r>
                              <a:rPr lang="en-US" sz="2200" b="0" i="1" smtClean="0">
                                <a:latin typeface="Cambria Math" panose="02040503050406030204" pitchFamily="18" charset="0"/>
                                <a:cs typeface="Times New Roman" panose="02020603050405020304" pitchFamily="18" charset="0"/>
                              </a:rPr>
                              <m:t>2</m:t>
                            </m:r>
                          </m:sub>
                        </m:sSub>
                        <m:r>
                          <a:rPr lang="en-US" sz="2200" b="0" i="1" smtClean="0">
                            <a:latin typeface="Cambria Math" panose="02040503050406030204" pitchFamily="18" charset="0"/>
                            <a:ea typeface="Cambria Math" panose="02040503050406030204" pitchFamily="18" charset="0"/>
                            <a:cs typeface="Times New Roman" panose="02020603050405020304" pitchFamily="18" charset="0"/>
                          </a:rPr>
                          <m:t>)</m:t>
                        </m:r>
                      </m:num>
                      <m:den>
                        <m:r>
                          <a:rPr lang="en-US" sz="22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2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200" i="1">
                                <a:latin typeface="Cambria Math" panose="02040503050406030204" pitchFamily="18" charset="0"/>
                                <a:ea typeface="Cambria Math" panose="02040503050406030204" pitchFamily="18" charset="0"/>
                                <a:cs typeface="Times New Roman" panose="02020603050405020304" pitchFamily="18" charset="0"/>
                              </a:rPr>
                              <m:t>𝑊</m:t>
                            </m:r>
                          </m:e>
                          <m:sub>
                            <m:r>
                              <a:rPr lang="en-US" sz="2200" i="1">
                                <a:latin typeface="Cambria Math" panose="02040503050406030204" pitchFamily="18" charset="0"/>
                                <a:ea typeface="Cambria Math" panose="02040503050406030204" pitchFamily="18" charset="0"/>
                                <a:cs typeface="Times New Roman" panose="02020603050405020304" pitchFamily="18" charset="0"/>
                              </a:rPr>
                              <m:t>1</m:t>
                            </m:r>
                          </m:sub>
                        </m:sSub>
                      </m:den>
                    </m:f>
                  </m:oMath>
                </a14:m>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 </a:t>
                </a:r>
                <a14:m>
                  <m:oMath xmlns:m="http://schemas.openxmlformats.org/officeDocument/2006/math">
                    <m:r>
                      <a:rPr lang="en-US" sz="2200" i="1">
                        <a:latin typeface="Cambria Math" panose="02040503050406030204" pitchFamily="18" charset="0"/>
                        <a:ea typeface="Cambria Math" panose="02040503050406030204" pitchFamily="18" charset="0"/>
                        <a:cs typeface="Times New Roman" panose="02020603050405020304" pitchFamily="18" charset="0"/>
                      </a:rPr>
                      <m:t>2∗</m:t>
                    </m:r>
                    <m:f>
                      <m:fPr>
                        <m:ctrlPr>
                          <a:rPr lang="en-US" sz="2200" i="1">
                            <a:latin typeface="Cambria Math" panose="02040503050406030204" pitchFamily="18" charset="0"/>
                            <a:ea typeface="Cambria Math" panose="02040503050406030204" pitchFamily="18" charset="0"/>
                            <a:cs typeface="Times New Roman" panose="02020603050405020304" pitchFamily="18" charset="0"/>
                          </a:rPr>
                        </m:ctrlPr>
                      </m:fPr>
                      <m:num>
                        <m:r>
                          <a:rPr lang="en-US" sz="2200" i="1">
                            <a:latin typeface="Cambria Math" panose="02040503050406030204" pitchFamily="18" charset="0"/>
                            <a:ea typeface="Cambria Math" panose="02040503050406030204" pitchFamily="18" charset="0"/>
                            <a:cs typeface="Times New Roman" panose="02020603050405020304" pitchFamily="18" charset="0"/>
                          </a:rPr>
                          <m:t>1</m:t>
                        </m:r>
                      </m:num>
                      <m:den>
                        <m:r>
                          <a:rPr lang="en-US" sz="2200" i="1">
                            <a:latin typeface="Cambria Math" panose="02040503050406030204" pitchFamily="18" charset="0"/>
                            <a:ea typeface="Cambria Math" panose="02040503050406030204" pitchFamily="18" charset="0"/>
                            <a:cs typeface="Times New Roman" panose="02020603050405020304" pitchFamily="18" charset="0"/>
                          </a:rPr>
                          <m:t>2</m:t>
                        </m:r>
                      </m:den>
                    </m:f>
                    <m:d>
                      <m:dPr>
                        <m:ctrlPr>
                          <a:rPr lang="en-US" sz="2200" i="1">
                            <a:latin typeface="Cambria Math" panose="02040503050406030204" pitchFamily="18" charset="0"/>
                            <a:ea typeface="Cambria Math" panose="02040503050406030204" pitchFamily="18" charset="0"/>
                            <a:cs typeface="Times New Roman" panose="02020603050405020304" pitchFamily="18" charset="0"/>
                          </a:rPr>
                        </m:ctrlPr>
                      </m:dPr>
                      <m:e>
                        <m:r>
                          <a:rPr lang="en-US" sz="2200" i="1">
                            <a:latin typeface="Cambria Math" panose="02040503050406030204" pitchFamily="18" charset="0"/>
                            <a:ea typeface="Cambria Math" panose="02040503050406030204" pitchFamily="18" charset="0"/>
                            <a:cs typeface="Times New Roman" panose="02020603050405020304" pitchFamily="18" charset="0"/>
                          </a:rPr>
                          <m:t>𝑝𝑟𝑒𝑑𝑖𝑐𝑡𝑖𝑜𝑛</m:t>
                        </m:r>
                        <m:r>
                          <a:rPr lang="en-US" sz="2200" i="1">
                            <a:latin typeface="Cambria Math" panose="02040503050406030204" pitchFamily="18" charset="0"/>
                            <a:ea typeface="Cambria Math" panose="02040503050406030204" pitchFamily="18" charset="0"/>
                            <a:cs typeface="Times New Roman" panose="02020603050405020304" pitchFamily="18" charset="0"/>
                          </a:rPr>
                          <m:t>−</m:t>
                        </m:r>
                        <m:r>
                          <a:rPr lang="en-US" sz="2200" i="1">
                            <a:latin typeface="Cambria Math" panose="02040503050406030204" pitchFamily="18" charset="0"/>
                            <a:ea typeface="Cambria Math" panose="02040503050406030204" pitchFamily="18" charset="0"/>
                            <a:cs typeface="Times New Roman" panose="02020603050405020304" pitchFamily="18" charset="0"/>
                          </a:rPr>
                          <m:t>𝑎𝑐𝑡𝑢𝑎𝑙</m:t>
                        </m:r>
                      </m:e>
                    </m:d>
                    <m:r>
                      <a:rPr lang="en-US" sz="22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200" i="1">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𝑊</m:t>
                        </m:r>
                      </m:e>
                      <m:sub>
                        <m:r>
                          <a:rPr lang="en-US" sz="2200" b="0" i="1" smtClean="0">
                            <a:latin typeface="Cambria Math" panose="02040503050406030204" pitchFamily="18" charset="0"/>
                            <a:cs typeface="Times New Roman" panose="02020603050405020304" pitchFamily="18" charset="0"/>
                          </a:rPr>
                          <m:t>5</m:t>
                        </m:r>
                      </m:sub>
                    </m:sSub>
                    <m:r>
                      <a:rPr lang="en-US" sz="22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200" i="1">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𝑥</m:t>
                        </m:r>
                      </m:e>
                      <m:sub>
                        <m:r>
                          <a:rPr lang="en-US" sz="2200" b="0" i="1" smtClean="0">
                            <a:latin typeface="Cambria Math" panose="02040503050406030204" pitchFamily="18" charset="0"/>
                            <a:cs typeface="Times New Roman" panose="02020603050405020304" pitchFamily="18" charset="0"/>
                          </a:rPr>
                          <m:t>1</m:t>
                        </m:r>
                      </m:sub>
                    </m:sSub>
                  </m:oMath>
                </a14:m>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 </a:t>
                </a:r>
                <a14:m>
                  <m:oMath xmlns:m="http://schemas.openxmlformats.org/officeDocument/2006/math">
                    <m:r>
                      <a:rPr lang="en-US" sz="22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200" i="1">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𝑊</m:t>
                        </m:r>
                      </m:e>
                      <m:sub>
                        <m:r>
                          <a:rPr lang="en-US" sz="2200" b="0" i="1" smtClean="0">
                            <a:latin typeface="Cambria Math" panose="02040503050406030204" pitchFamily="18" charset="0"/>
                            <a:cs typeface="Times New Roman" panose="02020603050405020304" pitchFamily="18" charset="0"/>
                          </a:rPr>
                          <m:t>5</m:t>
                        </m:r>
                      </m:sub>
                    </m:sSub>
                    <m:r>
                      <a:rPr lang="en-US" sz="2200" b="0" i="1" smtClean="0">
                        <a:latin typeface="Cambria Math" panose="02040503050406030204" pitchFamily="18" charset="0"/>
                        <a:cs typeface="Times New Roman" panose="02020603050405020304" pitchFamily="18" charset="0"/>
                      </a:rPr>
                      <m:t>.</m:t>
                    </m:r>
                    <m:sSub>
                      <m:sSubPr>
                        <m:ctrlPr>
                          <a:rPr lang="en-US" sz="2200" i="1">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𝑥</m:t>
                        </m:r>
                      </m:e>
                      <m:sub>
                        <m:r>
                          <a:rPr lang="en-US" sz="2200" b="0" i="1" smtClean="0">
                            <a:latin typeface="Cambria Math" panose="02040503050406030204" pitchFamily="18" charset="0"/>
                            <a:cs typeface="Times New Roman" panose="02020603050405020304" pitchFamily="18" charset="0"/>
                          </a:rPr>
                          <m:t>1</m:t>
                        </m:r>
                      </m:sub>
                    </m:sSub>
                  </m:oMath>
                </a14:m>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200" i="1">
                              <a:latin typeface="Cambria Math" panose="02040503050406030204" pitchFamily="18" charset="0"/>
                              <a:cs typeface="Times New Roman" panose="02020603050405020304" pitchFamily="18" charset="0"/>
                            </a:rPr>
                          </m:ctrlPr>
                        </m:sSubPr>
                        <m:e>
                          <m:r>
                            <a:rPr lang="en-US" sz="2200" i="1">
                              <a:latin typeface="Cambria Math" panose="02040503050406030204" pitchFamily="18" charset="0"/>
                              <a:cs typeface="Times New Roman" panose="02020603050405020304" pitchFamily="18" charset="0"/>
                            </a:rPr>
                            <m:t>𝑊</m:t>
                          </m:r>
                        </m:e>
                        <m:sub>
                          <m:r>
                            <a:rPr lang="en-US" sz="2200" b="0" i="1" smtClean="0">
                              <a:latin typeface="Cambria Math" panose="02040503050406030204" pitchFamily="18" charset="0"/>
                              <a:cs typeface="Times New Roman" panose="02020603050405020304" pitchFamily="18" charset="0"/>
                            </a:rPr>
                            <m:t>1</m:t>
                          </m:r>
                          <m:r>
                            <a:rPr lang="en-US" sz="2200" i="1">
                              <a:latin typeface="Cambria Math" panose="02040503050406030204" pitchFamily="18" charset="0"/>
                              <a:cs typeface="Times New Roman" panose="02020603050405020304" pitchFamily="18" charset="0"/>
                            </a:rPr>
                            <m:t>_</m:t>
                          </m:r>
                          <m:r>
                            <a:rPr lang="en-US" sz="2200" i="1">
                              <a:latin typeface="Cambria Math" panose="02040503050406030204" pitchFamily="18" charset="0"/>
                              <a:cs typeface="Times New Roman" panose="02020603050405020304" pitchFamily="18" charset="0"/>
                            </a:rPr>
                            <m:t>𝑛𝑒𝑤</m:t>
                          </m:r>
                        </m:sub>
                      </m:sSub>
                      <m:r>
                        <a:rPr lang="en-US" sz="2200" i="1">
                          <a:latin typeface="Cambria Math" panose="02040503050406030204" pitchFamily="18" charset="0"/>
                          <a:cs typeface="Times New Roman" panose="02020603050405020304" pitchFamily="18" charset="0"/>
                        </a:rPr>
                        <m:t>=</m:t>
                      </m:r>
                      <m:sSub>
                        <m:sSubPr>
                          <m:ctrlPr>
                            <a:rPr lang="en-US" sz="2200" i="1">
                              <a:latin typeface="Cambria Math" panose="02040503050406030204" pitchFamily="18" charset="0"/>
                              <a:cs typeface="Times New Roman" panose="02020603050405020304" pitchFamily="18" charset="0"/>
                            </a:rPr>
                          </m:ctrlPr>
                        </m:sSubPr>
                        <m:e>
                          <m:r>
                            <a:rPr lang="en-US" sz="2200" i="1">
                              <a:latin typeface="Cambria Math" panose="02040503050406030204" pitchFamily="18" charset="0"/>
                              <a:cs typeface="Times New Roman" panose="02020603050405020304" pitchFamily="18" charset="0"/>
                            </a:rPr>
                            <m:t>𝑊</m:t>
                          </m:r>
                        </m:e>
                        <m:sub>
                          <m:r>
                            <a:rPr lang="en-US" sz="2200" b="0" i="1" smtClean="0">
                              <a:latin typeface="Cambria Math" panose="02040503050406030204" pitchFamily="18" charset="0"/>
                              <a:cs typeface="Times New Roman" panose="02020603050405020304" pitchFamily="18" charset="0"/>
                            </a:rPr>
                            <m:t>1</m:t>
                          </m:r>
                        </m:sub>
                      </m:sSub>
                      <m:r>
                        <a:rPr lang="en-US" sz="2200" i="1">
                          <a:latin typeface="Cambria Math" panose="02040503050406030204" pitchFamily="18" charset="0"/>
                          <a:cs typeface="Times New Roman" panose="02020603050405020304" pitchFamily="18" charset="0"/>
                        </a:rPr>
                        <m:t>−</m:t>
                      </m:r>
                      <m:r>
                        <a:rPr lang="en-US" sz="2200" i="1">
                          <a:latin typeface="Cambria Math" panose="02040503050406030204" pitchFamily="18" charset="0"/>
                          <a:ea typeface="Cambria Math" panose="02040503050406030204" pitchFamily="18" charset="0"/>
                          <a:cs typeface="Times New Roman" panose="02020603050405020304" pitchFamily="18" charset="0"/>
                        </a:rPr>
                        <m:t>𝛾</m:t>
                      </m:r>
                      <m:r>
                        <a:rPr lang="en-US" sz="22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200" i="1">
                              <a:latin typeface="Cambria Math" panose="02040503050406030204" pitchFamily="18" charset="0"/>
                              <a:cs typeface="Times New Roman" panose="02020603050405020304" pitchFamily="18" charset="0"/>
                            </a:rPr>
                          </m:ctrlPr>
                        </m:sSubPr>
                        <m:e>
                          <m:r>
                            <a:rPr lang="en-US" sz="2200" i="1">
                              <a:latin typeface="Cambria Math" panose="02040503050406030204" pitchFamily="18" charset="0"/>
                              <a:cs typeface="Times New Roman" panose="02020603050405020304" pitchFamily="18" charset="0"/>
                            </a:rPr>
                            <m:t>𝑊</m:t>
                          </m:r>
                        </m:e>
                        <m:sub>
                          <m:r>
                            <a:rPr lang="en-US" sz="2200" i="1">
                              <a:latin typeface="Cambria Math" panose="02040503050406030204" pitchFamily="18" charset="0"/>
                              <a:cs typeface="Times New Roman" panose="02020603050405020304" pitchFamily="18" charset="0"/>
                            </a:rPr>
                            <m:t>5</m:t>
                          </m:r>
                        </m:sub>
                      </m:sSub>
                      <m:r>
                        <a:rPr lang="en-US" sz="2200" i="1">
                          <a:latin typeface="Cambria Math" panose="02040503050406030204" pitchFamily="18" charset="0"/>
                          <a:cs typeface="Times New Roman" panose="02020603050405020304" pitchFamily="18" charset="0"/>
                        </a:rPr>
                        <m:t>.</m:t>
                      </m:r>
                      <m:sSub>
                        <m:sSubPr>
                          <m:ctrlPr>
                            <a:rPr lang="en-US" sz="2200" i="1">
                              <a:latin typeface="Cambria Math" panose="02040503050406030204" pitchFamily="18" charset="0"/>
                              <a:cs typeface="Times New Roman" panose="02020603050405020304" pitchFamily="18" charset="0"/>
                            </a:rPr>
                          </m:ctrlPr>
                        </m:sSubPr>
                        <m:e>
                          <m:r>
                            <a:rPr lang="en-US" sz="2200" i="1">
                              <a:latin typeface="Cambria Math" panose="02040503050406030204" pitchFamily="18" charset="0"/>
                              <a:cs typeface="Times New Roman" panose="02020603050405020304" pitchFamily="18" charset="0"/>
                            </a:rPr>
                            <m:t>𝑥</m:t>
                          </m:r>
                        </m:e>
                        <m:sub>
                          <m:r>
                            <a:rPr lang="en-US" sz="2200" i="1">
                              <a:latin typeface="Cambria Math" panose="02040503050406030204" pitchFamily="18" charset="0"/>
                              <a:cs typeface="Times New Roman" panose="02020603050405020304" pitchFamily="18" charset="0"/>
                            </a:rPr>
                            <m:t>1</m:t>
                          </m:r>
                        </m:sub>
                      </m:sSub>
                    </m:oMath>
                  </m:oMathPara>
                </a14:m>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200" i="1">
                            <a:latin typeface="Cambria Math" panose="02040503050406030204" pitchFamily="18" charset="0"/>
                            <a:cs typeface="Times New Roman" panose="02020603050405020304" pitchFamily="18" charset="0"/>
                          </a:rPr>
                        </m:ctrlPr>
                      </m:sSubPr>
                      <m:e>
                        <m:r>
                          <a:rPr lang="en-US" sz="2200" i="1">
                            <a:latin typeface="Cambria Math" panose="02040503050406030204" pitchFamily="18" charset="0"/>
                            <a:cs typeface="Times New Roman" panose="02020603050405020304" pitchFamily="18" charset="0"/>
                          </a:rPr>
                          <m:t>𝑊</m:t>
                        </m:r>
                      </m:e>
                      <m:sub>
                        <m:r>
                          <a:rPr lang="en-US" sz="2200" b="0" i="1" smtClean="0">
                            <a:latin typeface="Cambria Math" panose="02040503050406030204" pitchFamily="18" charset="0"/>
                            <a:cs typeface="Times New Roman" panose="02020603050405020304" pitchFamily="18" charset="0"/>
                          </a:rPr>
                          <m:t>2</m:t>
                        </m:r>
                        <m:r>
                          <a:rPr lang="en-US" sz="2200" i="1">
                            <a:latin typeface="Cambria Math" panose="02040503050406030204" pitchFamily="18" charset="0"/>
                            <a:cs typeface="Times New Roman" panose="02020603050405020304" pitchFamily="18" charset="0"/>
                          </a:rPr>
                          <m:t>_</m:t>
                        </m:r>
                        <m:r>
                          <a:rPr lang="en-US" sz="2200" i="1">
                            <a:latin typeface="Cambria Math" panose="02040503050406030204" pitchFamily="18" charset="0"/>
                            <a:cs typeface="Times New Roman" panose="02020603050405020304" pitchFamily="18" charset="0"/>
                          </a:rPr>
                          <m:t>𝑛𝑒𝑤</m:t>
                        </m:r>
                      </m:sub>
                    </m:sSub>
                    <m:r>
                      <a:rPr lang="en-US" sz="2200" i="1">
                        <a:latin typeface="Cambria Math" panose="02040503050406030204" pitchFamily="18" charset="0"/>
                        <a:cs typeface="Times New Roman" panose="02020603050405020304" pitchFamily="18" charset="0"/>
                      </a:rPr>
                      <m:t>=</m:t>
                    </m:r>
                    <m:sSub>
                      <m:sSubPr>
                        <m:ctrlPr>
                          <a:rPr lang="en-US" sz="2200" i="1">
                            <a:latin typeface="Cambria Math" panose="02040503050406030204" pitchFamily="18" charset="0"/>
                            <a:cs typeface="Times New Roman" panose="02020603050405020304" pitchFamily="18" charset="0"/>
                          </a:rPr>
                        </m:ctrlPr>
                      </m:sSubPr>
                      <m:e>
                        <m:r>
                          <a:rPr lang="en-US" sz="2200" i="1">
                            <a:latin typeface="Cambria Math" panose="02040503050406030204" pitchFamily="18" charset="0"/>
                            <a:cs typeface="Times New Roman" panose="02020603050405020304" pitchFamily="18" charset="0"/>
                          </a:rPr>
                          <m:t>𝑊</m:t>
                        </m:r>
                      </m:e>
                      <m:sub>
                        <m:r>
                          <a:rPr lang="en-US" sz="2200" b="0" i="1" smtClean="0">
                            <a:latin typeface="Cambria Math" panose="02040503050406030204" pitchFamily="18" charset="0"/>
                            <a:cs typeface="Times New Roman" panose="02020603050405020304" pitchFamily="18" charset="0"/>
                          </a:rPr>
                          <m:t>2</m:t>
                        </m:r>
                      </m:sub>
                    </m:sSub>
                    <m:r>
                      <a:rPr lang="en-US" sz="2200" i="1">
                        <a:latin typeface="Cambria Math" panose="02040503050406030204" pitchFamily="18" charset="0"/>
                        <a:cs typeface="Times New Roman" panose="02020603050405020304" pitchFamily="18" charset="0"/>
                      </a:rPr>
                      <m:t>−</m:t>
                    </m:r>
                    <m:r>
                      <a:rPr lang="en-US" sz="2200" i="1">
                        <a:latin typeface="Cambria Math" panose="02040503050406030204" pitchFamily="18" charset="0"/>
                        <a:ea typeface="Cambria Math" panose="02040503050406030204" pitchFamily="18" charset="0"/>
                        <a:cs typeface="Times New Roman" panose="02020603050405020304" pitchFamily="18" charset="0"/>
                      </a:rPr>
                      <m:t>𝛾</m:t>
                    </m:r>
                    <m:r>
                      <a:rPr lang="en-US" sz="22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200" i="1">
                            <a:latin typeface="Cambria Math" panose="02040503050406030204" pitchFamily="18" charset="0"/>
                            <a:cs typeface="Times New Roman" panose="02020603050405020304" pitchFamily="18" charset="0"/>
                          </a:rPr>
                        </m:ctrlPr>
                      </m:sSubPr>
                      <m:e>
                        <m:r>
                          <a:rPr lang="en-US" sz="2200" i="1">
                            <a:latin typeface="Cambria Math" panose="02040503050406030204" pitchFamily="18" charset="0"/>
                            <a:cs typeface="Times New Roman" panose="02020603050405020304" pitchFamily="18" charset="0"/>
                          </a:rPr>
                          <m:t>𝑊</m:t>
                        </m:r>
                      </m:e>
                      <m:sub>
                        <m:r>
                          <a:rPr lang="en-US" sz="2200" i="1">
                            <a:latin typeface="Cambria Math" panose="02040503050406030204" pitchFamily="18" charset="0"/>
                            <a:cs typeface="Times New Roman" panose="02020603050405020304" pitchFamily="18" charset="0"/>
                          </a:rPr>
                          <m:t>5</m:t>
                        </m:r>
                      </m:sub>
                    </m:sSub>
                    <m:r>
                      <a:rPr lang="en-US" sz="2200" i="1">
                        <a:latin typeface="Cambria Math" panose="02040503050406030204" pitchFamily="18" charset="0"/>
                        <a:cs typeface="Times New Roman" panose="02020603050405020304" pitchFamily="18" charset="0"/>
                      </a:rPr>
                      <m:t>.</m:t>
                    </m:r>
                    <m:sSub>
                      <m:sSubPr>
                        <m:ctrlPr>
                          <a:rPr lang="en-US" sz="2200" i="1">
                            <a:latin typeface="Cambria Math" panose="02040503050406030204" pitchFamily="18" charset="0"/>
                            <a:cs typeface="Times New Roman" panose="02020603050405020304" pitchFamily="18" charset="0"/>
                          </a:rPr>
                        </m:ctrlPr>
                      </m:sSubPr>
                      <m:e>
                        <m:r>
                          <a:rPr lang="en-US" sz="2200" i="1">
                            <a:latin typeface="Cambria Math" panose="02040503050406030204" pitchFamily="18" charset="0"/>
                            <a:cs typeface="Times New Roman" panose="02020603050405020304" pitchFamily="18" charset="0"/>
                          </a:rPr>
                          <m:t>𝑥</m:t>
                        </m:r>
                      </m:e>
                      <m:sub>
                        <m:r>
                          <a:rPr lang="en-US" sz="2200" b="0" i="1" smtClean="0">
                            <a:latin typeface="Cambria Math" panose="02040503050406030204" pitchFamily="18" charset="0"/>
                            <a:cs typeface="Times New Roman" panose="02020603050405020304" pitchFamily="18" charset="0"/>
                          </a:rPr>
                          <m:t>2</m:t>
                        </m:r>
                      </m:sub>
                    </m:sSub>
                  </m:oMath>
                </a14:m>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200" i="1">
                            <a:latin typeface="Cambria Math" panose="02040503050406030204" pitchFamily="18" charset="0"/>
                            <a:cs typeface="Times New Roman" panose="02020603050405020304" pitchFamily="18" charset="0"/>
                          </a:rPr>
                        </m:ctrlPr>
                      </m:sSubPr>
                      <m:e>
                        <m:r>
                          <a:rPr lang="en-US" sz="2200" i="1">
                            <a:latin typeface="Cambria Math" panose="02040503050406030204" pitchFamily="18" charset="0"/>
                            <a:cs typeface="Times New Roman" panose="02020603050405020304" pitchFamily="18" charset="0"/>
                          </a:rPr>
                          <m:t>𝑊</m:t>
                        </m:r>
                      </m:e>
                      <m:sub>
                        <m:r>
                          <a:rPr lang="en-US" sz="2200" b="0" i="1" smtClean="0">
                            <a:latin typeface="Cambria Math" panose="02040503050406030204" pitchFamily="18" charset="0"/>
                            <a:cs typeface="Times New Roman" panose="02020603050405020304" pitchFamily="18" charset="0"/>
                          </a:rPr>
                          <m:t>3</m:t>
                        </m:r>
                        <m:r>
                          <a:rPr lang="en-US" sz="2200" i="1">
                            <a:latin typeface="Cambria Math" panose="02040503050406030204" pitchFamily="18" charset="0"/>
                            <a:cs typeface="Times New Roman" panose="02020603050405020304" pitchFamily="18" charset="0"/>
                          </a:rPr>
                          <m:t>_</m:t>
                        </m:r>
                        <m:r>
                          <a:rPr lang="en-US" sz="2200" i="1">
                            <a:latin typeface="Cambria Math" panose="02040503050406030204" pitchFamily="18" charset="0"/>
                            <a:cs typeface="Times New Roman" panose="02020603050405020304" pitchFamily="18" charset="0"/>
                          </a:rPr>
                          <m:t>𝑛𝑒𝑤</m:t>
                        </m:r>
                      </m:sub>
                    </m:sSub>
                    <m:r>
                      <a:rPr lang="en-US" sz="2200" i="1">
                        <a:latin typeface="Cambria Math" panose="02040503050406030204" pitchFamily="18" charset="0"/>
                        <a:cs typeface="Times New Roman" panose="02020603050405020304" pitchFamily="18" charset="0"/>
                      </a:rPr>
                      <m:t>=</m:t>
                    </m:r>
                    <m:sSub>
                      <m:sSubPr>
                        <m:ctrlPr>
                          <a:rPr lang="en-US" sz="2200" i="1">
                            <a:latin typeface="Cambria Math" panose="02040503050406030204" pitchFamily="18" charset="0"/>
                            <a:cs typeface="Times New Roman" panose="02020603050405020304" pitchFamily="18" charset="0"/>
                          </a:rPr>
                        </m:ctrlPr>
                      </m:sSubPr>
                      <m:e>
                        <m:r>
                          <a:rPr lang="en-US" sz="2200" i="1">
                            <a:latin typeface="Cambria Math" panose="02040503050406030204" pitchFamily="18" charset="0"/>
                            <a:cs typeface="Times New Roman" panose="02020603050405020304" pitchFamily="18" charset="0"/>
                          </a:rPr>
                          <m:t>𝑊</m:t>
                        </m:r>
                      </m:e>
                      <m:sub>
                        <m:r>
                          <a:rPr lang="en-US" sz="2200" b="0" i="1" smtClean="0">
                            <a:latin typeface="Cambria Math" panose="02040503050406030204" pitchFamily="18" charset="0"/>
                            <a:cs typeface="Times New Roman" panose="02020603050405020304" pitchFamily="18" charset="0"/>
                          </a:rPr>
                          <m:t>3</m:t>
                        </m:r>
                      </m:sub>
                    </m:sSub>
                    <m:r>
                      <a:rPr lang="en-US" sz="2200" i="1">
                        <a:latin typeface="Cambria Math" panose="02040503050406030204" pitchFamily="18" charset="0"/>
                        <a:cs typeface="Times New Roman" panose="02020603050405020304" pitchFamily="18" charset="0"/>
                      </a:rPr>
                      <m:t>−</m:t>
                    </m:r>
                    <m:r>
                      <a:rPr lang="en-US" sz="2200" i="1">
                        <a:latin typeface="Cambria Math" panose="02040503050406030204" pitchFamily="18" charset="0"/>
                        <a:ea typeface="Cambria Math" panose="02040503050406030204" pitchFamily="18" charset="0"/>
                        <a:cs typeface="Times New Roman" panose="02020603050405020304" pitchFamily="18" charset="0"/>
                      </a:rPr>
                      <m:t>𝛾</m:t>
                    </m:r>
                    <m:r>
                      <a:rPr lang="en-US" sz="22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200" i="1">
                            <a:latin typeface="Cambria Math" panose="02040503050406030204" pitchFamily="18" charset="0"/>
                            <a:cs typeface="Times New Roman" panose="02020603050405020304" pitchFamily="18" charset="0"/>
                          </a:rPr>
                        </m:ctrlPr>
                      </m:sSubPr>
                      <m:e>
                        <m:r>
                          <a:rPr lang="en-US" sz="2200" i="1">
                            <a:latin typeface="Cambria Math" panose="02040503050406030204" pitchFamily="18" charset="0"/>
                            <a:cs typeface="Times New Roman" panose="02020603050405020304" pitchFamily="18" charset="0"/>
                          </a:rPr>
                          <m:t>𝑊</m:t>
                        </m:r>
                      </m:e>
                      <m:sub>
                        <m:r>
                          <a:rPr lang="en-US" sz="2200" b="0" i="1" smtClean="0">
                            <a:latin typeface="Cambria Math" panose="02040503050406030204" pitchFamily="18" charset="0"/>
                            <a:cs typeface="Times New Roman" panose="02020603050405020304" pitchFamily="18" charset="0"/>
                          </a:rPr>
                          <m:t>6</m:t>
                        </m:r>
                      </m:sub>
                    </m:sSub>
                    <m:r>
                      <a:rPr lang="en-US" sz="2200" i="1">
                        <a:latin typeface="Cambria Math" panose="02040503050406030204" pitchFamily="18" charset="0"/>
                        <a:cs typeface="Times New Roman" panose="02020603050405020304" pitchFamily="18" charset="0"/>
                      </a:rPr>
                      <m:t>.</m:t>
                    </m:r>
                    <m:sSub>
                      <m:sSubPr>
                        <m:ctrlPr>
                          <a:rPr lang="en-US" sz="2200" i="1">
                            <a:latin typeface="Cambria Math" panose="02040503050406030204" pitchFamily="18" charset="0"/>
                            <a:cs typeface="Times New Roman" panose="02020603050405020304" pitchFamily="18" charset="0"/>
                          </a:rPr>
                        </m:ctrlPr>
                      </m:sSubPr>
                      <m:e>
                        <m:r>
                          <a:rPr lang="en-US" sz="2200" i="1">
                            <a:latin typeface="Cambria Math" panose="02040503050406030204" pitchFamily="18" charset="0"/>
                            <a:cs typeface="Times New Roman" panose="02020603050405020304" pitchFamily="18" charset="0"/>
                          </a:rPr>
                          <m:t>𝑥</m:t>
                        </m:r>
                      </m:e>
                      <m:sub>
                        <m:r>
                          <a:rPr lang="en-US" sz="2200" b="0" i="1" smtClean="0">
                            <a:latin typeface="Cambria Math" panose="02040503050406030204" pitchFamily="18" charset="0"/>
                            <a:cs typeface="Times New Roman" panose="02020603050405020304" pitchFamily="18" charset="0"/>
                          </a:rPr>
                          <m:t>1</m:t>
                        </m:r>
                      </m:sub>
                    </m:sSub>
                  </m:oMath>
                </a14:m>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200" i="1">
                            <a:latin typeface="Cambria Math" panose="02040503050406030204" pitchFamily="18" charset="0"/>
                            <a:cs typeface="Times New Roman" panose="02020603050405020304" pitchFamily="18" charset="0"/>
                          </a:rPr>
                        </m:ctrlPr>
                      </m:sSubPr>
                      <m:e>
                        <m:r>
                          <a:rPr lang="en-US" sz="2200" i="1">
                            <a:latin typeface="Cambria Math" panose="02040503050406030204" pitchFamily="18" charset="0"/>
                            <a:cs typeface="Times New Roman" panose="02020603050405020304" pitchFamily="18" charset="0"/>
                          </a:rPr>
                          <m:t>𝑊</m:t>
                        </m:r>
                      </m:e>
                      <m:sub>
                        <m:r>
                          <a:rPr lang="en-US" sz="2200" b="0" i="1" smtClean="0">
                            <a:latin typeface="Cambria Math" panose="02040503050406030204" pitchFamily="18" charset="0"/>
                            <a:cs typeface="Times New Roman" panose="02020603050405020304" pitchFamily="18" charset="0"/>
                          </a:rPr>
                          <m:t>4</m:t>
                        </m:r>
                        <m:r>
                          <a:rPr lang="en-US" sz="2200" i="1">
                            <a:latin typeface="Cambria Math" panose="02040503050406030204" pitchFamily="18" charset="0"/>
                            <a:cs typeface="Times New Roman" panose="02020603050405020304" pitchFamily="18" charset="0"/>
                          </a:rPr>
                          <m:t>_</m:t>
                        </m:r>
                        <m:r>
                          <a:rPr lang="en-US" sz="2200" i="1">
                            <a:latin typeface="Cambria Math" panose="02040503050406030204" pitchFamily="18" charset="0"/>
                            <a:cs typeface="Times New Roman" panose="02020603050405020304" pitchFamily="18" charset="0"/>
                          </a:rPr>
                          <m:t>𝑛𝑒𝑤</m:t>
                        </m:r>
                      </m:sub>
                    </m:sSub>
                    <m:r>
                      <a:rPr lang="en-US" sz="2200" i="1">
                        <a:latin typeface="Cambria Math" panose="02040503050406030204" pitchFamily="18" charset="0"/>
                        <a:cs typeface="Times New Roman" panose="02020603050405020304" pitchFamily="18" charset="0"/>
                      </a:rPr>
                      <m:t>=</m:t>
                    </m:r>
                    <m:sSub>
                      <m:sSubPr>
                        <m:ctrlPr>
                          <a:rPr lang="en-US" sz="2200" i="1">
                            <a:latin typeface="Cambria Math" panose="02040503050406030204" pitchFamily="18" charset="0"/>
                            <a:cs typeface="Times New Roman" panose="02020603050405020304" pitchFamily="18" charset="0"/>
                          </a:rPr>
                        </m:ctrlPr>
                      </m:sSubPr>
                      <m:e>
                        <m:r>
                          <a:rPr lang="en-US" sz="2200" i="1">
                            <a:latin typeface="Cambria Math" panose="02040503050406030204" pitchFamily="18" charset="0"/>
                            <a:cs typeface="Times New Roman" panose="02020603050405020304" pitchFamily="18" charset="0"/>
                          </a:rPr>
                          <m:t>𝑊</m:t>
                        </m:r>
                      </m:e>
                      <m:sub>
                        <m:r>
                          <a:rPr lang="en-US" sz="2200" b="0" i="1" smtClean="0">
                            <a:latin typeface="Cambria Math" panose="02040503050406030204" pitchFamily="18" charset="0"/>
                            <a:cs typeface="Times New Roman" panose="02020603050405020304" pitchFamily="18" charset="0"/>
                          </a:rPr>
                          <m:t>4</m:t>
                        </m:r>
                      </m:sub>
                    </m:sSub>
                    <m:r>
                      <a:rPr lang="en-US" sz="2200" i="1">
                        <a:latin typeface="Cambria Math" panose="02040503050406030204" pitchFamily="18" charset="0"/>
                        <a:cs typeface="Times New Roman" panose="02020603050405020304" pitchFamily="18" charset="0"/>
                      </a:rPr>
                      <m:t>−</m:t>
                    </m:r>
                    <m:r>
                      <a:rPr lang="en-US" sz="2200" i="1">
                        <a:latin typeface="Cambria Math" panose="02040503050406030204" pitchFamily="18" charset="0"/>
                        <a:ea typeface="Cambria Math" panose="02040503050406030204" pitchFamily="18" charset="0"/>
                        <a:cs typeface="Times New Roman" panose="02020603050405020304" pitchFamily="18" charset="0"/>
                      </a:rPr>
                      <m:t>𝛾</m:t>
                    </m:r>
                    <m:r>
                      <a:rPr lang="en-US" sz="22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200" i="1">
                            <a:latin typeface="Cambria Math" panose="02040503050406030204" pitchFamily="18" charset="0"/>
                            <a:cs typeface="Times New Roman" panose="02020603050405020304" pitchFamily="18" charset="0"/>
                          </a:rPr>
                        </m:ctrlPr>
                      </m:sSubPr>
                      <m:e>
                        <m:r>
                          <a:rPr lang="en-US" sz="2200" i="1">
                            <a:latin typeface="Cambria Math" panose="02040503050406030204" pitchFamily="18" charset="0"/>
                            <a:cs typeface="Times New Roman" panose="02020603050405020304" pitchFamily="18" charset="0"/>
                          </a:rPr>
                          <m:t>𝑊</m:t>
                        </m:r>
                      </m:e>
                      <m:sub>
                        <m:r>
                          <a:rPr lang="en-US" sz="2200" i="1">
                            <a:latin typeface="Cambria Math" panose="02040503050406030204" pitchFamily="18" charset="0"/>
                            <a:cs typeface="Times New Roman" panose="02020603050405020304" pitchFamily="18" charset="0"/>
                          </a:rPr>
                          <m:t>6</m:t>
                        </m:r>
                      </m:sub>
                    </m:sSub>
                    <m:r>
                      <a:rPr lang="en-US" sz="2200" i="1">
                        <a:latin typeface="Cambria Math" panose="02040503050406030204" pitchFamily="18" charset="0"/>
                        <a:cs typeface="Times New Roman" panose="02020603050405020304" pitchFamily="18" charset="0"/>
                      </a:rPr>
                      <m:t>.</m:t>
                    </m:r>
                    <m:sSub>
                      <m:sSubPr>
                        <m:ctrlPr>
                          <a:rPr lang="en-US" sz="2200" i="1">
                            <a:latin typeface="Cambria Math" panose="02040503050406030204" pitchFamily="18" charset="0"/>
                            <a:cs typeface="Times New Roman" panose="02020603050405020304" pitchFamily="18" charset="0"/>
                          </a:rPr>
                        </m:ctrlPr>
                      </m:sSubPr>
                      <m:e>
                        <m:r>
                          <a:rPr lang="en-US" sz="2200" i="1">
                            <a:latin typeface="Cambria Math" panose="02040503050406030204" pitchFamily="18" charset="0"/>
                            <a:cs typeface="Times New Roman" panose="02020603050405020304" pitchFamily="18" charset="0"/>
                          </a:rPr>
                          <m:t>𝑥</m:t>
                        </m:r>
                      </m:e>
                      <m:sub>
                        <m:r>
                          <a:rPr lang="en-US" sz="2200" b="0" i="1" smtClean="0">
                            <a:latin typeface="Cambria Math" panose="02040503050406030204" pitchFamily="18" charset="0"/>
                            <a:cs typeface="Times New Roman" panose="02020603050405020304" pitchFamily="18" charset="0"/>
                          </a:rPr>
                          <m:t>2</m:t>
                        </m:r>
                      </m:sub>
                    </m:sSub>
                  </m:oMath>
                </a14:m>
                <a:endParaRPr lang="en-US" sz="2200" dirty="0">
                  <a:latin typeface="Times New Roman" panose="02020603050405020304" pitchFamily="18" charset="0"/>
                  <a:cs typeface="Times New Roman" panose="02020603050405020304" pitchFamily="18" charset="0"/>
                </a:endParaRPr>
              </a:p>
            </p:txBody>
          </p:sp>
        </mc:Choice>
        <mc:Fallback xmlns="">
          <p:sp>
            <p:nvSpPr>
              <p:cNvPr id="36" name="Content Placeholder 2"/>
              <p:cNvSpPr txBox="1">
                <a:spLocks noRot="1" noChangeAspect="1" noMove="1" noResize="1" noEditPoints="1" noAdjustHandles="1" noChangeArrowheads="1" noChangeShapeType="1" noTextEdit="1"/>
              </p:cNvSpPr>
              <p:nvPr/>
            </p:nvSpPr>
            <p:spPr>
              <a:xfrm>
                <a:off x="337226" y="1283473"/>
                <a:ext cx="8763000" cy="5257577"/>
              </a:xfrm>
              <a:prstGeom prst="rect">
                <a:avLst/>
              </a:prstGeom>
              <a:blipFill>
                <a:blip r:embed="rId2"/>
                <a:stretch>
                  <a:fillRect l="-904" t="-812"/>
                </a:stretch>
              </a:blipFill>
            </p:spPr>
            <p:txBody>
              <a:bodyPr/>
              <a:lstStyle/>
              <a:p>
                <a:r>
                  <a:rPr lang="en-US">
                    <a:noFill/>
                  </a:rPr>
                  <a:t> </a:t>
                </a:r>
              </a:p>
            </p:txBody>
          </p:sp>
        </mc:Fallback>
      </mc:AlternateContent>
      <p:sp>
        <p:nvSpPr>
          <p:cNvPr id="51" name="Rectangle 3"/>
          <p:cNvSpPr>
            <a:spLocks noChangeArrowheads="1"/>
          </p:cNvSpPr>
          <p:nvPr/>
        </p:nvSpPr>
        <p:spPr bwMode="auto">
          <a:xfrm>
            <a:off x="5255926" y="6493677"/>
            <a:ext cx="3953178" cy="26161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en-US" sz="1100" dirty="0">
                <a:latin typeface="Arial" panose="020B0604020202020204" pitchFamily="34" charset="0"/>
              </a:rPr>
              <a:t>https://hmkcode.github.io/ai/backpropagation-step-by-step/</a:t>
            </a: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grpSp>
        <p:nvGrpSpPr>
          <p:cNvPr id="25" name="Group 24"/>
          <p:cNvGrpSpPr/>
          <p:nvPr/>
        </p:nvGrpSpPr>
        <p:grpSpPr>
          <a:xfrm>
            <a:off x="6017044" y="76200"/>
            <a:ext cx="3105195" cy="1657282"/>
            <a:chOff x="1619553" y="1404888"/>
            <a:chExt cx="5991225" cy="3105150"/>
          </a:xfrm>
        </p:grpSpPr>
        <p:pic>
          <p:nvPicPr>
            <p:cNvPr id="26" name="Picture 25"/>
            <p:cNvPicPr>
              <a:picLocks noChangeAspect="1"/>
            </p:cNvPicPr>
            <p:nvPr/>
          </p:nvPicPr>
          <p:blipFill>
            <a:blip r:embed="rId3"/>
            <a:stretch>
              <a:fillRect/>
            </a:stretch>
          </p:blipFill>
          <p:spPr>
            <a:xfrm>
              <a:off x="1619553" y="1404888"/>
              <a:ext cx="5991225" cy="3105150"/>
            </a:xfrm>
            <a:prstGeom prst="rect">
              <a:avLst/>
            </a:prstGeom>
          </p:spPr>
        </p:pic>
        <p:grpSp>
          <p:nvGrpSpPr>
            <p:cNvPr id="27" name="Group 26"/>
            <p:cNvGrpSpPr/>
            <p:nvPr/>
          </p:nvGrpSpPr>
          <p:grpSpPr>
            <a:xfrm>
              <a:off x="1981200" y="2368610"/>
              <a:ext cx="496588" cy="496588"/>
              <a:chOff x="847912" y="2507638"/>
              <a:chExt cx="496588" cy="496588"/>
            </a:xfrm>
          </p:grpSpPr>
          <p:sp>
            <p:nvSpPr>
              <p:cNvPr id="38" name="Oval 37"/>
              <p:cNvSpPr/>
              <p:nvPr/>
            </p:nvSpPr>
            <p:spPr>
              <a:xfrm>
                <a:off x="847912" y="2507638"/>
                <a:ext cx="496588" cy="496588"/>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9" name="TextBox 38"/>
                  <p:cNvSpPr txBox="1"/>
                  <p:nvPr/>
                </p:nvSpPr>
                <p:spPr>
                  <a:xfrm>
                    <a:off x="865636" y="2520842"/>
                    <a:ext cx="379615" cy="4757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050" i="1" smtClean="0">
                                  <a:ln>
                                    <a:noFill/>
                                  </a:ln>
                                  <a:solidFill>
                                    <a:schemeClr val="bg1"/>
                                  </a:solidFill>
                                  <a:latin typeface="Cambria Math" panose="02040503050406030204" pitchFamily="18" charset="0"/>
                                </a:rPr>
                              </m:ctrlPr>
                            </m:sSubPr>
                            <m:e>
                              <m:r>
                                <a:rPr lang="en-US" sz="1050" b="0" i="1" smtClean="0">
                                  <a:ln>
                                    <a:noFill/>
                                  </a:ln>
                                  <a:solidFill>
                                    <a:schemeClr val="bg1"/>
                                  </a:solidFill>
                                  <a:latin typeface="Cambria Math" panose="02040503050406030204" pitchFamily="18" charset="0"/>
                                </a:rPr>
                                <m:t>𝑥</m:t>
                              </m:r>
                            </m:e>
                            <m:sub>
                              <m:r>
                                <a:rPr lang="en-US" sz="1050" b="0" i="1" smtClean="0">
                                  <a:ln>
                                    <a:noFill/>
                                  </a:ln>
                                  <a:solidFill>
                                    <a:schemeClr val="bg1"/>
                                  </a:solidFill>
                                  <a:latin typeface="Cambria Math" panose="02040503050406030204" pitchFamily="18" charset="0"/>
                                </a:rPr>
                                <m:t>1</m:t>
                              </m:r>
                            </m:sub>
                          </m:sSub>
                        </m:oMath>
                      </m:oMathPara>
                    </a14:m>
                    <a:endParaRPr lang="en-US" sz="1050" dirty="0">
                      <a:ln>
                        <a:noFill/>
                      </a:ln>
                      <a:solidFill>
                        <a:schemeClr val="bg1"/>
                      </a:solidFill>
                    </a:endParaRPr>
                  </a:p>
                </p:txBody>
              </p:sp>
            </mc:Choice>
            <mc:Fallback xmlns="">
              <p:sp>
                <p:nvSpPr>
                  <p:cNvPr id="39" name="TextBox 38"/>
                  <p:cNvSpPr txBox="1">
                    <a:spLocks noRot="1" noChangeAspect="1" noMove="1" noResize="1" noEditPoints="1" noAdjustHandles="1" noChangeArrowheads="1" noChangeShapeType="1" noTextEdit="1"/>
                  </p:cNvSpPr>
                  <p:nvPr/>
                </p:nvSpPr>
                <p:spPr>
                  <a:xfrm>
                    <a:off x="865636" y="2520842"/>
                    <a:ext cx="379615" cy="475747"/>
                  </a:xfrm>
                  <a:prstGeom prst="rect">
                    <a:avLst/>
                  </a:prstGeom>
                  <a:blipFill>
                    <a:blip r:embed="rId4"/>
                    <a:stretch>
                      <a:fillRect r="-25000"/>
                    </a:stretch>
                  </a:blipFill>
                </p:spPr>
                <p:txBody>
                  <a:bodyPr/>
                  <a:lstStyle/>
                  <a:p>
                    <a:r>
                      <a:rPr lang="en-US">
                        <a:noFill/>
                      </a:rPr>
                      <a:t> </a:t>
                    </a:r>
                  </a:p>
                </p:txBody>
              </p:sp>
            </mc:Fallback>
          </mc:AlternateContent>
        </p:grpSp>
        <p:grpSp>
          <p:nvGrpSpPr>
            <p:cNvPr id="28" name="Group 27"/>
            <p:cNvGrpSpPr/>
            <p:nvPr/>
          </p:nvGrpSpPr>
          <p:grpSpPr>
            <a:xfrm>
              <a:off x="1981200" y="3476550"/>
              <a:ext cx="496588" cy="549896"/>
              <a:chOff x="847912" y="2454330"/>
              <a:chExt cx="496588" cy="549896"/>
            </a:xfrm>
          </p:grpSpPr>
          <p:sp>
            <p:nvSpPr>
              <p:cNvPr id="35" name="Oval 34"/>
              <p:cNvSpPr/>
              <p:nvPr/>
            </p:nvSpPr>
            <p:spPr>
              <a:xfrm>
                <a:off x="847912" y="2507638"/>
                <a:ext cx="496588" cy="496588"/>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7" name="TextBox 36"/>
                  <p:cNvSpPr txBox="1"/>
                  <p:nvPr/>
                </p:nvSpPr>
                <p:spPr>
                  <a:xfrm>
                    <a:off x="865636" y="2454330"/>
                    <a:ext cx="379615" cy="4757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050" i="1" smtClean="0">
                                  <a:ln>
                                    <a:noFill/>
                                  </a:ln>
                                  <a:solidFill>
                                    <a:schemeClr val="bg1"/>
                                  </a:solidFill>
                                  <a:latin typeface="Cambria Math" panose="02040503050406030204" pitchFamily="18" charset="0"/>
                                </a:rPr>
                              </m:ctrlPr>
                            </m:sSubPr>
                            <m:e>
                              <m:r>
                                <a:rPr lang="en-US" sz="1050" b="0" i="1" smtClean="0">
                                  <a:ln>
                                    <a:noFill/>
                                  </a:ln>
                                  <a:solidFill>
                                    <a:schemeClr val="bg1"/>
                                  </a:solidFill>
                                  <a:latin typeface="Cambria Math" panose="02040503050406030204" pitchFamily="18" charset="0"/>
                                </a:rPr>
                                <m:t>𝑥</m:t>
                              </m:r>
                            </m:e>
                            <m:sub>
                              <m:r>
                                <a:rPr lang="en-US" sz="1050" b="0" i="1" smtClean="0">
                                  <a:ln>
                                    <a:noFill/>
                                  </a:ln>
                                  <a:solidFill>
                                    <a:schemeClr val="bg1"/>
                                  </a:solidFill>
                                  <a:latin typeface="Cambria Math" panose="02040503050406030204" pitchFamily="18" charset="0"/>
                                </a:rPr>
                                <m:t>2</m:t>
                              </m:r>
                            </m:sub>
                          </m:sSub>
                        </m:oMath>
                      </m:oMathPara>
                    </a14:m>
                    <a:endParaRPr lang="en-US" sz="1050" dirty="0">
                      <a:ln>
                        <a:noFill/>
                      </a:ln>
                      <a:solidFill>
                        <a:schemeClr val="bg1"/>
                      </a:solidFill>
                    </a:endParaRPr>
                  </a:p>
                </p:txBody>
              </p:sp>
            </mc:Choice>
            <mc:Fallback xmlns="">
              <p:sp>
                <p:nvSpPr>
                  <p:cNvPr id="37" name="TextBox 36"/>
                  <p:cNvSpPr txBox="1">
                    <a:spLocks noRot="1" noChangeAspect="1" noMove="1" noResize="1" noEditPoints="1" noAdjustHandles="1" noChangeArrowheads="1" noChangeShapeType="1" noTextEdit="1"/>
                  </p:cNvSpPr>
                  <p:nvPr/>
                </p:nvSpPr>
                <p:spPr>
                  <a:xfrm>
                    <a:off x="865636" y="2454330"/>
                    <a:ext cx="379615" cy="475749"/>
                  </a:xfrm>
                  <a:prstGeom prst="rect">
                    <a:avLst/>
                  </a:prstGeom>
                  <a:blipFill>
                    <a:blip r:embed="rId5"/>
                    <a:stretch>
                      <a:fillRect r="-28125"/>
                    </a:stretch>
                  </a:blipFill>
                </p:spPr>
                <p:txBody>
                  <a:bodyPr/>
                  <a:lstStyle/>
                  <a:p>
                    <a:r>
                      <a:rPr lang="en-US">
                        <a:noFill/>
                      </a:rPr>
                      <a:t> </a:t>
                    </a:r>
                  </a:p>
                </p:txBody>
              </p:sp>
            </mc:Fallback>
          </mc:AlternateContent>
        </p:grpSp>
        <p:grpSp>
          <p:nvGrpSpPr>
            <p:cNvPr id="29" name="Group 28"/>
            <p:cNvGrpSpPr/>
            <p:nvPr/>
          </p:nvGrpSpPr>
          <p:grpSpPr>
            <a:xfrm>
              <a:off x="4091015" y="2368610"/>
              <a:ext cx="496588" cy="496588"/>
              <a:chOff x="847912" y="2507638"/>
              <a:chExt cx="496588" cy="496588"/>
            </a:xfrm>
          </p:grpSpPr>
          <p:sp>
            <p:nvSpPr>
              <p:cNvPr id="33" name="Oval 32"/>
              <p:cNvSpPr/>
              <p:nvPr/>
            </p:nvSpPr>
            <p:spPr>
              <a:xfrm>
                <a:off x="847912" y="2507638"/>
                <a:ext cx="496588" cy="496588"/>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4" name="TextBox 33"/>
                  <p:cNvSpPr txBox="1"/>
                  <p:nvPr/>
                </p:nvSpPr>
                <p:spPr>
                  <a:xfrm>
                    <a:off x="875576" y="2520842"/>
                    <a:ext cx="379615" cy="4757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050" i="1" smtClean="0">
                                  <a:ln>
                                    <a:noFill/>
                                  </a:ln>
                                  <a:solidFill>
                                    <a:schemeClr val="bg1"/>
                                  </a:solidFill>
                                  <a:latin typeface="Cambria Math" panose="02040503050406030204" pitchFamily="18" charset="0"/>
                                </a:rPr>
                              </m:ctrlPr>
                            </m:sSubPr>
                            <m:e>
                              <m:r>
                                <a:rPr lang="en-US" sz="1050" b="0" i="1" smtClean="0">
                                  <a:ln>
                                    <a:noFill/>
                                  </a:ln>
                                  <a:solidFill>
                                    <a:schemeClr val="bg1"/>
                                  </a:solidFill>
                                  <a:latin typeface="Cambria Math" panose="02040503050406030204" pitchFamily="18" charset="0"/>
                                </a:rPr>
                                <m:t>𝑎</m:t>
                              </m:r>
                            </m:e>
                            <m:sub>
                              <m:r>
                                <a:rPr lang="en-US" sz="1050" b="0" i="1" smtClean="0">
                                  <a:ln>
                                    <a:noFill/>
                                  </a:ln>
                                  <a:solidFill>
                                    <a:schemeClr val="bg1"/>
                                  </a:solidFill>
                                  <a:latin typeface="Cambria Math" panose="02040503050406030204" pitchFamily="18" charset="0"/>
                                </a:rPr>
                                <m:t>1</m:t>
                              </m:r>
                            </m:sub>
                          </m:sSub>
                        </m:oMath>
                      </m:oMathPara>
                    </a14:m>
                    <a:endParaRPr lang="en-US" sz="1050" dirty="0">
                      <a:ln>
                        <a:noFill/>
                      </a:ln>
                      <a:solidFill>
                        <a:schemeClr val="bg1"/>
                      </a:solidFill>
                    </a:endParaRPr>
                  </a:p>
                </p:txBody>
              </p:sp>
            </mc:Choice>
            <mc:Fallback xmlns="">
              <p:sp>
                <p:nvSpPr>
                  <p:cNvPr id="34" name="TextBox 33"/>
                  <p:cNvSpPr txBox="1">
                    <a:spLocks noRot="1" noChangeAspect="1" noMove="1" noResize="1" noEditPoints="1" noAdjustHandles="1" noChangeArrowheads="1" noChangeShapeType="1" noTextEdit="1"/>
                  </p:cNvSpPr>
                  <p:nvPr/>
                </p:nvSpPr>
                <p:spPr>
                  <a:xfrm>
                    <a:off x="875576" y="2520842"/>
                    <a:ext cx="379615" cy="475747"/>
                  </a:xfrm>
                  <a:prstGeom prst="rect">
                    <a:avLst/>
                  </a:prstGeom>
                  <a:blipFill>
                    <a:blip r:embed="rId6"/>
                    <a:stretch>
                      <a:fillRect r="-25000"/>
                    </a:stretch>
                  </a:blipFill>
                </p:spPr>
                <p:txBody>
                  <a:bodyPr/>
                  <a:lstStyle/>
                  <a:p>
                    <a:r>
                      <a:rPr lang="en-US">
                        <a:noFill/>
                      </a:rPr>
                      <a:t> </a:t>
                    </a:r>
                  </a:p>
                </p:txBody>
              </p:sp>
            </mc:Fallback>
          </mc:AlternateContent>
        </p:grpSp>
        <p:grpSp>
          <p:nvGrpSpPr>
            <p:cNvPr id="30" name="Group 29"/>
            <p:cNvGrpSpPr/>
            <p:nvPr/>
          </p:nvGrpSpPr>
          <p:grpSpPr>
            <a:xfrm>
              <a:off x="4114072" y="3500249"/>
              <a:ext cx="496588" cy="499482"/>
              <a:chOff x="847912" y="2507638"/>
              <a:chExt cx="496588" cy="499482"/>
            </a:xfrm>
          </p:grpSpPr>
          <p:sp>
            <p:nvSpPr>
              <p:cNvPr id="31" name="Oval 30"/>
              <p:cNvSpPr/>
              <p:nvPr/>
            </p:nvSpPr>
            <p:spPr>
              <a:xfrm>
                <a:off x="847912" y="2507638"/>
                <a:ext cx="496588" cy="496588"/>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2" name="TextBox 31"/>
                  <p:cNvSpPr txBox="1"/>
                  <p:nvPr/>
                </p:nvSpPr>
                <p:spPr>
                  <a:xfrm>
                    <a:off x="852519" y="2531373"/>
                    <a:ext cx="379615" cy="4757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050" i="1" smtClean="0">
                                  <a:ln>
                                    <a:noFill/>
                                  </a:ln>
                                  <a:solidFill>
                                    <a:schemeClr val="bg1"/>
                                  </a:solidFill>
                                  <a:latin typeface="Cambria Math" panose="02040503050406030204" pitchFamily="18" charset="0"/>
                                </a:rPr>
                              </m:ctrlPr>
                            </m:sSubPr>
                            <m:e>
                              <m:r>
                                <a:rPr lang="en-US" sz="1050" b="0" i="1" smtClean="0">
                                  <a:ln>
                                    <a:noFill/>
                                  </a:ln>
                                  <a:solidFill>
                                    <a:schemeClr val="bg1"/>
                                  </a:solidFill>
                                  <a:latin typeface="Cambria Math" panose="02040503050406030204" pitchFamily="18" charset="0"/>
                                </a:rPr>
                                <m:t>𝑎</m:t>
                              </m:r>
                            </m:e>
                            <m:sub>
                              <m:r>
                                <a:rPr lang="en-US" sz="1050" b="0" i="1" smtClean="0">
                                  <a:ln>
                                    <a:noFill/>
                                  </a:ln>
                                  <a:solidFill>
                                    <a:schemeClr val="bg1"/>
                                  </a:solidFill>
                                  <a:latin typeface="Cambria Math" panose="02040503050406030204" pitchFamily="18" charset="0"/>
                                </a:rPr>
                                <m:t>2</m:t>
                              </m:r>
                            </m:sub>
                          </m:sSub>
                        </m:oMath>
                      </m:oMathPara>
                    </a14:m>
                    <a:endParaRPr lang="en-US" sz="1050" dirty="0">
                      <a:ln>
                        <a:noFill/>
                      </a:ln>
                      <a:solidFill>
                        <a:schemeClr val="bg1"/>
                      </a:solidFill>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852519" y="2531373"/>
                    <a:ext cx="379615" cy="475747"/>
                  </a:xfrm>
                  <a:prstGeom prst="rect">
                    <a:avLst/>
                  </a:prstGeom>
                  <a:blipFill>
                    <a:blip r:embed="rId7"/>
                    <a:stretch>
                      <a:fillRect r="-28125"/>
                    </a:stretch>
                  </a:blipFill>
                </p:spPr>
                <p:txBody>
                  <a:bodyPr/>
                  <a:lstStyle/>
                  <a:p>
                    <a:r>
                      <a:rPr lang="en-US">
                        <a:noFill/>
                      </a:rPr>
                      <a:t> </a:t>
                    </a:r>
                  </a:p>
                </p:txBody>
              </p:sp>
            </mc:Fallback>
          </mc:AlternateContent>
        </p:grpSp>
      </p:grpSp>
      <mc:AlternateContent xmlns:mc="http://schemas.openxmlformats.org/markup-compatibility/2006" xmlns:a14="http://schemas.microsoft.com/office/drawing/2010/main">
        <mc:Choice Requires="a14">
          <p:sp>
            <p:nvSpPr>
              <p:cNvPr id="3" name="Rectangle 2"/>
              <p:cNvSpPr/>
              <p:nvPr/>
            </p:nvSpPr>
            <p:spPr>
              <a:xfrm>
                <a:off x="2175497" y="1090244"/>
                <a:ext cx="209512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𝑎</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𝑥</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𝑊</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𝑥</m:t>
                              </m:r>
                            </m:e>
                            <m:sub>
                              <m:r>
                                <a:rPr lang="en-US" i="1">
                                  <a:latin typeface="Cambria Math" panose="02040503050406030204" pitchFamily="18" charset="0"/>
                                  <a:cs typeface="Times New Roman" panose="02020603050405020304" pitchFamily="18" charset="0"/>
                                </a:rPr>
                                <m:t>2</m:t>
                              </m:r>
                            </m:sub>
                          </m:sSub>
                          <m:r>
                            <a:rPr lang="en-US" i="1">
                              <a:latin typeface="Cambria Math" panose="02040503050406030204" pitchFamily="18" charset="0"/>
                              <a:cs typeface="Times New Roman" panose="02020603050405020304" pitchFamily="18" charset="0"/>
                            </a:rPr>
                            <m:t>𝑊</m:t>
                          </m:r>
                        </m:e>
                        <m:sub>
                          <m:r>
                            <a:rPr lang="en-US" i="1">
                              <a:latin typeface="Cambria Math" panose="02040503050406030204" pitchFamily="18" charset="0"/>
                              <a:cs typeface="Times New Roman" panose="02020603050405020304" pitchFamily="18" charset="0"/>
                            </a:rPr>
                            <m:t>2</m:t>
                          </m:r>
                        </m:sub>
                      </m:sSub>
                    </m:oMath>
                  </m:oMathPara>
                </a14:m>
                <a:endParaRPr lang="en-US" dirty="0"/>
              </a:p>
            </p:txBody>
          </p:sp>
        </mc:Choice>
        <mc:Fallback xmlns="">
          <p:sp>
            <p:nvSpPr>
              <p:cNvPr id="3" name="Rectangle 2"/>
              <p:cNvSpPr>
                <a:spLocks noRot="1" noChangeAspect="1" noMove="1" noResize="1" noEditPoints="1" noAdjustHandles="1" noChangeArrowheads="1" noChangeShapeType="1" noTextEdit="1"/>
              </p:cNvSpPr>
              <p:nvPr/>
            </p:nvSpPr>
            <p:spPr>
              <a:xfrm>
                <a:off x="2175497" y="1090244"/>
                <a:ext cx="2095125" cy="369332"/>
              </a:xfrm>
              <a:prstGeom prst="rect">
                <a:avLst/>
              </a:prstGeom>
              <a:blipFill>
                <a:blip r:embed="rId8"/>
                <a:stretch>
                  <a:fillRect b="-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2209800" y="1383310"/>
                <a:ext cx="209589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𝑎</m:t>
                          </m:r>
                        </m:e>
                        <m:sub>
                          <m:r>
                            <a:rPr lang="en-US" i="1">
                              <a:latin typeface="Cambria Math" panose="02040503050406030204" pitchFamily="18" charset="0"/>
                              <a:cs typeface="Times New Roman" panose="02020603050405020304" pitchFamily="18" charset="0"/>
                            </a:rPr>
                            <m:t>2</m:t>
                          </m:r>
                        </m:sub>
                      </m:sSub>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𝑥</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cs typeface="Times New Roman" panose="02020603050405020304" pitchFamily="18" charset="0"/>
                            </a:rPr>
                            <m:t>𝑊</m:t>
                          </m:r>
                        </m:e>
                        <m:sub>
                          <m:r>
                            <a:rPr lang="en-US" i="1">
                              <a:latin typeface="Cambria Math" panose="02040503050406030204" pitchFamily="18" charset="0"/>
                              <a:cs typeface="Times New Roman" panose="02020603050405020304" pitchFamily="18" charset="0"/>
                            </a:rPr>
                            <m:t>3</m:t>
                          </m:r>
                        </m:sub>
                      </m:sSub>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𝑥</m:t>
                              </m:r>
                            </m:e>
                            <m:sub>
                              <m:r>
                                <a:rPr lang="en-US" i="1">
                                  <a:latin typeface="Cambria Math" panose="02040503050406030204" pitchFamily="18" charset="0"/>
                                  <a:cs typeface="Times New Roman" panose="02020603050405020304" pitchFamily="18" charset="0"/>
                                </a:rPr>
                                <m:t>2</m:t>
                              </m:r>
                            </m:sub>
                          </m:sSub>
                          <m:r>
                            <a:rPr lang="en-US" i="1">
                              <a:latin typeface="Cambria Math" panose="02040503050406030204" pitchFamily="18" charset="0"/>
                              <a:cs typeface="Times New Roman" panose="02020603050405020304" pitchFamily="18" charset="0"/>
                            </a:rPr>
                            <m:t>𝑊</m:t>
                          </m:r>
                        </m:e>
                        <m:sub>
                          <m:r>
                            <a:rPr lang="en-US" i="1">
                              <a:latin typeface="Cambria Math" panose="02040503050406030204" pitchFamily="18" charset="0"/>
                              <a:cs typeface="Times New Roman" panose="02020603050405020304" pitchFamily="18" charset="0"/>
                            </a:rPr>
                            <m:t>4</m:t>
                          </m:r>
                        </m:sub>
                      </m:sSub>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2209800" y="1383310"/>
                <a:ext cx="2095895" cy="369332"/>
              </a:xfrm>
              <a:prstGeom prst="rect">
                <a:avLst/>
              </a:prstGeom>
              <a:blipFill>
                <a:blip r:embed="rId9"/>
                <a:stretch>
                  <a:fillRect b="-1639"/>
                </a:stretch>
              </a:blipFill>
            </p:spPr>
            <p:txBody>
              <a:bodyPr/>
              <a:lstStyle/>
              <a:p>
                <a:r>
                  <a:rPr lang="en-US">
                    <a:noFill/>
                  </a:rPr>
                  <a:t> </a:t>
                </a:r>
              </a:p>
            </p:txBody>
          </p:sp>
        </mc:Fallback>
      </mc:AlternateContent>
    </p:spTree>
    <p:extLst>
      <p:ext uri="{BB962C8B-B14F-4D97-AF65-F5344CB8AC3E}">
        <p14:creationId xmlns:p14="http://schemas.microsoft.com/office/powerpoint/2010/main" val="4187563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4962" y="438484"/>
            <a:ext cx="6589199" cy="823690"/>
          </a:xfrm>
        </p:spPr>
        <p:txBody>
          <a:bodyPr/>
          <a:lstStyle/>
          <a:p>
            <a:r>
              <a:rPr lang="en-US" dirty="0">
                <a:latin typeface="Times New Roman" panose="02020603050405020304" pitchFamily="18" charset="0"/>
                <a:cs typeface="Times New Roman" panose="02020603050405020304" pitchFamily="18" charset="0"/>
              </a:rPr>
              <a:t>Numerical Example</a:t>
            </a:r>
          </a:p>
        </p:txBody>
      </p:sp>
      <p:sp>
        <p:nvSpPr>
          <p:cNvPr id="4" name="Slide Number Placeholder 3"/>
          <p:cNvSpPr>
            <a:spLocks noGrp="1"/>
          </p:cNvSpPr>
          <p:nvPr>
            <p:ph type="sldNum" sz="quarter" idx="12"/>
          </p:nvPr>
        </p:nvSpPr>
        <p:spPr/>
        <p:txBody>
          <a:bodyPr/>
          <a:lstStyle/>
          <a:p>
            <a:fld id="{76F96C40-0356-46F5-90E5-FF57DE76D9A0}" type="slidenum">
              <a:rPr lang="en-US" smtClean="0"/>
              <a:t>8</a:t>
            </a:fld>
            <a:endParaRPr lang="en-US"/>
          </a:p>
        </p:txBody>
      </p:sp>
      <p:sp>
        <p:nvSpPr>
          <p:cNvPr id="41" name="Content Placeholder 2"/>
          <p:cNvSpPr txBox="1">
            <a:spLocks/>
          </p:cNvSpPr>
          <p:nvPr/>
        </p:nvSpPr>
        <p:spPr>
          <a:xfrm>
            <a:off x="304800" y="1295622"/>
            <a:ext cx="8763000" cy="525757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en-US" sz="2200" dirty="0">
              <a:latin typeface="Times New Roman" panose="02020603050405020304" pitchFamily="18" charset="0"/>
              <a:cs typeface="Times New Roman" panose="02020603050405020304" pitchFamily="18" charset="0"/>
            </a:endParaRPr>
          </a:p>
        </p:txBody>
      </p:sp>
      <p:sp>
        <p:nvSpPr>
          <p:cNvPr id="36" name="Content Placeholder 2"/>
          <p:cNvSpPr txBox="1">
            <a:spLocks/>
          </p:cNvSpPr>
          <p:nvPr/>
        </p:nvSpPr>
        <p:spPr>
          <a:xfrm>
            <a:off x="609600" y="1295622"/>
            <a:ext cx="8763000" cy="525757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2667000" y="1652697"/>
            <a:ext cx="6229350" cy="4933950"/>
          </a:xfrm>
          <a:prstGeom prst="rect">
            <a:avLst/>
          </a:prstGeom>
        </p:spPr>
      </p:pic>
      <p:pic>
        <p:nvPicPr>
          <p:cNvPr id="5" name="Picture 4"/>
          <p:cNvPicPr>
            <a:picLocks noChangeAspect="1"/>
          </p:cNvPicPr>
          <p:nvPr/>
        </p:nvPicPr>
        <p:blipFill>
          <a:blip r:embed="rId3"/>
          <a:stretch>
            <a:fillRect/>
          </a:stretch>
        </p:blipFill>
        <p:spPr>
          <a:xfrm>
            <a:off x="831279" y="1752600"/>
            <a:ext cx="7477125" cy="2009775"/>
          </a:xfrm>
          <a:prstGeom prst="rect">
            <a:avLst/>
          </a:prstGeom>
        </p:spPr>
      </p:pic>
      <p:sp>
        <p:nvSpPr>
          <p:cNvPr id="9" name="Rectangle 3"/>
          <p:cNvSpPr>
            <a:spLocks noChangeArrowheads="1"/>
          </p:cNvSpPr>
          <p:nvPr/>
        </p:nvSpPr>
        <p:spPr bwMode="auto">
          <a:xfrm>
            <a:off x="5257800" y="6608321"/>
            <a:ext cx="3953178" cy="26161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en-US" sz="1100" dirty="0">
                <a:latin typeface="Arial" panose="020B0604020202020204" pitchFamily="34" charset="0"/>
              </a:rPr>
              <a:t>https://hmkcode.github.io/ai/backpropagation-step-by-step/</a:t>
            </a: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7" name="TextBox 6"/>
              <p:cNvSpPr txBox="1"/>
              <p:nvPr/>
            </p:nvSpPr>
            <p:spPr>
              <a:xfrm>
                <a:off x="762000" y="2157140"/>
                <a:ext cx="228600" cy="261610"/>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100" i="1" smtClean="0">
                          <a:solidFill>
                            <a:schemeClr val="accent2"/>
                          </a:solidFill>
                          <a:latin typeface="Cambria Math" panose="02040503050406030204" pitchFamily="18" charset="0"/>
                          <a:ea typeface="Cambria Math" panose="02040503050406030204" pitchFamily="18" charset="0"/>
                        </a:rPr>
                        <m:t>𝛾</m:t>
                      </m:r>
                    </m:oMath>
                  </m:oMathPara>
                </a14:m>
                <a:endParaRPr lang="en-US" sz="1100" dirty="0">
                  <a:solidFill>
                    <a:schemeClr val="accent2"/>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62000" y="2157140"/>
                <a:ext cx="228600" cy="261610"/>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75648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ppt_x"/>
                                          </p:val>
                                        </p:tav>
                                      </p:tavLst>
                                    </p:anim>
                                    <p:anim calcmode="lin" valueType="num">
                                      <p:cBhvr additive="base">
                                        <p:cTn id="7" dur="500"/>
                                        <p:tgtEl>
                                          <p:spTgt spid="5"/>
                                        </p:tgtEl>
                                        <p:attrNameLst>
                                          <p:attrName>ppt_y</p:attrName>
                                        </p:attrNameLst>
                                      </p:cBhvr>
                                      <p:tavLst>
                                        <p:tav tm="0">
                                          <p:val>
                                            <p:strVal val="ppt_y"/>
                                          </p:val>
                                        </p:tav>
                                        <p:tav tm="100000">
                                          <p:val>
                                            <p:strVal val="1+ppt_h/2"/>
                                          </p:val>
                                        </p:tav>
                                      </p:tavLst>
                                    </p:anim>
                                    <p:set>
                                      <p:cBhvr>
                                        <p:cTn id="8" dur="1" fill="hold">
                                          <p:stCondLst>
                                            <p:cond delay="499"/>
                                          </p:stCondLst>
                                        </p:cTn>
                                        <p:tgtEl>
                                          <p:spTgt spid="5"/>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7"/>
                                        </p:tgtEl>
                                        <p:attrNameLst>
                                          <p:attrName>ppt_x</p:attrName>
                                        </p:attrNameLst>
                                      </p:cBhvr>
                                      <p:tavLst>
                                        <p:tav tm="0">
                                          <p:val>
                                            <p:strVal val="ppt_x"/>
                                          </p:val>
                                        </p:tav>
                                        <p:tav tm="100000">
                                          <p:val>
                                            <p:strVal val="ppt_x"/>
                                          </p:val>
                                        </p:tav>
                                      </p:tavLst>
                                    </p:anim>
                                    <p:anim calcmode="lin" valueType="num">
                                      <p:cBhvr additive="base">
                                        <p:cTn id="11" dur="500"/>
                                        <p:tgtEl>
                                          <p:spTgt spid="7"/>
                                        </p:tgtEl>
                                        <p:attrNameLst>
                                          <p:attrName>ppt_y</p:attrName>
                                        </p:attrNameLst>
                                      </p:cBhvr>
                                      <p:tavLst>
                                        <p:tav tm="0">
                                          <p:val>
                                            <p:strVal val="ppt_y"/>
                                          </p:val>
                                        </p:tav>
                                        <p:tav tm="100000">
                                          <p:val>
                                            <p:strVal val="1+ppt_h/2"/>
                                          </p:val>
                                        </p:tav>
                                      </p:tavLst>
                                    </p:anim>
                                    <p:set>
                                      <p:cBhvr>
                                        <p:cTn id="12" dur="1" fill="hold">
                                          <p:stCondLst>
                                            <p:cond delay="499"/>
                                          </p:stCondLst>
                                        </p:cTn>
                                        <p:tgtEl>
                                          <p:spTgt spid="7"/>
                                        </p:tgtEl>
                                        <p:attrNameLst>
                                          <p:attrName>style.visibility</p:attrName>
                                        </p:attrNameLst>
                                      </p:cBhvr>
                                      <p:to>
                                        <p:strVal val="hidden"/>
                                      </p:to>
                                    </p:set>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ppt_x"/>
                                          </p:val>
                                        </p:tav>
                                        <p:tav tm="100000">
                                          <p:val>
                                            <p:strVal val="#ppt_x"/>
                                          </p:val>
                                        </p:tav>
                                      </p:tavLst>
                                    </p:anim>
                                    <p:anim calcmode="lin" valueType="num">
                                      <p:cBhvr additive="base">
                                        <p:cTn id="1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4962" y="438484"/>
            <a:ext cx="6589199" cy="823690"/>
          </a:xfrm>
        </p:spPr>
        <p:txBody>
          <a:bodyPr/>
          <a:lstStyle/>
          <a:p>
            <a:r>
              <a:rPr lang="en-US" dirty="0">
                <a:latin typeface="Times New Roman" panose="02020603050405020304" pitchFamily="18" charset="0"/>
                <a:cs typeface="Times New Roman" panose="02020603050405020304" pitchFamily="18" charset="0"/>
              </a:rPr>
              <a:t>NN or DNN?</a:t>
            </a:r>
          </a:p>
        </p:txBody>
      </p:sp>
      <p:sp>
        <p:nvSpPr>
          <p:cNvPr id="4" name="Slide Number Placeholder 3"/>
          <p:cNvSpPr>
            <a:spLocks noGrp="1"/>
          </p:cNvSpPr>
          <p:nvPr>
            <p:ph type="sldNum" sz="quarter" idx="12"/>
          </p:nvPr>
        </p:nvSpPr>
        <p:spPr/>
        <p:txBody>
          <a:bodyPr/>
          <a:lstStyle/>
          <a:p>
            <a:fld id="{76F96C40-0356-46F5-90E5-FF57DE76D9A0}" type="slidenum">
              <a:rPr lang="en-US" smtClean="0"/>
              <a:t>9</a:t>
            </a:fld>
            <a:endParaRPr lang="en-US"/>
          </a:p>
        </p:txBody>
      </p:sp>
      <p:sp>
        <p:nvSpPr>
          <p:cNvPr id="41" name="Content Placeholder 2"/>
          <p:cNvSpPr txBox="1">
            <a:spLocks/>
          </p:cNvSpPr>
          <p:nvPr/>
        </p:nvSpPr>
        <p:spPr>
          <a:xfrm>
            <a:off x="228600" y="1230569"/>
            <a:ext cx="8763000" cy="525757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200" dirty="0">
                <a:latin typeface="Times New Roman" panose="02020603050405020304" pitchFamily="18" charset="0"/>
                <a:cs typeface="Times New Roman" panose="02020603050405020304" pitchFamily="18" charset="0"/>
              </a:rPr>
              <a:t>What is the difference between NN and DNN?</a:t>
            </a:r>
          </a:p>
          <a:p>
            <a:r>
              <a:rPr lang="en-US" sz="2200" dirty="0">
                <a:latin typeface="Times New Roman" panose="02020603050405020304" pitchFamily="18" charset="0"/>
                <a:cs typeface="Times New Roman" panose="02020603050405020304" pitchFamily="18" charset="0"/>
              </a:rPr>
              <a:t>Different people have different definitions for DNN.</a:t>
            </a:r>
          </a:p>
          <a:p>
            <a:pPr marL="457200" indent="-457200">
              <a:buFont typeface="+mj-lt"/>
              <a:buAutoNum type="arabicPeriod"/>
            </a:pPr>
            <a:r>
              <a:rPr lang="en-US" sz="2200" dirty="0">
                <a:latin typeface="Times New Roman" panose="02020603050405020304" pitchFamily="18" charset="0"/>
                <a:cs typeface="Times New Roman" panose="02020603050405020304" pitchFamily="18" charset="0"/>
              </a:rPr>
              <a:t>DNN is a regular ANN which has more than one hidden layer.</a:t>
            </a:r>
          </a:p>
          <a:p>
            <a:pPr marL="457200" indent="-457200">
              <a:buFont typeface="+mj-lt"/>
              <a:buAutoNum type="arabicPeriod"/>
            </a:pPr>
            <a:r>
              <a:rPr lang="en-US" sz="2200" dirty="0">
                <a:latin typeface="Times New Roman" panose="02020603050405020304" pitchFamily="18" charset="0"/>
                <a:cs typeface="Times New Roman" panose="02020603050405020304" pitchFamily="18" charset="0"/>
              </a:rPr>
              <a:t>DNNs are more advanced NN models that are used for designing CNN, RNN,… models</a:t>
            </a: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4114800" y="3581400"/>
            <a:ext cx="4602603" cy="2602867"/>
          </a:xfrm>
          <a:prstGeom prst="rect">
            <a:avLst/>
          </a:prstGeom>
        </p:spPr>
      </p:pic>
      <p:sp>
        <p:nvSpPr>
          <p:cNvPr id="36" name="Content Placeholder 2"/>
          <p:cNvSpPr txBox="1">
            <a:spLocks/>
          </p:cNvSpPr>
          <p:nvPr/>
        </p:nvSpPr>
        <p:spPr>
          <a:xfrm>
            <a:off x="254540" y="3460614"/>
            <a:ext cx="3725368" cy="3105193"/>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457200" indent="-457200">
              <a:buFont typeface="+mj-lt"/>
              <a:buAutoNum type="arabicPeriod" startAt="3"/>
            </a:pPr>
            <a:r>
              <a:rPr lang="en-US" sz="2200" dirty="0">
                <a:latin typeface="Times New Roman" panose="02020603050405020304" pitchFamily="18" charset="0"/>
                <a:cs typeface="Times New Roman" panose="02020603050405020304" pitchFamily="18" charset="0"/>
              </a:rPr>
              <a:t>An ANN is only good at learning the weights of a network with one hidden layer but does not contain multiple hidden layers and hence it cannot learn complex features. Deep learning can be expensive and require massive datasets to train itself on.</a:t>
            </a: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224146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21769</TotalTime>
  <Words>2554</Words>
  <Application>Microsoft Office PowerPoint</Application>
  <PresentationFormat>On-screen Show (4:3)</PresentationFormat>
  <Paragraphs>486</Paragraphs>
  <Slides>25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Arial Unicode MS</vt:lpstr>
      <vt:lpstr>Calibri</vt:lpstr>
      <vt:lpstr>Cambria Math</vt:lpstr>
      <vt:lpstr>Century Gothic</vt:lpstr>
      <vt:lpstr>Spoqa Han Sans</vt:lpstr>
      <vt:lpstr>Times New Roman</vt:lpstr>
      <vt:lpstr>Wingdings 3</vt:lpstr>
      <vt:lpstr>Wisp</vt:lpstr>
      <vt:lpstr>Machine Learning II</vt:lpstr>
      <vt:lpstr>Back propagation- simple model</vt:lpstr>
      <vt:lpstr>Back propagation</vt:lpstr>
      <vt:lpstr>Numerical Example</vt:lpstr>
      <vt:lpstr>Numerical Example</vt:lpstr>
      <vt:lpstr>Numerical Example</vt:lpstr>
      <vt:lpstr>Numerical Example</vt:lpstr>
      <vt:lpstr>Numerical Example</vt:lpstr>
      <vt:lpstr>NN or DNN?</vt:lpstr>
      <vt:lpstr>Back propagation example</vt:lpstr>
      <vt:lpstr>Back propagation example</vt:lpstr>
      <vt:lpstr>Back propagation example</vt:lpstr>
      <vt:lpstr>Back propagation example</vt:lpstr>
      <vt:lpstr>What is Keras?</vt:lpstr>
      <vt:lpstr>Keras installation</vt:lpstr>
      <vt:lpstr>OCR in Keras</vt:lpstr>
      <vt:lpstr>Data preparation</vt:lpstr>
      <vt:lpstr>Data preparation</vt:lpstr>
      <vt:lpstr>Design Model</vt:lpstr>
      <vt:lpstr>Evaluate Model</vt:lpstr>
      <vt:lpstr>Evaluate Model</vt:lpstr>
      <vt:lpstr>Model performance</vt:lpstr>
      <vt:lpstr>Model performance</vt:lpstr>
      <vt:lpstr>Model performance</vt:lpstr>
      <vt:lpstr>Assignment 3</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I</dc:title>
  <dc:creator>Marvine</dc:creator>
  <cp:lastModifiedBy>Roozbeh Sadeghian</cp:lastModifiedBy>
  <cp:revision>902</cp:revision>
  <cp:lastPrinted>2018-11-28T04:34:15Z</cp:lastPrinted>
  <dcterms:created xsi:type="dcterms:W3CDTF">2016-06-23T19:27:44Z</dcterms:created>
  <dcterms:modified xsi:type="dcterms:W3CDTF">2021-09-30T00:32:50Z</dcterms:modified>
</cp:coreProperties>
</file>