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0.xml" ContentType="application/vnd.openxmlformats-officedocument.drawingml.chart+xml"/>
  <Override PartName="/ppt/charts/chart20.xml" ContentType="application/vnd.openxmlformats-officedocument.drawingml.chart+xml"/>
  <Override PartName="/ppt/theme/themeOverride10.xml" ContentType="application/vnd.openxmlformats-officedocument.themeOverride+xml"/>
  <Override PartName="/ppt/drawings/drawing10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60" r:id="rId2"/>
    <p:sldId id="385" r:id="rId3"/>
    <p:sldId id="418" r:id="rId4"/>
    <p:sldId id="419" r:id="rId5"/>
    <p:sldId id="417" r:id="rId6"/>
    <p:sldId id="406" r:id="rId7"/>
    <p:sldId id="325" r:id="rId8"/>
    <p:sldId id="416" r:id="rId9"/>
    <p:sldId id="407" r:id="rId10"/>
    <p:sldId id="282" r:id="rId11"/>
    <p:sldId id="383" r:id="rId12"/>
    <p:sldId id="398" r:id="rId13"/>
    <p:sldId id="420" r:id="rId14"/>
    <p:sldId id="421" r:id="rId15"/>
    <p:sldId id="422" r:id="rId16"/>
    <p:sldId id="431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399" r:id="rId26"/>
    <p:sldId id="3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 autoAdjust="0"/>
    <p:restoredTop sz="86418"/>
  </p:normalViewPr>
  <p:slideViewPr>
    <p:cSldViewPr snapToGrid="0" snapToObjects="1">
      <p:cViewPr varScale="1">
        <p:scale>
          <a:sx n="144" d="100"/>
          <a:sy n="144" d="100"/>
        </p:scale>
        <p:origin x="95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0.xlsx"/><Relationship Id="rId1" Type="http://schemas.openxmlformats.org/officeDocument/2006/relationships/themeOverride" Target="../theme/themeOverride10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Sheet1!$B$48:$B$74</c:f>
              <c:numCache>
                <c:formatCode>General</c:formatCode>
                <c:ptCount val="27"/>
                <c:pt idx="0">
                  <c:v>-7</c:v>
                </c:pt>
                <c:pt idx="1">
                  <c:v>-6</c:v>
                </c:pt>
                <c:pt idx="2">
                  <c:v>-5</c:v>
                </c:pt>
                <c:pt idx="3">
                  <c:v>-4</c:v>
                </c:pt>
                <c:pt idx="4">
                  <c:v>-3</c:v>
                </c:pt>
                <c:pt idx="5">
                  <c:v>-2</c:v>
                </c:pt>
                <c:pt idx="6">
                  <c:v>-1.75</c:v>
                </c:pt>
                <c:pt idx="7">
                  <c:v>-1.5</c:v>
                </c:pt>
                <c:pt idx="8">
                  <c:v>-1.25</c:v>
                </c:pt>
                <c:pt idx="9">
                  <c:v>-1</c:v>
                </c:pt>
                <c:pt idx="10">
                  <c:v>-0.75</c:v>
                </c:pt>
                <c:pt idx="11">
                  <c:v>-0.5</c:v>
                </c:pt>
                <c:pt idx="12">
                  <c:v>-0.25</c:v>
                </c:pt>
                <c:pt idx="13">
                  <c:v>0</c:v>
                </c:pt>
                <c:pt idx="14">
                  <c:v>0.25</c:v>
                </c:pt>
                <c:pt idx="15">
                  <c:v>0.5</c:v>
                </c:pt>
                <c:pt idx="16">
                  <c:v>0.75</c:v>
                </c:pt>
                <c:pt idx="17">
                  <c:v>1</c:v>
                </c:pt>
                <c:pt idx="18">
                  <c:v>1.25</c:v>
                </c:pt>
                <c:pt idx="19">
                  <c:v>1.5</c:v>
                </c:pt>
                <c:pt idx="20">
                  <c:v>1.75</c:v>
                </c:pt>
                <c:pt idx="21">
                  <c:v>2</c:v>
                </c:pt>
                <c:pt idx="22">
                  <c:v>3</c:v>
                </c:pt>
                <c:pt idx="23">
                  <c:v>4</c:v>
                </c:pt>
                <c:pt idx="24">
                  <c:v>5</c:v>
                </c:pt>
                <c:pt idx="25">
                  <c:v>6</c:v>
                </c:pt>
                <c:pt idx="26">
                  <c:v>7</c:v>
                </c:pt>
              </c:numCache>
            </c:numRef>
          </c:cat>
          <c:val>
            <c:numRef>
              <c:f>Sheet1!$E$48:$E$74</c:f>
              <c:numCache>
                <c:formatCode>General</c:formatCode>
                <c:ptCount val="27"/>
                <c:pt idx="0">
                  <c:v>49</c:v>
                </c:pt>
                <c:pt idx="1">
                  <c:v>36</c:v>
                </c:pt>
                <c:pt idx="2">
                  <c:v>25</c:v>
                </c:pt>
                <c:pt idx="3">
                  <c:v>16</c:v>
                </c:pt>
                <c:pt idx="4">
                  <c:v>9</c:v>
                </c:pt>
                <c:pt idx="5">
                  <c:v>4</c:v>
                </c:pt>
                <c:pt idx="6">
                  <c:v>3.0625</c:v>
                </c:pt>
                <c:pt idx="7">
                  <c:v>2.25</c:v>
                </c:pt>
                <c:pt idx="8">
                  <c:v>1.5625</c:v>
                </c:pt>
                <c:pt idx="9">
                  <c:v>1</c:v>
                </c:pt>
                <c:pt idx="10">
                  <c:v>0.5625</c:v>
                </c:pt>
                <c:pt idx="11">
                  <c:v>0.25</c:v>
                </c:pt>
                <c:pt idx="12">
                  <c:v>6.25E-2</c:v>
                </c:pt>
                <c:pt idx="13">
                  <c:v>0</c:v>
                </c:pt>
                <c:pt idx="14">
                  <c:v>6.25E-2</c:v>
                </c:pt>
                <c:pt idx="15">
                  <c:v>0.25</c:v>
                </c:pt>
                <c:pt idx="16">
                  <c:v>0.5625</c:v>
                </c:pt>
                <c:pt idx="17">
                  <c:v>1</c:v>
                </c:pt>
                <c:pt idx="18">
                  <c:v>1.5625</c:v>
                </c:pt>
                <c:pt idx="19">
                  <c:v>2.25</c:v>
                </c:pt>
                <c:pt idx="20">
                  <c:v>3.0625</c:v>
                </c:pt>
                <c:pt idx="21">
                  <c:v>4</c:v>
                </c:pt>
                <c:pt idx="22">
                  <c:v>9</c:v>
                </c:pt>
                <c:pt idx="23">
                  <c:v>16</c:v>
                </c:pt>
                <c:pt idx="24">
                  <c:v>25</c:v>
                </c:pt>
                <c:pt idx="25">
                  <c:v>36</c:v>
                </c:pt>
                <c:pt idx="26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C9-4B78-9324-E2D176303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037248"/>
        <c:axId val="36602240"/>
      </c:lineChart>
      <c:catAx>
        <c:axId val="880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36602240"/>
        <c:crossesAt val="0"/>
        <c:auto val="1"/>
        <c:lblAlgn val="ctr"/>
        <c:lblOffset val="100"/>
        <c:noMultiLvlLbl val="0"/>
      </c:catAx>
      <c:valAx>
        <c:axId val="36602240"/>
        <c:scaling>
          <c:orientation val="minMax"/>
          <c:max val="3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88037248"/>
        <c:crosses val="autoZero"/>
        <c:crossBetween val="between"/>
        <c:minorUnit val="0.1"/>
      </c:valAx>
    </c:plotArea>
    <c:plotVisOnly val="1"/>
    <c:dispBlanksAs val="gap"/>
    <c:showDLblsOverMax val="0"/>
  </c:chart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Sheet1!$B$48:$B$74</c:f>
              <c:numCache>
                <c:formatCode>General</c:formatCode>
                <c:ptCount val="27"/>
                <c:pt idx="0">
                  <c:v>-7</c:v>
                </c:pt>
                <c:pt idx="1">
                  <c:v>-6</c:v>
                </c:pt>
                <c:pt idx="2">
                  <c:v>-5</c:v>
                </c:pt>
                <c:pt idx="3">
                  <c:v>-4</c:v>
                </c:pt>
                <c:pt idx="4">
                  <c:v>-3</c:v>
                </c:pt>
                <c:pt idx="5">
                  <c:v>-2</c:v>
                </c:pt>
                <c:pt idx="6">
                  <c:v>-1.75</c:v>
                </c:pt>
                <c:pt idx="7">
                  <c:v>-1.5</c:v>
                </c:pt>
                <c:pt idx="8">
                  <c:v>-1.25</c:v>
                </c:pt>
                <c:pt idx="9">
                  <c:v>-1</c:v>
                </c:pt>
                <c:pt idx="10">
                  <c:v>-0.75</c:v>
                </c:pt>
                <c:pt idx="11">
                  <c:v>-0.5</c:v>
                </c:pt>
                <c:pt idx="12">
                  <c:v>-0.25</c:v>
                </c:pt>
                <c:pt idx="13">
                  <c:v>0</c:v>
                </c:pt>
                <c:pt idx="14">
                  <c:v>0.25</c:v>
                </c:pt>
                <c:pt idx="15">
                  <c:v>0.5</c:v>
                </c:pt>
                <c:pt idx="16">
                  <c:v>0.75</c:v>
                </c:pt>
                <c:pt idx="17">
                  <c:v>1</c:v>
                </c:pt>
                <c:pt idx="18">
                  <c:v>1.25</c:v>
                </c:pt>
                <c:pt idx="19">
                  <c:v>1.5</c:v>
                </c:pt>
                <c:pt idx="20">
                  <c:v>1.75</c:v>
                </c:pt>
                <c:pt idx="21">
                  <c:v>2</c:v>
                </c:pt>
                <c:pt idx="22">
                  <c:v>3</c:v>
                </c:pt>
                <c:pt idx="23">
                  <c:v>4</c:v>
                </c:pt>
                <c:pt idx="24">
                  <c:v>5</c:v>
                </c:pt>
                <c:pt idx="25">
                  <c:v>6</c:v>
                </c:pt>
                <c:pt idx="26">
                  <c:v>7</c:v>
                </c:pt>
              </c:numCache>
            </c:numRef>
          </c:cat>
          <c:val>
            <c:numRef>
              <c:f>Sheet1!$E$48:$E$74</c:f>
              <c:numCache>
                <c:formatCode>General</c:formatCode>
                <c:ptCount val="27"/>
                <c:pt idx="0">
                  <c:v>49</c:v>
                </c:pt>
                <c:pt idx="1">
                  <c:v>36</c:v>
                </c:pt>
                <c:pt idx="2">
                  <c:v>25</c:v>
                </c:pt>
                <c:pt idx="3">
                  <c:v>16</c:v>
                </c:pt>
                <c:pt idx="4">
                  <c:v>9</c:v>
                </c:pt>
                <c:pt idx="5">
                  <c:v>4</c:v>
                </c:pt>
                <c:pt idx="6">
                  <c:v>3.0625</c:v>
                </c:pt>
                <c:pt idx="7">
                  <c:v>2.25</c:v>
                </c:pt>
                <c:pt idx="8">
                  <c:v>1.5625</c:v>
                </c:pt>
                <c:pt idx="9">
                  <c:v>1</c:v>
                </c:pt>
                <c:pt idx="10">
                  <c:v>0.5625</c:v>
                </c:pt>
                <c:pt idx="11">
                  <c:v>0.25</c:v>
                </c:pt>
                <c:pt idx="12">
                  <c:v>6.25E-2</c:v>
                </c:pt>
                <c:pt idx="13">
                  <c:v>0</c:v>
                </c:pt>
                <c:pt idx="14">
                  <c:v>6.25E-2</c:v>
                </c:pt>
                <c:pt idx="15">
                  <c:v>0.25</c:v>
                </c:pt>
                <c:pt idx="16">
                  <c:v>0.5625</c:v>
                </c:pt>
                <c:pt idx="17">
                  <c:v>1</c:v>
                </c:pt>
                <c:pt idx="18">
                  <c:v>1.5625</c:v>
                </c:pt>
                <c:pt idx="19">
                  <c:v>2.25</c:v>
                </c:pt>
                <c:pt idx="20">
                  <c:v>3.0625</c:v>
                </c:pt>
                <c:pt idx="21">
                  <c:v>4</c:v>
                </c:pt>
                <c:pt idx="22">
                  <c:v>9</c:v>
                </c:pt>
                <c:pt idx="23">
                  <c:v>16</c:v>
                </c:pt>
                <c:pt idx="24">
                  <c:v>25</c:v>
                </c:pt>
                <c:pt idx="25">
                  <c:v>36</c:v>
                </c:pt>
                <c:pt idx="26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C9-4B78-9324-E2D176303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037248"/>
        <c:axId val="36602240"/>
      </c:lineChart>
      <c:catAx>
        <c:axId val="880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36602240"/>
        <c:crossesAt val="0"/>
        <c:auto val="1"/>
        <c:lblAlgn val="ctr"/>
        <c:lblOffset val="100"/>
        <c:noMultiLvlLbl val="0"/>
      </c:catAx>
      <c:valAx>
        <c:axId val="36602240"/>
        <c:scaling>
          <c:orientation val="minMax"/>
          <c:max val="3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88037248"/>
        <c:crosses val="autoZero"/>
        <c:crossBetween val="between"/>
        <c:minorUnit val="0.1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Sheet1!$B$1:$B$7</c:f>
              <c:numCache>
                <c:formatCode>General</c:formatCode>
                <c:ptCount val="7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</c:numCache>
            </c:numRef>
          </c:cat>
          <c:val>
            <c:numRef>
              <c:f>Sheet1!$A$1:$A$7</c:f>
              <c:numCache>
                <c:formatCode>General</c:formatCode>
                <c:ptCount val="7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47-4525-8063-12C2A33163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460416"/>
        <c:axId val="88819200"/>
      </c:lineChart>
      <c:catAx>
        <c:axId val="124460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 i="1"/>
                </a:pPr>
                <a:r>
                  <a:rPr lang="en-US" sz="2000" i="1"/>
                  <a:t>X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8819200"/>
        <c:crosses val="autoZero"/>
        <c:auto val="1"/>
        <c:lblAlgn val="ctr"/>
        <c:lblOffset val="100"/>
        <c:noMultiLvlLbl val="0"/>
      </c:catAx>
      <c:valAx>
        <c:axId val="88819200"/>
        <c:scaling>
          <c:orientation val="minMax"/>
          <c:max val="3.5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 sz="2000" i="1"/>
                </a:pPr>
                <a:r>
                  <a:rPr lang="en-US" sz="2000" i="1"/>
                  <a:t>Y</a:t>
                </a:r>
              </a:p>
            </c:rich>
          </c:tx>
          <c:layout>
            <c:manualLayout>
              <c:xMode val="edge"/>
              <c:yMode val="edge"/>
              <c:x val="0.05"/>
              <c:y val="3.6052785068533107E-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44604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Sheet1!$B$1:$B$7</c:f>
              <c:numCache>
                <c:formatCode>General</c:formatCode>
                <c:ptCount val="7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</c:numCache>
            </c:numRef>
          </c:cat>
          <c:val>
            <c:numRef>
              <c:f>Sheet1!$A$1:$A$7</c:f>
              <c:numCache>
                <c:formatCode>General</c:formatCode>
                <c:ptCount val="7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47-4525-8063-12C2A33163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460416"/>
        <c:axId val="88819200"/>
      </c:lineChart>
      <c:catAx>
        <c:axId val="124460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 i="1"/>
                </a:pPr>
                <a:r>
                  <a:rPr lang="en-US" sz="2000" i="1"/>
                  <a:t>X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8819200"/>
        <c:crosses val="autoZero"/>
        <c:auto val="1"/>
        <c:lblAlgn val="ctr"/>
        <c:lblOffset val="100"/>
        <c:noMultiLvlLbl val="0"/>
      </c:catAx>
      <c:valAx>
        <c:axId val="88819200"/>
        <c:scaling>
          <c:orientation val="minMax"/>
          <c:max val="3.5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 sz="2000" i="1"/>
                </a:pPr>
                <a:r>
                  <a:rPr lang="en-US" sz="2000" i="1"/>
                  <a:t>Y</a:t>
                </a:r>
              </a:p>
            </c:rich>
          </c:tx>
          <c:layout>
            <c:manualLayout>
              <c:xMode val="edge"/>
              <c:yMode val="edge"/>
              <c:x val="0.05"/>
              <c:y val="3.6052785068533107E-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44604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svg"/><Relationship Id="rId1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svg"/><Relationship Id="rId1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D30F51-DBF1-45FA-8B1F-E07A56CA03BA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1F394B-9BA4-4B3A-B81A-828E0B422FF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Feedforward versus recurrent networks</a:t>
          </a:r>
        </a:p>
      </dgm:t>
    </dgm:pt>
    <dgm:pt modelId="{8E32B881-8AC8-47AB-B96E-1CDA3B1731B4}" type="parTrans" cxnId="{EAD5DD2C-1891-454B-9397-21D84A3D63F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C744EB-E601-475B-A82A-883B92EE909A}" type="sibTrans" cxnId="{EAD5DD2C-1891-454B-9397-21D84A3D63F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87FF40-0E08-472C-A06C-D9E9D99C9312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Feedforward: No loops, input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hidden layers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output</a:t>
          </a:r>
        </a:p>
      </dgm:t>
    </dgm:pt>
    <dgm:pt modelId="{7F0BB05B-DA7E-4719-AECA-78D71495BD6A}" type="parTrans" cxnId="{2A44ABAD-F00A-441C-AE53-9B3FA1432CC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843986-AF4E-4831-A207-4F37FB50CF59}" type="sibTrans" cxnId="{2A44ABAD-F00A-441C-AE53-9B3FA1432CC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411EC4-91AB-433C-A875-2D929D068756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Recurrent: Use feedback (positive or negative)</a:t>
          </a:r>
        </a:p>
      </dgm:t>
    </dgm:pt>
    <dgm:pt modelId="{CF7716F1-2B2D-4239-A583-036809885F32}" type="parTrans" cxnId="{9B3CC9B6-A02A-4982-836F-1153632601B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AF2841-63A8-4334-ACBE-C96EB8C7DB31}" type="sibTrans" cxnId="{9B3CC9B6-A02A-4982-836F-1153632601B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D111F6-30CC-4198-8F1E-3961DE4115E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versus spiking</a:t>
          </a:r>
        </a:p>
      </dgm:t>
    </dgm:pt>
    <dgm:pt modelId="{D3F5CE2C-D349-4FE9-8CD2-0A0E9C097C47}" type="parTrans" cxnId="{EFE6097C-E372-46C8-B70E-2AB48305E87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4450F1-3900-441E-B173-66AE4E8A6CA4}" type="sibTrans" cxnId="{EFE6097C-E372-46C8-B70E-2AB48305E87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0ECC02-181C-4991-9289-B6471A657622}">
      <dgm:prSet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SNNs operate using spikes, which are discrete events that take place at points in time, rather than continuous values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0A479B-E50E-46AD-A486-7D576286E606}" type="parTrans" cxnId="{92933C25-1697-483E-B616-299F6A40295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65E3AA-1C42-4AAD-A693-A3E872352F07}" type="sibTrans" cxnId="{92933C25-1697-483E-B616-299F6A40295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73D325-80DF-4A85-BD09-EF038BA194FE}">
      <dgm:prSet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SNNs incorporate the concept of time into their operating model. The idea is that neurons in the SNN do not fire at each propagation cycle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564F92-F0F5-48E6-854A-E937055D5863}" type="parTrans" cxnId="{876A6D8B-D800-4EA4-A6F6-5ACD5E17289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771046-9C69-46EF-B6C6-61FE39AB35C3}" type="sibTrans" cxnId="{876A6D8B-D800-4EA4-A6F6-5ACD5E17289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FD141E-5C8F-44E7-B37C-8BF8A4CF61F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Supervised versus unsupervised learning</a:t>
          </a:r>
        </a:p>
      </dgm:t>
    </dgm:pt>
    <dgm:pt modelId="{BCE24DB3-4DA4-49B8-A258-8389C0EBAE7E}" type="parTrans" cxnId="{9109825D-0515-4E9A-BF7E-22BBAD47826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7A9FF0-F462-470A-A5E1-7F86012DECCB}" type="sibTrans" cxnId="{9109825D-0515-4E9A-BF7E-22BBAD47826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21F34C-4E44-4FEB-9728-76FA81C2D2C6}">
      <dgm:prSet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Supervised networks use a “teacher”</a:t>
          </a:r>
        </a:p>
      </dgm:t>
    </dgm:pt>
    <dgm:pt modelId="{0A59709A-3ED5-4A05-8514-EC7CE6B47AAA}" type="parTrans" cxnId="{2691AD96-227B-4676-A03A-11FF86AF523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BB32F3-2D5A-433D-9B4A-B25B7CF22F95}" type="sibTrans" cxnId="{2691AD96-227B-4676-A03A-11FF86AF523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6F3249-259B-4C62-8B01-065DF3B4FC37}">
      <dgm:prSet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The desired output for each input is provided by user</a:t>
          </a:r>
        </a:p>
      </dgm:t>
    </dgm:pt>
    <dgm:pt modelId="{725EEF18-EBF8-48FC-A31C-59D4162DC9F8}" type="parTrans" cxnId="{ABF50236-AE25-43F7-AE4E-910880D85A4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DA7459-15BC-4A2E-8D0A-90A0E886F432}" type="sibTrans" cxnId="{ABF50236-AE25-43F7-AE4E-910880D85A4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803CAC-CE8F-499C-8EEF-BF8E193C683B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Unsupervised networks find hidden statistical patterns in input data</a:t>
          </a:r>
        </a:p>
      </dgm:t>
    </dgm:pt>
    <dgm:pt modelId="{CFE02DBD-2D6D-4A91-AD85-AC55E188A63B}" type="parTrans" cxnId="{8B3A2689-0766-4D6B-B6C9-965AA806475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8EF8B4-A58D-4485-9C9C-DB185EBA6074}" type="sibTrans" cxnId="{8B3A2689-0766-4D6B-B6C9-965AA806475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BBF2AC-AB29-4131-B026-0FE80431203B}">
      <dgm:prSet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Clustering, principal component analysis</a:t>
          </a:r>
        </a:p>
      </dgm:t>
    </dgm:pt>
    <dgm:pt modelId="{16F5FDF5-340D-464A-ACC5-CCCDE981C630}" type="parTrans" cxnId="{96BDD45E-D981-4D7C-83D3-FF845CD5D82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DE89DC-8821-4647-AE3F-357065E71593}" type="sibTrans" cxnId="{96BDD45E-D981-4D7C-83D3-FF845CD5D82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B6F761-A22C-4DC3-9D2E-260B91F51922}" type="pres">
      <dgm:prSet presAssocID="{C2D30F51-DBF1-45FA-8B1F-E07A56CA03B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8B7C1C-3D26-49D4-A0DF-A18C282E5180}" type="pres">
      <dgm:prSet presAssocID="{721F394B-9BA4-4B3A-B81A-828E0B422FF0}" presName="linNode" presStyleCnt="0"/>
      <dgm:spPr/>
    </dgm:pt>
    <dgm:pt modelId="{CBB711EC-6B1B-4E30-8B5F-E39C87184050}" type="pres">
      <dgm:prSet presAssocID="{721F394B-9BA4-4B3A-B81A-828E0B422FF0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E3DE5-9304-4E50-B79F-DB1A577B0107}" type="pres">
      <dgm:prSet presAssocID="{721F394B-9BA4-4B3A-B81A-828E0B422FF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41C0E-15D9-4E84-BE7F-B4043DB425FC}" type="pres">
      <dgm:prSet presAssocID="{8AC744EB-E601-475B-A82A-883B92EE909A}" presName="sp" presStyleCnt="0"/>
      <dgm:spPr/>
    </dgm:pt>
    <dgm:pt modelId="{FEB6F365-83EF-4476-A1D9-CE5B8CBF6E14}" type="pres">
      <dgm:prSet presAssocID="{2AD111F6-30CC-4198-8F1E-3961DE4115E8}" presName="linNode" presStyleCnt="0"/>
      <dgm:spPr/>
    </dgm:pt>
    <dgm:pt modelId="{13BF9837-100A-4FB0-95D1-A2DFB26DB7C5}" type="pres">
      <dgm:prSet presAssocID="{2AD111F6-30CC-4198-8F1E-3961DE4115E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4D040E-9B83-4336-9363-5FF004332829}" type="pres">
      <dgm:prSet presAssocID="{2AD111F6-30CC-4198-8F1E-3961DE4115E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251DD-3F06-445B-8F7B-31F1F7AE3F65}" type="pres">
      <dgm:prSet presAssocID="{864450F1-3900-441E-B173-66AE4E8A6CA4}" presName="sp" presStyleCnt="0"/>
      <dgm:spPr/>
    </dgm:pt>
    <dgm:pt modelId="{0F29F635-BC02-47CD-9067-C955DC384570}" type="pres">
      <dgm:prSet presAssocID="{82FD141E-5C8F-44E7-B37C-8BF8A4CF61F2}" presName="linNode" presStyleCnt="0"/>
      <dgm:spPr/>
    </dgm:pt>
    <dgm:pt modelId="{71E8C0D1-D635-48E2-A6D6-D9263C7AE6AE}" type="pres">
      <dgm:prSet presAssocID="{82FD141E-5C8F-44E7-B37C-8BF8A4CF61F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8B60E-2347-4316-BB45-EB2B0EB16BF5}" type="pres">
      <dgm:prSet presAssocID="{82FD141E-5C8F-44E7-B37C-8BF8A4CF61F2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BDD45E-D981-4D7C-83D3-FF845CD5D827}" srcId="{B5803CAC-CE8F-499C-8EEF-BF8E193C683B}" destId="{07BBF2AC-AB29-4131-B026-0FE80431203B}" srcOrd="0" destOrd="0" parTransId="{16F5FDF5-340D-464A-ACC5-CCCDE981C630}" sibTransId="{81DE89DC-8821-4647-AE3F-357065E71593}"/>
    <dgm:cxn modelId="{EAD5DD2C-1891-454B-9397-21D84A3D63F6}" srcId="{C2D30F51-DBF1-45FA-8B1F-E07A56CA03BA}" destId="{721F394B-9BA4-4B3A-B81A-828E0B422FF0}" srcOrd="0" destOrd="0" parTransId="{8E32B881-8AC8-47AB-B96E-1CDA3B1731B4}" sibTransId="{8AC744EB-E601-475B-A82A-883B92EE909A}"/>
    <dgm:cxn modelId="{ABF50236-AE25-43F7-AE4E-910880D85A49}" srcId="{AA21F34C-4E44-4FEB-9728-76FA81C2D2C6}" destId="{D16F3249-259B-4C62-8B01-065DF3B4FC37}" srcOrd="0" destOrd="0" parTransId="{725EEF18-EBF8-48FC-A31C-59D4162DC9F8}" sibTransId="{C9DA7459-15BC-4A2E-8D0A-90A0E886F432}"/>
    <dgm:cxn modelId="{B40F93B1-BC05-41E4-9E5A-38735B3A4FB1}" type="presOf" srcId="{B5803CAC-CE8F-499C-8EEF-BF8E193C683B}" destId="{F928B60E-2347-4316-BB45-EB2B0EB16BF5}" srcOrd="0" destOrd="2" presId="urn:microsoft.com/office/officeart/2005/8/layout/vList5"/>
    <dgm:cxn modelId="{8E903D89-CA24-4FD0-93BD-CD11DC31D12B}" type="presOf" srcId="{D16F3249-259B-4C62-8B01-065DF3B4FC37}" destId="{F928B60E-2347-4316-BB45-EB2B0EB16BF5}" srcOrd="0" destOrd="1" presId="urn:microsoft.com/office/officeart/2005/8/layout/vList5"/>
    <dgm:cxn modelId="{71241C39-CAD5-4B57-927D-0CE568AAC848}" type="presOf" srcId="{280ECC02-181C-4991-9289-B6471A657622}" destId="{414D040E-9B83-4336-9363-5FF004332829}" srcOrd="0" destOrd="0" presId="urn:microsoft.com/office/officeart/2005/8/layout/vList5"/>
    <dgm:cxn modelId="{384ED0B5-9318-435E-A755-186C6A611FB5}" type="presOf" srcId="{C2D30F51-DBF1-45FA-8B1F-E07A56CA03BA}" destId="{1EB6F761-A22C-4DC3-9D2E-260B91F51922}" srcOrd="0" destOrd="0" presId="urn:microsoft.com/office/officeart/2005/8/layout/vList5"/>
    <dgm:cxn modelId="{EFE6097C-E372-46C8-B70E-2AB48305E878}" srcId="{C2D30F51-DBF1-45FA-8B1F-E07A56CA03BA}" destId="{2AD111F6-30CC-4198-8F1E-3961DE4115E8}" srcOrd="1" destOrd="0" parTransId="{D3F5CE2C-D349-4FE9-8CD2-0A0E9C097C47}" sibTransId="{864450F1-3900-441E-B173-66AE4E8A6CA4}"/>
    <dgm:cxn modelId="{4EE7894E-B51C-4E2A-9C94-05EEC484ADB2}" type="presOf" srcId="{0987FF40-0E08-472C-A06C-D9E9D99C9312}" destId="{09CE3DE5-9304-4E50-B79F-DB1A577B0107}" srcOrd="0" destOrd="0" presId="urn:microsoft.com/office/officeart/2005/8/layout/vList5"/>
    <dgm:cxn modelId="{4A74D53C-59F3-4C99-8A78-DD4399FD2625}" type="presOf" srcId="{1273D325-80DF-4A85-BD09-EF038BA194FE}" destId="{414D040E-9B83-4336-9363-5FF004332829}" srcOrd="0" destOrd="1" presId="urn:microsoft.com/office/officeart/2005/8/layout/vList5"/>
    <dgm:cxn modelId="{2A44ABAD-F00A-441C-AE53-9B3FA1432CC2}" srcId="{721F394B-9BA4-4B3A-B81A-828E0B422FF0}" destId="{0987FF40-0E08-472C-A06C-D9E9D99C9312}" srcOrd="0" destOrd="0" parTransId="{7F0BB05B-DA7E-4719-AECA-78D71495BD6A}" sibTransId="{1D843986-AF4E-4831-A207-4F37FB50CF59}"/>
    <dgm:cxn modelId="{92933C25-1697-483E-B616-299F6A40295F}" srcId="{2AD111F6-30CC-4198-8F1E-3961DE4115E8}" destId="{280ECC02-181C-4991-9289-B6471A657622}" srcOrd="0" destOrd="0" parTransId="{680A479B-E50E-46AD-A486-7D576286E606}" sibTransId="{9C65E3AA-1C42-4AAD-A693-A3E872352F07}"/>
    <dgm:cxn modelId="{832E1FB2-E03E-4393-9DF0-5D1A318708A8}" type="presOf" srcId="{EF411EC4-91AB-433C-A875-2D929D068756}" destId="{09CE3DE5-9304-4E50-B79F-DB1A577B0107}" srcOrd="0" destOrd="1" presId="urn:microsoft.com/office/officeart/2005/8/layout/vList5"/>
    <dgm:cxn modelId="{9B3CC9B6-A02A-4982-836F-1153632601BF}" srcId="{721F394B-9BA4-4B3A-B81A-828E0B422FF0}" destId="{EF411EC4-91AB-433C-A875-2D929D068756}" srcOrd="1" destOrd="0" parTransId="{CF7716F1-2B2D-4239-A583-036809885F32}" sibTransId="{E5AF2841-63A8-4334-ACBE-C96EB8C7DB31}"/>
    <dgm:cxn modelId="{9CA9AF87-5144-4B95-8234-7849AB10BDB4}" type="presOf" srcId="{721F394B-9BA4-4B3A-B81A-828E0B422FF0}" destId="{CBB711EC-6B1B-4E30-8B5F-E39C87184050}" srcOrd="0" destOrd="0" presId="urn:microsoft.com/office/officeart/2005/8/layout/vList5"/>
    <dgm:cxn modelId="{1623E1AD-12B2-456C-AC9B-42C0CD435C33}" type="presOf" srcId="{2AD111F6-30CC-4198-8F1E-3961DE4115E8}" destId="{13BF9837-100A-4FB0-95D1-A2DFB26DB7C5}" srcOrd="0" destOrd="0" presId="urn:microsoft.com/office/officeart/2005/8/layout/vList5"/>
    <dgm:cxn modelId="{02013292-FE06-436C-A622-12288565C420}" type="presOf" srcId="{AA21F34C-4E44-4FEB-9728-76FA81C2D2C6}" destId="{F928B60E-2347-4316-BB45-EB2B0EB16BF5}" srcOrd="0" destOrd="0" presId="urn:microsoft.com/office/officeart/2005/8/layout/vList5"/>
    <dgm:cxn modelId="{2691AD96-227B-4676-A03A-11FF86AF5232}" srcId="{82FD141E-5C8F-44E7-B37C-8BF8A4CF61F2}" destId="{AA21F34C-4E44-4FEB-9728-76FA81C2D2C6}" srcOrd="0" destOrd="0" parTransId="{0A59709A-3ED5-4A05-8514-EC7CE6B47AAA}" sibTransId="{C2BB32F3-2D5A-433D-9B4A-B25B7CF22F95}"/>
    <dgm:cxn modelId="{876A6D8B-D800-4EA4-A6F6-5ACD5E172891}" srcId="{2AD111F6-30CC-4198-8F1E-3961DE4115E8}" destId="{1273D325-80DF-4A85-BD09-EF038BA194FE}" srcOrd="1" destOrd="0" parTransId="{29564F92-F0F5-48E6-854A-E937055D5863}" sibTransId="{DF771046-9C69-46EF-B6C6-61FE39AB35C3}"/>
    <dgm:cxn modelId="{5F0482E2-7561-47A0-A527-8E9E4B46EB88}" type="presOf" srcId="{07BBF2AC-AB29-4131-B026-0FE80431203B}" destId="{F928B60E-2347-4316-BB45-EB2B0EB16BF5}" srcOrd="0" destOrd="3" presId="urn:microsoft.com/office/officeart/2005/8/layout/vList5"/>
    <dgm:cxn modelId="{8B3A2689-0766-4D6B-B6C9-965AA806475B}" srcId="{82FD141E-5C8F-44E7-B37C-8BF8A4CF61F2}" destId="{B5803CAC-CE8F-499C-8EEF-BF8E193C683B}" srcOrd="1" destOrd="0" parTransId="{CFE02DBD-2D6D-4A91-AD85-AC55E188A63B}" sibTransId="{258EF8B4-A58D-4485-9C9C-DB185EBA6074}"/>
    <dgm:cxn modelId="{9109825D-0515-4E9A-BF7E-22BBAD478263}" srcId="{C2D30F51-DBF1-45FA-8B1F-E07A56CA03BA}" destId="{82FD141E-5C8F-44E7-B37C-8BF8A4CF61F2}" srcOrd="2" destOrd="0" parTransId="{BCE24DB3-4DA4-49B8-A258-8389C0EBAE7E}" sibTransId="{D37A9FF0-F462-470A-A5E1-7F86012DECCB}"/>
    <dgm:cxn modelId="{AD8EBBF3-8D58-4D65-AF67-B3CE887833DB}" type="presOf" srcId="{82FD141E-5C8F-44E7-B37C-8BF8A4CF61F2}" destId="{71E8C0D1-D635-48E2-A6D6-D9263C7AE6AE}" srcOrd="0" destOrd="0" presId="urn:microsoft.com/office/officeart/2005/8/layout/vList5"/>
    <dgm:cxn modelId="{1AB9B40B-B597-4BC0-AD73-D434B47C8F45}" type="presParOf" srcId="{1EB6F761-A22C-4DC3-9D2E-260B91F51922}" destId="{918B7C1C-3D26-49D4-A0DF-A18C282E5180}" srcOrd="0" destOrd="0" presId="urn:microsoft.com/office/officeart/2005/8/layout/vList5"/>
    <dgm:cxn modelId="{28D5B506-600F-4D70-925F-DFD00B98AB2C}" type="presParOf" srcId="{918B7C1C-3D26-49D4-A0DF-A18C282E5180}" destId="{CBB711EC-6B1B-4E30-8B5F-E39C87184050}" srcOrd="0" destOrd="0" presId="urn:microsoft.com/office/officeart/2005/8/layout/vList5"/>
    <dgm:cxn modelId="{484560C0-C8A1-4C6D-BF7E-3D20AD9CFF5A}" type="presParOf" srcId="{918B7C1C-3D26-49D4-A0DF-A18C282E5180}" destId="{09CE3DE5-9304-4E50-B79F-DB1A577B0107}" srcOrd="1" destOrd="0" presId="urn:microsoft.com/office/officeart/2005/8/layout/vList5"/>
    <dgm:cxn modelId="{C840FB7E-A643-4840-A91B-6D428A1CF186}" type="presParOf" srcId="{1EB6F761-A22C-4DC3-9D2E-260B91F51922}" destId="{FDB41C0E-15D9-4E84-BE7F-B4043DB425FC}" srcOrd="1" destOrd="0" presId="urn:microsoft.com/office/officeart/2005/8/layout/vList5"/>
    <dgm:cxn modelId="{9A70B6DC-51B7-4E0E-A34F-3EA24AFBFE69}" type="presParOf" srcId="{1EB6F761-A22C-4DC3-9D2E-260B91F51922}" destId="{FEB6F365-83EF-4476-A1D9-CE5B8CBF6E14}" srcOrd="2" destOrd="0" presId="urn:microsoft.com/office/officeart/2005/8/layout/vList5"/>
    <dgm:cxn modelId="{0370A49C-2B82-4A9A-92B2-2082EA509291}" type="presParOf" srcId="{FEB6F365-83EF-4476-A1D9-CE5B8CBF6E14}" destId="{13BF9837-100A-4FB0-95D1-A2DFB26DB7C5}" srcOrd="0" destOrd="0" presId="urn:microsoft.com/office/officeart/2005/8/layout/vList5"/>
    <dgm:cxn modelId="{1E67DC64-5A0D-4260-A77D-39276BAE8E3B}" type="presParOf" srcId="{FEB6F365-83EF-4476-A1D9-CE5B8CBF6E14}" destId="{414D040E-9B83-4336-9363-5FF004332829}" srcOrd="1" destOrd="0" presId="urn:microsoft.com/office/officeart/2005/8/layout/vList5"/>
    <dgm:cxn modelId="{7DB6D2AB-11D4-4901-A57A-F51C41AF3A7E}" type="presParOf" srcId="{1EB6F761-A22C-4DC3-9D2E-260B91F51922}" destId="{E2B251DD-3F06-445B-8F7B-31F1F7AE3F65}" srcOrd="3" destOrd="0" presId="urn:microsoft.com/office/officeart/2005/8/layout/vList5"/>
    <dgm:cxn modelId="{4DE6CAFE-27D5-4BEE-988C-6439F5CB2647}" type="presParOf" srcId="{1EB6F761-A22C-4DC3-9D2E-260B91F51922}" destId="{0F29F635-BC02-47CD-9067-C955DC384570}" srcOrd="4" destOrd="0" presId="urn:microsoft.com/office/officeart/2005/8/layout/vList5"/>
    <dgm:cxn modelId="{E2677463-E5F7-4508-BDD0-68E7A0C94659}" type="presParOf" srcId="{0F29F635-BC02-47CD-9067-C955DC384570}" destId="{71E8C0D1-D635-48E2-A6D6-D9263C7AE6AE}" srcOrd="0" destOrd="0" presId="urn:microsoft.com/office/officeart/2005/8/layout/vList5"/>
    <dgm:cxn modelId="{A434694D-0FEA-4F5C-A30D-55127C4ADB5A}" type="presParOf" srcId="{0F29F635-BC02-47CD-9067-C955DC384570}" destId="{F928B60E-2347-4316-BB45-EB2B0EB16B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4FB6F6-C5E1-4F87-B262-D9DF3C417C64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9796883-F662-4284-880B-E5660B6E09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As for this pattern of connections, the main distinction we can make is between:</a:t>
          </a:r>
        </a:p>
      </dgm:t>
    </dgm:pt>
    <dgm:pt modelId="{2D736399-EE77-4AE7-B389-357BFB648CDC}" type="parTrans" cxnId="{C1139B21-1838-4134-BED1-966C39255F0D}">
      <dgm:prSet/>
      <dgm:spPr/>
      <dgm:t>
        <a:bodyPr/>
        <a:lstStyle/>
        <a:p>
          <a:endParaRPr lang="en-US"/>
        </a:p>
      </dgm:t>
    </dgm:pt>
    <dgm:pt modelId="{813B2D83-FDAE-4BF2-AA39-8C28B4E8AF94}" type="sibTrans" cxnId="{C1139B21-1838-4134-BED1-966C39255F0D}">
      <dgm:prSet/>
      <dgm:spPr/>
      <dgm:t>
        <a:bodyPr/>
        <a:lstStyle/>
        <a:p>
          <a:endParaRPr lang="en-US"/>
        </a:p>
      </dgm:t>
    </dgm:pt>
    <dgm:pt modelId="{58E2EDFF-DCEF-4734-AC79-2CD279B3DC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Feed-forward networks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, where the data flow from input to output units is strictly feed-forward. The data processing can extend over multiple layers of units, but no feedback connections or connections between units of the same layer are present.</a:t>
          </a:r>
        </a:p>
      </dgm:t>
    </dgm:pt>
    <dgm:pt modelId="{35244D8E-6AAF-44A2-B2D0-4BA3C42761A9}" type="parTrans" cxnId="{602B2279-B6E9-4F40-A828-1A7E9B02B3D2}">
      <dgm:prSet/>
      <dgm:spPr/>
      <dgm:t>
        <a:bodyPr/>
        <a:lstStyle/>
        <a:p>
          <a:endParaRPr lang="en-US"/>
        </a:p>
      </dgm:t>
    </dgm:pt>
    <dgm:pt modelId="{A4C8CBA6-CC07-4C66-9E2F-FF05555C53F6}" type="sibTrans" cxnId="{602B2279-B6E9-4F40-A828-1A7E9B02B3D2}">
      <dgm:prSet/>
      <dgm:spPr/>
      <dgm:t>
        <a:bodyPr/>
        <a:lstStyle/>
        <a:p>
          <a:endParaRPr lang="en-US"/>
        </a:p>
      </dgm:t>
    </dgm:pt>
    <dgm:pt modelId="{8F343DC6-B1AC-4CE6-B88F-B638C3545520}" type="pres">
      <dgm:prSet presAssocID="{C64FB6F6-C5E1-4F87-B262-D9DF3C417C6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97DE1F-F751-47A2-8DFF-5BB53993A437}" type="pres">
      <dgm:prSet presAssocID="{79796883-F662-4284-880B-E5660B6E0966}" presName="compNode" presStyleCnt="0"/>
      <dgm:spPr/>
    </dgm:pt>
    <dgm:pt modelId="{2740F2AD-193D-48BF-B112-A0883D9C769C}" type="pres">
      <dgm:prSet presAssocID="{79796883-F662-4284-880B-E5660B6E096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DB16CD1-CF33-4067-B57D-34C08AC29F1A}" type="pres">
      <dgm:prSet presAssocID="{79796883-F662-4284-880B-E5660B6E0966}" presName="spaceRect" presStyleCnt="0"/>
      <dgm:spPr/>
    </dgm:pt>
    <dgm:pt modelId="{546522E8-7043-46BF-B10F-099C109E48F0}" type="pres">
      <dgm:prSet presAssocID="{79796883-F662-4284-880B-E5660B6E0966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AD4C511-26D0-4B2F-85CC-183831E874DE}" type="pres">
      <dgm:prSet presAssocID="{813B2D83-FDAE-4BF2-AA39-8C28B4E8AF94}" presName="sibTrans" presStyleCnt="0"/>
      <dgm:spPr/>
    </dgm:pt>
    <dgm:pt modelId="{1DA72341-67D2-4C2C-97F1-263E40198E34}" type="pres">
      <dgm:prSet presAssocID="{58E2EDFF-DCEF-4734-AC79-2CD279B3DC28}" presName="compNode" presStyleCnt="0"/>
      <dgm:spPr/>
    </dgm:pt>
    <dgm:pt modelId="{44EF81E9-A639-454A-928A-72F1202630BB}" type="pres">
      <dgm:prSet presAssocID="{58E2EDFF-DCEF-4734-AC79-2CD279B3DC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63CAD23C-B4B9-492F-B550-CD7388F796F9}" type="pres">
      <dgm:prSet presAssocID="{58E2EDFF-DCEF-4734-AC79-2CD279B3DC28}" presName="spaceRect" presStyleCnt="0"/>
      <dgm:spPr/>
    </dgm:pt>
    <dgm:pt modelId="{0E23969A-23FE-40A7-9BFB-4BAE7181F299}" type="pres">
      <dgm:prSet presAssocID="{58E2EDFF-DCEF-4734-AC79-2CD279B3DC28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8732F5-5DD6-4D8C-AA79-9CDAFCA082D9}" type="presOf" srcId="{79796883-F662-4284-880B-E5660B6E0966}" destId="{546522E8-7043-46BF-B10F-099C109E48F0}" srcOrd="0" destOrd="0" presId="urn:microsoft.com/office/officeart/2018/2/layout/IconLabelList"/>
    <dgm:cxn modelId="{CE8D9A81-DF73-483D-8D25-186CB850AAD3}" type="presOf" srcId="{C64FB6F6-C5E1-4F87-B262-D9DF3C417C64}" destId="{8F343DC6-B1AC-4CE6-B88F-B638C3545520}" srcOrd="0" destOrd="0" presId="urn:microsoft.com/office/officeart/2018/2/layout/IconLabelList"/>
    <dgm:cxn modelId="{602B2279-B6E9-4F40-A828-1A7E9B02B3D2}" srcId="{C64FB6F6-C5E1-4F87-B262-D9DF3C417C64}" destId="{58E2EDFF-DCEF-4734-AC79-2CD279B3DC28}" srcOrd="1" destOrd="0" parTransId="{35244D8E-6AAF-44A2-B2D0-4BA3C42761A9}" sibTransId="{A4C8CBA6-CC07-4C66-9E2F-FF05555C53F6}"/>
    <dgm:cxn modelId="{C5A30A06-E24D-492F-990D-BB08FD35DAEF}" type="presOf" srcId="{58E2EDFF-DCEF-4734-AC79-2CD279B3DC28}" destId="{0E23969A-23FE-40A7-9BFB-4BAE7181F299}" srcOrd="0" destOrd="0" presId="urn:microsoft.com/office/officeart/2018/2/layout/IconLabelList"/>
    <dgm:cxn modelId="{C1139B21-1838-4134-BED1-966C39255F0D}" srcId="{C64FB6F6-C5E1-4F87-B262-D9DF3C417C64}" destId="{79796883-F662-4284-880B-E5660B6E0966}" srcOrd="0" destOrd="0" parTransId="{2D736399-EE77-4AE7-B389-357BFB648CDC}" sibTransId="{813B2D83-FDAE-4BF2-AA39-8C28B4E8AF94}"/>
    <dgm:cxn modelId="{36CC4542-116A-4C1D-B3F9-CEBA586936F9}" type="presParOf" srcId="{8F343DC6-B1AC-4CE6-B88F-B638C3545520}" destId="{6697DE1F-F751-47A2-8DFF-5BB53993A437}" srcOrd="0" destOrd="0" presId="urn:microsoft.com/office/officeart/2018/2/layout/IconLabelList"/>
    <dgm:cxn modelId="{09558096-6AB4-4DB5-B3F0-3981A98D9359}" type="presParOf" srcId="{6697DE1F-F751-47A2-8DFF-5BB53993A437}" destId="{2740F2AD-193D-48BF-B112-A0883D9C769C}" srcOrd="0" destOrd="0" presId="urn:microsoft.com/office/officeart/2018/2/layout/IconLabelList"/>
    <dgm:cxn modelId="{34DCADB1-80DF-4A79-8733-564A5EF15E84}" type="presParOf" srcId="{6697DE1F-F751-47A2-8DFF-5BB53993A437}" destId="{8DB16CD1-CF33-4067-B57D-34C08AC29F1A}" srcOrd="1" destOrd="0" presId="urn:microsoft.com/office/officeart/2018/2/layout/IconLabelList"/>
    <dgm:cxn modelId="{F336D826-FDD2-4DAF-9F96-9E332FC9DAFA}" type="presParOf" srcId="{6697DE1F-F751-47A2-8DFF-5BB53993A437}" destId="{546522E8-7043-46BF-B10F-099C109E48F0}" srcOrd="2" destOrd="0" presId="urn:microsoft.com/office/officeart/2018/2/layout/IconLabelList"/>
    <dgm:cxn modelId="{20FD50E8-FAB4-4514-89F1-7674B74F51CB}" type="presParOf" srcId="{8F343DC6-B1AC-4CE6-B88F-B638C3545520}" destId="{9AD4C511-26D0-4B2F-85CC-183831E874DE}" srcOrd="1" destOrd="0" presId="urn:microsoft.com/office/officeart/2018/2/layout/IconLabelList"/>
    <dgm:cxn modelId="{E96EA149-6A56-41BD-8035-6722B4297B8B}" type="presParOf" srcId="{8F343DC6-B1AC-4CE6-B88F-B638C3545520}" destId="{1DA72341-67D2-4C2C-97F1-263E40198E34}" srcOrd="2" destOrd="0" presId="urn:microsoft.com/office/officeart/2018/2/layout/IconLabelList"/>
    <dgm:cxn modelId="{BE005CD5-4214-4AA2-8339-01B28B81CE0E}" type="presParOf" srcId="{1DA72341-67D2-4C2C-97F1-263E40198E34}" destId="{44EF81E9-A639-454A-928A-72F1202630BB}" srcOrd="0" destOrd="0" presId="urn:microsoft.com/office/officeart/2018/2/layout/IconLabelList"/>
    <dgm:cxn modelId="{5CF53443-17BA-4810-9C9E-A09F3E5DCCC1}" type="presParOf" srcId="{1DA72341-67D2-4C2C-97F1-263E40198E34}" destId="{63CAD23C-B4B9-492F-B550-CD7388F796F9}" srcOrd="1" destOrd="0" presId="urn:microsoft.com/office/officeart/2018/2/layout/IconLabelList"/>
    <dgm:cxn modelId="{7DC3BCBD-1241-49B7-9BA1-DBB2DBCE7941}" type="presParOf" srcId="{1DA72341-67D2-4C2C-97F1-263E40198E34}" destId="{0E23969A-23FE-40A7-9BFB-4BAE7181F2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D7F94B-8CCC-4CAB-A7DF-0CAD4FC94CA2}" type="doc">
      <dgm:prSet loTypeId="urn:microsoft.com/office/officeart/2005/8/layout/h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B878D5-E8C2-4E23-A73E-4F376BFB92B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So many similarities</a:t>
          </a:r>
        </a:p>
      </dgm:t>
    </dgm:pt>
    <dgm:pt modelId="{4C1FD2F8-B729-435E-BB63-19393E955238}" type="parTrans" cxnId="{E3993E94-BCC8-4B3D-9C95-54D6E558C4C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C2F5A4-B975-4DD5-BB58-3E14E0094513}" type="sibTrans" cxnId="{E3993E94-BCC8-4B3D-9C95-54D6E558C4C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9CC6B1-084C-4FF1-A820-10E97D12753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 is contained in synaptic connections</a:t>
          </a:r>
        </a:p>
      </dgm:t>
    </dgm:pt>
    <dgm:pt modelId="{7C5156BD-BFB8-4A98-B2DC-41AC461C95A4}" type="parTrans" cxnId="{E2EA9CB1-C9DC-40CF-A699-07AB0DA99D5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8F89B5-CE53-4800-AB4A-DB537672045B}" type="sibTrans" cxnId="{E2EA9CB1-C9DC-40CF-A699-07AB0DA99D5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B59E41-8547-473C-BB60-FCB3A708F8B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Network learns to perform specific functions</a:t>
          </a:r>
        </a:p>
      </dgm:t>
    </dgm:pt>
    <dgm:pt modelId="{0C73E0D0-338C-4A1C-B4C5-52C3B1B91FF6}" type="parTrans" cxnId="{49A056E6-FB35-420B-8F63-F99C42136E5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525B1A-7165-4FE8-9701-1BF2385C7F93}" type="sibTrans" cxnId="{49A056E6-FB35-420B-8F63-F99C42136E5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A6C631-595F-4D5B-B7F2-0B8070076803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Network generalizes to new inputs</a:t>
          </a:r>
        </a:p>
      </dgm:t>
    </dgm:pt>
    <dgm:pt modelId="{75CDFAB9-F132-4448-96F1-BFDDD12D4380}" type="parTrans" cxnId="{320B0907-D0F6-4BBC-AAC4-CD7D9E1AC1A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BBA5A4-135B-483D-98D2-8F8527B066D4}" type="sibTrans" cxnId="{320B0907-D0F6-4BBC-AAC4-CD7D9E1AC1A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5EA2A3-21A8-4C5D-A690-B3AB1865224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But NNs are woefully inadequate compared with biology</a:t>
          </a:r>
        </a:p>
      </dgm:t>
    </dgm:pt>
    <dgm:pt modelId="{3D176D55-9D44-4961-ADDD-F8D41A33FA63}" type="parTrans" cxnId="{149837FE-F789-4899-980D-A5B7F8A2288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8FF791-DA39-4355-A4E6-54897F782AA4}" type="sibTrans" cxnId="{149837FE-F789-4899-980D-A5B7F8A2288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6202DE-196E-4703-B410-534E7B31A271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Simplistic model of neuron and synapse, implausible learning rules</a:t>
          </a:r>
        </a:p>
      </dgm:t>
    </dgm:pt>
    <dgm:pt modelId="{F87C7A7A-B02C-44D7-9DFE-6E9197CA6E33}" type="parTrans" cxnId="{806B1D94-D017-4033-B722-399D126E304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A36E2C-29E9-4052-B028-431CB053EDD1}" type="sibTrans" cxnId="{806B1D94-D017-4033-B722-399D126E304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74954B-1F28-4AED-AC12-B3B0F7524B8D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Hard to train large networks</a:t>
          </a:r>
        </a:p>
      </dgm:t>
    </dgm:pt>
    <dgm:pt modelId="{EFB177E6-34FE-4B64-A961-57AA5B86B5EB}" type="parTrans" cxnId="{779E1068-E8AC-4173-81C2-E850F7D743C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DCEF56-CF41-4D51-9277-A22C8A6F0A5F}" type="sibTrans" cxnId="{779E1068-E8AC-4173-81C2-E850F7D743C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FAF5B6-F056-4A67-9FA6-4E1613910021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Network construction (structure, learning rate etc.) is a heuristic art</a:t>
          </a:r>
        </a:p>
      </dgm:t>
    </dgm:pt>
    <dgm:pt modelId="{C6894556-C2EF-4CBC-8BEE-118ABAE39813}" type="parTrans" cxnId="{D0474AA2-F421-4E22-8708-B8FB7B3A8A0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238A5D-DD7B-4A3A-AA19-504185F75F41}" type="sibTrans" cxnId="{D0474AA2-F421-4E22-8708-B8FB7B3A8A0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EC3017-881F-4ACD-B4DF-97D8DDA515FC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One obvious difference: Spike representation</a:t>
          </a:r>
        </a:p>
      </dgm:t>
    </dgm:pt>
    <dgm:pt modelId="{42DF9934-1231-4445-BD4A-CF42781D4E2E}" type="parTrans" cxnId="{0F6C53D6-435D-41F5-AC33-D99A1D3EB77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1F9469-DD82-4E8A-9FA0-C2FE098E05C6}" type="sibTrans" cxnId="{0F6C53D6-435D-41F5-AC33-D99A1D3EB77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8CD0BD-8D41-46F7-8087-4BAAD1EDF7D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Recent models explore spikes and spike-timing dependent plasticity</a:t>
          </a:r>
        </a:p>
      </dgm:t>
    </dgm:pt>
    <dgm:pt modelId="{1FA824F7-F5EA-45C0-BAA8-2D70F2EA0434}" type="parTrans" cxnId="{8C5EEC2E-8E05-489E-A953-179B5D797E9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794D4A-2B65-4222-AB24-948E1D368C89}" type="sibTrans" cxnId="{8C5EEC2E-8E05-489E-A953-179B5D797E9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BAB3F0-A70B-4509-9D19-A29A7D632F3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Other Recent Trends: Probabilistic approach</a:t>
          </a:r>
        </a:p>
      </dgm:t>
    </dgm:pt>
    <dgm:pt modelId="{640FE0B9-E3B8-4569-AD41-1E8DC023BA98}" type="parTrans" cxnId="{CAF4871B-71DB-49B5-92F8-19692705588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9D5077-39DE-4C59-BA44-1B69A1C5A7E7}" type="sibTrans" cxnId="{CAF4871B-71DB-49B5-92F8-19692705588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7DBF02-496E-49DC-AA29-6CA2C109697D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NNs as Bayesian networks (allows principled derivation of dynamics, learning rules, and even structure of network)</a:t>
          </a:r>
        </a:p>
      </dgm:t>
    </dgm:pt>
    <dgm:pt modelId="{609EABF7-E440-4BC2-9B22-F4DD37F802C5}" type="parTrans" cxnId="{212C7483-CC40-4C30-8DC4-23C1EA4ECBC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82917E-4C2D-4D44-8388-DD203E92E1C1}" type="sibTrans" cxnId="{212C7483-CC40-4C30-8DC4-23C1EA4ECBC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B89A5F-6868-4AF9-B041-2D82B34F9169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Not clear how neurons encode probabilities in spikes</a:t>
          </a:r>
        </a:p>
      </dgm:t>
    </dgm:pt>
    <dgm:pt modelId="{B12B519A-F107-47AB-96F5-68A4F13C67DC}" type="parTrans" cxnId="{C96A729C-1C82-4477-8DFA-F49C183593F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FC4D03-E6E6-409B-BC8D-0DEFF510E79F}" type="sibTrans" cxnId="{C96A729C-1C82-4477-8DFA-F49C183593F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EDB55D-3EE2-4FFE-9D0E-849596A7E04E}" type="pres">
      <dgm:prSet presAssocID="{F5D7F94B-8CCC-4CAB-A7DF-0CAD4FC94CA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B43F7D-B31F-4A4A-92CC-422E9DA3C223}" type="pres">
      <dgm:prSet presAssocID="{90B878D5-E8C2-4E23-A73E-4F376BFB92BB}" presName="composite" presStyleCnt="0"/>
      <dgm:spPr/>
    </dgm:pt>
    <dgm:pt modelId="{72EF2CC0-9B98-4D95-94A4-E8D6A872B654}" type="pres">
      <dgm:prSet presAssocID="{90B878D5-E8C2-4E23-A73E-4F376BFB92B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95695-B8F9-41A1-924D-33DBCA8599B9}" type="pres">
      <dgm:prSet presAssocID="{90B878D5-E8C2-4E23-A73E-4F376BFB92BB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5DC98-1BCA-47FA-BA9D-2A9ABDF9504C}" type="pres">
      <dgm:prSet presAssocID="{4DC2F5A4-B975-4DD5-BB58-3E14E0094513}" presName="space" presStyleCnt="0"/>
      <dgm:spPr/>
    </dgm:pt>
    <dgm:pt modelId="{54858DE1-45BB-479A-8756-8B31630EC7E4}" type="pres">
      <dgm:prSet presAssocID="{545EA2A3-21A8-4C5D-A690-B3AB1865224F}" presName="composite" presStyleCnt="0"/>
      <dgm:spPr/>
    </dgm:pt>
    <dgm:pt modelId="{80D0EC83-0586-42F3-85D1-7BDDD64CC5AF}" type="pres">
      <dgm:prSet presAssocID="{545EA2A3-21A8-4C5D-A690-B3AB1865224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16926E-218D-48B3-A392-FB6AA0018A20}" type="pres">
      <dgm:prSet presAssocID="{545EA2A3-21A8-4C5D-A690-B3AB1865224F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3583C-820D-4DD2-B16C-B13A39EA4D21}" type="pres">
      <dgm:prSet presAssocID="{158FF791-DA39-4355-A4E6-54897F782AA4}" presName="space" presStyleCnt="0"/>
      <dgm:spPr/>
    </dgm:pt>
    <dgm:pt modelId="{92F8C719-2951-42EE-A9CB-1D3D3ABFA5C0}" type="pres">
      <dgm:prSet presAssocID="{1CEC3017-881F-4ACD-B4DF-97D8DDA515FC}" presName="composite" presStyleCnt="0"/>
      <dgm:spPr/>
    </dgm:pt>
    <dgm:pt modelId="{A51EB7DC-388F-402F-9C05-DCD5A6096EEA}" type="pres">
      <dgm:prSet presAssocID="{1CEC3017-881F-4ACD-B4DF-97D8DDA515F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5E27B-EEE1-4591-B227-384E99B1E3E8}" type="pres">
      <dgm:prSet presAssocID="{1CEC3017-881F-4ACD-B4DF-97D8DDA515FC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1AEE92-4453-4E35-BA3A-BCBFA3A24DCA}" type="pres">
      <dgm:prSet presAssocID="{701F9469-DD82-4E8A-9FA0-C2FE098E05C6}" presName="space" presStyleCnt="0"/>
      <dgm:spPr/>
    </dgm:pt>
    <dgm:pt modelId="{8B9D33DF-CDAC-4C7D-A074-130058D04625}" type="pres">
      <dgm:prSet presAssocID="{A9BAB3F0-A70B-4509-9D19-A29A7D632F3E}" presName="composite" presStyleCnt="0"/>
      <dgm:spPr/>
    </dgm:pt>
    <dgm:pt modelId="{8108600E-494A-424A-A71F-9F6C775CBAD3}" type="pres">
      <dgm:prSet presAssocID="{A9BAB3F0-A70B-4509-9D19-A29A7D632F3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3AF02-00A2-475C-AA60-03911106313F}" type="pres">
      <dgm:prSet presAssocID="{A9BAB3F0-A70B-4509-9D19-A29A7D632F3E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474AA2-F421-4E22-8708-B8FB7B3A8A0C}" srcId="{545EA2A3-21A8-4C5D-A690-B3AB1865224F}" destId="{D2FAF5B6-F056-4A67-9FA6-4E1613910021}" srcOrd="2" destOrd="0" parTransId="{C6894556-C2EF-4CBC-8BEE-118ABAE39813}" sibTransId="{05238A5D-DD7B-4A3A-AA19-504185F75F41}"/>
    <dgm:cxn modelId="{9009F99D-DE22-4B37-8538-F597E3532417}" type="presOf" srcId="{898CD0BD-8D41-46F7-8087-4BAAD1EDF7DA}" destId="{1565E27B-EEE1-4591-B227-384E99B1E3E8}" srcOrd="0" destOrd="0" presId="urn:microsoft.com/office/officeart/2005/8/layout/hList1"/>
    <dgm:cxn modelId="{779E1068-E8AC-4173-81C2-E850F7D743C6}" srcId="{545EA2A3-21A8-4C5D-A690-B3AB1865224F}" destId="{5274954B-1F28-4AED-AC12-B3B0F7524B8D}" srcOrd="1" destOrd="0" parTransId="{EFB177E6-34FE-4B64-A961-57AA5B86B5EB}" sibTransId="{37DCEF56-CF41-4D51-9277-A22C8A6F0A5F}"/>
    <dgm:cxn modelId="{1C660C2D-CE64-4336-8E59-FEBB3C2F3E20}" type="presOf" srcId="{5274954B-1F28-4AED-AC12-B3B0F7524B8D}" destId="{D016926E-218D-48B3-A392-FB6AA0018A20}" srcOrd="0" destOrd="1" presId="urn:microsoft.com/office/officeart/2005/8/layout/hList1"/>
    <dgm:cxn modelId="{0F6C53D6-435D-41F5-AC33-D99A1D3EB771}" srcId="{F5D7F94B-8CCC-4CAB-A7DF-0CAD4FC94CA2}" destId="{1CEC3017-881F-4ACD-B4DF-97D8DDA515FC}" srcOrd="2" destOrd="0" parTransId="{42DF9934-1231-4445-BD4A-CF42781D4E2E}" sibTransId="{701F9469-DD82-4E8A-9FA0-C2FE098E05C6}"/>
    <dgm:cxn modelId="{2EEB7A37-CCDB-4462-A4B1-0C80332894B1}" type="presOf" srcId="{A9BAB3F0-A70B-4509-9D19-A29A7D632F3E}" destId="{8108600E-494A-424A-A71F-9F6C775CBAD3}" srcOrd="0" destOrd="0" presId="urn:microsoft.com/office/officeart/2005/8/layout/hList1"/>
    <dgm:cxn modelId="{49C29F0E-E85E-471D-A492-AA19A3AAB04D}" type="presOf" srcId="{545EA2A3-21A8-4C5D-A690-B3AB1865224F}" destId="{80D0EC83-0586-42F3-85D1-7BDDD64CC5AF}" srcOrd="0" destOrd="0" presId="urn:microsoft.com/office/officeart/2005/8/layout/hList1"/>
    <dgm:cxn modelId="{E3125F77-8E32-48C6-A5D4-38034B85D68A}" type="presOf" srcId="{D2FAF5B6-F056-4A67-9FA6-4E1613910021}" destId="{D016926E-218D-48B3-A392-FB6AA0018A20}" srcOrd="0" destOrd="2" presId="urn:microsoft.com/office/officeart/2005/8/layout/hList1"/>
    <dgm:cxn modelId="{218E3FA3-1318-4311-A291-62677FA8FD9D}" type="presOf" srcId="{F5D7F94B-8CCC-4CAB-A7DF-0CAD4FC94CA2}" destId="{D4EDB55D-3EE2-4FFE-9D0E-849596A7E04E}" srcOrd="0" destOrd="0" presId="urn:microsoft.com/office/officeart/2005/8/layout/hList1"/>
    <dgm:cxn modelId="{CAF4871B-71DB-49B5-92F8-19692705588D}" srcId="{F5D7F94B-8CCC-4CAB-A7DF-0CAD4FC94CA2}" destId="{A9BAB3F0-A70B-4509-9D19-A29A7D632F3E}" srcOrd="3" destOrd="0" parTransId="{640FE0B9-E3B8-4569-AD41-1E8DC023BA98}" sibTransId="{C69D5077-39DE-4C59-BA44-1B69A1C5A7E7}"/>
    <dgm:cxn modelId="{C270D9C9-D41C-41FA-9E6A-8A1EBF2DF5B1}" type="presOf" srcId="{FBB89A5F-6868-4AF9-B041-2D82B34F9169}" destId="{77A3AF02-00A2-475C-AA60-03911106313F}" srcOrd="0" destOrd="1" presId="urn:microsoft.com/office/officeart/2005/8/layout/hList1"/>
    <dgm:cxn modelId="{E2EA9CB1-C9DC-40CF-A699-07AB0DA99D5D}" srcId="{90B878D5-E8C2-4E23-A73E-4F376BFB92BB}" destId="{BA9CC6B1-084C-4FF1-A820-10E97D12753D}" srcOrd="0" destOrd="0" parTransId="{7C5156BD-BFB8-4A98-B2DC-41AC461C95A4}" sibTransId="{5C8F89B5-CE53-4800-AB4A-DB537672045B}"/>
    <dgm:cxn modelId="{DC9A84EE-91E9-4482-A1EE-81C7089403D1}" type="presOf" srcId="{38B59E41-8547-473C-BB60-FCB3A708F8BA}" destId="{3D095695-B8F9-41A1-924D-33DBCA8599B9}" srcOrd="0" destOrd="1" presId="urn:microsoft.com/office/officeart/2005/8/layout/hList1"/>
    <dgm:cxn modelId="{E3993E94-BCC8-4B3D-9C95-54D6E558C4CA}" srcId="{F5D7F94B-8CCC-4CAB-A7DF-0CAD4FC94CA2}" destId="{90B878D5-E8C2-4E23-A73E-4F376BFB92BB}" srcOrd="0" destOrd="0" parTransId="{4C1FD2F8-B729-435E-BB63-19393E955238}" sibTransId="{4DC2F5A4-B975-4DD5-BB58-3E14E0094513}"/>
    <dgm:cxn modelId="{EB7BA186-0F7D-41B4-8911-00E0831AB13F}" type="presOf" srcId="{A86202DE-196E-4703-B410-534E7B31A271}" destId="{D016926E-218D-48B3-A392-FB6AA0018A20}" srcOrd="0" destOrd="0" presId="urn:microsoft.com/office/officeart/2005/8/layout/hList1"/>
    <dgm:cxn modelId="{149837FE-F789-4899-980D-A5B7F8A22884}" srcId="{F5D7F94B-8CCC-4CAB-A7DF-0CAD4FC94CA2}" destId="{545EA2A3-21A8-4C5D-A690-B3AB1865224F}" srcOrd="1" destOrd="0" parTransId="{3D176D55-9D44-4961-ADDD-F8D41A33FA63}" sibTransId="{158FF791-DA39-4355-A4E6-54897F782AA4}"/>
    <dgm:cxn modelId="{9EC83F48-4392-4560-BFA5-88A81C5E2925}" type="presOf" srcId="{737DBF02-496E-49DC-AA29-6CA2C109697D}" destId="{77A3AF02-00A2-475C-AA60-03911106313F}" srcOrd="0" destOrd="0" presId="urn:microsoft.com/office/officeart/2005/8/layout/hList1"/>
    <dgm:cxn modelId="{6DB9A234-34BA-439D-8A3C-A25E267A4D8F}" type="presOf" srcId="{93A6C631-595F-4D5B-B7F2-0B8070076803}" destId="{3D095695-B8F9-41A1-924D-33DBCA8599B9}" srcOrd="0" destOrd="2" presId="urn:microsoft.com/office/officeart/2005/8/layout/hList1"/>
    <dgm:cxn modelId="{49A056E6-FB35-420B-8F63-F99C42136E51}" srcId="{90B878D5-E8C2-4E23-A73E-4F376BFB92BB}" destId="{38B59E41-8547-473C-BB60-FCB3A708F8BA}" srcOrd="1" destOrd="0" parTransId="{0C73E0D0-338C-4A1C-B4C5-52C3B1B91FF6}" sibTransId="{1B525B1A-7165-4FE8-9701-1BF2385C7F93}"/>
    <dgm:cxn modelId="{806B1D94-D017-4033-B722-399D126E3043}" srcId="{545EA2A3-21A8-4C5D-A690-B3AB1865224F}" destId="{A86202DE-196E-4703-B410-534E7B31A271}" srcOrd="0" destOrd="0" parTransId="{F87C7A7A-B02C-44D7-9DFE-6E9197CA6E33}" sibTransId="{81A36E2C-29E9-4052-B028-431CB053EDD1}"/>
    <dgm:cxn modelId="{4DBD7667-EC11-490A-931E-94112E1FB571}" type="presOf" srcId="{90B878D5-E8C2-4E23-A73E-4F376BFB92BB}" destId="{72EF2CC0-9B98-4D95-94A4-E8D6A872B654}" srcOrd="0" destOrd="0" presId="urn:microsoft.com/office/officeart/2005/8/layout/hList1"/>
    <dgm:cxn modelId="{0B8B603B-402E-44FA-8FC9-13BE1BC3BBE1}" type="presOf" srcId="{1CEC3017-881F-4ACD-B4DF-97D8DDA515FC}" destId="{A51EB7DC-388F-402F-9C05-DCD5A6096EEA}" srcOrd="0" destOrd="0" presId="urn:microsoft.com/office/officeart/2005/8/layout/hList1"/>
    <dgm:cxn modelId="{320B0907-D0F6-4BBC-AAC4-CD7D9E1AC1A1}" srcId="{90B878D5-E8C2-4E23-A73E-4F376BFB92BB}" destId="{93A6C631-595F-4D5B-B7F2-0B8070076803}" srcOrd="2" destOrd="0" parTransId="{75CDFAB9-F132-4448-96F1-BFDDD12D4380}" sibTransId="{51BBA5A4-135B-483D-98D2-8F8527B066D4}"/>
    <dgm:cxn modelId="{4E5C9E2B-0EA7-4639-AD8B-0CCBC872D398}" type="presOf" srcId="{BA9CC6B1-084C-4FF1-A820-10E97D12753D}" destId="{3D095695-B8F9-41A1-924D-33DBCA8599B9}" srcOrd="0" destOrd="0" presId="urn:microsoft.com/office/officeart/2005/8/layout/hList1"/>
    <dgm:cxn modelId="{212C7483-CC40-4C30-8DC4-23C1EA4ECBC0}" srcId="{A9BAB3F0-A70B-4509-9D19-A29A7D632F3E}" destId="{737DBF02-496E-49DC-AA29-6CA2C109697D}" srcOrd="0" destOrd="0" parTransId="{609EABF7-E440-4BC2-9B22-F4DD37F802C5}" sibTransId="{6A82917E-4C2D-4D44-8388-DD203E92E1C1}"/>
    <dgm:cxn modelId="{C96A729C-1C82-4477-8DFA-F49C183593F0}" srcId="{A9BAB3F0-A70B-4509-9D19-A29A7D632F3E}" destId="{FBB89A5F-6868-4AF9-B041-2D82B34F9169}" srcOrd="1" destOrd="0" parTransId="{B12B519A-F107-47AB-96F5-68A4F13C67DC}" sibTransId="{A3FC4D03-E6E6-409B-BC8D-0DEFF510E79F}"/>
    <dgm:cxn modelId="{8C5EEC2E-8E05-489E-A953-179B5D797E91}" srcId="{1CEC3017-881F-4ACD-B4DF-97D8DDA515FC}" destId="{898CD0BD-8D41-46F7-8087-4BAAD1EDF7DA}" srcOrd="0" destOrd="0" parTransId="{1FA824F7-F5EA-45C0-BAA8-2D70F2EA0434}" sibTransId="{BB794D4A-2B65-4222-AB24-948E1D368C89}"/>
    <dgm:cxn modelId="{3977DFD6-273B-4324-8CD8-654E346B1E60}" type="presParOf" srcId="{D4EDB55D-3EE2-4FFE-9D0E-849596A7E04E}" destId="{4CB43F7D-B31F-4A4A-92CC-422E9DA3C223}" srcOrd="0" destOrd="0" presId="urn:microsoft.com/office/officeart/2005/8/layout/hList1"/>
    <dgm:cxn modelId="{BA16E11B-C35D-4328-8393-8A187BBFE58E}" type="presParOf" srcId="{4CB43F7D-B31F-4A4A-92CC-422E9DA3C223}" destId="{72EF2CC0-9B98-4D95-94A4-E8D6A872B654}" srcOrd="0" destOrd="0" presId="urn:microsoft.com/office/officeart/2005/8/layout/hList1"/>
    <dgm:cxn modelId="{D59BE0E7-5177-4177-BEA8-FCFCE007B4E7}" type="presParOf" srcId="{4CB43F7D-B31F-4A4A-92CC-422E9DA3C223}" destId="{3D095695-B8F9-41A1-924D-33DBCA8599B9}" srcOrd="1" destOrd="0" presId="urn:microsoft.com/office/officeart/2005/8/layout/hList1"/>
    <dgm:cxn modelId="{2C60763B-1C7F-4643-9310-DD53CBB69FC8}" type="presParOf" srcId="{D4EDB55D-3EE2-4FFE-9D0E-849596A7E04E}" destId="{C3C5DC98-1BCA-47FA-BA9D-2A9ABDF9504C}" srcOrd="1" destOrd="0" presId="urn:microsoft.com/office/officeart/2005/8/layout/hList1"/>
    <dgm:cxn modelId="{5242A369-1410-4466-AFD6-90BD92A44F80}" type="presParOf" srcId="{D4EDB55D-3EE2-4FFE-9D0E-849596A7E04E}" destId="{54858DE1-45BB-479A-8756-8B31630EC7E4}" srcOrd="2" destOrd="0" presId="urn:microsoft.com/office/officeart/2005/8/layout/hList1"/>
    <dgm:cxn modelId="{60289F29-68F4-4AC9-9466-B59E2E0A4B62}" type="presParOf" srcId="{54858DE1-45BB-479A-8756-8B31630EC7E4}" destId="{80D0EC83-0586-42F3-85D1-7BDDD64CC5AF}" srcOrd="0" destOrd="0" presId="urn:microsoft.com/office/officeart/2005/8/layout/hList1"/>
    <dgm:cxn modelId="{39A71931-BD24-4D6D-9D78-C726E5FF60D0}" type="presParOf" srcId="{54858DE1-45BB-479A-8756-8B31630EC7E4}" destId="{D016926E-218D-48B3-A392-FB6AA0018A20}" srcOrd="1" destOrd="0" presId="urn:microsoft.com/office/officeart/2005/8/layout/hList1"/>
    <dgm:cxn modelId="{031C4849-46F4-42CF-B814-58FDE2481798}" type="presParOf" srcId="{D4EDB55D-3EE2-4FFE-9D0E-849596A7E04E}" destId="{EC63583C-820D-4DD2-B16C-B13A39EA4D21}" srcOrd="3" destOrd="0" presId="urn:microsoft.com/office/officeart/2005/8/layout/hList1"/>
    <dgm:cxn modelId="{09BA4DD9-A337-4957-AAD4-95C5DE00B7ED}" type="presParOf" srcId="{D4EDB55D-3EE2-4FFE-9D0E-849596A7E04E}" destId="{92F8C719-2951-42EE-A9CB-1D3D3ABFA5C0}" srcOrd="4" destOrd="0" presId="urn:microsoft.com/office/officeart/2005/8/layout/hList1"/>
    <dgm:cxn modelId="{B7EE481F-D87A-41A8-AE2D-1CEC7AC2EF05}" type="presParOf" srcId="{92F8C719-2951-42EE-A9CB-1D3D3ABFA5C0}" destId="{A51EB7DC-388F-402F-9C05-DCD5A6096EEA}" srcOrd="0" destOrd="0" presId="urn:microsoft.com/office/officeart/2005/8/layout/hList1"/>
    <dgm:cxn modelId="{380EC9CE-1C74-403D-B3DB-BA9DE91D1D4E}" type="presParOf" srcId="{92F8C719-2951-42EE-A9CB-1D3D3ABFA5C0}" destId="{1565E27B-EEE1-4591-B227-384E99B1E3E8}" srcOrd="1" destOrd="0" presId="urn:microsoft.com/office/officeart/2005/8/layout/hList1"/>
    <dgm:cxn modelId="{CF554058-2763-49D4-A5DF-6BEEB0AE9253}" type="presParOf" srcId="{D4EDB55D-3EE2-4FFE-9D0E-849596A7E04E}" destId="{221AEE92-4453-4E35-BA3A-BCBFA3A24DCA}" srcOrd="5" destOrd="0" presId="urn:microsoft.com/office/officeart/2005/8/layout/hList1"/>
    <dgm:cxn modelId="{884DFB5D-2EAD-4707-BA8E-54754168945D}" type="presParOf" srcId="{D4EDB55D-3EE2-4FFE-9D0E-849596A7E04E}" destId="{8B9D33DF-CDAC-4C7D-A074-130058D04625}" srcOrd="6" destOrd="0" presId="urn:microsoft.com/office/officeart/2005/8/layout/hList1"/>
    <dgm:cxn modelId="{888516E5-586F-4D27-98FB-BFC5B65860FC}" type="presParOf" srcId="{8B9D33DF-CDAC-4C7D-A074-130058D04625}" destId="{8108600E-494A-424A-A71F-9F6C775CBAD3}" srcOrd="0" destOrd="0" presId="urn:microsoft.com/office/officeart/2005/8/layout/hList1"/>
    <dgm:cxn modelId="{8301F78E-A1B5-4EEA-9628-62FD39DBF194}" type="presParOf" srcId="{8B9D33DF-CDAC-4C7D-A074-130058D04625}" destId="{77A3AF02-00A2-475C-AA60-03911106313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E3DE5-9304-4E50-B79F-DB1A577B0107}">
      <dsp:nvSpPr>
        <dsp:cNvPr id="0" name=""/>
        <dsp:cNvSpPr/>
      </dsp:nvSpPr>
      <dsp:spPr>
        <a:xfrm rot="5400000">
          <a:off x="6351662" y="-2606777"/>
          <a:ext cx="97609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Feedforward: No loops, input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hidden layers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output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Recurrent: Use feedback (positive or negative)</a:t>
          </a:r>
        </a:p>
      </dsp:txBody>
      <dsp:txXfrm rot="-5400000">
        <a:off x="3621024" y="171510"/>
        <a:ext cx="6389727" cy="880800"/>
      </dsp:txXfrm>
    </dsp:sp>
    <dsp:sp modelId="{CBB711EC-6B1B-4E30-8B5F-E39C87184050}">
      <dsp:nvSpPr>
        <dsp:cNvPr id="0" name=""/>
        <dsp:cNvSpPr/>
      </dsp:nvSpPr>
      <dsp:spPr>
        <a:xfrm>
          <a:off x="0" y="1848"/>
          <a:ext cx="3621024" cy="12201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Feedforward versus recurrent networks</a:t>
          </a:r>
        </a:p>
      </dsp:txBody>
      <dsp:txXfrm>
        <a:off x="59561" y="61409"/>
        <a:ext cx="3501902" cy="1101001"/>
      </dsp:txXfrm>
    </dsp:sp>
    <dsp:sp modelId="{414D040E-9B83-4336-9363-5FF004332829}">
      <dsp:nvSpPr>
        <dsp:cNvPr id="0" name=""/>
        <dsp:cNvSpPr/>
      </dsp:nvSpPr>
      <dsp:spPr>
        <a:xfrm rot="5400000">
          <a:off x="6351662" y="-1325648"/>
          <a:ext cx="97609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SNNs operate using spikes, which are discrete events that take place at points in time, rather than continuous values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SNNs incorporate the concept of time into their operating model. The idea is that neurons in the SNN do not fire at each propagation cycle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621024" y="1452639"/>
        <a:ext cx="6389727" cy="880800"/>
      </dsp:txXfrm>
    </dsp:sp>
    <dsp:sp modelId="{13BF9837-100A-4FB0-95D1-A2DFB26DB7C5}">
      <dsp:nvSpPr>
        <dsp:cNvPr id="0" name=""/>
        <dsp:cNvSpPr/>
      </dsp:nvSpPr>
      <dsp:spPr>
        <a:xfrm>
          <a:off x="0" y="1282978"/>
          <a:ext cx="3621024" cy="12201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versus spiking</a:t>
          </a:r>
        </a:p>
      </dsp:txBody>
      <dsp:txXfrm>
        <a:off x="59561" y="1342539"/>
        <a:ext cx="3501902" cy="1101001"/>
      </dsp:txXfrm>
    </dsp:sp>
    <dsp:sp modelId="{F928B60E-2347-4316-BB45-EB2B0EB16BF5}">
      <dsp:nvSpPr>
        <dsp:cNvPr id="0" name=""/>
        <dsp:cNvSpPr/>
      </dsp:nvSpPr>
      <dsp:spPr>
        <a:xfrm rot="5400000">
          <a:off x="6351662" y="-44518"/>
          <a:ext cx="97609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Supervised networks use a “teacher”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The desired output for each input is provided by user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Unsupervised networks find hidden statistical patterns in input data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Clustering, principal component analysis</a:t>
          </a:r>
        </a:p>
      </dsp:txBody>
      <dsp:txXfrm rot="-5400000">
        <a:off x="3621024" y="2733769"/>
        <a:ext cx="6389727" cy="880800"/>
      </dsp:txXfrm>
    </dsp:sp>
    <dsp:sp modelId="{71E8C0D1-D635-48E2-A6D6-D9263C7AE6AE}">
      <dsp:nvSpPr>
        <dsp:cNvPr id="0" name=""/>
        <dsp:cNvSpPr/>
      </dsp:nvSpPr>
      <dsp:spPr>
        <a:xfrm>
          <a:off x="0" y="2564107"/>
          <a:ext cx="3621024" cy="12201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Supervised versus unsupervised learning</a:t>
          </a:r>
        </a:p>
      </dsp:txBody>
      <dsp:txXfrm>
        <a:off x="59561" y="2623668"/>
        <a:ext cx="3501902" cy="1101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0F2AD-193D-48BF-B112-A0883D9C769C}">
      <dsp:nvSpPr>
        <dsp:cNvPr id="0" name=""/>
        <dsp:cNvSpPr/>
      </dsp:nvSpPr>
      <dsp:spPr>
        <a:xfrm>
          <a:off x="466893" y="23409"/>
          <a:ext cx="763330" cy="763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6522E8-7043-46BF-B10F-099C109E48F0}">
      <dsp:nvSpPr>
        <dsp:cNvPr id="0" name=""/>
        <dsp:cNvSpPr/>
      </dsp:nvSpPr>
      <dsp:spPr>
        <a:xfrm>
          <a:off x="414" y="1330275"/>
          <a:ext cx="1696289" cy="2316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 for this pattern of connections, the main distinction we can make is between:</a:t>
          </a:r>
        </a:p>
      </dsp:txBody>
      <dsp:txXfrm>
        <a:off x="414" y="1330275"/>
        <a:ext cx="1696289" cy="2316494"/>
      </dsp:txXfrm>
    </dsp:sp>
    <dsp:sp modelId="{44EF81E9-A639-454A-928A-72F1202630BB}">
      <dsp:nvSpPr>
        <dsp:cNvPr id="0" name=""/>
        <dsp:cNvSpPr/>
      </dsp:nvSpPr>
      <dsp:spPr>
        <a:xfrm>
          <a:off x="2460033" y="23409"/>
          <a:ext cx="763330" cy="763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23969A-23FE-40A7-9BFB-4BAE7181F299}">
      <dsp:nvSpPr>
        <dsp:cNvPr id="0" name=""/>
        <dsp:cNvSpPr/>
      </dsp:nvSpPr>
      <dsp:spPr>
        <a:xfrm>
          <a:off x="1993553" y="1330275"/>
          <a:ext cx="1696289" cy="2316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Feed-forward networks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where the data flow from input to output units is strictly feed-forward. The data processing can extend over multiple layers of units, but no feedback connections or connections between units of the same layer are present.</a:t>
          </a:r>
        </a:p>
      </dsp:txBody>
      <dsp:txXfrm>
        <a:off x="1993553" y="1330275"/>
        <a:ext cx="1696289" cy="23164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F2CC0-9B98-4D95-94A4-E8D6A872B654}">
      <dsp:nvSpPr>
        <dsp:cNvPr id="0" name=""/>
        <dsp:cNvSpPr/>
      </dsp:nvSpPr>
      <dsp:spPr>
        <a:xfrm>
          <a:off x="3781" y="204544"/>
          <a:ext cx="2273944" cy="8177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So many similarities</a:t>
          </a:r>
        </a:p>
      </dsp:txBody>
      <dsp:txXfrm>
        <a:off x="3781" y="204544"/>
        <a:ext cx="2273944" cy="817707"/>
      </dsp:txXfrm>
    </dsp:sp>
    <dsp:sp modelId="{3D095695-B8F9-41A1-924D-33DBCA8599B9}">
      <dsp:nvSpPr>
        <dsp:cNvPr id="0" name=""/>
        <dsp:cNvSpPr/>
      </dsp:nvSpPr>
      <dsp:spPr>
        <a:xfrm>
          <a:off x="3781" y="1022252"/>
          <a:ext cx="2273944" cy="25592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 is contained in synaptic connections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Network learns to perform specific functions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Network generalizes to new inputs</a:t>
          </a:r>
        </a:p>
      </dsp:txBody>
      <dsp:txXfrm>
        <a:off x="3781" y="1022252"/>
        <a:ext cx="2273944" cy="2559283"/>
      </dsp:txXfrm>
    </dsp:sp>
    <dsp:sp modelId="{80D0EC83-0586-42F3-85D1-7BDDD64CC5AF}">
      <dsp:nvSpPr>
        <dsp:cNvPr id="0" name=""/>
        <dsp:cNvSpPr/>
      </dsp:nvSpPr>
      <dsp:spPr>
        <a:xfrm>
          <a:off x="2596078" y="204544"/>
          <a:ext cx="2273944" cy="817707"/>
        </a:xfrm>
        <a:prstGeom prst="rect">
          <a:avLst/>
        </a:prstGeom>
        <a:gradFill rotWithShape="0">
          <a:gsLst>
            <a:gs pos="0">
              <a:schemeClr val="accent2">
                <a:hueOff val="13013"/>
                <a:satOff val="-8959"/>
                <a:lumOff val="-2288"/>
                <a:alphaOff val="0"/>
                <a:shade val="85000"/>
                <a:satMod val="130000"/>
              </a:schemeClr>
            </a:gs>
            <a:gs pos="34000">
              <a:schemeClr val="accent2">
                <a:hueOff val="13013"/>
                <a:satOff val="-8959"/>
                <a:lumOff val="-2288"/>
                <a:alphaOff val="0"/>
                <a:shade val="87000"/>
                <a:satMod val="125000"/>
              </a:schemeClr>
            </a:gs>
            <a:gs pos="70000">
              <a:schemeClr val="accent2">
                <a:hueOff val="13013"/>
                <a:satOff val="-8959"/>
                <a:lumOff val="-22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3013"/>
                <a:satOff val="-8959"/>
                <a:lumOff val="-22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But NNs are woefully inadequate compared with biology</a:t>
          </a:r>
        </a:p>
      </dsp:txBody>
      <dsp:txXfrm>
        <a:off x="2596078" y="204544"/>
        <a:ext cx="2273944" cy="817707"/>
      </dsp:txXfrm>
    </dsp:sp>
    <dsp:sp modelId="{D016926E-218D-48B3-A392-FB6AA0018A20}">
      <dsp:nvSpPr>
        <dsp:cNvPr id="0" name=""/>
        <dsp:cNvSpPr/>
      </dsp:nvSpPr>
      <dsp:spPr>
        <a:xfrm>
          <a:off x="2596078" y="1022252"/>
          <a:ext cx="2273944" cy="2559283"/>
        </a:xfrm>
        <a:prstGeom prst="rect">
          <a:avLst/>
        </a:prstGeom>
        <a:solidFill>
          <a:schemeClr val="accent2">
            <a:tint val="40000"/>
            <a:alpha val="90000"/>
            <a:hueOff val="82399"/>
            <a:satOff val="-7939"/>
            <a:lumOff val="-8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2399"/>
              <a:satOff val="-7939"/>
              <a:lumOff val="-837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Simplistic model of neuron and synapse, implausible learning rules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Hard to train large networks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Network construction (structure, learning rate etc.) is a heuristic art</a:t>
          </a:r>
        </a:p>
      </dsp:txBody>
      <dsp:txXfrm>
        <a:off x="2596078" y="1022252"/>
        <a:ext cx="2273944" cy="2559283"/>
      </dsp:txXfrm>
    </dsp:sp>
    <dsp:sp modelId="{A51EB7DC-388F-402F-9C05-DCD5A6096EEA}">
      <dsp:nvSpPr>
        <dsp:cNvPr id="0" name=""/>
        <dsp:cNvSpPr/>
      </dsp:nvSpPr>
      <dsp:spPr>
        <a:xfrm>
          <a:off x="5188376" y="204544"/>
          <a:ext cx="2273944" cy="817707"/>
        </a:xfrm>
        <a:prstGeom prst="rect">
          <a:avLst/>
        </a:prstGeom>
        <a:gradFill rotWithShape="0">
          <a:gsLst>
            <a:gs pos="0">
              <a:schemeClr val="accent2">
                <a:hueOff val="26025"/>
                <a:satOff val="-17917"/>
                <a:lumOff val="-4575"/>
                <a:alphaOff val="0"/>
                <a:shade val="85000"/>
                <a:satMod val="130000"/>
              </a:schemeClr>
            </a:gs>
            <a:gs pos="34000">
              <a:schemeClr val="accent2">
                <a:hueOff val="26025"/>
                <a:satOff val="-17917"/>
                <a:lumOff val="-4575"/>
                <a:alphaOff val="0"/>
                <a:shade val="87000"/>
                <a:satMod val="125000"/>
              </a:schemeClr>
            </a:gs>
            <a:gs pos="70000">
              <a:schemeClr val="accent2">
                <a:hueOff val="26025"/>
                <a:satOff val="-17917"/>
                <a:lumOff val="-457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6025"/>
                <a:satOff val="-17917"/>
                <a:lumOff val="-457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One obvious difference: Spike representation</a:t>
          </a:r>
        </a:p>
      </dsp:txBody>
      <dsp:txXfrm>
        <a:off x="5188376" y="204544"/>
        <a:ext cx="2273944" cy="817707"/>
      </dsp:txXfrm>
    </dsp:sp>
    <dsp:sp modelId="{1565E27B-EEE1-4591-B227-384E99B1E3E8}">
      <dsp:nvSpPr>
        <dsp:cNvPr id="0" name=""/>
        <dsp:cNvSpPr/>
      </dsp:nvSpPr>
      <dsp:spPr>
        <a:xfrm>
          <a:off x="5188376" y="1022252"/>
          <a:ext cx="2273944" cy="2559283"/>
        </a:xfrm>
        <a:prstGeom prst="rect">
          <a:avLst/>
        </a:prstGeom>
        <a:solidFill>
          <a:schemeClr val="accent2">
            <a:tint val="40000"/>
            <a:alpha val="90000"/>
            <a:hueOff val="164799"/>
            <a:satOff val="-15877"/>
            <a:lumOff val="-167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4799"/>
              <a:satOff val="-15877"/>
              <a:lumOff val="-1674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Recent models explore spikes and spike-timing dependent plasticity</a:t>
          </a:r>
        </a:p>
      </dsp:txBody>
      <dsp:txXfrm>
        <a:off x="5188376" y="1022252"/>
        <a:ext cx="2273944" cy="2559283"/>
      </dsp:txXfrm>
    </dsp:sp>
    <dsp:sp modelId="{8108600E-494A-424A-A71F-9F6C775CBAD3}">
      <dsp:nvSpPr>
        <dsp:cNvPr id="0" name=""/>
        <dsp:cNvSpPr/>
      </dsp:nvSpPr>
      <dsp:spPr>
        <a:xfrm>
          <a:off x="7780673" y="204544"/>
          <a:ext cx="2273944" cy="817707"/>
        </a:xfrm>
        <a:prstGeom prst="rec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Other Recent Trends: Probabilistic approach</a:t>
          </a:r>
        </a:p>
      </dsp:txBody>
      <dsp:txXfrm>
        <a:off x="7780673" y="204544"/>
        <a:ext cx="2273944" cy="817707"/>
      </dsp:txXfrm>
    </dsp:sp>
    <dsp:sp modelId="{77A3AF02-00A2-475C-AA60-03911106313F}">
      <dsp:nvSpPr>
        <dsp:cNvPr id="0" name=""/>
        <dsp:cNvSpPr/>
      </dsp:nvSpPr>
      <dsp:spPr>
        <a:xfrm>
          <a:off x="7780673" y="1022252"/>
          <a:ext cx="2273944" cy="2559283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NNs as Bayesian networks (allows principled derivation of dynamics, learning rules, and even structure of network)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Not clear how neurons encode probabilities in spikes</a:t>
          </a:r>
        </a:p>
      </dsp:txBody>
      <dsp:txXfrm>
        <a:off x="7780673" y="1022252"/>
        <a:ext cx="2273944" cy="2559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0.56944</cdr:x>
      <cdr:y>0.33102</cdr:y>
    </cdr:from>
    <cdr:to>
      <cdr:x>0.5757</cdr:x>
      <cdr:y>0.37616</cdr:y>
    </cdr:to>
    <cdr:sp macro="" textlink="">
      <cdr:nvSpPr>
        <cdr:cNvPr id="2" name="Freeform 1"/>
        <cdr:cNvSpPr/>
      </cdr:nvSpPr>
      <cdr:spPr>
        <a:xfrm xmlns:a="http://schemas.openxmlformats.org/drawingml/2006/main">
          <a:off x="2603500" y="908050"/>
          <a:ext cx="28583" cy="123825"/>
        </a:xfrm>
        <a:custGeom xmlns:a="http://schemas.openxmlformats.org/drawingml/2006/main">
          <a:avLst/>
          <a:gdLst>
            <a:gd name="connsiteX0" fmla="*/ 0 w 28583"/>
            <a:gd name="connsiteY0" fmla="*/ 0 h 123825"/>
            <a:gd name="connsiteX1" fmla="*/ 9525 w 28583"/>
            <a:gd name="connsiteY1" fmla="*/ 57150 h 123825"/>
            <a:gd name="connsiteX2" fmla="*/ 28575 w 28583"/>
            <a:gd name="connsiteY2" fmla="*/ 123825 h 123825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28583" h="123825">
              <a:moveTo>
                <a:pt x="0" y="0"/>
              </a:moveTo>
              <a:cubicBezTo>
                <a:pt x="3175" y="19050"/>
                <a:pt x="4841" y="38414"/>
                <a:pt x="9525" y="57150"/>
              </a:cubicBezTo>
              <a:cubicBezTo>
                <a:pt x="29579" y="137366"/>
                <a:pt x="28575" y="91049"/>
                <a:pt x="28575" y="123825"/>
              </a:cubicBezTo>
            </a:path>
          </a:pathLst>
        </a:cu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US" sz="1100"/>
        </a:p>
      </cdr:txBody>
    </cdr:sp>
  </cdr:relSizeAnchor>
  <cdr:relSizeAnchor xmlns:cdr="http://schemas.openxmlformats.org/drawingml/2006/chartDrawing">
    <cdr:from>
      <cdr:x>0.80069</cdr:x>
      <cdr:y>0.12616</cdr:y>
    </cdr:from>
    <cdr:to>
      <cdr:x>0.80695</cdr:x>
      <cdr:y>0.1713</cdr:y>
    </cdr:to>
    <cdr:sp macro="" textlink="">
      <cdr:nvSpPr>
        <cdr:cNvPr id="3" name="Freeform 2"/>
        <cdr:cNvSpPr/>
      </cdr:nvSpPr>
      <cdr:spPr>
        <a:xfrm xmlns:a="http://schemas.openxmlformats.org/drawingml/2006/main">
          <a:off x="3660775" y="346075"/>
          <a:ext cx="28583" cy="123825"/>
        </a:xfrm>
        <a:custGeom xmlns:a="http://schemas.openxmlformats.org/drawingml/2006/main">
          <a:avLst/>
          <a:gdLst>
            <a:gd name="connsiteX0" fmla="*/ 0 w 28583"/>
            <a:gd name="connsiteY0" fmla="*/ 0 h 123825"/>
            <a:gd name="connsiteX1" fmla="*/ 9525 w 28583"/>
            <a:gd name="connsiteY1" fmla="*/ 57150 h 123825"/>
            <a:gd name="connsiteX2" fmla="*/ 28575 w 28583"/>
            <a:gd name="connsiteY2" fmla="*/ 123825 h 123825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28583" h="123825">
              <a:moveTo>
                <a:pt x="0" y="0"/>
              </a:moveTo>
              <a:cubicBezTo>
                <a:pt x="3175" y="19050"/>
                <a:pt x="4841" y="38414"/>
                <a:pt x="9525" y="57150"/>
              </a:cubicBezTo>
              <a:cubicBezTo>
                <a:pt x="29579" y="137366"/>
                <a:pt x="28575" y="91049"/>
                <a:pt x="28575" y="123825"/>
              </a:cubicBezTo>
            </a:path>
          </a:pathLst>
        </a:cu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US" sz="1100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0.56944</cdr:x>
      <cdr:y>0.33102</cdr:y>
    </cdr:from>
    <cdr:to>
      <cdr:x>0.5757</cdr:x>
      <cdr:y>0.37616</cdr:y>
    </cdr:to>
    <cdr:sp macro="" textlink="">
      <cdr:nvSpPr>
        <cdr:cNvPr id="2" name="Freeform 1"/>
        <cdr:cNvSpPr/>
      </cdr:nvSpPr>
      <cdr:spPr>
        <a:xfrm xmlns:a="http://schemas.openxmlformats.org/drawingml/2006/main">
          <a:off x="2603500" y="908050"/>
          <a:ext cx="28583" cy="123825"/>
        </a:xfrm>
        <a:custGeom xmlns:a="http://schemas.openxmlformats.org/drawingml/2006/main">
          <a:avLst/>
          <a:gdLst>
            <a:gd name="connsiteX0" fmla="*/ 0 w 28583"/>
            <a:gd name="connsiteY0" fmla="*/ 0 h 123825"/>
            <a:gd name="connsiteX1" fmla="*/ 9525 w 28583"/>
            <a:gd name="connsiteY1" fmla="*/ 57150 h 123825"/>
            <a:gd name="connsiteX2" fmla="*/ 28575 w 28583"/>
            <a:gd name="connsiteY2" fmla="*/ 123825 h 123825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28583" h="123825">
              <a:moveTo>
                <a:pt x="0" y="0"/>
              </a:moveTo>
              <a:cubicBezTo>
                <a:pt x="3175" y="19050"/>
                <a:pt x="4841" y="38414"/>
                <a:pt x="9525" y="57150"/>
              </a:cubicBezTo>
              <a:cubicBezTo>
                <a:pt x="29579" y="137366"/>
                <a:pt x="28575" y="91049"/>
                <a:pt x="28575" y="123825"/>
              </a:cubicBezTo>
            </a:path>
          </a:pathLst>
        </a:cu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US" sz="1100"/>
        </a:p>
      </cdr:txBody>
    </cdr:sp>
  </cdr:relSizeAnchor>
  <cdr:relSizeAnchor xmlns:cdr="http://schemas.openxmlformats.org/drawingml/2006/chartDrawing">
    <cdr:from>
      <cdr:x>0.80069</cdr:x>
      <cdr:y>0.12616</cdr:y>
    </cdr:from>
    <cdr:to>
      <cdr:x>0.80695</cdr:x>
      <cdr:y>0.1713</cdr:y>
    </cdr:to>
    <cdr:sp macro="" textlink="">
      <cdr:nvSpPr>
        <cdr:cNvPr id="3" name="Freeform 2"/>
        <cdr:cNvSpPr/>
      </cdr:nvSpPr>
      <cdr:spPr>
        <a:xfrm xmlns:a="http://schemas.openxmlformats.org/drawingml/2006/main">
          <a:off x="3660775" y="346075"/>
          <a:ext cx="28583" cy="123825"/>
        </a:xfrm>
        <a:custGeom xmlns:a="http://schemas.openxmlformats.org/drawingml/2006/main">
          <a:avLst/>
          <a:gdLst>
            <a:gd name="connsiteX0" fmla="*/ 0 w 28583"/>
            <a:gd name="connsiteY0" fmla="*/ 0 h 123825"/>
            <a:gd name="connsiteX1" fmla="*/ 9525 w 28583"/>
            <a:gd name="connsiteY1" fmla="*/ 57150 h 123825"/>
            <a:gd name="connsiteX2" fmla="*/ 28575 w 28583"/>
            <a:gd name="connsiteY2" fmla="*/ 123825 h 123825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28583" h="123825">
              <a:moveTo>
                <a:pt x="0" y="0"/>
              </a:moveTo>
              <a:cubicBezTo>
                <a:pt x="3175" y="19050"/>
                <a:pt x="4841" y="38414"/>
                <a:pt x="9525" y="57150"/>
              </a:cubicBezTo>
              <a:cubicBezTo>
                <a:pt x="29579" y="137366"/>
                <a:pt x="28575" y="91049"/>
                <a:pt x="28575" y="123825"/>
              </a:cubicBezTo>
            </a:path>
          </a:pathLst>
        </a:cu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D6271-6302-4005-847B-65ED061716B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548A1-5BBF-4B60-8C41-0A5CA4F0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6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4B71-1EF1-4D07-950D-945192FC58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5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E3EECC64-85DA-4772-82A8-2AC5F14BD16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17513" y="687388"/>
            <a:ext cx="6107112" cy="3436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066688A2-5AF7-415D-A1D1-7D810FE2D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4313238"/>
            <a:ext cx="5089525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76DED99A-793B-4EA5-A158-2A7764F5E8C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54025" y="687388"/>
            <a:ext cx="6030913" cy="3392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29F59B10-7647-4259-9685-C80731781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91113" cy="408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1580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76DED99A-793B-4EA5-A158-2A7764F5E8C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54025" y="687388"/>
            <a:ext cx="6030913" cy="3392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29F59B10-7647-4259-9685-C80731781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91113" cy="408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9057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E3EECC64-85DA-4772-82A8-2AC5F14BD16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17513" y="687388"/>
            <a:ext cx="6107112" cy="3436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066688A2-5AF7-415D-A1D1-7D810FE2D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4313238"/>
            <a:ext cx="5089525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561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76DED99A-793B-4EA5-A158-2A7764F5E8C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54025" y="687388"/>
            <a:ext cx="6030913" cy="3392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29F59B10-7647-4259-9685-C80731781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91113" cy="408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548A1-5BBF-4B60-8C41-0A5CA4F048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1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C031-8F40-4597-881F-4B8BDA3354F0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7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9C3E8-DFBF-403D-83BC-9C58886E89B2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677F-CA2F-4C67-A3ED-E1BA0060FC6A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5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0C0-7AE9-4EEC-A175-4FBC630DEC0E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7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FE30-AFB9-46CC-9556-A5DB74B86ECC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76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301C-37B7-4D9F-A8CB-1070F741782A}" type="datetime1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84EF-4C8F-48FC-AD9A-9AD3FD53845A}" type="datetime1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DD10-2D87-47A8-BD22-710E5ABE6493}" type="datetime1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0BCE-6D3C-4F27-9B06-A7976ADD2864}" type="datetime1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2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5C0A0F-B632-4A1A-B469-A314E5697470}" type="datetime1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7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E681-8B6B-409E-8C2E-FE021FB0D838}" type="datetime1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567D8A-D80F-4BC1-A0AA-5D3C16587C28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3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18" Type="http://schemas.openxmlformats.org/officeDocument/2006/relationships/image" Target="../media/image29.png"/><Relationship Id="rId3" Type="http://schemas.openxmlformats.org/officeDocument/2006/relationships/chart" Target="../charts/chart10.xml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17" Type="http://schemas.openxmlformats.org/officeDocument/2006/relationships/chart" Target="../charts/chart20.xml"/><Relationship Id="rId2" Type="http://schemas.openxmlformats.org/officeDocument/2006/relationships/chart" Target="../charts/chart1.xml"/><Relationship Id="rId16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5" Type="http://schemas.openxmlformats.org/officeDocument/2006/relationships/image" Target="../media/image65.png"/><Relationship Id="rId10" Type="http://schemas.openxmlformats.org/officeDocument/2006/relationships/image" Target="../media/image25.png"/><Relationship Id="rId19" Type="http://schemas.openxmlformats.org/officeDocument/2006/relationships/image" Target="../media/image30.png"/><Relationship Id="rId4" Type="http://schemas.openxmlformats.org/officeDocument/2006/relationships/image" Target="../media/image200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Gradient_descen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43.png"/><Relationship Id="rId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FFFFFF"/>
                </a:solidFill>
                <a:cs typeface="+mj-cs"/>
              </a:rPr>
              <a:t>Lecture 2</a:t>
            </a:r>
            <a:endParaRPr lang="fa-IR" sz="2000" dirty="0">
              <a:solidFill>
                <a:srgbClr val="FFFFFF"/>
              </a:solidFill>
              <a:cs typeface="+mj-cs"/>
            </a:endParaRPr>
          </a:p>
          <a:p>
            <a:endParaRPr lang="en-US" sz="2000" dirty="0">
              <a:solidFill>
                <a:srgbClr val="FFFFFF"/>
              </a:solidFill>
              <a:cs typeface="+mj-cs"/>
            </a:endParaRPr>
          </a:p>
          <a:p>
            <a:r>
              <a:rPr lang="en-US" sz="3300" dirty="0">
                <a:solidFill>
                  <a:srgbClr val="FFFFFF"/>
                </a:solidFill>
                <a:cs typeface="+mj-cs"/>
              </a:rPr>
              <a:t>Neural Networks basic</a:t>
            </a:r>
          </a:p>
          <a:p>
            <a:endParaRPr lang="en-US" sz="2000" dirty="0">
              <a:solidFill>
                <a:srgbClr val="FFFFFF"/>
              </a:solidFill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DF10C-EAF3-4589-84BE-E5965491A73E}"/>
              </a:ext>
            </a:extLst>
          </p:cNvPr>
          <p:cNvSpPr/>
          <p:nvPr/>
        </p:nvSpPr>
        <p:spPr>
          <a:xfrm>
            <a:off x="1100051" y="1105491"/>
            <a:ext cx="90257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eorgia" panose="02040502050405020303" pitchFamily="18" charset="0"/>
              </a:rPr>
              <a:t>” You can’t process me with a normal brain.”</a:t>
            </a:r>
          </a:p>
          <a:p>
            <a:endParaRPr lang="en-US" sz="2000" b="1" i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eorgia" panose="02040502050405020303" pitchFamily="18" charset="0"/>
            </a:endParaRPr>
          </a:p>
          <a:p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eorgia" panose="02040502050405020303" pitchFamily="18" charset="0"/>
              </a:rPr>
              <a:t>— Charlie Sheen</a:t>
            </a:r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4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E7ECE8BB-0B61-4BC8-B7B4-8480CEF33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pic>
        <p:nvPicPr>
          <p:cNvPr id="3" name="Picture 2" descr="A close up of a basket&#10;&#10;Description generated with very high confidence">
            <a:extLst>
              <a:ext uri="{FF2B5EF4-FFF2-40B4-BE49-F238E27FC236}">
                <a16:creationId xmlns:a16="http://schemas.microsoft.com/office/drawing/2014/main" id="{8983D4B4-DD77-4201-8334-6182CE9C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0" y="1612765"/>
            <a:ext cx="7418076" cy="3430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6501" name="Rectangle 3">
            <a:extLst>
              <a:ext uri="{FF2B5EF4-FFF2-40B4-BE49-F238E27FC236}">
                <a16:creationId xmlns:a16="http://schemas.microsoft.com/office/drawing/2014/main" id="{B04A39BD-5AEC-4217-9F5E-AD6EBA01C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872011"/>
              </p:ext>
            </p:extLst>
          </p:nvPr>
        </p:nvGraphicFramePr>
        <p:xfrm>
          <a:off x="7859485" y="2198914"/>
          <a:ext cx="3690257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2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949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9494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9495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B035A17B-E643-426A-A9DB-335A27379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7744" y="623076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6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</a:p>
        </p:txBody>
      </p:sp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E4894563-0988-4133-9BA0-591BEC5C5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02" y="2102573"/>
            <a:ext cx="7624576" cy="2859215"/>
          </a:xfrm>
          <a:prstGeom prst="rect">
            <a:avLst/>
          </a:prstGeom>
        </p:spPr>
      </p:pic>
      <p:cxnSp>
        <p:nvCxnSpPr>
          <p:cNvPr id="319496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497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738993A6-14F6-43ED-9BBF-0562BF300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88921"/>
            <a:ext cx="6275667" cy="46801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9970" name="Rectangle 2">
            <a:extLst>
              <a:ext uri="{FF2B5EF4-FFF2-40B4-BE49-F238E27FC236}">
                <a16:creationId xmlns:a16="http://schemas.microsoft.com/office/drawing/2014/main" id="{B9001F01-6DFF-48BD-B94F-3250AE5F3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and </a:t>
            </a:r>
            <a:r>
              <a:rPr lang="en-US" alt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Gradient-descent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23874" y="4130804"/>
                <a:ext cx="24496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74" y="4130804"/>
                <a:ext cx="2449645" cy="400110"/>
              </a:xfrm>
              <a:prstGeom prst="rect">
                <a:avLst/>
              </a:prstGeom>
              <a:blipFill>
                <a:blip r:embed="rId2"/>
                <a:stretch>
                  <a:fillRect l="-2239" t="-9231" r="-49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21492" y="2927216"/>
                <a:ext cx="8839200" cy="1011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  <m:r>
                            <a:rPr lang="en-US" sz="2200" i="1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200" i="1">
                                  <a:latin typeface="Cambria Math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2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latin typeface="Cambria Math"/>
                            </a:rPr>
                            <m:t>𝑤h𝑒𝑟𝑒</m:t>
                          </m:r>
                          <m:r>
                            <a:rPr lang="en-US" sz="22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200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492" y="2927216"/>
                <a:ext cx="8839200" cy="1011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100" b="1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033A-5115-4512-9D88-0657E032DED2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88390" y="2124177"/>
                <a:ext cx="3462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h𝑦𝑝𝑜𝑡h𝑒𝑠𝑖𝑠</m:t>
                          </m:r>
                          <m:r>
                            <a:rPr lang="en-US" i="1">
                              <a:latin typeface="Cambria Math"/>
                            </a:rPr>
                            <m:t>:   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90" y="2124177"/>
                <a:ext cx="346229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36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 txBox="1">
                <a:spLocks/>
              </p:cNvSpPr>
              <p:nvPr/>
            </p:nvSpPr>
            <p:spPr>
              <a:xfrm>
                <a:off x="1956831" y="20782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defPPr>
                  <a:defRPr lang="en-US"/>
                </a:defPPr>
                <a:lvl1pPr algn="ctr">
                  <a:spcBef>
                    <a:spcPct val="0"/>
                  </a:spcBef>
                  <a:buNone/>
                  <a:defRPr sz="4100" b="1">
                    <a:ln w="6350">
                      <a:noFill/>
                    </a:ln>
                    <a:gradFill>
                      <a:gsLst>
                        <a:gs pos="0">
                          <a:schemeClr val="accent1">
                            <a:tint val="73000"/>
                            <a:satMod val="145000"/>
                          </a:schemeClr>
                        </a:gs>
                        <a:gs pos="73000">
                          <a:schemeClr val="accent1">
                            <a:tint val="73000"/>
                            <a:satMod val="145000"/>
                          </a:schemeClr>
                        </a:gs>
                        <a:gs pos="100000">
                          <a:schemeClr val="accent1">
                            <a:tint val="83000"/>
                            <a:satMod val="143000"/>
                          </a:schemeClr>
                        </a:gs>
                      </a:gsLst>
                      <a:lin ang="4800000" scaled="1"/>
                    </a:gradFill>
                    <a:effectLst>
                      <a:outerShdw blurRad="114300" dist="101600" dir="27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Simplified 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31" y="20782"/>
                <a:ext cx="8229600" cy="1143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40704" y="1126039"/>
                <a:ext cx="3462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h𝑦𝑝𝑜𝑡h𝑒𝑠𝑖𝑠</m:t>
                          </m:r>
                          <m:r>
                            <a:rPr lang="en-US" i="1">
                              <a:latin typeface="Cambria Math"/>
                            </a:rPr>
                            <m:t>:   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04" y="1126039"/>
                <a:ext cx="346229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980234" y="1735639"/>
                <a:ext cx="2309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𝑝𝑎𝑟𝑎𝑚𝑒𝑡𝑒𝑟𝑠</m:t>
                          </m:r>
                          <m:r>
                            <a:rPr lang="en-US" i="1">
                              <a:latin typeface="Cambria Math"/>
                            </a:rPr>
                            <m:t>:    </m:t>
                          </m:r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34" y="1735639"/>
                <a:ext cx="2309287" cy="369332"/>
              </a:xfrm>
              <a:prstGeom prst="rect">
                <a:avLst/>
              </a:prstGeom>
              <a:blipFill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49904" y="2269039"/>
                <a:ext cx="8534400" cy="844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𝐶𝑜𝑠𝑡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𝑓𝑛</m:t>
                      </m:r>
                      <m:r>
                        <a:rPr lang="en-US" i="1">
                          <a:latin typeface="Cambria Math"/>
                        </a:rPr>
                        <m:t>:    </m:t>
                      </m:r>
                      <m:r>
                        <a:rPr lang="en-US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𝑤h𝑒𝑟𝑒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904" y="2269039"/>
                <a:ext cx="8534400" cy="8443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58218" y="3259640"/>
                <a:ext cx="2765372" cy="597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𝐺𝑜𝑎𝑙</m:t>
                      </m:r>
                      <m:r>
                        <a:rPr lang="en-US" i="1">
                          <a:latin typeface="Cambria Math"/>
                        </a:rPr>
                        <m:t>: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/>
                              </a:rPr>
                              <m:t>𝑚𝑖𝑛𝑖𝑚𝑖𝑧𝑒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𝐽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18" y="3259640"/>
                <a:ext cx="2765372" cy="597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02504" y="4097840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Simplified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504" y="4097840"/>
                <a:ext cx="4572000" cy="646331"/>
              </a:xfrm>
              <a:prstGeom prst="rect">
                <a:avLst/>
              </a:prstGeom>
              <a:blipFill>
                <a:blip r:embed="rId7"/>
                <a:stretch>
                  <a:fillRect l="-1067" t="-4717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54804" y="4752460"/>
                <a:ext cx="6324600" cy="844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     </m:t>
                      </m:r>
                      <m:r>
                        <a:rPr lang="en-US" i="1">
                          <a:latin typeface="Cambria Math"/>
                        </a:rPr>
                        <m:t>𝑤h𝑒𝑟𝑒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804" y="4752460"/>
                <a:ext cx="6324600" cy="8443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89793" y="5648440"/>
                <a:ext cx="3036857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793" y="5648440"/>
                <a:ext cx="3036857" cy="6127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033A-5115-4512-9D88-0657E032DED2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540652" y="1184927"/>
                <a:ext cx="652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652" y="1184927"/>
                <a:ext cx="6521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7933635" y="1327850"/>
            <a:ext cx="463826" cy="3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6270018" y="1531987"/>
            <a:ext cx="4061133" cy="3486772"/>
            <a:chOff x="4769122" y="2841246"/>
            <a:chExt cx="4061133" cy="348677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5" name="Chart 24"/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4769122" y="3284901"/>
                <a:ext cx="3972164" cy="271431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25" name="Chart 2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37746269"/>
                    </p:ext>
                  </p:extLst>
                </p:nvPr>
              </p:nvGraphicFramePr>
              <p:xfrm>
                <a:off x="4769122" y="3284901"/>
                <a:ext cx="3972164" cy="271431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 flipV="1">
              <a:off x="6219080" y="5870245"/>
              <a:ext cx="490017" cy="23378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6" name="Freeform 15"/>
            <p:cNvSpPr/>
            <p:nvPr/>
          </p:nvSpPr>
          <p:spPr>
            <a:xfrm>
              <a:off x="6715001" y="5804580"/>
              <a:ext cx="24833" cy="107579"/>
            </a:xfrm>
            <a:custGeom>
              <a:avLst/>
              <a:gdLst>
                <a:gd name="connsiteX0" fmla="*/ 0 w 28583"/>
                <a:gd name="connsiteY0" fmla="*/ 0 h 123825"/>
                <a:gd name="connsiteX1" fmla="*/ 9525 w 28583"/>
                <a:gd name="connsiteY1" fmla="*/ 57150 h 123825"/>
                <a:gd name="connsiteX2" fmla="*/ 28575 w 28583"/>
                <a:gd name="connsiteY2" fmla="*/ 12382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3" h="123825">
                  <a:moveTo>
                    <a:pt x="0" y="0"/>
                  </a:moveTo>
                  <a:cubicBezTo>
                    <a:pt x="3175" y="19050"/>
                    <a:pt x="4841" y="38414"/>
                    <a:pt x="9525" y="57150"/>
                  </a:cubicBezTo>
                  <a:cubicBezTo>
                    <a:pt x="29579" y="137366"/>
                    <a:pt x="28575" y="91049"/>
                    <a:pt x="28575" y="123825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7"/>
                <p:cNvSpPr txBox="1"/>
                <p:nvPr/>
              </p:nvSpPr>
              <p:spPr>
                <a:xfrm>
                  <a:off x="4986054" y="5927908"/>
                  <a:ext cx="123302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ker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𝐽</m:t>
                        </m:r>
                        <m:d>
                          <m:dPr>
                            <m:ctrlPr>
                              <a:rPr lang="en-US" sz="2000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ker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000" i="1" ker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2000" kern="0" dirty="0">
                    <a:solidFill>
                      <a:sysClr val="windowText" lastClr="000000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12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054" y="5927908"/>
                  <a:ext cx="123302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230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20"/>
                <p:cNvSpPr txBox="1"/>
                <p:nvPr/>
              </p:nvSpPr>
              <p:spPr>
                <a:xfrm>
                  <a:off x="5562100" y="2890902"/>
                  <a:ext cx="794433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ker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𝑱</m:t>
                        </m:r>
                        <m:r>
                          <a:rPr lang="en-US" sz="2000" b="1" i="1" ker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1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kern="0">
                                <a:solidFill>
                                  <a:sysClr val="windowText" lastClr="000000"/>
                                </a:solidFill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000" b="1" i="1" ker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 i="1" ker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b="1" kern="0" dirty="0">
                    <a:solidFill>
                      <a:sysClr val="windowText" lastClr="000000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14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100" y="2890902"/>
                  <a:ext cx="794433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2308" r="-3846" b="-1515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21"/>
                <p:cNvSpPr txBox="1"/>
                <p:nvPr/>
              </p:nvSpPr>
              <p:spPr>
                <a:xfrm>
                  <a:off x="7861969" y="5855963"/>
                  <a:ext cx="794433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kern="0">
                                <a:solidFill>
                                  <a:sysClr val="windowText" lastClr="000000"/>
                                </a:solidFill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000" b="1" i="1" ker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b="1" kern="0" dirty="0">
                    <a:solidFill>
                      <a:sysClr val="windowText" lastClr="000000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15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969" y="5855963"/>
                  <a:ext cx="794433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53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reeform 16"/>
            <p:cNvSpPr/>
            <p:nvPr/>
          </p:nvSpPr>
          <p:spPr>
            <a:xfrm>
              <a:off x="6471478" y="5626122"/>
              <a:ext cx="24833" cy="107579"/>
            </a:xfrm>
            <a:custGeom>
              <a:avLst/>
              <a:gdLst>
                <a:gd name="connsiteX0" fmla="*/ 0 w 28583"/>
                <a:gd name="connsiteY0" fmla="*/ 0 h 123825"/>
                <a:gd name="connsiteX1" fmla="*/ 9525 w 28583"/>
                <a:gd name="connsiteY1" fmla="*/ 57150 h 123825"/>
                <a:gd name="connsiteX2" fmla="*/ 28575 w 28583"/>
                <a:gd name="connsiteY2" fmla="*/ 12382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3" h="123825">
                  <a:moveTo>
                    <a:pt x="0" y="0"/>
                  </a:moveTo>
                  <a:cubicBezTo>
                    <a:pt x="3175" y="19050"/>
                    <a:pt x="4841" y="38414"/>
                    <a:pt x="9525" y="57150"/>
                  </a:cubicBezTo>
                  <a:cubicBezTo>
                    <a:pt x="29579" y="137366"/>
                    <a:pt x="28575" y="91049"/>
                    <a:pt x="28575" y="123825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119776" y="4844640"/>
              <a:ext cx="66203" cy="53790"/>
            </a:xfrm>
            <a:custGeom>
              <a:avLst/>
              <a:gdLst>
                <a:gd name="connsiteX0" fmla="*/ 0 w 28583"/>
                <a:gd name="connsiteY0" fmla="*/ 0 h 123825"/>
                <a:gd name="connsiteX1" fmla="*/ 9525 w 28583"/>
                <a:gd name="connsiteY1" fmla="*/ 57150 h 123825"/>
                <a:gd name="connsiteX2" fmla="*/ 28575 w 28583"/>
                <a:gd name="connsiteY2" fmla="*/ 12382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3" h="123825">
                  <a:moveTo>
                    <a:pt x="0" y="0"/>
                  </a:moveTo>
                  <a:cubicBezTo>
                    <a:pt x="3175" y="19050"/>
                    <a:pt x="4841" y="38414"/>
                    <a:pt x="9525" y="57150"/>
                  </a:cubicBezTo>
                  <a:cubicBezTo>
                    <a:pt x="29579" y="137366"/>
                    <a:pt x="28575" y="91049"/>
                    <a:pt x="28575" y="123825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556094" y="5892449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094" y="5892449"/>
                  <a:ext cx="37542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17"/>
                <p:cNvSpPr txBox="1"/>
                <p:nvPr/>
              </p:nvSpPr>
              <p:spPr>
                <a:xfrm>
                  <a:off x="7224247" y="5341320"/>
                  <a:ext cx="160600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ker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𝐽</m:t>
                        </m:r>
                        <m:d>
                          <m:dPr>
                            <m:ctrlPr>
                              <a:rPr lang="en-US" sz="2000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ker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.5</m:t>
                            </m:r>
                          </m:e>
                        </m:d>
                        <m:r>
                          <a:rPr lang="en-US" sz="2000" i="1" ker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≈0.58</m:t>
                        </m:r>
                      </m:oMath>
                    </m:oMathPara>
                  </a14:m>
                  <a:endParaRPr lang="en-US" sz="2000" kern="0" dirty="0">
                    <a:solidFill>
                      <a:sysClr val="windowText" lastClr="000000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24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247" y="5341320"/>
                  <a:ext cx="1606008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0606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>
              <a:off x="6394633" y="2841246"/>
              <a:ext cx="0" cy="3438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17"/>
                <p:cNvSpPr txBox="1"/>
                <p:nvPr/>
              </p:nvSpPr>
              <p:spPr>
                <a:xfrm>
                  <a:off x="6722847" y="4928470"/>
                  <a:ext cx="1933555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ker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𝐽</m:t>
                        </m:r>
                        <m:d>
                          <m:dPr>
                            <m:ctrlPr>
                              <a:rPr lang="en-US" sz="2000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ker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−.5</m:t>
                            </m:r>
                          </m:e>
                        </m:d>
                        <m:r>
                          <a:rPr lang="en-US" sz="2000" i="1" ker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≈3.46</m:t>
                        </m:r>
                      </m:oMath>
                    </m:oMathPara>
                  </a14:m>
                  <a:endParaRPr lang="en-US" sz="2000" kern="0" dirty="0">
                    <a:solidFill>
                      <a:sysClr val="windowText" lastClr="000000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31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2847" y="4928470"/>
                  <a:ext cx="1933555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230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1" idx="1"/>
            </p:cNvCxnSpPr>
            <p:nvPr/>
          </p:nvCxnSpPr>
          <p:spPr>
            <a:xfrm flipH="1" flipV="1">
              <a:off x="6219080" y="4928470"/>
              <a:ext cx="503767" cy="2000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4" idx="1"/>
            </p:cNvCxnSpPr>
            <p:nvPr/>
          </p:nvCxnSpPr>
          <p:spPr>
            <a:xfrm flipH="1">
              <a:off x="6556094" y="5515128"/>
              <a:ext cx="668153" cy="1647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>
            <a:off x="6085024" y="971633"/>
            <a:ext cx="0" cy="4648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45878" y="300280"/>
                <a:ext cx="1549783" cy="723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defPPr>
                  <a:defRPr lang="en-US"/>
                </a:defPPr>
                <a:lvl1pPr algn="ctr">
                  <a:spcBef>
                    <a:spcPct val="0"/>
                  </a:spcBef>
                  <a:buNone/>
                  <a:defRPr sz="4100" b="1">
                    <a:ln w="6350">
                      <a:noFill/>
                    </a:ln>
                    <a:gradFill>
                      <a:gsLst>
                        <a:gs pos="0">
                          <a:schemeClr val="accent1">
                            <a:tint val="73000"/>
                            <a:satMod val="145000"/>
                          </a:schemeClr>
                        </a:gs>
                        <a:gs pos="73000">
                          <a:schemeClr val="accent1">
                            <a:tint val="73000"/>
                            <a:satMod val="145000"/>
                          </a:schemeClr>
                        </a:gs>
                        <a:gs pos="100000">
                          <a:schemeClr val="accent1">
                            <a:tint val="83000"/>
                            <a:satMod val="143000"/>
                          </a:schemeClr>
                        </a:gs>
                      </a:gsLst>
                      <a:lin ang="4800000" scaled="1"/>
                    </a:gradFill>
                    <a:effectLst>
                      <a:outerShdw blurRad="114300" dist="101600" dir="27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(</m:t>
                      </m:r>
                      <m:r>
                        <a:rPr lang="en-US">
                          <a:latin typeface="Cambria Math"/>
                        </a:rPr>
                        <m:t>𝑥</m:t>
                      </m:r>
                      <m:r>
                        <a:rPr lang="en-US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78" y="300280"/>
                <a:ext cx="1549783" cy="723275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974007" y="300280"/>
                <a:ext cx="1471237" cy="723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defPPr>
                  <a:defRPr lang="en-US"/>
                </a:defPPr>
                <a:lvl1pPr algn="ctr">
                  <a:spcBef>
                    <a:spcPct val="0"/>
                  </a:spcBef>
                  <a:buNone/>
                  <a:defRPr sz="4100" b="1">
                    <a:ln w="6350">
                      <a:noFill/>
                    </a:ln>
                    <a:gradFill>
                      <a:gsLst>
                        <a:gs pos="0">
                          <a:schemeClr val="accent1">
                            <a:tint val="73000"/>
                            <a:satMod val="145000"/>
                          </a:schemeClr>
                        </a:gs>
                        <a:gs pos="73000">
                          <a:schemeClr val="accent1">
                            <a:tint val="73000"/>
                            <a:satMod val="145000"/>
                          </a:schemeClr>
                        </a:gs>
                        <a:gs pos="100000">
                          <a:schemeClr val="accent1">
                            <a:tint val="83000"/>
                            <a:satMod val="143000"/>
                          </a:schemeClr>
                        </a:gs>
                      </a:gsLst>
                      <a:lin ang="4800000" scaled="1"/>
                    </a:gradFill>
                    <a:effectLst>
                      <a:outerShdw blurRad="114300" dist="101600" dir="27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𝐽</m:t>
                      </m:r>
                      <m:r>
                        <a:rPr lang="en-US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007" y="300280"/>
                <a:ext cx="1471237" cy="723275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140065" y="1023554"/>
                <a:ext cx="3466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this is a function of x)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065" y="1023554"/>
                <a:ext cx="3466590" cy="369332"/>
              </a:xfrm>
              <a:prstGeom prst="rect">
                <a:avLst/>
              </a:prstGeom>
              <a:blipFill>
                <a:blip r:embed="rId12"/>
                <a:stretch>
                  <a:fillRect l="-140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643975" y="1023554"/>
                <a:ext cx="2960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(function of 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975" y="1023554"/>
                <a:ext cx="2960362" cy="369332"/>
              </a:xfrm>
              <a:prstGeom prst="rect">
                <a:avLst/>
              </a:prstGeom>
              <a:blipFill>
                <a:blip r:embed="rId13"/>
                <a:stretch>
                  <a:fillRect l="-1852" t="-10000" r="-6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1496873" y="2190676"/>
            <a:ext cx="4572000" cy="2743200"/>
            <a:chOff x="-16151" y="2514443"/>
            <a:chExt cx="4572000" cy="2743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3"/>
                <p:cNvSpPr txBox="1"/>
                <p:nvPr/>
              </p:nvSpPr>
              <p:spPr>
                <a:xfrm>
                  <a:off x="1936474" y="2752568"/>
                  <a:ext cx="914400" cy="405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ysClr val="windowText" lastClr="0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 ker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 ker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kern="0" dirty="0">
                    <a:solidFill>
                      <a:sysClr val="windowText" lastClr="000000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5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474" y="2752568"/>
                  <a:ext cx="914400" cy="4054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194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/>
            <p:cNvCxnSpPr/>
            <p:nvPr/>
          </p:nvCxnSpPr>
          <p:spPr>
            <a:xfrm>
              <a:off x="2269849" y="3171668"/>
              <a:ext cx="180975" cy="1524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6"/>
                <p:cNvSpPr txBox="1"/>
                <p:nvPr/>
              </p:nvSpPr>
              <p:spPr>
                <a:xfrm>
                  <a:off x="3060424" y="3343118"/>
                  <a:ext cx="914400" cy="405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ysClr val="windowText" lastClr="0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kern="0">
                    <a:solidFill>
                      <a:sysClr val="windowText" lastClr="000000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56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424" y="3343118"/>
                  <a:ext cx="914400" cy="4054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7" name="Chart 56"/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-16151" y="2514443"/>
                <a:ext cx="4572000" cy="27432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6"/>
                </a:graphicData>
              </a:graphic>
            </p:graphicFrame>
          </mc:Choice>
          <mc:Fallback xmlns="">
            <p:graphicFrame>
              <p:nvGraphicFramePr>
                <p:cNvPr id="57" name="Chart 56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1870458"/>
                    </p:ext>
                  </p:extLst>
                </p:nvPr>
              </p:nvGraphicFramePr>
              <p:xfrm>
                <a:off x="-16151" y="2514443"/>
                <a:ext cx="4572000" cy="27432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7"/>
                </a:graphicData>
              </a:graphic>
            </p:graphicFrame>
          </mc:Fallback>
        </mc:AlternateContent>
        <p:sp>
          <p:nvSpPr>
            <p:cNvPr id="58" name="Freeform 57"/>
            <p:cNvSpPr/>
            <p:nvPr/>
          </p:nvSpPr>
          <p:spPr>
            <a:xfrm>
              <a:off x="1600200" y="3916936"/>
              <a:ext cx="28583" cy="123825"/>
            </a:xfrm>
            <a:custGeom>
              <a:avLst/>
              <a:gdLst>
                <a:gd name="connsiteX0" fmla="*/ 0 w 28583"/>
                <a:gd name="connsiteY0" fmla="*/ 0 h 123825"/>
                <a:gd name="connsiteX1" fmla="*/ 9525 w 28583"/>
                <a:gd name="connsiteY1" fmla="*/ 57150 h 123825"/>
                <a:gd name="connsiteX2" fmla="*/ 28575 w 28583"/>
                <a:gd name="connsiteY2" fmla="*/ 12382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3" h="123825">
                  <a:moveTo>
                    <a:pt x="0" y="0"/>
                  </a:moveTo>
                  <a:cubicBezTo>
                    <a:pt x="3175" y="19050"/>
                    <a:pt x="4841" y="38414"/>
                    <a:pt x="9525" y="57150"/>
                  </a:cubicBezTo>
                  <a:cubicBezTo>
                    <a:pt x="29579" y="137366"/>
                    <a:pt x="28575" y="91049"/>
                    <a:pt x="28575" y="12382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429118" y="5122787"/>
                <a:ext cx="3968907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118" y="5122787"/>
                <a:ext cx="3968907" cy="7862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2371470" y="5285074"/>
                <a:ext cx="31510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470" y="5285074"/>
                <a:ext cx="3151055" cy="461665"/>
              </a:xfrm>
              <a:prstGeom prst="rect">
                <a:avLst/>
              </a:prstGeom>
              <a:blipFill>
                <a:blip r:embed="rId1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6550093" y="6232795"/>
            <a:ext cx="407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Prof. Andrew Ng, </a:t>
            </a:r>
          </a:p>
          <a:p>
            <a:r>
              <a:rPr lang="en-US" sz="1200" dirty="0"/>
              <a:t>Stanford University, Machine Learning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033A-5115-4512-9D88-0657E032DE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65" y="1371600"/>
            <a:ext cx="6229890" cy="46417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24800" y="6248401"/>
            <a:ext cx="264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Prof. Andrew Ng, </a:t>
            </a:r>
          </a:p>
          <a:p>
            <a:r>
              <a:rPr lang="en-US" sz="1200" dirty="0"/>
              <a:t>Stanford University , Machine Learning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2057400" y="2701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100" b="1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Plot of Cost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033A-5115-4512-9D88-0657E032DED2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246621" y="1905000"/>
                <a:ext cx="9074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621" y="1905000"/>
                <a:ext cx="9074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5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0" y="-4769"/>
            <a:ext cx="8229600" cy="1238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100" b="1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for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2035228" y="1578987"/>
                <a:ext cx="5257800" cy="451224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descent is a general algorithm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called steepest descent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descent applies to many functions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the observation that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 multi-variable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and differentiable in the neighborhood of a point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decreases fastest if one goes from point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direction of the negative gradient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228" y="1578987"/>
                <a:ext cx="5257800" cy="4512243"/>
              </a:xfrm>
              <a:prstGeom prst="rect">
                <a:avLst/>
              </a:prstGeom>
              <a:blipFill>
                <a:blip r:embed="rId2"/>
                <a:stretch>
                  <a:fillRect l="-1624" t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1467250"/>
            <a:ext cx="3333333" cy="3571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61722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From Wikipedia at: </a:t>
            </a:r>
            <a:r>
              <a:rPr lang="en-US" sz="1400" dirty="0">
                <a:hlinkClick r:id="rId4"/>
              </a:rPr>
              <a:t>https://en.wikipedia.org/wiki/Gradient_descent</a:t>
            </a:r>
            <a:r>
              <a:rPr lang="en-US" sz="1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033A-5115-4512-9D88-0657E032DE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6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0" y="4082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100" b="1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Worked Example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109855" y="1219200"/>
            <a:ext cx="0" cy="21336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1" y="1219201"/>
            <a:ext cx="366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9000" y="1219201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2201" y="1680866"/>
                <a:ext cx="2906565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until convergence {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≔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𝑓𝑜𝑟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=1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𝑎𝑛𝑑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=0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1680866"/>
                <a:ext cx="2906565" cy="1394613"/>
              </a:xfrm>
              <a:prstGeom prst="rect">
                <a:avLst/>
              </a:prstGeom>
              <a:blipFill>
                <a:blip r:embed="rId2"/>
                <a:stretch>
                  <a:fillRect l="-1891" t="-2620" b="-6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391401" y="1680865"/>
                <a:ext cx="20576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1" y="1680865"/>
                <a:ext cx="2057615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725545" y="2064550"/>
                <a:ext cx="345761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45" y="2064550"/>
                <a:ext cx="3457613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391400" y="2911678"/>
                <a:ext cx="2093714" cy="597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/>
                              </a:rPr>
                              <m:t>𝑚𝑖𝑛𝑖𝑚𝑖𝑧𝑒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𝐽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911678"/>
                <a:ext cx="2093714" cy="5972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47029" y="3515819"/>
                <a:ext cx="6325652" cy="3100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∙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𝐶𝑎𝑠𝑒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   </m:t>
                      </m:r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=0: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𝐶𝑎𝑠𝑒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   </m:t>
                      </m:r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=1: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)−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∙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029" y="3515819"/>
                <a:ext cx="6325652" cy="31005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033A-5115-4512-9D88-0657E032DE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94545" y="483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100" b="1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23345" y="1679789"/>
            <a:ext cx="6400800" cy="3794317"/>
            <a:chOff x="1447800" y="1469886"/>
            <a:chExt cx="6400800" cy="37943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447800" y="1981199"/>
                  <a:ext cx="6400800" cy="2821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</a:pPr>
                  <a:r>
                    <a:rPr lang="en-US" sz="2400" dirty="0"/>
                    <a:t>Repeat until convergence {</a:t>
                  </a:r>
                </a:p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</a:pPr>
                  <a:r>
                    <a:rPr lang="en-US" sz="2400" dirty="0"/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 :=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 </m:t>
                      </m:r>
                      <m:r>
                        <a:rPr lang="en-US" sz="2400" i="1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a14:m>
                  <a:endParaRPr lang="en-US" sz="2400" dirty="0"/>
                </a:p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</a:pPr>
                  <a:r>
                    <a:rPr lang="en-US" sz="2400" dirty="0"/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 :=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 </m:t>
                      </m:r>
                      <m:r>
                        <a:rPr lang="en-US" sz="2400" i="1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/>
                        </a:rPr>
                        <m:t> ∙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ea typeface="Cambria Math"/>
                  </a:endParaRPr>
                </a:p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</a:pPr>
                  <a:r>
                    <a:rPr lang="en-US" sz="2400" dirty="0">
                      <a:ea typeface="Cambria Math"/>
                    </a:rPr>
                    <a:t>}</a:t>
                  </a: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1981199"/>
                  <a:ext cx="6400800" cy="282128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524" t="-1728" b="-41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3505200" y="2545922"/>
              <a:ext cx="3048000" cy="8772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5200" y="3505200"/>
              <a:ext cx="3810000" cy="8772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 rot="20722984">
                  <a:off x="6320030" y="1469886"/>
                  <a:ext cx="1468286" cy="666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𝐽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22984">
                  <a:off x="6320030" y="1469886"/>
                  <a:ext cx="1468286" cy="66608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H="1">
              <a:off x="5029200" y="1981199"/>
              <a:ext cx="1230546" cy="68580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20722984">
                  <a:off x="5660029" y="4598123"/>
                  <a:ext cx="1468286" cy="666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𝐽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22984">
                  <a:off x="5660029" y="4598123"/>
                  <a:ext cx="1468286" cy="66608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5029200" y="4038600"/>
              <a:ext cx="654590" cy="10778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28598" y="2876903"/>
                <a:ext cx="190379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Update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/>
                        </a:rPr>
                        <m:t>𝒂𝒏𝒅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Simultaneously!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598" y="2876903"/>
                <a:ext cx="1903791" cy="1015663"/>
              </a:xfrm>
              <a:prstGeom prst="rect">
                <a:avLst/>
              </a:prstGeom>
              <a:blipFill>
                <a:blip r:embed="rId6"/>
                <a:stretch>
                  <a:fillRect l="-3205" t="-3593" r="-3526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033A-5115-4512-9D88-0657E032DE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4613" name="Rectangle 73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610" name="Rectangle 2">
            <a:extLst>
              <a:ext uri="{FF2B5EF4-FFF2-40B4-BE49-F238E27FC236}">
                <a16:creationId xmlns:a16="http://schemas.microsoft.com/office/drawing/2014/main" id="{A85F2DB3-941E-4F3E-AB69-A9BA9FDCC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4893" y="634946"/>
            <a:ext cx="10893963" cy="731841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Neural Network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4615" name="Straight Connector 75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616" name="Rectangle 77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4617" name="Rectangle 79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100" b="1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Gradient Descent Pictorially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379681" y="5667155"/>
                <a:ext cx="10422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𝜽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(</m:t>
                      </m:r>
                      <m:r>
                        <a:rPr lang="en-US" sz="2400" b="1" i="1">
                          <a:latin typeface="Cambria Math"/>
                        </a:rPr>
                        <m:t>𝒙</m:t>
                      </m:r>
                      <m:r>
                        <a:rPr lang="en-US" sz="24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681" y="5667155"/>
                <a:ext cx="1042208" cy="461665"/>
              </a:xfrm>
              <a:prstGeom prst="rect">
                <a:avLst/>
              </a:prstGeom>
              <a:blipFill>
                <a:blip r:embed="rId2"/>
                <a:stretch>
                  <a:fillRect r="-175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6796395" y="1193806"/>
            <a:ext cx="3276600" cy="4482171"/>
            <a:chOff x="5351299" y="805233"/>
            <a:chExt cx="3276600" cy="4482171"/>
          </a:xfrm>
        </p:grpSpPr>
        <p:sp>
          <p:nvSpPr>
            <p:cNvPr id="72" name="Oval 71"/>
            <p:cNvSpPr/>
            <p:nvPr/>
          </p:nvSpPr>
          <p:spPr>
            <a:xfrm rot="1345581">
              <a:off x="6166639" y="1111225"/>
              <a:ext cx="1527521" cy="38701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 rot="1345581">
              <a:off x="6045867" y="805233"/>
              <a:ext cx="1769064" cy="44821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351299" y="1331693"/>
              <a:ext cx="3276600" cy="3429251"/>
              <a:chOff x="5351299" y="1331693"/>
              <a:chExt cx="3276600" cy="3429251"/>
            </a:xfrm>
          </p:grpSpPr>
          <p:cxnSp>
            <p:nvCxnSpPr>
              <p:cNvPr id="75" name="Straight Connector 74"/>
              <p:cNvCxnSpPr>
                <a:endCxn id="87" idx="0"/>
              </p:cNvCxnSpPr>
              <p:nvPr/>
            </p:nvCxnSpPr>
            <p:spPr>
              <a:xfrm>
                <a:off x="7054379" y="1377088"/>
                <a:ext cx="6579" cy="29699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5351299" y="3183221"/>
                <a:ext cx="3276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/>
              <p:nvPr/>
            </p:nvSpPr>
            <p:spPr>
              <a:xfrm rot="1345581">
                <a:off x="6613601" y="2243665"/>
                <a:ext cx="633597" cy="16053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 rot="1345581">
                <a:off x="6500145" y="1956208"/>
                <a:ext cx="860509" cy="21802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 rot="1345581">
                <a:off x="6253655" y="1331693"/>
                <a:ext cx="1353488" cy="34292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 rot="1345581">
                <a:off x="6368039" y="1621501"/>
                <a:ext cx="1124720" cy="28496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rc 80"/>
              <p:cNvSpPr/>
              <p:nvPr/>
            </p:nvSpPr>
            <p:spPr>
              <a:xfrm rot="21228799">
                <a:off x="7784109" y="3807772"/>
                <a:ext cx="160335" cy="80845"/>
              </a:xfrm>
              <a:prstGeom prst="arc">
                <a:avLst>
                  <a:gd name="adj1" fmla="val 964993"/>
                  <a:gd name="adj2" fmla="val 10338830"/>
                </a:avLst>
              </a:prstGeom>
              <a:ln w="19050">
                <a:solidFill>
                  <a:srgbClr val="FF0000"/>
                </a:solidFill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Arc 81"/>
              <p:cNvSpPr/>
              <p:nvPr/>
            </p:nvSpPr>
            <p:spPr>
              <a:xfrm rot="1108445">
                <a:off x="7520212" y="3734291"/>
                <a:ext cx="240250" cy="121140"/>
              </a:xfrm>
              <a:prstGeom prst="arc">
                <a:avLst>
                  <a:gd name="adj1" fmla="val 964993"/>
                  <a:gd name="adj2" fmla="val 10338830"/>
                </a:avLst>
              </a:prstGeom>
              <a:ln w="19050">
                <a:solidFill>
                  <a:srgbClr val="FF0000"/>
                </a:solidFill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rc 82"/>
              <p:cNvSpPr/>
              <p:nvPr/>
            </p:nvSpPr>
            <p:spPr>
              <a:xfrm rot="3260130">
                <a:off x="7329417" y="3586635"/>
                <a:ext cx="196257" cy="98958"/>
              </a:xfrm>
              <a:prstGeom prst="arc">
                <a:avLst>
                  <a:gd name="adj1" fmla="val 964993"/>
                  <a:gd name="adj2" fmla="val 10338830"/>
                </a:avLst>
              </a:prstGeom>
              <a:ln w="19050">
                <a:solidFill>
                  <a:srgbClr val="FF0000"/>
                </a:solidFill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/>
              <p:cNvSpPr/>
              <p:nvPr/>
            </p:nvSpPr>
            <p:spPr>
              <a:xfrm rot="2978045">
                <a:off x="7025617" y="3279359"/>
                <a:ext cx="395628" cy="199486"/>
              </a:xfrm>
              <a:prstGeom prst="arc">
                <a:avLst>
                  <a:gd name="adj1" fmla="val 964993"/>
                  <a:gd name="adj2" fmla="val 10338830"/>
                </a:avLst>
              </a:prstGeom>
              <a:ln w="19050">
                <a:solidFill>
                  <a:srgbClr val="FF0000"/>
                </a:solidFill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7016500" y="3141120"/>
                <a:ext cx="88917" cy="766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8205363" y="4735656"/>
                <a:ext cx="601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363" y="4735656"/>
                <a:ext cx="601382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882899" y="5713321"/>
                <a:ext cx="1441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𝑱</m:t>
                      </m:r>
                      <m:r>
                        <a:rPr lang="en-US" sz="2400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899" y="5713321"/>
                <a:ext cx="1441292" cy="461665"/>
              </a:xfrm>
              <a:prstGeom prst="rect">
                <a:avLst/>
              </a:prstGeom>
              <a:blipFill>
                <a:blip r:embed="rId4"/>
                <a:stretch>
                  <a:fillRect r="-42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9064195" y="1805268"/>
                <a:ext cx="13793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Initialize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=900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=−0.1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195" y="1805268"/>
                <a:ext cx="1379352" cy="1200329"/>
              </a:xfrm>
              <a:prstGeom prst="rect">
                <a:avLst/>
              </a:prstGeom>
              <a:blipFill>
                <a:blip r:embed="rId5"/>
                <a:stretch>
                  <a:fillRect l="-3982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>
            <a:stCxn id="89" idx="2"/>
          </p:cNvCxnSpPr>
          <p:nvPr/>
        </p:nvCxnSpPr>
        <p:spPr>
          <a:xfrm flipH="1">
            <a:off x="9441964" y="3005597"/>
            <a:ext cx="311907" cy="11276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1971131" y="1540801"/>
            <a:ext cx="5095430" cy="3820823"/>
            <a:chOff x="447131" y="1540800"/>
            <a:chExt cx="5095430" cy="3820823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724821" y="1902617"/>
              <a:ext cx="0" cy="2743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624377" y="4493417"/>
              <a:ext cx="27674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624377" y="1944181"/>
              <a:ext cx="152400" cy="2320636"/>
              <a:chOff x="1194956" y="1794164"/>
              <a:chExt cx="152400" cy="2320636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1194956" y="1794164"/>
                <a:ext cx="152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194956" y="2125683"/>
                <a:ext cx="152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194956" y="2457202"/>
                <a:ext cx="152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194956" y="2788721"/>
                <a:ext cx="152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194956" y="3120240"/>
                <a:ext cx="152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194956" y="3451759"/>
                <a:ext cx="152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194956" y="3783278"/>
                <a:ext cx="152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194956" y="4114800"/>
                <a:ext cx="152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 rot="5400000">
              <a:off x="3102856" y="3336563"/>
              <a:ext cx="152400" cy="2320636"/>
              <a:chOff x="1194956" y="1794164"/>
              <a:chExt cx="152400" cy="2320636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1194956" y="1794164"/>
                <a:ext cx="152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94956" y="2125683"/>
                <a:ext cx="152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94956" y="2457202"/>
                <a:ext cx="152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94956" y="2788721"/>
                <a:ext cx="152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94956" y="3120240"/>
                <a:ext cx="152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194956" y="3451759"/>
                <a:ext cx="152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194956" y="3783278"/>
                <a:ext cx="152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194956" y="4114800"/>
                <a:ext cx="152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 flipV="1">
              <a:off x="1724821" y="2275700"/>
              <a:ext cx="2283034" cy="222118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624377" y="3601776"/>
              <a:ext cx="1057402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3" idx="7"/>
            </p:cNvCxnSpPr>
            <p:nvPr/>
          </p:nvCxnSpPr>
          <p:spPr>
            <a:xfrm flipH="1">
              <a:off x="2681779" y="3568038"/>
              <a:ext cx="14314" cy="100504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611625" y="3553545"/>
              <a:ext cx="98961" cy="989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008099" y="1944181"/>
              <a:ext cx="1459922" cy="19891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582818" y="2131217"/>
              <a:ext cx="1743442" cy="18020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350260" y="2512217"/>
              <a:ext cx="1791441" cy="1470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9800398" flipV="1">
              <a:off x="2729192" y="2091014"/>
              <a:ext cx="497335" cy="250768"/>
            </a:xfrm>
            <a:prstGeom prst="arc">
              <a:avLst>
                <a:gd name="adj1" fmla="val 964993"/>
                <a:gd name="adj2" fmla="val 10338830"/>
              </a:avLst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9122645" flipV="1">
              <a:off x="2379639" y="2353680"/>
              <a:ext cx="497335" cy="250768"/>
            </a:xfrm>
            <a:prstGeom prst="arc">
              <a:avLst>
                <a:gd name="adj1" fmla="val 964993"/>
                <a:gd name="adj2" fmla="val 10338830"/>
              </a:avLst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 rot="18280019" flipV="1">
              <a:off x="2089582" y="2673972"/>
              <a:ext cx="497335" cy="250768"/>
            </a:xfrm>
            <a:prstGeom prst="arc">
              <a:avLst>
                <a:gd name="adj1" fmla="val 964993"/>
                <a:gd name="adj2" fmla="val 10338830"/>
              </a:avLst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72668" y="287094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25068" y="302334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77468" y="317574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74180" y="317574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32265" y="287094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32130" y="27315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40212" y="334931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0753" y="316464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68542" y="236014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20942" y="251254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73342" y="266494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70054" y="266494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28139" y="236014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28004" y="222076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36086" y="283852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26627" y="2653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flipV="1">
              <a:off x="2712098" y="334184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flipV="1">
              <a:off x="3012257" y="360177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flipV="1">
              <a:off x="2407298" y="364664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 flipV="1">
              <a:off x="2710586" y="364664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 flipV="1">
              <a:off x="2152501" y="334184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 flipV="1">
              <a:off x="2352636" y="320246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flipV="1">
              <a:off x="1844554" y="382021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 flipV="1">
              <a:off x="2154013" y="363554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91729" y="464581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5801" y="464581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59874" y="465540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3000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93462" y="405134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93462" y="349134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3462" y="293134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93462" y="237134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93462" y="1811337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0945" y="2902908"/>
              <a:ext cx="15824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Brush Script Std" pitchFamily="66" charset="0"/>
                </a:rPr>
                <a:t>Price</a:t>
              </a:r>
            </a:p>
            <a:p>
              <a:pPr algn="ctr"/>
              <a:r>
                <a:rPr lang="en-US" dirty="0">
                  <a:latin typeface="Brush Script Std" pitchFamily="66" charset="0"/>
                </a:rPr>
                <a:t>($ in 1,000’s)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24013" y="4992291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rush Script Std" pitchFamily="66" charset="0"/>
                </a:rPr>
                <a:t>Size (ft</a:t>
              </a:r>
              <a:r>
                <a:rPr lang="en-US" baseline="30000" dirty="0">
                  <a:latin typeface="Brush Script Std" pitchFamily="66" charset="0"/>
                </a:rPr>
                <a:t>2</a:t>
              </a:r>
              <a:r>
                <a:rPr lang="en-US" dirty="0">
                  <a:latin typeface="Brush Script Std" pitchFamily="66" charset="0"/>
                </a:rPr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4941179" y="2859285"/>
                  <a:ext cx="6013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1179" y="2859285"/>
                  <a:ext cx="601382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96093" y="1540800"/>
                  <a:ext cx="2707349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𝟗𝟎𝟎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−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093" y="1540800"/>
                  <a:ext cx="2707349" cy="40498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033A-5115-4512-9D88-0657E032DE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819400" y="264563"/>
            <a:ext cx="8229600" cy="5232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033A-5115-4512-9D88-0657E032DED2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24801" y="6119290"/>
            <a:ext cx="258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Prof. Andrew Ng, </a:t>
            </a:r>
          </a:p>
          <a:p>
            <a:r>
              <a:rPr lang="en-US" sz="1200" dirty="0"/>
              <a:t>Stanford University , Machine Learning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447801"/>
            <a:ext cx="7664849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57977" y="347153"/>
            <a:ext cx="8229600" cy="5232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033A-5115-4512-9D88-0657E032DED2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94781" y="6248782"/>
            <a:ext cx="258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Prof. Andrew Ng, </a:t>
            </a:r>
          </a:p>
          <a:p>
            <a:r>
              <a:rPr lang="en-US" sz="1200" dirty="0"/>
              <a:t>Stanford University ,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32A9034-DB1D-47F7-80CC-F126AF4153C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90600" y="1219201"/>
                <a:ext cx="1005840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parameters of linear regression are intercept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slope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h(x)=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wx+b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are looking for a variable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the estimated value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from categorical data point of view, I want to estimate the cases that we are in class 1 (compared to 0)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This can be shown by: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if I claim, I can estimate this probability by a non linear function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large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)≈1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 or negative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)≈0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32A9034-DB1D-47F7-80CC-F126AF415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219201"/>
                <a:ext cx="10058400" cy="4023360"/>
              </a:xfrm>
              <a:prstGeom prst="rect">
                <a:avLst/>
              </a:prstGeom>
              <a:blipFill>
                <a:blip r:embed="rId2"/>
                <a:stretch>
                  <a:fillRect l="-545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92152" y="939405"/>
            <a:ext cx="125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2837" y="957895"/>
            <a:ext cx="125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172777" y="1391395"/>
            <a:ext cx="1016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49440" y="1416003"/>
            <a:ext cx="551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16115" y="2458708"/>
            <a:ext cx="178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Sigmoid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081139" y="2783707"/>
            <a:ext cx="272913" cy="17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2002055" y="3522846"/>
            <a:ext cx="1376412" cy="134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157087" y="4006428"/>
            <a:ext cx="1376412" cy="134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igmoid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89" y="3520902"/>
            <a:ext cx="3500875" cy="233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37299" y="3533039"/>
                <a:ext cx="11839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299" y="3533039"/>
                <a:ext cx="118390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47174" y="5684296"/>
                <a:ext cx="11839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174" y="5684296"/>
                <a:ext cx="11839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107933" y="4629752"/>
                <a:ext cx="2791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933" y="4629752"/>
                <a:ext cx="2791326" cy="369332"/>
              </a:xfrm>
              <a:prstGeom prst="rect">
                <a:avLst/>
              </a:prstGeom>
              <a:blipFill>
                <a:blip r:embed="rId6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96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5" grpId="0"/>
      <p:bldP spid="18" grpId="0" animBg="1"/>
      <p:bldP spid="19" grpId="0" animBg="1"/>
      <p:bldP spid="20" grpId="0"/>
      <p:bldP spid="22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57977" y="347153"/>
            <a:ext cx="8229600" cy="5232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033A-5115-4512-9D88-0657E032DED2}" type="slidenum">
              <a:rPr lang="en-US" smtClean="0"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94781" y="6248782"/>
            <a:ext cx="258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Prof. Andrew Ng, </a:t>
            </a:r>
          </a:p>
          <a:p>
            <a:r>
              <a:rPr lang="en-US" sz="1200" dirty="0"/>
              <a:t>Stanford University ,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32A9034-DB1D-47F7-80CC-F126AF4153C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90599" y="1219201"/>
                <a:ext cx="10221883" cy="4748462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want to have a model which minimizes the error. Let’s call this loss:</a:t>
                </a:r>
              </a:p>
              <a:p>
                <a:pPr lvl="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Logistic regression people like more to see log() rather than actual numbers. Can you think about it why?</a:t>
                </a:r>
              </a:p>
              <a:p>
                <a:pPr lvl="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 is it correct?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If y=1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</m:fun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, for minimum error we want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</m:fun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be large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≈1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If y=0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minimum error we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be large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cost function will be: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+(1−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>
                            <a:cs typeface="Times New Roman" panose="020206030504050203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32A9034-DB1D-47F7-80CC-F126AF415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1219201"/>
                <a:ext cx="10221883" cy="4748462"/>
              </a:xfrm>
              <a:prstGeom prst="rect">
                <a:avLst/>
              </a:prstGeom>
              <a:blipFill>
                <a:blip r:embed="rId2"/>
                <a:stretch>
                  <a:fillRect l="-477" t="-1284" r="-358" b="-10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2050182" y="3801979"/>
            <a:ext cx="654517" cy="134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2050182" y="4218184"/>
            <a:ext cx="654517" cy="134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0" y="4082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100" b="1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78180" y="1668033"/>
            <a:ext cx="366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95795" y="2241503"/>
                <a:ext cx="2695610" cy="15803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until convergence {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 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 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 −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795" y="2241503"/>
                <a:ext cx="2695610" cy="1580304"/>
              </a:xfrm>
              <a:prstGeom prst="rect">
                <a:avLst/>
              </a:prstGeom>
              <a:blipFill>
                <a:blip r:embed="rId2"/>
                <a:stretch>
                  <a:fillRect l="-2036" t="-2317" r="-905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033A-5115-4512-9D88-0657E032DE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8C05160B-81CD-4236-AEAE-D0C7B32AE7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" t="17096" r="-26" b="19570"/>
          <a:stretch/>
        </p:blipFill>
        <p:spPr>
          <a:xfrm>
            <a:off x="-3191" y="103110"/>
            <a:ext cx="12192031" cy="434339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0994" name="Rectangle 2">
            <a:extLst>
              <a:ext uri="{FF2B5EF4-FFF2-40B4-BE49-F238E27FC236}">
                <a16:creationId xmlns:a16="http://schemas.microsoft.com/office/drawing/2014/main" id="{CF8D9DEB-C694-477F-AB49-C4EE5A6C4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C1B9B4D-0BB1-4565-920E-A43212162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596" y="4446500"/>
            <a:ext cx="3284441" cy="24115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3205F3B9-6F98-4C25-94B1-2553DA53C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Biology and Neural Networks</a:t>
            </a:r>
          </a:p>
        </p:txBody>
      </p:sp>
      <p:graphicFrame>
        <p:nvGraphicFramePr>
          <p:cNvPr id="320519" name="Rectangle 3">
            <a:extLst>
              <a:ext uri="{FF2B5EF4-FFF2-40B4-BE49-F238E27FC236}">
                <a16:creationId xmlns:a16="http://schemas.microsoft.com/office/drawing/2014/main" id="{840DDC26-5490-4BA2-B78E-8C1C857F83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46718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Neural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2783" y="5082139"/>
            <a:ext cx="44276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1241659" y="2048577"/>
            <a:ext cx="0" cy="30335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52750" y="5124733"/>
            <a:ext cx="1443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the house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7154" y="1725410"/>
            <a:ext cx="1443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the house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579571" y="4340994"/>
            <a:ext cx="154004" cy="154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426593" y="2869933"/>
            <a:ext cx="154004" cy="154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552750" y="2371741"/>
            <a:ext cx="154004" cy="154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733575" y="3485055"/>
            <a:ext cx="154004" cy="154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992879" y="3678269"/>
            <a:ext cx="154004" cy="154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10349" y="2378858"/>
            <a:ext cx="1299411" cy="12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7036067" y="2946935"/>
            <a:ext cx="11742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509760" y="295976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901314" y="2313438"/>
            <a:ext cx="1443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the house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654138" y="2223602"/>
            <a:ext cx="1443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the house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609796" y="2775103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88178" y="3408600"/>
            <a:ext cx="92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142545" y="4168801"/>
            <a:ext cx="410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f(x) can be SVM, linear regression, decision tree, ….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893743" y="3105225"/>
            <a:ext cx="880710" cy="72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969541" y="3788701"/>
            <a:ext cx="199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517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4" grpId="0"/>
      <p:bldP spid="105" grpId="0"/>
      <p:bldP spid="106" grpId="0"/>
      <p:bldP spid="107" grpId="0"/>
      <p:bldP spid="108" grpId="0"/>
      <p:bldP spid="1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Neural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Network?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817546" y="1865825"/>
            <a:ext cx="765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more parameters are involved in price of the house?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2944" y="2672743"/>
            <a:ext cx="76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2944" y="3201898"/>
            <a:ext cx="189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 of bedrooms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2944" y="4008816"/>
            <a:ext cx="189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2944" y="4647065"/>
            <a:ext cx="189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Wealth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51266" y="3639484"/>
            <a:ext cx="189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164298" y="3642977"/>
            <a:ext cx="721436" cy="773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885734" y="3984940"/>
            <a:ext cx="7110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922453" y="2667509"/>
            <a:ext cx="721436" cy="773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973099" y="4538243"/>
            <a:ext cx="721436" cy="773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21" idx="3"/>
          </p:cNvCxnSpPr>
          <p:nvPr/>
        </p:nvCxnSpPr>
        <p:spPr>
          <a:xfrm>
            <a:off x="1655545" y="2857409"/>
            <a:ext cx="2266908" cy="107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586711" y="3329779"/>
            <a:ext cx="1369588" cy="104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6038" y="4304438"/>
            <a:ext cx="2220261" cy="443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2"/>
          </p:cNvCxnSpPr>
          <p:nvPr/>
        </p:nvCxnSpPr>
        <p:spPr>
          <a:xfrm>
            <a:off x="1842136" y="5016397"/>
            <a:ext cx="2080317" cy="84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973099" y="3598139"/>
            <a:ext cx="721436" cy="773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40" idx="2"/>
          </p:cNvCxnSpPr>
          <p:nvPr/>
        </p:nvCxnSpPr>
        <p:spPr>
          <a:xfrm flipV="1">
            <a:off x="1736038" y="3984940"/>
            <a:ext cx="2237061" cy="189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641561" y="3057019"/>
            <a:ext cx="3522737" cy="816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6" idx="2"/>
          </p:cNvCxnSpPr>
          <p:nvPr/>
        </p:nvCxnSpPr>
        <p:spPr>
          <a:xfrm flipV="1">
            <a:off x="4694535" y="4029778"/>
            <a:ext cx="3469763" cy="16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6" idx="3"/>
          </p:cNvCxnSpPr>
          <p:nvPr/>
        </p:nvCxnSpPr>
        <p:spPr>
          <a:xfrm flipV="1">
            <a:off x="4747509" y="4303288"/>
            <a:ext cx="3522441" cy="716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60100" y="2730947"/>
            <a:ext cx="138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Family size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22615" y="3703887"/>
            <a:ext cx="138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Walkability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22190" y="4420007"/>
            <a:ext cx="190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 quality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191" y="6578689"/>
            <a:ext cx="189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Deep learning by Andrew NG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817546" y="5369904"/>
            <a:ext cx="14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91133" y="5495174"/>
            <a:ext cx="187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21278" y="4731655"/>
            <a:ext cx="187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9512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9" grpId="0" animBg="1"/>
      <p:bldP spid="30" grpId="0" animBg="1"/>
      <p:bldP spid="40" grpId="0" animBg="1"/>
      <p:bldP spid="52" grpId="0"/>
      <p:bldP spid="53" grpId="0"/>
      <p:bldP spid="54" grpId="0"/>
      <p:bldP spid="56" grpId="0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4613" name="Rectangle 73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610" name="Rectangle 2">
            <a:extLst>
              <a:ext uri="{FF2B5EF4-FFF2-40B4-BE49-F238E27FC236}">
                <a16:creationId xmlns:a16="http://schemas.microsoft.com/office/drawing/2014/main" id="{A85F2DB3-941E-4F3E-AB69-A9BA9FDCC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Neural Networks</a:t>
            </a:r>
          </a:p>
        </p:txBody>
      </p:sp>
      <p:pic>
        <p:nvPicPr>
          <p:cNvPr id="324614" name="Graphic 70" descr="Head with Gears">
            <a:extLst>
              <a:ext uri="{FF2B5EF4-FFF2-40B4-BE49-F238E27FC236}">
                <a16:creationId xmlns:a16="http://schemas.microsoft.com/office/drawing/2014/main" id="{3F1CD9FB-6DE3-4504-BE35-039339215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324615" name="Straight Connector 75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A2DFDF97-8FCF-47BC-A65A-BD5565689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abstraction of neural input-output transformation</a:t>
            </a:r>
          </a:p>
          <a:p>
            <a:pPr lvl="1"/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weighted sum of inputs  nonlinear function  output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used where data or functions are uncertain</a:t>
            </a:r>
          </a:p>
          <a:p>
            <a:pPr lvl="1"/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learn from a set of training data</a:t>
            </a:r>
          </a:p>
          <a:p>
            <a:pPr lvl="1"/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 generalize from learned instances to new unseen data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</a:t>
            </a:r>
          </a:p>
          <a:p>
            <a:pPr lvl="1"/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computation</a:t>
            </a:r>
          </a:p>
          <a:p>
            <a:pPr lvl="1"/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representation and storage of data</a:t>
            </a:r>
          </a:p>
          <a:p>
            <a:pPr lvl="1"/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(networks adapt themselves to solve a problem)</a:t>
            </a:r>
          </a:p>
          <a:p>
            <a:pPr lvl="1"/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(insensitive to component failures)</a:t>
            </a:r>
          </a:p>
        </p:txBody>
      </p:sp>
      <p:sp>
        <p:nvSpPr>
          <p:cNvPr id="324616" name="Rectangle 77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4617" name="Rectangle 79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88AFA1C1-662F-458F-AE69-2E31B6F79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512764"/>
            <a:ext cx="80772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Topologies of Neural Networks</a:t>
            </a:r>
          </a:p>
        </p:txBody>
      </p:sp>
      <p:grpSp>
        <p:nvGrpSpPr>
          <p:cNvPr id="351235" name="Group 3">
            <a:extLst>
              <a:ext uri="{FF2B5EF4-FFF2-40B4-BE49-F238E27FC236}">
                <a16:creationId xmlns:a16="http://schemas.microsoft.com/office/drawing/2014/main" id="{9F4A2E0E-634A-43BF-94BB-254AC5B843E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133601"/>
            <a:ext cx="1828800" cy="3040063"/>
            <a:chOff x="432" y="1344"/>
            <a:chExt cx="1152" cy="1915"/>
          </a:xfrm>
        </p:grpSpPr>
        <p:sp>
          <p:nvSpPr>
            <p:cNvPr id="351236" name="Line 4">
              <a:extLst>
                <a:ext uri="{FF2B5EF4-FFF2-40B4-BE49-F238E27FC236}">
                  <a16:creationId xmlns:a16="http://schemas.microsoft.com/office/drawing/2014/main" id="{A5FF1522-17CB-4D94-9668-8E3A1ACD4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776"/>
              <a:ext cx="4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37" name="Line 5">
              <a:extLst>
                <a:ext uri="{FF2B5EF4-FFF2-40B4-BE49-F238E27FC236}">
                  <a16:creationId xmlns:a16="http://schemas.microsoft.com/office/drawing/2014/main" id="{5FCA4E5C-DA93-4802-8113-F02F88F28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208"/>
              <a:ext cx="43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38" name="Line 6">
              <a:extLst>
                <a:ext uri="{FF2B5EF4-FFF2-40B4-BE49-F238E27FC236}">
                  <a16:creationId xmlns:a16="http://schemas.microsoft.com/office/drawing/2014/main" id="{15B3A5CD-44A9-4E24-A7E1-8E16678721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160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39" name="Line 7">
              <a:extLst>
                <a:ext uri="{FF2B5EF4-FFF2-40B4-BE49-F238E27FC236}">
                  <a16:creationId xmlns:a16="http://schemas.microsoft.com/office/drawing/2014/main" id="{6B509828-87A3-40F5-A550-1C9CC1477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728"/>
              <a:ext cx="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40" name="Line 8">
              <a:extLst>
                <a:ext uri="{FF2B5EF4-FFF2-40B4-BE49-F238E27FC236}">
                  <a16:creationId xmlns:a16="http://schemas.microsoft.com/office/drawing/2014/main" id="{97859BD4-76E1-49D6-AB3E-C7B54356A3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41" name="Line 9">
              <a:extLst>
                <a:ext uri="{FF2B5EF4-FFF2-40B4-BE49-F238E27FC236}">
                  <a16:creationId xmlns:a16="http://schemas.microsoft.com/office/drawing/2014/main" id="{E0C2ED34-F513-49D6-8C97-F8311759F6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6" y="1440"/>
              <a:ext cx="3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42" name="Line 10">
              <a:extLst>
                <a:ext uri="{FF2B5EF4-FFF2-40B4-BE49-F238E27FC236}">
                  <a16:creationId xmlns:a16="http://schemas.microsoft.com/office/drawing/2014/main" id="{E30F6D34-8673-41E4-BEAF-4505298CB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1440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43" name="Line 11">
              <a:extLst>
                <a:ext uri="{FF2B5EF4-FFF2-40B4-BE49-F238E27FC236}">
                  <a16:creationId xmlns:a16="http://schemas.microsoft.com/office/drawing/2014/main" id="{8EDDF9F5-19D1-425F-8AE0-AAFB240AA7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1536"/>
              <a:ext cx="67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44" name="Line 12">
              <a:extLst>
                <a:ext uri="{FF2B5EF4-FFF2-40B4-BE49-F238E27FC236}">
                  <a16:creationId xmlns:a16="http://schemas.microsoft.com/office/drawing/2014/main" id="{17C8A776-C1CF-4795-822D-B21883226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536"/>
              <a:ext cx="192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45" name="Line 13">
              <a:extLst>
                <a:ext uri="{FF2B5EF4-FFF2-40B4-BE49-F238E27FC236}">
                  <a16:creationId xmlns:a16="http://schemas.microsoft.com/office/drawing/2014/main" id="{AEF3BFE5-E7EA-47BA-9B2C-032A03D08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2160"/>
              <a:ext cx="81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46" name="Line 14">
              <a:extLst>
                <a:ext uri="{FF2B5EF4-FFF2-40B4-BE49-F238E27FC236}">
                  <a16:creationId xmlns:a16="http://schemas.microsoft.com/office/drawing/2014/main" id="{12B7F27D-29F9-4E91-BEBA-02A6EE1E1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1440"/>
              <a:ext cx="24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47" name="Line 15">
              <a:extLst>
                <a:ext uri="{FF2B5EF4-FFF2-40B4-BE49-F238E27FC236}">
                  <a16:creationId xmlns:a16="http://schemas.microsoft.com/office/drawing/2014/main" id="{B5539A8F-8F86-442B-ADA1-0CC7D9D55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440"/>
              <a:ext cx="67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48" name="Line 16">
              <a:extLst>
                <a:ext uri="{FF2B5EF4-FFF2-40B4-BE49-F238E27FC236}">
                  <a16:creationId xmlns:a16="http://schemas.microsoft.com/office/drawing/2014/main" id="{6D8ACE31-8FBE-4BD0-BBED-F1234EB3A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728"/>
              <a:ext cx="48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49" name="Line 17">
              <a:extLst>
                <a:ext uri="{FF2B5EF4-FFF2-40B4-BE49-F238E27FC236}">
                  <a16:creationId xmlns:a16="http://schemas.microsoft.com/office/drawing/2014/main" id="{1E5884CF-9342-47E3-871D-EFC58ADEC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8" y="1776"/>
              <a:ext cx="48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50" name="Line 18">
              <a:extLst>
                <a:ext uri="{FF2B5EF4-FFF2-40B4-BE49-F238E27FC236}">
                  <a16:creationId xmlns:a16="http://schemas.microsoft.com/office/drawing/2014/main" id="{FE44CC3D-814F-4F4B-82C4-2E078B673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440"/>
              <a:ext cx="57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51" name="Line 19">
              <a:extLst>
                <a:ext uri="{FF2B5EF4-FFF2-40B4-BE49-F238E27FC236}">
                  <a16:creationId xmlns:a16="http://schemas.microsoft.com/office/drawing/2014/main" id="{E90C0C2F-A204-415C-987A-C728E2B298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8" y="1776"/>
              <a:ext cx="86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52" name="Line 20">
              <a:extLst>
                <a:ext uri="{FF2B5EF4-FFF2-40B4-BE49-F238E27FC236}">
                  <a16:creationId xmlns:a16="http://schemas.microsoft.com/office/drawing/2014/main" id="{7CA5165B-85A8-4324-97C3-9B6580338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1536"/>
              <a:ext cx="62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53" name="Line 21">
              <a:extLst>
                <a:ext uri="{FF2B5EF4-FFF2-40B4-BE49-F238E27FC236}">
                  <a16:creationId xmlns:a16="http://schemas.microsoft.com/office/drawing/2014/main" id="{C840EDA6-1095-4667-B54B-AACF0A61F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1728"/>
              <a:ext cx="91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54" name="Line 22">
              <a:extLst>
                <a:ext uri="{FF2B5EF4-FFF2-40B4-BE49-F238E27FC236}">
                  <a16:creationId xmlns:a16="http://schemas.microsoft.com/office/drawing/2014/main" id="{28162113-208C-467C-BEC1-DE46FD018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6" y="1440"/>
              <a:ext cx="192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55" name="Line 23">
              <a:extLst>
                <a:ext uri="{FF2B5EF4-FFF2-40B4-BE49-F238E27FC236}">
                  <a16:creationId xmlns:a16="http://schemas.microsoft.com/office/drawing/2014/main" id="{E5269622-3751-4909-828D-A6B0BAE9E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1536"/>
              <a:ext cx="192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56" name="Line 24">
              <a:extLst>
                <a:ext uri="{FF2B5EF4-FFF2-40B4-BE49-F238E27FC236}">
                  <a16:creationId xmlns:a16="http://schemas.microsoft.com/office/drawing/2014/main" id="{E8074A2E-A6EF-4393-8E2B-3CBB1E5BB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1728"/>
              <a:ext cx="96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57" name="Oval 25">
              <a:extLst>
                <a:ext uri="{FF2B5EF4-FFF2-40B4-BE49-F238E27FC236}">
                  <a16:creationId xmlns:a16="http://schemas.microsoft.com/office/drawing/2014/main" id="{721CA9FF-F151-47D6-8D92-308FCA592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58" name="Oval 26">
              <a:extLst>
                <a:ext uri="{FF2B5EF4-FFF2-40B4-BE49-F238E27FC236}">
                  <a16:creationId xmlns:a16="http://schemas.microsoft.com/office/drawing/2014/main" id="{6C7C7D98-DD30-47AB-9E20-BF57F024A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59" name="Oval 27">
              <a:extLst>
                <a:ext uri="{FF2B5EF4-FFF2-40B4-BE49-F238E27FC236}">
                  <a16:creationId xmlns:a16="http://schemas.microsoft.com/office/drawing/2014/main" id="{5DCD404C-EB5F-4385-B99C-DA57919AF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68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60" name="Oval 28">
              <a:extLst>
                <a:ext uri="{FF2B5EF4-FFF2-40B4-BE49-F238E27FC236}">
                  <a16:creationId xmlns:a16="http://schemas.microsoft.com/office/drawing/2014/main" id="{59F52B7C-ACED-4310-A507-B6BD008B3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61" name="Oval 29">
              <a:extLst>
                <a:ext uri="{FF2B5EF4-FFF2-40B4-BE49-F238E27FC236}">
                  <a16:creationId xmlns:a16="http://schemas.microsoft.com/office/drawing/2014/main" id="{073FD501-2C41-43F0-A94F-8E20C0F1C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62" name="Oval 30">
              <a:extLst>
                <a:ext uri="{FF2B5EF4-FFF2-40B4-BE49-F238E27FC236}">
                  <a16:creationId xmlns:a16="http://schemas.microsoft.com/office/drawing/2014/main" id="{597E3A04-61E7-410B-AC49-1F3994894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3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63" name="Oval 31">
              <a:extLst>
                <a:ext uri="{FF2B5EF4-FFF2-40B4-BE49-F238E27FC236}">
                  <a16:creationId xmlns:a16="http://schemas.microsoft.com/office/drawing/2014/main" id="{A03B8B9A-431F-4427-84AD-1CE7E8DAC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11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64" name="Text Box 32">
              <a:extLst>
                <a:ext uri="{FF2B5EF4-FFF2-40B4-BE49-F238E27FC236}">
                  <a16:creationId xmlns:a16="http://schemas.microsoft.com/office/drawing/2014/main" id="{2556CAC7-6B0F-4F50-92B6-63A979FF1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" y="2736"/>
              <a:ext cx="95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i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completely</a:t>
              </a:r>
              <a:br>
                <a:rPr lang="en-US" altLang="en-US" i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</a:br>
              <a:r>
                <a:rPr lang="en-US" altLang="en-US" i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connected</a:t>
              </a:r>
            </a:p>
          </p:txBody>
        </p:sp>
      </p:grpSp>
      <p:grpSp>
        <p:nvGrpSpPr>
          <p:cNvPr id="351265" name="Group 33">
            <a:extLst>
              <a:ext uri="{FF2B5EF4-FFF2-40B4-BE49-F238E27FC236}">
                <a16:creationId xmlns:a16="http://schemas.microsoft.com/office/drawing/2014/main" id="{7136003B-A084-4FC4-AB77-B0D0B1502AA1}"/>
              </a:ext>
            </a:extLst>
          </p:cNvPr>
          <p:cNvGrpSpPr>
            <a:grpSpLocks/>
          </p:cNvGrpSpPr>
          <p:nvPr/>
        </p:nvGrpSpPr>
        <p:grpSpPr bwMode="auto">
          <a:xfrm>
            <a:off x="4521201" y="2057401"/>
            <a:ext cx="2509838" cy="3573463"/>
            <a:chOff x="1888" y="1296"/>
            <a:chExt cx="1581" cy="2251"/>
          </a:xfrm>
        </p:grpSpPr>
        <p:sp>
          <p:nvSpPr>
            <p:cNvPr id="351266" name="Oval 34">
              <a:extLst>
                <a:ext uri="{FF2B5EF4-FFF2-40B4-BE49-F238E27FC236}">
                  <a16:creationId xmlns:a16="http://schemas.microsoft.com/office/drawing/2014/main" id="{B6527840-E7C8-43B8-BF80-3396D4E56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67" name="Line 35">
              <a:extLst>
                <a:ext uri="{FF2B5EF4-FFF2-40B4-BE49-F238E27FC236}">
                  <a16:creationId xmlns:a16="http://schemas.microsoft.com/office/drawing/2014/main" id="{55F7FB89-3C7E-4762-AA77-B8E41CAFC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112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68" name="Oval 36">
              <a:extLst>
                <a:ext uri="{FF2B5EF4-FFF2-40B4-BE49-F238E27FC236}">
                  <a16:creationId xmlns:a16="http://schemas.microsoft.com/office/drawing/2014/main" id="{6B96B082-801E-45CC-AD2F-7B8F00733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69" name="Oval 37">
              <a:extLst>
                <a:ext uri="{FF2B5EF4-FFF2-40B4-BE49-F238E27FC236}">
                  <a16:creationId xmlns:a16="http://schemas.microsoft.com/office/drawing/2014/main" id="{1211E5CF-75D3-4DC7-A2BC-67CE65BE0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70" name="Oval 38">
              <a:extLst>
                <a:ext uri="{FF2B5EF4-FFF2-40B4-BE49-F238E27FC236}">
                  <a16:creationId xmlns:a16="http://schemas.microsoft.com/office/drawing/2014/main" id="{9AE334F1-9B88-414E-8C44-64F48A55C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71" name="Oval 39">
              <a:extLst>
                <a:ext uri="{FF2B5EF4-FFF2-40B4-BE49-F238E27FC236}">
                  <a16:creationId xmlns:a16="http://schemas.microsoft.com/office/drawing/2014/main" id="{A646D7B7-389F-49EC-A578-BBFFFACB8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72" name="Oval 40">
              <a:extLst>
                <a:ext uri="{FF2B5EF4-FFF2-40B4-BE49-F238E27FC236}">
                  <a16:creationId xmlns:a16="http://schemas.microsoft.com/office/drawing/2014/main" id="{FC6D7CDF-94A6-498B-A556-8E89B3E23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73" name="Oval 41">
              <a:extLst>
                <a:ext uri="{FF2B5EF4-FFF2-40B4-BE49-F238E27FC236}">
                  <a16:creationId xmlns:a16="http://schemas.microsoft.com/office/drawing/2014/main" id="{F482D2EB-A353-454D-9D55-CB4F21FFD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74" name="Oval 42">
              <a:extLst>
                <a:ext uri="{FF2B5EF4-FFF2-40B4-BE49-F238E27FC236}">
                  <a16:creationId xmlns:a16="http://schemas.microsoft.com/office/drawing/2014/main" id="{53F706FD-A4AB-4928-97F4-2DE237DE9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75" name="Line 43">
              <a:extLst>
                <a:ext uri="{FF2B5EF4-FFF2-40B4-BE49-F238E27FC236}">
                  <a16:creationId xmlns:a16="http://schemas.microsoft.com/office/drawing/2014/main" id="{B8985780-291C-419D-8CBD-419C1606B4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4" y="2112"/>
              <a:ext cx="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76" name="Line 44">
              <a:extLst>
                <a:ext uri="{FF2B5EF4-FFF2-40B4-BE49-F238E27FC236}">
                  <a16:creationId xmlns:a16="http://schemas.microsoft.com/office/drawing/2014/main" id="{AA88EAAD-6410-453A-ABFB-1F91C6E861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112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77" name="Line 45">
              <a:extLst>
                <a:ext uri="{FF2B5EF4-FFF2-40B4-BE49-F238E27FC236}">
                  <a16:creationId xmlns:a16="http://schemas.microsoft.com/office/drawing/2014/main" id="{35F571A1-F894-43DB-B5D9-7F5FF3A39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8" y="2112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78" name="Line 46">
              <a:extLst>
                <a:ext uri="{FF2B5EF4-FFF2-40B4-BE49-F238E27FC236}">
                  <a16:creationId xmlns:a16="http://schemas.microsoft.com/office/drawing/2014/main" id="{A58D2557-46E7-4952-AB95-DB2CE96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4" y="2112"/>
              <a:ext cx="52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79" name="Line 47">
              <a:extLst>
                <a:ext uri="{FF2B5EF4-FFF2-40B4-BE49-F238E27FC236}">
                  <a16:creationId xmlns:a16="http://schemas.microsoft.com/office/drawing/2014/main" id="{300950A3-0CC7-48BF-9710-0EC04C7D68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112"/>
              <a:ext cx="6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80" name="Line 48">
              <a:extLst>
                <a:ext uri="{FF2B5EF4-FFF2-40B4-BE49-F238E27FC236}">
                  <a16:creationId xmlns:a16="http://schemas.microsoft.com/office/drawing/2014/main" id="{56E7D80E-4383-47B0-8B39-96DBC36AB0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00" y="1488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81" name="Line 49">
              <a:extLst>
                <a:ext uri="{FF2B5EF4-FFF2-40B4-BE49-F238E27FC236}">
                  <a16:creationId xmlns:a16="http://schemas.microsoft.com/office/drawing/2014/main" id="{4862E8DF-0971-4DFE-9EAB-4CEBBF569A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488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82" name="Line 50">
              <a:extLst>
                <a:ext uri="{FF2B5EF4-FFF2-40B4-BE49-F238E27FC236}">
                  <a16:creationId xmlns:a16="http://schemas.microsoft.com/office/drawing/2014/main" id="{F953F5F8-FFCC-47F3-879C-40CA8FDCB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488"/>
              <a:ext cx="6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83" name="Line 51">
              <a:extLst>
                <a:ext uri="{FF2B5EF4-FFF2-40B4-BE49-F238E27FC236}">
                  <a16:creationId xmlns:a16="http://schemas.microsoft.com/office/drawing/2014/main" id="{C6A0C66B-B9CA-4F16-8D05-15078DB186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1488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84" name="Line 52">
              <a:extLst>
                <a:ext uri="{FF2B5EF4-FFF2-40B4-BE49-F238E27FC236}">
                  <a16:creationId xmlns:a16="http://schemas.microsoft.com/office/drawing/2014/main" id="{5E500BAD-DBEE-4CD2-A285-7A51568AC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84" y="1488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85" name="Line 53">
              <a:extLst>
                <a:ext uri="{FF2B5EF4-FFF2-40B4-BE49-F238E27FC236}">
                  <a16:creationId xmlns:a16="http://schemas.microsoft.com/office/drawing/2014/main" id="{E89E296B-A522-4308-964D-8AF977465B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00" y="1488"/>
              <a:ext cx="52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86" name="Text Box 54">
              <a:extLst>
                <a:ext uri="{FF2B5EF4-FFF2-40B4-BE49-F238E27FC236}">
                  <a16:creationId xmlns:a16="http://schemas.microsoft.com/office/drawing/2014/main" id="{CB4BEAEA-D845-4981-A824-B38B19730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8" y="3024"/>
              <a:ext cx="158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i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feedforward</a:t>
              </a:r>
            </a:p>
            <a:p>
              <a:pPr algn="ctr"/>
              <a:r>
                <a:rPr lang="en-US" altLang="en-US" i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(directed, a-cyclic)</a:t>
              </a:r>
            </a:p>
          </p:txBody>
        </p:sp>
      </p:grpSp>
      <p:grpSp>
        <p:nvGrpSpPr>
          <p:cNvPr id="351287" name="Group 55">
            <a:extLst>
              <a:ext uri="{FF2B5EF4-FFF2-40B4-BE49-F238E27FC236}">
                <a16:creationId xmlns:a16="http://schemas.microsoft.com/office/drawing/2014/main" id="{BAF61F96-56C7-4E3F-B5CB-C39FA781B8C1}"/>
              </a:ext>
            </a:extLst>
          </p:cNvPr>
          <p:cNvGrpSpPr>
            <a:grpSpLocks/>
          </p:cNvGrpSpPr>
          <p:nvPr/>
        </p:nvGrpSpPr>
        <p:grpSpPr bwMode="auto">
          <a:xfrm>
            <a:off x="7226301" y="2057400"/>
            <a:ext cx="3027362" cy="3462338"/>
            <a:chOff x="3592" y="1296"/>
            <a:chExt cx="1907" cy="2181"/>
          </a:xfrm>
        </p:grpSpPr>
        <p:sp>
          <p:nvSpPr>
            <p:cNvPr id="351288" name="Line 56">
              <a:extLst>
                <a:ext uri="{FF2B5EF4-FFF2-40B4-BE49-F238E27FC236}">
                  <a16:creationId xmlns:a16="http://schemas.microsoft.com/office/drawing/2014/main" id="{25C48D97-541D-42DE-8C10-F7BB1DF64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2112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89" name="Line 57">
              <a:extLst>
                <a:ext uri="{FF2B5EF4-FFF2-40B4-BE49-F238E27FC236}">
                  <a16:creationId xmlns:a16="http://schemas.microsoft.com/office/drawing/2014/main" id="{991D74F2-54F0-418B-9868-3FAF21E79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2" y="2112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90" name="Line 58">
              <a:extLst>
                <a:ext uri="{FF2B5EF4-FFF2-40B4-BE49-F238E27FC236}">
                  <a16:creationId xmlns:a16="http://schemas.microsoft.com/office/drawing/2014/main" id="{F00F957E-E50B-4199-9EA8-1FE42D8C7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112"/>
              <a:ext cx="6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91" name="Line 59">
              <a:extLst>
                <a:ext uri="{FF2B5EF4-FFF2-40B4-BE49-F238E27FC236}">
                  <a16:creationId xmlns:a16="http://schemas.microsoft.com/office/drawing/2014/main" id="{B1EE645F-4FA5-4A55-A4B3-638C5B58A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488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92" name="Line 60">
              <a:extLst>
                <a:ext uri="{FF2B5EF4-FFF2-40B4-BE49-F238E27FC236}">
                  <a16:creationId xmlns:a16="http://schemas.microsoft.com/office/drawing/2014/main" id="{E224A6A2-0E50-4906-A9B0-FA71D3B677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488"/>
              <a:ext cx="6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93" name="Line 61">
              <a:extLst>
                <a:ext uri="{FF2B5EF4-FFF2-40B4-BE49-F238E27FC236}">
                  <a16:creationId xmlns:a16="http://schemas.microsoft.com/office/drawing/2014/main" id="{B93DFC08-D90D-4975-AF1D-D54EE865A1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1488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94" name="Line 62">
              <a:extLst>
                <a:ext uri="{FF2B5EF4-FFF2-40B4-BE49-F238E27FC236}">
                  <a16:creationId xmlns:a16="http://schemas.microsoft.com/office/drawing/2014/main" id="{1F8FC6AF-CCA6-4847-A2F7-58E5E95FA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08" y="1488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95" name="AutoShape 63">
              <a:extLst>
                <a:ext uri="{FF2B5EF4-FFF2-40B4-BE49-F238E27FC236}">
                  <a16:creationId xmlns:a16="http://schemas.microsoft.com/office/drawing/2014/main" id="{8D6940D6-E78B-4E69-834E-D961907BC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218701">
              <a:off x="4308" y="1308"/>
              <a:ext cx="240" cy="216"/>
            </a:xfrm>
            <a:custGeom>
              <a:avLst/>
              <a:gdLst>
                <a:gd name="G0" fmla="+- 0 0 0"/>
                <a:gd name="G1" fmla="+- 1955710 0 0"/>
                <a:gd name="G2" fmla="+- 0 0 195571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683 0 0"/>
                <a:gd name="G9" fmla="+- 0 0 1955710"/>
                <a:gd name="G10" fmla="+- 10683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10683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10683 0"/>
                <a:gd name="G29" fmla="sin 10683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955710"/>
                <a:gd name="G36" fmla="sin G34 1955710"/>
                <a:gd name="G37" fmla="+/ 195571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683 G39"/>
                <a:gd name="G43" fmla="sin 1068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364 w 21600"/>
                <a:gd name="T5" fmla="*/ 8019 h 21600"/>
                <a:gd name="T6" fmla="*/ 20117 w 21600"/>
                <a:gd name="T7" fmla="*/ 16145 h 21600"/>
                <a:gd name="T8" fmla="*/ 477 w 21600"/>
                <a:gd name="T9" fmla="*/ 8049 h 21600"/>
                <a:gd name="T10" fmla="*/ 24300 w 21600"/>
                <a:gd name="T11" fmla="*/ 10800 h 21600"/>
                <a:gd name="T12" fmla="*/ 21542 w 21600"/>
                <a:gd name="T13" fmla="*/ 13559 h 21600"/>
                <a:gd name="T14" fmla="*/ 18783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1483" y="10800"/>
                  </a:moveTo>
                  <a:cubicBezTo>
                    <a:pt x="21483" y="4899"/>
                    <a:pt x="16700" y="117"/>
                    <a:pt x="10800" y="117"/>
                  </a:cubicBezTo>
                  <a:cubicBezTo>
                    <a:pt x="4899" y="117"/>
                    <a:pt x="117" y="4899"/>
                    <a:pt x="117" y="10800"/>
                  </a:cubicBezTo>
                  <a:cubicBezTo>
                    <a:pt x="117" y="16700"/>
                    <a:pt x="4899" y="21483"/>
                    <a:pt x="10800" y="21483"/>
                  </a:cubicBezTo>
                  <a:cubicBezTo>
                    <a:pt x="14627" y="21483"/>
                    <a:pt x="18162" y="19435"/>
                    <a:pt x="20066" y="16115"/>
                  </a:cubicBezTo>
                  <a:lnTo>
                    <a:pt x="20167" y="16174"/>
                  </a:lnTo>
                  <a:cubicBezTo>
                    <a:pt x="18242" y="19530"/>
                    <a:pt x="14669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21542" y="13559"/>
                  </a:lnTo>
                  <a:lnTo>
                    <a:pt x="18783" y="10800"/>
                  </a:lnTo>
                  <a:lnTo>
                    <a:pt x="21483" y="108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96" name="AutoShape 64">
              <a:extLst>
                <a:ext uri="{FF2B5EF4-FFF2-40B4-BE49-F238E27FC236}">
                  <a16:creationId xmlns:a16="http://schemas.microsoft.com/office/drawing/2014/main" id="{A92B8F72-D1C7-4D75-924D-CB4FFAC201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218701">
              <a:off x="4740" y="1308"/>
              <a:ext cx="240" cy="216"/>
            </a:xfrm>
            <a:custGeom>
              <a:avLst/>
              <a:gdLst>
                <a:gd name="G0" fmla="+- 0 0 0"/>
                <a:gd name="G1" fmla="+- 1955710 0 0"/>
                <a:gd name="G2" fmla="+- 0 0 195571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683 0 0"/>
                <a:gd name="G9" fmla="+- 0 0 1955710"/>
                <a:gd name="G10" fmla="+- 10683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10683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10683 0"/>
                <a:gd name="G29" fmla="sin 10683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955710"/>
                <a:gd name="G36" fmla="sin G34 1955710"/>
                <a:gd name="G37" fmla="+/ 195571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683 G39"/>
                <a:gd name="G43" fmla="sin 1068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364 w 21600"/>
                <a:gd name="T5" fmla="*/ 8019 h 21600"/>
                <a:gd name="T6" fmla="*/ 20117 w 21600"/>
                <a:gd name="T7" fmla="*/ 16145 h 21600"/>
                <a:gd name="T8" fmla="*/ 477 w 21600"/>
                <a:gd name="T9" fmla="*/ 8049 h 21600"/>
                <a:gd name="T10" fmla="*/ 24300 w 21600"/>
                <a:gd name="T11" fmla="*/ 10800 h 21600"/>
                <a:gd name="T12" fmla="*/ 21542 w 21600"/>
                <a:gd name="T13" fmla="*/ 13559 h 21600"/>
                <a:gd name="T14" fmla="*/ 18783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1483" y="10800"/>
                  </a:moveTo>
                  <a:cubicBezTo>
                    <a:pt x="21483" y="4899"/>
                    <a:pt x="16700" y="117"/>
                    <a:pt x="10800" y="117"/>
                  </a:cubicBezTo>
                  <a:cubicBezTo>
                    <a:pt x="4899" y="117"/>
                    <a:pt x="117" y="4899"/>
                    <a:pt x="117" y="10800"/>
                  </a:cubicBezTo>
                  <a:cubicBezTo>
                    <a:pt x="117" y="16700"/>
                    <a:pt x="4899" y="21483"/>
                    <a:pt x="10800" y="21483"/>
                  </a:cubicBezTo>
                  <a:cubicBezTo>
                    <a:pt x="14627" y="21483"/>
                    <a:pt x="18162" y="19435"/>
                    <a:pt x="20066" y="16115"/>
                  </a:cubicBezTo>
                  <a:lnTo>
                    <a:pt x="20167" y="16174"/>
                  </a:lnTo>
                  <a:cubicBezTo>
                    <a:pt x="18242" y="19530"/>
                    <a:pt x="14669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21542" y="13559"/>
                  </a:lnTo>
                  <a:lnTo>
                    <a:pt x="18783" y="10800"/>
                  </a:lnTo>
                  <a:lnTo>
                    <a:pt x="21483" y="108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97" name="AutoShape 65">
              <a:extLst>
                <a:ext uri="{FF2B5EF4-FFF2-40B4-BE49-F238E27FC236}">
                  <a16:creationId xmlns:a16="http://schemas.microsoft.com/office/drawing/2014/main" id="{D7CCF0DF-9BF0-4B70-B8D8-3EABC90EA9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218701">
              <a:off x="4452" y="1932"/>
              <a:ext cx="240" cy="216"/>
            </a:xfrm>
            <a:custGeom>
              <a:avLst/>
              <a:gdLst>
                <a:gd name="G0" fmla="+- 0 0 0"/>
                <a:gd name="G1" fmla="+- 1955710 0 0"/>
                <a:gd name="G2" fmla="+- 0 0 195571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683 0 0"/>
                <a:gd name="G9" fmla="+- 0 0 1955710"/>
                <a:gd name="G10" fmla="+- 10683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10683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10683 0"/>
                <a:gd name="G29" fmla="sin 10683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955710"/>
                <a:gd name="G36" fmla="sin G34 1955710"/>
                <a:gd name="G37" fmla="+/ 195571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683 G39"/>
                <a:gd name="G43" fmla="sin 1068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364 w 21600"/>
                <a:gd name="T5" fmla="*/ 8019 h 21600"/>
                <a:gd name="T6" fmla="*/ 20117 w 21600"/>
                <a:gd name="T7" fmla="*/ 16145 h 21600"/>
                <a:gd name="T8" fmla="*/ 477 w 21600"/>
                <a:gd name="T9" fmla="*/ 8049 h 21600"/>
                <a:gd name="T10" fmla="*/ 24300 w 21600"/>
                <a:gd name="T11" fmla="*/ 10800 h 21600"/>
                <a:gd name="T12" fmla="*/ 21542 w 21600"/>
                <a:gd name="T13" fmla="*/ 13559 h 21600"/>
                <a:gd name="T14" fmla="*/ 18783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1483" y="10800"/>
                  </a:moveTo>
                  <a:cubicBezTo>
                    <a:pt x="21483" y="4899"/>
                    <a:pt x="16700" y="117"/>
                    <a:pt x="10800" y="117"/>
                  </a:cubicBezTo>
                  <a:cubicBezTo>
                    <a:pt x="4899" y="117"/>
                    <a:pt x="117" y="4899"/>
                    <a:pt x="117" y="10800"/>
                  </a:cubicBezTo>
                  <a:cubicBezTo>
                    <a:pt x="117" y="16700"/>
                    <a:pt x="4899" y="21483"/>
                    <a:pt x="10800" y="21483"/>
                  </a:cubicBezTo>
                  <a:cubicBezTo>
                    <a:pt x="14627" y="21483"/>
                    <a:pt x="18162" y="19435"/>
                    <a:pt x="20066" y="16115"/>
                  </a:cubicBezTo>
                  <a:lnTo>
                    <a:pt x="20167" y="16174"/>
                  </a:lnTo>
                  <a:cubicBezTo>
                    <a:pt x="18242" y="19530"/>
                    <a:pt x="14669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21542" y="13559"/>
                  </a:lnTo>
                  <a:lnTo>
                    <a:pt x="18783" y="10800"/>
                  </a:lnTo>
                  <a:lnTo>
                    <a:pt x="21483" y="108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98" name="AutoShape 66">
              <a:extLst>
                <a:ext uri="{FF2B5EF4-FFF2-40B4-BE49-F238E27FC236}">
                  <a16:creationId xmlns:a16="http://schemas.microsoft.com/office/drawing/2014/main" id="{AFCE03C1-0A2D-4A9E-A1A4-BFD24ABED4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218701">
              <a:off x="3876" y="1308"/>
              <a:ext cx="240" cy="216"/>
            </a:xfrm>
            <a:custGeom>
              <a:avLst/>
              <a:gdLst>
                <a:gd name="G0" fmla="+- 0 0 0"/>
                <a:gd name="G1" fmla="+- 1955710 0 0"/>
                <a:gd name="G2" fmla="+- 0 0 195571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683 0 0"/>
                <a:gd name="G9" fmla="+- 0 0 1955710"/>
                <a:gd name="G10" fmla="+- 10683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10683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10683 0"/>
                <a:gd name="G29" fmla="sin 10683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955710"/>
                <a:gd name="G36" fmla="sin G34 1955710"/>
                <a:gd name="G37" fmla="+/ 195571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683 G39"/>
                <a:gd name="G43" fmla="sin 1068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364 w 21600"/>
                <a:gd name="T5" fmla="*/ 8019 h 21600"/>
                <a:gd name="T6" fmla="*/ 20117 w 21600"/>
                <a:gd name="T7" fmla="*/ 16145 h 21600"/>
                <a:gd name="T8" fmla="*/ 477 w 21600"/>
                <a:gd name="T9" fmla="*/ 8049 h 21600"/>
                <a:gd name="T10" fmla="*/ 24300 w 21600"/>
                <a:gd name="T11" fmla="*/ 10800 h 21600"/>
                <a:gd name="T12" fmla="*/ 21542 w 21600"/>
                <a:gd name="T13" fmla="*/ 13559 h 21600"/>
                <a:gd name="T14" fmla="*/ 18783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1483" y="10800"/>
                  </a:moveTo>
                  <a:cubicBezTo>
                    <a:pt x="21483" y="4899"/>
                    <a:pt x="16700" y="117"/>
                    <a:pt x="10800" y="117"/>
                  </a:cubicBezTo>
                  <a:cubicBezTo>
                    <a:pt x="4899" y="117"/>
                    <a:pt x="117" y="4899"/>
                    <a:pt x="117" y="10800"/>
                  </a:cubicBezTo>
                  <a:cubicBezTo>
                    <a:pt x="117" y="16700"/>
                    <a:pt x="4899" y="21483"/>
                    <a:pt x="10800" y="21483"/>
                  </a:cubicBezTo>
                  <a:cubicBezTo>
                    <a:pt x="14627" y="21483"/>
                    <a:pt x="18162" y="19435"/>
                    <a:pt x="20066" y="16115"/>
                  </a:cubicBezTo>
                  <a:lnTo>
                    <a:pt x="20167" y="16174"/>
                  </a:lnTo>
                  <a:cubicBezTo>
                    <a:pt x="18242" y="19530"/>
                    <a:pt x="14669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21542" y="13559"/>
                  </a:lnTo>
                  <a:lnTo>
                    <a:pt x="18783" y="10800"/>
                  </a:lnTo>
                  <a:lnTo>
                    <a:pt x="21483" y="108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299" name="AutoShape 67">
              <a:extLst>
                <a:ext uri="{FF2B5EF4-FFF2-40B4-BE49-F238E27FC236}">
                  <a16:creationId xmlns:a16="http://schemas.microsoft.com/office/drawing/2014/main" id="{69F87D1D-9DE2-4316-B925-E43D3829D3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218701">
              <a:off x="4020" y="1932"/>
              <a:ext cx="240" cy="216"/>
            </a:xfrm>
            <a:custGeom>
              <a:avLst/>
              <a:gdLst>
                <a:gd name="G0" fmla="+- 0 0 0"/>
                <a:gd name="G1" fmla="+- 1955710 0 0"/>
                <a:gd name="G2" fmla="+- 0 0 195571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683 0 0"/>
                <a:gd name="G9" fmla="+- 0 0 1955710"/>
                <a:gd name="G10" fmla="+- 10683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10683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10683 0"/>
                <a:gd name="G29" fmla="sin 10683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955710"/>
                <a:gd name="G36" fmla="sin G34 1955710"/>
                <a:gd name="G37" fmla="+/ 195571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683 G39"/>
                <a:gd name="G43" fmla="sin 1068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364 w 21600"/>
                <a:gd name="T5" fmla="*/ 8019 h 21600"/>
                <a:gd name="T6" fmla="*/ 20117 w 21600"/>
                <a:gd name="T7" fmla="*/ 16145 h 21600"/>
                <a:gd name="T8" fmla="*/ 477 w 21600"/>
                <a:gd name="T9" fmla="*/ 8049 h 21600"/>
                <a:gd name="T10" fmla="*/ 24300 w 21600"/>
                <a:gd name="T11" fmla="*/ 10800 h 21600"/>
                <a:gd name="T12" fmla="*/ 21542 w 21600"/>
                <a:gd name="T13" fmla="*/ 13559 h 21600"/>
                <a:gd name="T14" fmla="*/ 18783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1483" y="10800"/>
                  </a:moveTo>
                  <a:cubicBezTo>
                    <a:pt x="21483" y="4899"/>
                    <a:pt x="16700" y="117"/>
                    <a:pt x="10800" y="117"/>
                  </a:cubicBezTo>
                  <a:cubicBezTo>
                    <a:pt x="4899" y="117"/>
                    <a:pt x="117" y="4899"/>
                    <a:pt x="117" y="10800"/>
                  </a:cubicBezTo>
                  <a:cubicBezTo>
                    <a:pt x="117" y="16700"/>
                    <a:pt x="4899" y="21483"/>
                    <a:pt x="10800" y="21483"/>
                  </a:cubicBezTo>
                  <a:cubicBezTo>
                    <a:pt x="14627" y="21483"/>
                    <a:pt x="18162" y="19435"/>
                    <a:pt x="20066" y="16115"/>
                  </a:cubicBezTo>
                  <a:lnTo>
                    <a:pt x="20167" y="16174"/>
                  </a:lnTo>
                  <a:cubicBezTo>
                    <a:pt x="18242" y="19530"/>
                    <a:pt x="14669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21542" y="13559"/>
                  </a:lnTo>
                  <a:lnTo>
                    <a:pt x="18783" y="10800"/>
                  </a:lnTo>
                  <a:lnTo>
                    <a:pt x="21483" y="108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300" name="Line 68">
              <a:extLst>
                <a:ext uri="{FF2B5EF4-FFF2-40B4-BE49-F238E27FC236}">
                  <a16:creationId xmlns:a16="http://schemas.microsoft.com/office/drawing/2014/main" id="{86DB5A36-5022-421F-9C09-5973CE54B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2112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301" name="Line 69">
              <a:extLst>
                <a:ext uri="{FF2B5EF4-FFF2-40B4-BE49-F238E27FC236}">
                  <a16:creationId xmlns:a16="http://schemas.microsoft.com/office/drawing/2014/main" id="{CFA03682-9E0A-4B01-A510-431B99708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2112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302" name="Line 70">
              <a:extLst>
                <a:ext uri="{FF2B5EF4-FFF2-40B4-BE49-F238E27FC236}">
                  <a16:creationId xmlns:a16="http://schemas.microsoft.com/office/drawing/2014/main" id="{5B566864-E439-47DC-B237-C56664609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112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303" name="Line 71">
              <a:extLst>
                <a:ext uri="{FF2B5EF4-FFF2-40B4-BE49-F238E27FC236}">
                  <a16:creationId xmlns:a16="http://schemas.microsoft.com/office/drawing/2014/main" id="{43B54DFD-BC54-4678-A594-DCDBA5E3FC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76" y="1488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304" name="Line 72">
              <a:extLst>
                <a:ext uri="{FF2B5EF4-FFF2-40B4-BE49-F238E27FC236}">
                  <a16:creationId xmlns:a16="http://schemas.microsoft.com/office/drawing/2014/main" id="{4232B0EA-BAE8-4392-944B-EDDB815111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76" y="1488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305" name="Oval 73">
              <a:extLst>
                <a:ext uri="{FF2B5EF4-FFF2-40B4-BE49-F238E27FC236}">
                  <a16:creationId xmlns:a16="http://schemas.microsoft.com/office/drawing/2014/main" id="{0205A627-6DD7-47F5-9FB8-E0F33F310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306" name="Oval 74">
              <a:extLst>
                <a:ext uri="{FF2B5EF4-FFF2-40B4-BE49-F238E27FC236}">
                  <a16:creationId xmlns:a16="http://schemas.microsoft.com/office/drawing/2014/main" id="{D248FDD6-6C85-4697-A53D-90213DD13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307" name="Oval 75">
              <a:extLst>
                <a:ext uri="{FF2B5EF4-FFF2-40B4-BE49-F238E27FC236}">
                  <a16:creationId xmlns:a16="http://schemas.microsoft.com/office/drawing/2014/main" id="{E97797BD-65E2-49FC-8C52-3899A0930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308" name="Oval 76">
              <a:extLst>
                <a:ext uri="{FF2B5EF4-FFF2-40B4-BE49-F238E27FC236}">
                  <a16:creationId xmlns:a16="http://schemas.microsoft.com/office/drawing/2014/main" id="{E1B40CC4-3831-4351-83C0-38F7CF54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309" name="Oval 77">
              <a:extLst>
                <a:ext uri="{FF2B5EF4-FFF2-40B4-BE49-F238E27FC236}">
                  <a16:creationId xmlns:a16="http://schemas.microsoft.com/office/drawing/2014/main" id="{A2FFCF71-82BA-4BE9-95BE-FBE240AB6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310" name="Oval 78">
              <a:extLst>
                <a:ext uri="{FF2B5EF4-FFF2-40B4-BE49-F238E27FC236}">
                  <a16:creationId xmlns:a16="http://schemas.microsoft.com/office/drawing/2014/main" id="{613EF5E1-BD75-4D9A-8805-A472FEA14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311" name="Oval 79">
              <a:extLst>
                <a:ext uri="{FF2B5EF4-FFF2-40B4-BE49-F238E27FC236}">
                  <a16:creationId xmlns:a16="http://schemas.microsoft.com/office/drawing/2014/main" id="{0225258E-74A1-4CDC-82F5-29CC8DD24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312" name="Oval 80">
              <a:extLst>
                <a:ext uri="{FF2B5EF4-FFF2-40B4-BE49-F238E27FC236}">
                  <a16:creationId xmlns:a16="http://schemas.microsoft.com/office/drawing/2014/main" id="{89BD60C3-AD12-4C83-912A-54AF6036E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313" name="Text Box 81">
              <a:extLst>
                <a:ext uri="{FF2B5EF4-FFF2-40B4-BE49-F238E27FC236}">
                  <a16:creationId xmlns:a16="http://schemas.microsoft.com/office/drawing/2014/main" id="{E639C5D8-21BC-453D-839E-CDA70131C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2" y="2954"/>
              <a:ext cx="190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i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recurrent</a:t>
              </a:r>
            </a:p>
            <a:p>
              <a:pPr algn="ctr"/>
              <a:r>
                <a:rPr lang="en-US" altLang="en-US" i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(feedback connections)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16FBA3DF-245F-4EE4-B59B-0AF9F9C0D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Networks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</p:txBody>
      </p:sp>
      <p:graphicFrame>
        <p:nvGraphicFramePr>
          <p:cNvPr id="136197" name="Rectangle 3">
            <a:extLst>
              <a:ext uri="{FF2B5EF4-FFF2-40B4-BE49-F238E27FC236}">
                <a16:creationId xmlns:a16="http://schemas.microsoft.com/office/drawing/2014/main" id="{EFB6B02B-6E65-4288-AB20-9D8BE9DF90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887787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197" name="Rectangle 71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98" name="Rectangle 73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16FBA3DF-245F-4EE4-B59B-0AF9F9C0D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Decisions</a:t>
            </a: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199" name="Straight Connector 75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EE35B193-E789-4C29-956E-E12E106A1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a neural network involves several critical decisions: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hidden layers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nodes in each hidden layer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of activation function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iterations of backpropagation applied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input attributes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AB2326ED-DD1F-4D9A-A51D-67204817D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networks</a:t>
            </a:r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A32A9034-DB1D-47F7-80CC-F126AF415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networks that configure themselves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from the input data or from training examples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 from learned data</a:t>
            </a:r>
          </a:p>
        </p:txBody>
      </p:sp>
      <p:pic>
        <p:nvPicPr>
          <p:cNvPr id="353284" name="Picture 4" descr="E:\Classes\CSE 599\Spring99\Slides\Week6\Figures\Perceptron.tif">
            <a:extLst>
              <a:ext uri="{FF2B5EF4-FFF2-40B4-BE49-F238E27FC236}">
                <a16:creationId xmlns:a16="http://schemas.microsoft.com/office/drawing/2014/main" id="{E2ED69C6-2EB6-4A0F-8A83-1270181CA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1" y="3078164"/>
            <a:ext cx="3463925" cy="254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285" name="Text Box 5">
            <a:extLst>
              <a:ext uri="{FF2B5EF4-FFF2-40B4-BE49-F238E27FC236}">
                <a16:creationId xmlns:a16="http://schemas.microsoft.com/office/drawing/2014/main" id="{9D8A78C4-31BD-47A6-B108-6B75F721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6" y="3478214"/>
            <a:ext cx="35290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/>
              <a:t>Can this network configure itself to solve a problem?</a:t>
            </a:r>
          </a:p>
          <a:p>
            <a:endParaRPr lang="en-US" altLang="en-US" sz="2000" i="1"/>
          </a:p>
          <a:p>
            <a:r>
              <a:rPr lang="en-US" altLang="en-US" sz="2000" i="1"/>
              <a:t>How do we train it?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911</Words>
  <Application>Microsoft Office PowerPoint</Application>
  <PresentationFormat>Widescreen</PresentationFormat>
  <Paragraphs>272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Brush Script Std</vt:lpstr>
      <vt:lpstr>Calibri</vt:lpstr>
      <vt:lpstr>Calibri Light</vt:lpstr>
      <vt:lpstr>Cambria Math</vt:lpstr>
      <vt:lpstr>Georgia</vt:lpstr>
      <vt:lpstr>Symbol</vt:lpstr>
      <vt:lpstr>Times New Roman</vt:lpstr>
      <vt:lpstr>Wingdings</vt:lpstr>
      <vt:lpstr>Retrospect</vt:lpstr>
      <vt:lpstr>Machine Learning II</vt:lpstr>
      <vt:lpstr>What is Neural Network</vt:lpstr>
      <vt:lpstr>What is Neural Network?</vt:lpstr>
      <vt:lpstr>What is Neural Network?</vt:lpstr>
      <vt:lpstr>Properties of Neural Networks</vt:lpstr>
      <vt:lpstr>Topologies of Neural Networks</vt:lpstr>
      <vt:lpstr>Some Networks Types</vt:lpstr>
      <vt:lpstr>Critical Decisions</vt:lpstr>
      <vt:lpstr>Learning networks</vt:lpstr>
      <vt:lpstr>Classification</vt:lpstr>
      <vt:lpstr>Clustering </vt:lpstr>
      <vt:lpstr>Optimization and Gradient-descent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Backpropagation</vt:lpstr>
      <vt:lpstr>Summary: Biology and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II</dc:title>
  <dc:creator>Siamak Aram</dc:creator>
  <cp:lastModifiedBy>Roozbeh Sadeghian</cp:lastModifiedBy>
  <cp:revision>28</cp:revision>
  <dcterms:created xsi:type="dcterms:W3CDTF">2018-09-13T23:06:50Z</dcterms:created>
  <dcterms:modified xsi:type="dcterms:W3CDTF">2020-01-14T14:48:35Z</dcterms:modified>
</cp:coreProperties>
</file>