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handoutMasterIdLst>
    <p:handoutMasterId r:id="rId22"/>
  </p:handoutMasterIdLst>
  <p:sldIdLst>
    <p:sldId id="256" r:id="rId2"/>
    <p:sldId id="324" r:id="rId3"/>
    <p:sldId id="328" r:id="rId4"/>
    <p:sldId id="329" r:id="rId5"/>
    <p:sldId id="311" r:id="rId6"/>
    <p:sldId id="315" r:id="rId7"/>
    <p:sldId id="314" r:id="rId8"/>
    <p:sldId id="313" r:id="rId9"/>
    <p:sldId id="312" r:id="rId10"/>
    <p:sldId id="316" r:id="rId11"/>
    <p:sldId id="317" r:id="rId12"/>
    <p:sldId id="318" r:id="rId13"/>
    <p:sldId id="320" r:id="rId14"/>
    <p:sldId id="321" r:id="rId15"/>
    <p:sldId id="322" r:id="rId16"/>
    <p:sldId id="323" r:id="rId17"/>
    <p:sldId id="327" r:id="rId18"/>
    <p:sldId id="325" r:id="rId19"/>
    <p:sldId id="326" r:id="rId20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008BAC"/>
    <a:srgbClr val="D020AE"/>
    <a:srgbClr val="F8FAF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7" autoAdjust="0"/>
    <p:restoredTop sz="94343" autoAdjust="0"/>
  </p:normalViewPr>
  <p:slideViewPr>
    <p:cSldViewPr>
      <p:cViewPr varScale="1">
        <p:scale>
          <a:sx n="111" d="100"/>
          <a:sy n="111" d="100"/>
        </p:scale>
        <p:origin x="91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670" y="-77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116E695-EEC6-4836-B040-895557B78F5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77B6B2A4-95D1-4DB0-81E0-F4335691F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07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983F5D42-D8C1-4DAB-B388-35B93036157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072D4B71-1EF1-4D07-950D-945192FC5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3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D4B71-1EF1-4D07-950D-945192FC58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5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F6EA-3DDB-4E97-9D5F-CF9E20D7986C}" type="datetime1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76F96C40-0356-46F5-90E5-FF57DE76D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1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34AD-9E65-490D-B543-C42AEAC6FDED}" type="datetime1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6F96C40-0356-46F5-90E5-FF57DE76D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3102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34AD-9E65-490D-B543-C42AEAC6FDED}" type="datetime1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6F96C40-0356-46F5-90E5-FF57DE76D9A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593548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34AD-9E65-490D-B543-C42AEAC6FDED}" type="datetime1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6F96C40-0356-46F5-90E5-FF57DE76D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359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34AD-9E65-490D-B543-C42AEAC6FDED}" type="datetime1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6F96C40-0356-46F5-90E5-FF57DE76D9A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908887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34AD-9E65-490D-B543-C42AEAC6FDED}" type="datetime1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6F96C40-0356-46F5-90E5-FF57DE76D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6220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F82D-1FAA-4049-B30C-EA4C0B669B4D}" type="datetime1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81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2268-CB6B-46C0-A2A6-D6BBF5462B80}" type="datetime1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1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504F-6E7F-4E92-B419-B9FA6DB898B0}" type="datetime1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6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B43D-2507-4E48-96A3-EBB83438B161}" type="datetime1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6F96C40-0356-46F5-90E5-FF57DE76D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2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B3A6-5B88-4124-A866-26DFBF1A984E}" type="datetime1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6F96C40-0356-46F5-90E5-FF57DE76D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5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1346B-9613-4957-893E-1129E647A8D0}" type="datetime1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6F96C40-0356-46F5-90E5-FF57DE76D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97B5-0219-4D82-B950-0AB2ACF5F8BE}" type="datetime1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1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6EEF-C93E-4C69-A26D-EF59CFC30568}" type="datetime1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6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847B-F488-4C42-B238-D1DEB4678D7F}" type="datetime1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1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E9F9-BF6A-46EF-AF13-9E773A3D50A0}" type="datetime1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6F96C40-0356-46F5-90E5-FF57DE76D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9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934AD-9E65-490D-B543-C42AEAC6FDED}" type="datetime1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6F96C40-0356-46F5-90E5-FF57DE76D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1"/>
            <a:ext cx="6600451" cy="55662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6 – Activation function and overfitting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99882" y="573690"/>
            <a:ext cx="8763000" cy="5257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962400" y="6540143"/>
            <a:ext cx="5181600" cy="2975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https://chatbotslife.com/regularization-in-deep-learning-f649a45d6e0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5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962" y="438484"/>
            <a:ext cx="6589199" cy="82369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 of the NN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10</a:t>
            </a:fld>
            <a:endParaRPr lang="en-US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475668" y="1262174"/>
            <a:ext cx="8287332" cy="5257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we have plenty of parameters to train in a NN, it can easily fall in overfitting.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solutions?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Regularization? Do you remember?</a:t>
            </a:r>
          </a:p>
          <a:p>
            <a:pPr lvl="1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Reducing number of features</a:t>
            </a:r>
          </a:p>
          <a:p>
            <a:pPr lvl="1"/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observations- instances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is one method of handling overfitting (high variance) problem.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 there are two methods of regularization L1 and L2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goal in regularization is to control the effect of weight, it is also called “weight decay”</a:t>
            </a: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37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962" y="438484"/>
            <a:ext cx="6589199" cy="82369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L1 regularization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/>
              <p:cNvSpPr txBox="1">
                <a:spLocks/>
              </p:cNvSpPr>
              <p:nvPr/>
            </p:nvSpPr>
            <p:spPr>
              <a:xfrm>
                <a:off x="475668" y="1262174"/>
                <a:ext cx="8287332" cy="52575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L1 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Lasso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regularization adds “absolute”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coefficient as penalty term to the loss function. 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sup>
                                  </m:sSubSup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(1−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regularization parameter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Penalizes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absolute value of the weight (v- shape function)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Tends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drive some weights to exactly zero (introducing sparsity in the model), while allowing some weights to be big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bias updating rule doesn’t change but weight is changed</a:t>
                </a:r>
              </a:p>
              <a:p>
                <a:pPr marL="2286000" lvl="5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𝜂𝜆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68" y="1262174"/>
                <a:ext cx="8287332" cy="5257577"/>
              </a:xfrm>
              <a:prstGeom prst="rect">
                <a:avLst/>
              </a:prstGeom>
              <a:blipFill>
                <a:blip r:embed="rId2"/>
                <a:stretch>
                  <a:fillRect l="-515" t="-3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09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962" y="438484"/>
            <a:ext cx="6589199" cy="82369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L2 regularization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/>
              <p:cNvSpPr txBox="1">
                <a:spLocks/>
              </p:cNvSpPr>
              <p:nvPr/>
            </p:nvSpPr>
            <p:spPr>
              <a:xfrm>
                <a:off x="475668" y="1262174"/>
                <a:ext cx="8287332" cy="52575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L2 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Ridge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regularization of Ridge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 adds “squared magnitude” of coefficient as penalty term to the loss function.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function penalizes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square value of the weight (which explains also the “2” from the name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sup>
                                  </m:sSubSup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(1−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regularization parameter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 of regularization is to make it so the network prefers to learn small weights, all other things being equal. 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weights will only be allowed if they considerably improve the first part of the cost function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bias updating rule doesn’t change but weight is changed</a:t>
                </a:r>
              </a:p>
              <a:p>
                <a:pPr marL="2286000" lvl="5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𝜂𝜆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68" y="1262174"/>
                <a:ext cx="8287332" cy="5257577"/>
              </a:xfrm>
              <a:prstGeom prst="rect">
                <a:avLst/>
              </a:prstGeom>
              <a:blipFill>
                <a:blip r:embed="rId2"/>
                <a:stretch>
                  <a:fillRect l="-515" t="-579" r="-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91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962" y="438484"/>
            <a:ext cx="6589199" cy="82369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13</a:t>
            </a:fld>
            <a:endParaRPr lang="en-US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475668" y="1262174"/>
            <a:ext cx="8287332" cy="5257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dropout technique (developed 2014), 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training iteration a dropout layer randomly removes some nodes in the network along with all of their incoming and outgoing connections.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Dropout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applied to hidden or input layer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Despite L1 and L2 regularizations, rather than working on cost function, we modify the whole network.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dropout technique we identify the percentage of the neurons that we want to keep.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time we train with whole network, then randomly drop neurons and compute the parameters of network. This random dropped out neurons will be repeated randomly.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8" name="Picture 4" descr="https://cdn-images-1.medium.com/max/1600/1*IrdJ5PghD9YoOyVAQ73MJw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419600"/>
            <a:ext cx="3959155" cy="230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73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962" y="438484"/>
            <a:ext cx="6589199" cy="8236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Dense-sparse-dense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14</a:t>
            </a:fld>
            <a:endParaRPr lang="en-US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475668" y="1262174"/>
            <a:ext cx="8287332" cy="5257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(developed 2016)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in 3 steps: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initial regular training, but with the main purpose of seeing which weights are important, not learning the final weight values.</a:t>
            </a:r>
          </a:p>
          <a:p>
            <a:pPr lvl="1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the connections where the weights are under a particular threshold. Retrain the sparse network to learn the weights of the important connections.</a:t>
            </a:r>
          </a:p>
          <a:p>
            <a:pPr lvl="1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network dense again and retrain it using small learning rate, a step which adds back capacity.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 descr="https://cdn-images-1.medium.com/max/1600/1*MKvhDD5DzckYkRFB-H71S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419600"/>
            <a:ext cx="646747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962" y="438484"/>
            <a:ext cx="6589199" cy="82369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15</a:t>
            </a:fld>
            <a:endParaRPr lang="en-US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475668" y="1262174"/>
            <a:ext cx="8287332" cy="5257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we discussed, one way of handling the overfitting is having more instances.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general recipe regarding how the synthetic data should be generated and it varies a lot from problem to problem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025829"/>
            <a:ext cx="5162841" cy="349392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72348" y="3015669"/>
            <a:ext cx="3192092" cy="5257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some common techniques include translating the picture a few pixels, rotation, scaling. For classification problems it’s usually feasible to inject random negatives — e.g. unrelated pictures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33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962" y="438484"/>
            <a:ext cx="6589199" cy="82369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 stopping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16</a:t>
            </a:fld>
            <a:endParaRPr lang="en-US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475668" y="1262174"/>
            <a:ext cx="8287332" cy="5257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stopping is effectively tuning the hyper-parameter number of epochs/steps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model is trained, both train and test learning curves follow each other. There is a point where test error starts to leave train curve. This is the point that is called early stopping and the goal of the algorithm is to find this point.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practice, instead of actually stopping, people usually setup checkpoints to save the model at regular time intervals with continuous learning and pick the best candidate after the fact.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 descr="https://cdn-images-1.medium.com/max/1600/1*OYhMByk1kwW3hM8df5Fg7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539866"/>
            <a:ext cx="3581400" cy="208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90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962" y="438484"/>
            <a:ext cx="6589199" cy="82369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commands- examples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17</a:t>
            </a:fld>
            <a:endParaRPr lang="en-US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475668" y="1262174"/>
            <a:ext cx="8287332" cy="5257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Decay in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sgd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 out: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keras.layers.Dropout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(rate)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5392" y="1824254"/>
            <a:ext cx="8187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keras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regularizers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model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Dense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64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input_dim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64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kernel_regularizer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regularizers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0.01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472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962" y="438484"/>
            <a:ext cx="6589199" cy="82369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exmaple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18</a:t>
            </a:fld>
            <a:endParaRPr lang="en-US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511228" y="1277414"/>
            <a:ext cx="8287332" cy="52575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tensorflow.keras.models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Sequential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tensorflow.keras.layers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Dense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tensorflow.keras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optimizers</a:t>
            </a: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baseline_model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model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Sequential()</a:t>
            </a:r>
          </a:p>
          <a:p>
            <a:pPr marL="400050" lvl="1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(Dense(</a:t>
            </a:r>
            <a:r>
              <a:rPr lang="en-US" sz="2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input_dim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num_pixels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activation='</a:t>
            </a:r>
            <a:r>
              <a:rPr lang="en-US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'))</a:t>
            </a:r>
          </a:p>
          <a:p>
            <a:pPr marL="400050" lvl="1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(Dense(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activation='</a:t>
            </a:r>
            <a:r>
              <a:rPr lang="en-US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'))</a:t>
            </a:r>
          </a:p>
          <a:p>
            <a:pPr marL="400050" lvl="1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(Dense(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num_classes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activation='</a:t>
            </a:r>
            <a:r>
              <a:rPr lang="en-US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'))</a:t>
            </a:r>
          </a:p>
          <a:p>
            <a:pPr marL="400050" lvl="1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sgd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optimizers.SGD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decay=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1e-7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00050" lvl="1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model.compile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(loss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en-US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categorical_crossentropy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optimizer=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sgd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metrics=['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'])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60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962" y="438484"/>
            <a:ext cx="6589199" cy="82369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exmaple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19</a:t>
            </a:fld>
            <a:endParaRPr lang="en-US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511228" y="1277414"/>
            <a:ext cx="8287332" cy="5257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=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baseline_model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Fit the model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nn_simple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validation_data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epochs=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Final evaluation of the model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 =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model.evaluate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 Error: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%.2f%%" % (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-scores[1]*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 Accuracy: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%.2f%%" % (scores[1]*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6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962" y="438484"/>
            <a:ext cx="6589199" cy="82369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2</a:t>
            </a:fld>
            <a:endParaRPr lang="en-US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498194" y="1371600"/>
            <a:ext cx="8763000" cy="5257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we saw last week…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feedforward network</a:t>
            </a:r>
          </a:p>
          <a:p>
            <a:pPr lvl="1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first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we will see this week …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we start: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model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configuration variable that is internal to the model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can be estimated from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configuration that is external to the model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cannot be estimated from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10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962" y="438484"/>
            <a:ext cx="6589199" cy="82369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3</a:t>
            </a:fld>
            <a:endParaRPr lang="en-US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498194" y="1371600"/>
            <a:ext cx="8763000" cy="5257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model parameter is a configuration variable that is internal to the model and whose value can be estimated from data.</a:t>
            </a:r>
          </a:p>
          <a:p>
            <a:pPr lvl="1"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required by the model when making predictions.</a:t>
            </a:r>
          </a:p>
          <a:p>
            <a:pPr lvl="1"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values define the skill of the model on your problem.</a:t>
            </a:r>
          </a:p>
          <a:p>
            <a:pPr lvl="1"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estimated or learned from data.</a:t>
            </a:r>
          </a:p>
          <a:p>
            <a:pPr lvl="1"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often not set manually by the practitioner.</a:t>
            </a:r>
          </a:p>
          <a:p>
            <a:pPr lvl="1"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often saved as part of the learned model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fontAlgn="base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lvl="1" fontAlgn="base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 in an artificial neural network.</a:t>
            </a:r>
          </a:p>
          <a:p>
            <a:pPr lvl="1"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support vectors in a support vector machine.</a:t>
            </a:r>
          </a:p>
          <a:p>
            <a:pPr lvl="1"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coefficients in a linear regression or logistic regression.</a:t>
            </a:r>
          </a:p>
          <a:p>
            <a:pPr fontAlgn="base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00400" y="6540143"/>
            <a:ext cx="5943600" cy="307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https://machinelearningmastery.com/difference-between-a-parameter-and-a-hyperparameter/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3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962" y="438484"/>
            <a:ext cx="6589199" cy="82369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4</a:t>
            </a:fld>
            <a:endParaRPr lang="en-US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498194" y="1371600"/>
            <a:ext cx="8763000" cy="5257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configuration that is external to the model and whose value cannot be estimated from data.</a:t>
            </a:r>
          </a:p>
          <a:p>
            <a:pPr lvl="1"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often used in processes to help estimate model parameters.</a:t>
            </a:r>
          </a:p>
          <a:p>
            <a:pPr lvl="1"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often specified by the practitioner.</a:t>
            </a:r>
          </a:p>
          <a:p>
            <a:pPr lvl="1"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often be set using heuristics.</a:t>
            </a:r>
          </a:p>
          <a:p>
            <a:pPr lvl="1"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often tuned for a given predictive modeling problem.</a:t>
            </a:r>
          </a:p>
          <a:p>
            <a:pPr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learning rate for training a neural network.</a:t>
            </a:r>
          </a:p>
          <a:p>
            <a:pPr lvl="1"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 and sigma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support vector machines.</a:t>
            </a:r>
          </a:p>
          <a:p>
            <a:pPr lvl="1"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 in k-nearest neighbors.</a:t>
            </a:r>
          </a:p>
          <a:p>
            <a:pPr fontAlgn="base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00400" y="6540143"/>
            <a:ext cx="5943600" cy="307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https://machinelearningmastery.com/difference-between-a-parameter-and-a-hyperparameter/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9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962" y="438484"/>
            <a:ext cx="6589199" cy="82369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sigmoid activation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/>
              <p:cNvSpPr txBox="1">
                <a:spLocks/>
              </p:cNvSpPr>
              <p:nvPr/>
            </p:nvSpPr>
            <p:spPr>
              <a:xfrm>
                <a:off x="498194" y="1371600"/>
                <a:ext cx="8763000" cy="52575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Sigmoid or logistic regression activation (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US" sz="2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The Sigmoid Function curve looks like a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S-shape that is changed between zero to one.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function is monotonic while its derivative is not monotonic. </a:t>
                </a:r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can replicate the performance of a probability for prediction.</a:t>
                </a: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94" y="1371600"/>
                <a:ext cx="8763000" cy="5257577"/>
              </a:xfrm>
              <a:prstGeom prst="rect">
                <a:avLst/>
              </a:prstGeom>
              <a:blipFill>
                <a:blip r:embed="rId2"/>
                <a:stretch>
                  <a:fillRect l="-835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https://cdn-images-1.medium.com/max/800/1*Xu7B5y9gp0iL5ooBj7LtW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662028"/>
            <a:ext cx="461962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32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962" y="438484"/>
            <a:ext cx="6589199" cy="82369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activation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/>
              <p:cNvSpPr txBox="1">
                <a:spLocks/>
              </p:cNvSpPr>
              <p:nvPr/>
            </p:nvSpPr>
            <p:spPr>
              <a:xfrm>
                <a:off x="498194" y="1371600"/>
                <a:ext cx="8264806" cy="52575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Softmax activation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When you have more than two classes, you should use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softmax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is a variation of sigmoid function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suppose we have entered the information of 3 colors (RGB) into a network and 3 logit scores of (2,1,0.1) for 3 classes are generated. Using above formula we will have the output of (0.7,0.2,0.1) which means with probability of 70% this color is red.</a:t>
                </a:r>
              </a:p>
              <a:p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These functions are usually used at the output layer to be sure that the summation of all probabilities is equal to 1.</a:t>
                </a: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94" y="1371600"/>
                <a:ext cx="8264806" cy="5257577"/>
              </a:xfrm>
              <a:prstGeom prst="rect">
                <a:avLst/>
              </a:prstGeom>
              <a:blipFill>
                <a:blip r:embed="rId2"/>
                <a:stretch>
                  <a:fillRect l="-885" t="-812" r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16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962" y="438484"/>
            <a:ext cx="6589199" cy="82369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activation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/>
              <p:cNvSpPr txBox="1">
                <a:spLocks/>
              </p:cNvSpPr>
              <p:nvPr/>
            </p:nvSpPr>
            <p:spPr>
              <a:xfrm>
                <a:off x="498194" y="1371600"/>
                <a:ext cx="8264806" cy="52575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hyperbolic tangent (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tanh</a:t>
                </a:r>
                <a:r>
                  <a:rPr lang="en-US" sz="2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The shape is similar to sigmoid but it is changed between -1 and 1.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tanh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function is monotonic while its derivative is not monotonic. </a:t>
                </a:r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tanh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function is mainly used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classification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between two classes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94" y="1371600"/>
                <a:ext cx="8264806" cy="5257577"/>
              </a:xfrm>
              <a:prstGeom prst="rect">
                <a:avLst/>
              </a:prstGeom>
              <a:blipFill>
                <a:blip r:embed="rId2"/>
                <a:stretch>
                  <a:fillRect l="-885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 descr="https://cdn-images-1.medium.com/max/800/1*f9erByySVjTjohfFdNkJYQ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680" y="3581400"/>
            <a:ext cx="3886200" cy="291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11228" y="4191000"/>
            <a:ext cx="3997606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centered around zero, its gradient is more efficient and we prefer it to sigmoid.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16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962" y="438484"/>
            <a:ext cx="6589199" cy="82369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activation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/>
              <p:cNvSpPr txBox="1">
                <a:spLocks/>
              </p:cNvSpPr>
              <p:nvPr/>
            </p:nvSpPr>
            <p:spPr>
              <a:xfrm>
                <a:off x="498194" y="1371600"/>
                <a:ext cx="8763000" cy="52575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Rectified Linear Unit (</a:t>
                </a:r>
                <a:r>
                  <a:rPr lang="en-US" sz="22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r>
                  <a:rPr lang="en-US" sz="2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Only considers the positive part of the function.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(0,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was developed on 2000 and was used to train deep networks as of 2011.</a:t>
                </a: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94" y="1371600"/>
                <a:ext cx="8763000" cy="5257577"/>
              </a:xfrm>
              <a:prstGeom prst="rect">
                <a:avLst/>
              </a:prstGeom>
              <a:blipFill>
                <a:blip r:embed="rId2"/>
                <a:stretch>
                  <a:fillRect l="-835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ttps://cdn-images-1.medium.com/max/1200/1*DfMRHwxY1gyyDmrIAd-gj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581400"/>
            <a:ext cx="4492625" cy="204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962" y="438484"/>
            <a:ext cx="6589199" cy="82369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activation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9</a:t>
            </a:fld>
            <a:endParaRPr lang="en-US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475668" y="1262174"/>
            <a:ext cx="8763000" cy="5257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Pros: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Easier to train only 50% of neurons are activated in initial step(sparse activation)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Computations are easier (no need to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power)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less vanishing gradient problem (the problem that happens due to partial derivatives of other functions which is escalated by chain rule)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Cons: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Non-differentiable at zero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Unbounded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Dying neurons (sometimes we stuck in zero phase and never exits from that state). Solution is leaky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cdn-images-1.medium.com/max/800/1*ypsvQH7kvtI2BhzR2eT_S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458347"/>
            <a:ext cx="4466395" cy="238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49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22189</TotalTime>
  <Words>1158</Words>
  <Application>Microsoft Office PowerPoint</Application>
  <PresentationFormat>On-screen Show (4:3)</PresentationFormat>
  <Paragraphs>285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 Math</vt:lpstr>
      <vt:lpstr>Century Gothic</vt:lpstr>
      <vt:lpstr>Courier New</vt:lpstr>
      <vt:lpstr>Times New Roman</vt:lpstr>
      <vt:lpstr>Wingdings 3</vt:lpstr>
      <vt:lpstr>Wisp</vt:lpstr>
      <vt:lpstr>Machine Learning II</vt:lpstr>
      <vt:lpstr>Introduction</vt:lpstr>
      <vt:lpstr>Parameters</vt:lpstr>
      <vt:lpstr>Hyperparameters</vt:lpstr>
      <vt:lpstr>sigmoid activation</vt:lpstr>
      <vt:lpstr>softmax activation</vt:lpstr>
      <vt:lpstr>tanh activation</vt:lpstr>
      <vt:lpstr>ReLU activation</vt:lpstr>
      <vt:lpstr>ReLU activation</vt:lpstr>
      <vt:lpstr>Overfitting of the NN</vt:lpstr>
      <vt:lpstr>L1 regularization</vt:lpstr>
      <vt:lpstr>L2 regularization</vt:lpstr>
      <vt:lpstr>Dropout</vt:lpstr>
      <vt:lpstr>Dense-sparse-dense training</vt:lpstr>
      <vt:lpstr>Data augmentation</vt:lpstr>
      <vt:lpstr>Early stopping</vt:lpstr>
      <vt:lpstr>Keras commands- examples</vt:lpstr>
      <vt:lpstr>Keras exmaple</vt:lpstr>
      <vt:lpstr>Keras exmaple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</dc:title>
  <dc:creator>Marvine</dc:creator>
  <cp:lastModifiedBy>Roozbeh Sadeghian</cp:lastModifiedBy>
  <cp:revision>938</cp:revision>
  <cp:lastPrinted>2018-11-28T04:34:15Z</cp:lastPrinted>
  <dcterms:created xsi:type="dcterms:W3CDTF">2016-06-23T19:27:44Z</dcterms:created>
  <dcterms:modified xsi:type="dcterms:W3CDTF">2020-04-22T14:38:26Z</dcterms:modified>
</cp:coreProperties>
</file>