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7" r:id="rId7"/>
    <p:sldId id="270" r:id="rId8"/>
    <p:sldId id="268" r:id="rId9"/>
    <p:sldId id="271" r:id="rId10"/>
    <p:sldId id="269" r:id="rId11"/>
    <p:sldId id="272"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116" d="100"/>
          <a:sy n="116" d="100"/>
        </p:scale>
        <p:origin x="16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3262-B43D-4FFE-8DD8-7E6A2DF2F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F064F-A55B-4DA0-B548-864E8196E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61BED-0F2D-47FF-AE50-1B78E34D3B35}"/>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5" name="Footer Placeholder 4">
            <a:extLst>
              <a:ext uri="{FF2B5EF4-FFF2-40B4-BE49-F238E27FC236}">
                <a16:creationId xmlns:a16="http://schemas.microsoft.com/office/drawing/2014/main" id="{E25C51D6-41AA-45EF-A3FF-8BBA2023F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82E7A-49E0-47CA-9176-F5724F94065A}"/>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349083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0305-1854-4A9D-9E0A-E3A086DA59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B14B19-4925-493D-AF31-517011F3B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FAF71-0D07-4D82-8FBE-E3B56E7AC975}"/>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5" name="Footer Placeholder 4">
            <a:extLst>
              <a:ext uri="{FF2B5EF4-FFF2-40B4-BE49-F238E27FC236}">
                <a16:creationId xmlns:a16="http://schemas.microsoft.com/office/drawing/2014/main" id="{40C2BA41-3FD1-47F3-ABD8-1160B35C5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1818-F610-4659-88B3-4EECC65F8593}"/>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61020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08E54-4C85-4DF9-ADF0-B68BB38DD8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36D5A-33F4-4FAE-8A97-B7E06C174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C8D93-DDA0-471E-AC69-0D2E998DCE58}"/>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5" name="Footer Placeholder 4">
            <a:extLst>
              <a:ext uri="{FF2B5EF4-FFF2-40B4-BE49-F238E27FC236}">
                <a16:creationId xmlns:a16="http://schemas.microsoft.com/office/drawing/2014/main" id="{FDAB39C9-785C-4827-85F8-EA0E323FE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60056-20A5-4695-800A-7952C8BEEA46}"/>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78458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80CA-62AB-42A3-A548-ED2D8DC3F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08D44-B771-43A3-8D8B-4CCAD71898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A1983-DAEE-4308-A088-14F3D539E390}"/>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5" name="Footer Placeholder 4">
            <a:extLst>
              <a:ext uri="{FF2B5EF4-FFF2-40B4-BE49-F238E27FC236}">
                <a16:creationId xmlns:a16="http://schemas.microsoft.com/office/drawing/2014/main" id="{45350151-933D-4F76-A70D-ABA59A943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60B8A-A219-4B79-8D19-920789E02682}"/>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125728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F893-BB94-4D3E-B47E-DEFCE3C55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74DA16-81CA-480B-92D6-EE16F38B9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5D68FA-B4DE-4E64-87E6-7B6F892741CA}"/>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5" name="Footer Placeholder 4">
            <a:extLst>
              <a:ext uri="{FF2B5EF4-FFF2-40B4-BE49-F238E27FC236}">
                <a16:creationId xmlns:a16="http://schemas.microsoft.com/office/drawing/2014/main" id="{DCB7633F-CBDE-4670-994A-51A3E95E9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06AD9-0AA2-4654-A560-0BF1DB5585CC}"/>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358640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0E16-27EA-42F4-B689-69B1EA335D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8DD0A-2672-43A8-942C-2806229347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CC57B-D8A6-4046-A759-550BE35D7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D1A7F8-D94F-43AD-AE33-5D72C6380ABB}"/>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6" name="Footer Placeholder 5">
            <a:extLst>
              <a:ext uri="{FF2B5EF4-FFF2-40B4-BE49-F238E27FC236}">
                <a16:creationId xmlns:a16="http://schemas.microsoft.com/office/drawing/2014/main" id="{F2DEF8DC-674E-4EED-8FC7-CC3696159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46EF8-6717-445A-9244-2CBB9A05AB97}"/>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350654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DE21-F4FB-4E2E-88CF-3D16F79668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3C1A9B-BC71-4912-A2DB-EEBC74F57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4C12E-04E8-498C-9117-EE895DEEC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65CF0-4A11-4B0A-9ED7-5F3C995CF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4F44B-1113-483D-9BFF-3C7005DEB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2703CC-CF25-40F7-A04C-FAF886CD6BB5}"/>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8" name="Footer Placeholder 7">
            <a:extLst>
              <a:ext uri="{FF2B5EF4-FFF2-40B4-BE49-F238E27FC236}">
                <a16:creationId xmlns:a16="http://schemas.microsoft.com/office/drawing/2014/main" id="{D4E4549F-4F1C-426A-B3B2-3CE33BE87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CC923E-438A-43B6-9480-B60A45C00F23}"/>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32151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C5F7-A2D5-46D9-9D29-E90998CC0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BDE21-C0A0-4836-9CCD-2B62A00F8FCB}"/>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4" name="Footer Placeholder 3">
            <a:extLst>
              <a:ext uri="{FF2B5EF4-FFF2-40B4-BE49-F238E27FC236}">
                <a16:creationId xmlns:a16="http://schemas.microsoft.com/office/drawing/2014/main" id="{B1C6C66F-1AA3-4BDC-A1E2-6DBBFC95C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87EAE5-F8F0-4245-A12F-0B372395B6FB}"/>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307091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8534A-A872-4F19-8569-09EE09A3750B}"/>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3" name="Footer Placeholder 2">
            <a:extLst>
              <a:ext uri="{FF2B5EF4-FFF2-40B4-BE49-F238E27FC236}">
                <a16:creationId xmlns:a16="http://schemas.microsoft.com/office/drawing/2014/main" id="{CE586072-19DD-4B48-8662-B57B7377E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A5CBE-21E7-466C-8526-C6EDF4926F25}"/>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19485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532F-D6F0-47AE-AF38-2337C4C66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14AC35-6911-4461-A512-246C2905A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6BE2E8-7180-4E94-A9EC-71A64172F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B6C5E-2E88-4505-844B-37723C943046}"/>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6" name="Footer Placeholder 5">
            <a:extLst>
              <a:ext uri="{FF2B5EF4-FFF2-40B4-BE49-F238E27FC236}">
                <a16:creationId xmlns:a16="http://schemas.microsoft.com/office/drawing/2014/main" id="{2C4E8C7A-F5AA-4EEF-9428-0A1432376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BFF2E-BEB9-4F64-8A3E-55F557EE4417}"/>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195545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0F52-8B09-444C-934B-CFE8A63D1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CEE523-B060-4EEE-885F-E067676EE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BF7A02-CA33-4FD2-953F-377470912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2308D-52F4-4EFD-AA51-CC07B6CC774A}"/>
              </a:ext>
            </a:extLst>
          </p:cNvPr>
          <p:cNvSpPr>
            <a:spLocks noGrp="1"/>
          </p:cNvSpPr>
          <p:nvPr>
            <p:ph type="dt" sz="half" idx="10"/>
          </p:nvPr>
        </p:nvSpPr>
        <p:spPr/>
        <p:txBody>
          <a:bodyPr/>
          <a:lstStyle/>
          <a:p>
            <a:fld id="{91691B8A-5B8A-4743-B278-28910030241B}" type="datetimeFigureOut">
              <a:rPr lang="en-US" smtClean="0"/>
              <a:t>2/23/2022</a:t>
            </a:fld>
            <a:endParaRPr lang="en-US"/>
          </a:p>
        </p:txBody>
      </p:sp>
      <p:sp>
        <p:nvSpPr>
          <p:cNvPr id="6" name="Footer Placeholder 5">
            <a:extLst>
              <a:ext uri="{FF2B5EF4-FFF2-40B4-BE49-F238E27FC236}">
                <a16:creationId xmlns:a16="http://schemas.microsoft.com/office/drawing/2014/main" id="{FF326822-D05B-4D38-A430-E1F91055A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2C441-39D7-48D2-A630-A08DE3058F06}"/>
              </a:ext>
            </a:extLst>
          </p:cNvPr>
          <p:cNvSpPr>
            <a:spLocks noGrp="1"/>
          </p:cNvSpPr>
          <p:nvPr>
            <p:ph type="sldNum" sz="quarter" idx="12"/>
          </p:nvPr>
        </p:nvSpPr>
        <p:spPr/>
        <p:txBody>
          <a:bodyPr/>
          <a:lstStyle/>
          <a:p>
            <a:fld id="{5717DE7A-34CF-4E49-B1B6-C10287E5B826}" type="slidenum">
              <a:rPr lang="en-US" smtClean="0"/>
              <a:t>‹#›</a:t>
            </a:fld>
            <a:endParaRPr lang="en-US"/>
          </a:p>
        </p:txBody>
      </p:sp>
    </p:spTree>
    <p:extLst>
      <p:ext uri="{BB962C8B-B14F-4D97-AF65-F5344CB8AC3E}">
        <p14:creationId xmlns:p14="http://schemas.microsoft.com/office/powerpoint/2010/main" val="90983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9DB91-0CF2-4D96-B280-9550914C6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EE52-1FEC-48F2-8410-80FA70129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4EB39-D1ED-4AC6-B56B-4BA9BC025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91B8A-5B8A-4743-B278-28910030241B}" type="datetimeFigureOut">
              <a:rPr lang="en-US" smtClean="0"/>
              <a:t>2/23/2022</a:t>
            </a:fld>
            <a:endParaRPr lang="en-US"/>
          </a:p>
        </p:txBody>
      </p:sp>
      <p:sp>
        <p:nvSpPr>
          <p:cNvPr id="5" name="Footer Placeholder 4">
            <a:extLst>
              <a:ext uri="{FF2B5EF4-FFF2-40B4-BE49-F238E27FC236}">
                <a16:creationId xmlns:a16="http://schemas.microsoft.com/office/drawing/2014/main" id="{76C5E15F-04E4-4E07-B5E1-1275DD646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3C57E-DEBD-4828-BB62-042FF767D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7DE7A-34CF-4E49-B1B6-C10287E5B826}" type="slidenum">
              <a:rPr lang="en-US" smtClean="0"/>
              <a:t>‹#›</a:t>
            </a:fld>
            <a:endParaRPr lang="en-US"/>
          </a:p>
        </p:txBody>
      </p:sp>
    </p:spTree>
    <p:extLst>
      <p:ext uri="{BB962C8B-B14F-4D97-AF65-F5344CB8AC3E}">
        <p14:creationId xmlns:p14="http://schemas.microsoft.com/office/powerpoint/2010/main" val="2495606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4AC1-9BB6-4696-B00C-70DFB7DAF31D}"/>
              </a:ext>
            </a:extLst>
          </p:cNvPr>
          <p:cNvSpPr>
            <a:spLocks noGrp="1"/>
          </p:cNvSpPr>
          <p:nvPr>
            <p:ph type="ctrTitle"/>
          </p:nvPr>
        </p:nvSpPr>
        <p:spPr/>
        <p:txBody>
          <a:bodyPr/>
          <a:lstStyle/>
          <a:p>
            <a:r>
              <a:rPr lang="en-US" dirty="0"/>
              <a:t>Photo Classification using CIFAR</a:t>
            </a:r>
          </a:p>
        </p:txBody>
      </p:sp>
      <p:sp>
        <p:nvSpPr>
          <p:cNvPr id="3" name="Subtitle 2">
            <a:extLst>
              <a:ext uri="{FF2B5EF4-FFF2-40B4-BE49-F238E27FC236}">
                <a16:creationId xmlns:a16="http://schemas.microsoft.com/office/drawing/2014/main" id="{D15B84DA-E97C-4CA3-AD46-26A1583D8AF3}"/>
              </a:ext>
            </a:extLst>
          </p:cNvPr>
          <p:cNvSpPr>
            <a:spLocks noGrp="1"/>
          </p:cNvSpPr>
          <p:nvPr>
            <p:ph type="subTitle" idx="1"/>
          </p:nvPr>
        </p:nvSpPr>
        <p:spPr>
          <a:xfrm>
            <a:off x="1524000" y="3602037"/>
            <a:ext cx="9144000" cy="2133599"/>
          </a:xfrm>
        </p:spPr>
        <p:txBody>
          <a:bodyPr>
            <a:normAutofit lnSpcReduction="10000"/>
          </a:bodyPr>
          <a:lstStyle/>
          <a:p>
            <a:r>
              <a:rPr lang="en-US" dirty="0"/>
              <a:t>Suresh </a:t>
            </a:r>
            <a:r>
              <a:rPr lang="en-US" dirty="0" err="1"/>
              <a:t>Danala</a:t>
            </a:r>
            <a:endParaRPr lang="en-US" dirty="0"/>
          </a:p>
          <a:p>
            <a:r>
              <a:rPr lang="en-US" dirty="0" err="1"/>
              <a:t>Rushabh</a:t>
            </a:r>
            <a:r>
              <a:rPr lang="en-US" dirty="0"/>
              <a:t> </a:t>
            </a:r>
            <a:r>
              <a:rPr lang="en-US" dirty="0" err="1"/>
              <a:t>Barbhaya</a:t>
            </a:r>
            <a:endParaRPr lang="en-US" dirty="0"/>
          </a:p>
          <a:p>
            <a:r>
              <a:rPr lang="en-US" dirty="0" err="1"/>
              <a:t>Satvika</a:t>
            </a:r>
            <a:r>
              <a:rPr lang="en-US" dirty="0"/>
              <a:t> Shetty</a:t>
            </a:r>
          </a:p>
          <a:p>
            <a:r>
              <a:rPr lang="en-US" dirty="0"/>
              <a:t>Sakshi Nevatia</a:t>
            </a:r>
          </a:p>
          <a:p>
            <a:r>
              <a:rPr lang="en-US" dirty="0"/>
              <a:t>Siddhant </a:t>
            </a:r>
            <a:r>
              <a:rPr lang="en-US" dirty="0" err="1"/>
              <a:t>Burande</a:t>
            </a:r>
            <a:endParaRPr lang="en-US" dirty="0"/>
          </a:p>
          <a:p>
            <a:endParaRPr lang="en-US" dirty="0"/>
          </a:p>
        </p:txBody>
      </p:sp>
    </p:spTree>
    <p:extLst>
      <p:ext uri="{BB962C8B-B14F-4D97-AF65-F5344CB8AC3E}">
        <p14:creationId xmlns:p14="http://schemas.microsoft.com/office/powerpoint/2010/main" val="302369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B1E4-A754-414E-99A8-C8C15BE01676}"/>
              </a:ext>
            </a:extLst>
          </p:cNvPr>
          <p:cNvSpPr>
            <a:spLocks noGrp="1"/>
          </p:cNvSpPr>
          <p:nvPr>
            <p:ph type="title"/>
          </p:nvPr>
        </p:nvSpPr>
        <p:spPr>
          <a:xfrm>
            <a:off x="648928" y="338328"/>
            <a:ext cx="3685032" cy="1608328"/>
          </a:xfrm>
        </p:spPr>
        <p:txBody>
          <a:bodyPr>
            <a:normAutofit/>
          </a:bodyPr>
          <a:lstStyle/>
          <a:p>
            <a:r>
              <a:rPr lang="en-US" sz="3600" dirty="0"/>
              <a:t>Method</a:t>
            </a:r>
            <a:br>
              <a:rPr lang="en-US" sz="3600" dirty="0"/>
            </a:br>
            <a:r>
              <a:rPr lang="en-US" sz="2000" dirty="0"/>
              <a:t>(Object Recognition)</a:t>
            </a:r>
            <a:endParaRPr lang="en-US" sz="3600" dirty="0"/>
          </a:p>
        </p:txBody>
      </p:sp>
      <p:sp>
        <p:nvSpPr>
          <p:cNvPr id="3" name="Content Placeholder 2">
            <a:extLst>
              <a:ext uri="{FF2B5EF4-FFF2-40B4-BE49-F238E27FC236}">
                <a16:creationId xmlns:a16="http://schemas.microsoft.com/office/drawing/2014/main" id="{E4E81349-D585-4DF2-9E52-126EE6BFAFD3}"/>
              </a:ext>
            </a:extLst>
          </p:cNvPr>
          <p:cNvSpPr>
            <a:spLocks noGrp="1"/>
          </p:cNvSpPr>
          <p:nvPr>
            <p:ph idx="1"/>
          </p:nvPr>
        </p:nvSpPr>
        <p:spPr>
          <a:xfrm>
            <a:off x="4864100" y="338328"/>
            <a:ext cx="6675627" cy="1605083"/>
          </a:xfrm>
        </p:spPr>
        <p:txBody>
          <a:bodyPr anchor="ctr">
            <a:normAutofit/>
          </a:bodyPr>
          <a:lstStyle/>
          <a:p>
            <a:r>
              <a:rPr lang="en-US" sz="2000"/>
              <a:t>Two approaches were used:</a:t>
            </a:r>
          </a:p>
          <a:p>
            <a:r>
              <a:rPr lang="en-US" sz="2000"/>
              <a:t>De-noising Model</a:t>
            </a:r>
          </a:p>
          <a:p>
            <a:r>
              <a:rPr lang="en-US" sz="2000"/>
              <a:t>Object Recognition </a:t>
            </a:r>
          </a:p>
          <a:p>
            <a:endParaRPr lang="en-US" sz="2000"/>
          </a:p>
        </p:txBody>
      </p:sp>
      <p:pic>
        <p:nvPicPr>
          <p:cNvPr id="5" name="Picture 4">
            <a:extLst>
              <a:ext uri="{FF2B5EF4-FFF2-40B4-BE49-F238E27FC236}">
                <a16:creationId xmlns:a16="http://schemas.microsoft.com/office/drawing/2014/main" id="{F6F62B8A-53C7-4A5C-88AF-2679DA172881}"/>
              </a:ext>
            </a:extLst>
          </p:cNvPr>
          <p:cNvPicPr>
            <a:picLocks noChangeAspect="1"/>
          </p:cNvPicPr>
          <p:nvPr/>
        </p:nvPicPr>
        <p:blipFill>
          <a:blip r:embed="rId2"/>
          <a:stretch>
            <a:fillRect/>
          </a:stretch>
        </p:blipFill>
        <p:spPr>
          <a:xfrm>
            <a:off x="752813" y="2998021"/>
            <a:ext cx="2953162" cy="2534004"/>
          </a:xfrm>
          <a:prstGeom prst="rect">
            <a:avLst/>
          </a:prstGeom>
        </p:spPr>
      </p:pic>
      <p:pic>
        <p:nvPicPr>
          <p:cNvPr id="9" name="Picture 8">
            <a:extLst>
              <a:ext uri="{FF2B5EF4-FFF2-40B4-BE49-F238E27FC236}">
                <a16:creationId xmlns:a16="http://schemas.microsoft.com/office/drawing/2014/main" id="{566B1BC8-3E90-4132-B683-B25491E369AE}"/>
              </a:ext>
            </a:extLst>
          </p:cNvPr>
          <p:cNvPicPr>
            <a:picLocks noChangeAspect="1"/>
          </p:cNvPicPr>
          <p:nvPr/>
        </p:nvPicPr>
        <p:blipFill>
          <a:blip r:embed="rId3"/>
          <a:stretch>
            <a:fillRect/>
          </a:stretch>
        </p:blipFill>
        <p:spPr>
          <a:xfrm>
            <a:off x="4733735" y="2909711"/>
            <a:ext cx="2724530" cy="2524477"/>
          </a:xfrm>
          <a:prstGeom prst="rect">
            <a:avLst/>
          </a:prstGeom>
        </p:spPr>
      </p:pic>
      <p:pic>
        <p:nvPicPr>
          <p:cNvPr id="12" name="Picture 11">
            <a:extLst>
              <a:ext uri="{FF2B5EF4-FFF2-40B4-BE49-F238E27FC236}">
                <a16:creationId xmlns:a16="http://schemas.microsoft.com/office/drawing/2014/main" id="{3DCB7830-49CE-4216-9A2B-8DF24D772C29}"/>
              </a:ext>
            </a:extLst>
          </p:cNvPr>
          <p:cNvPicPr>
            <a:picLocks noChangeAspect="1"/>
          </p:cNvPicPr>
          <p:nvPr/>
        </p:nvPicPr>
        <p:blipFill>
          <a:blip r:embed="rId4"/>
          <a:stretch>
            <a:fillRect/>
          </a:stretch>
        </p:blipFill>
        <p:spPr>
          <a:xfrm>
            <a:off x="8486025" y="2900184"/>
            <a:ext cx="2734057" cy="2534004"/>
          </a:xfrm>
          <a:prstGeom prst="rect">
            <a:avLst/>
          </a:prstGeom>
        </p:spPr>
      </p:pic>
      <p:sp>
        <p:nvSpPr>
          <p:cNvPr id="13" name="TextBox 12">
            <a:extLst>
              <a:ext uri="{FF2B5EF4-FFF2-40B4-BE49-F238E27FC236}">
                <a16:creationId xmlns:a16="http://schemas.microsoft.com/office/drawing/2014/main" id="{67292152-6459-4105-9F8D-F7D85A534373}"/>
              </a:ext>
            </a:extLst>
          </p:cNvPr>
          <p:cNvSpPr txBox="1"/>
          <p:nvPr/>
        </p:nvSpPr>
        <p:spPr>
          <a:xfrm>
            <a:off x="2846070" y="5875020"/>
            <a:ext cx="6023610" cy="369332"/>
          </a:xfrm>
          <a:prstGeom prst="rect">
            <a:avLst/>
          </a:prstGeom>
          <a:noFill/>
        </p:spPr>
        <p:txBody>
          <a:bodyPr wrap="square" rtlCol="0">
            <a:spAutoFit/>
          </a:bodyPr>
          <a:lstStyle/>
          <a:p>
            <a:pPr algn="ctr"/>
            <a:r>
              <a:rPr lang="en-US" dirty="0"/>
              <a:t>Value Loss: 1.21; Value Accuracy: 77.31%</a:t>
            </a:r>
          </a:p>
        </p:txBody>
      </p:sp>
    </p:spTree>
    <p:extLst>
      <p:ext uri="{BB962C8B-B14F-4D97-AF65-F5344CB8AC3E}">
        <p14:creationId xmlns:p14="http://schemas.microsoft.com/office/powerpoint/2010/main" val="87435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B1E4-A754-414E-99A8-C8C15BE01676}"/>
              </a:ext>
            </a:extLst>
          </p:cNvPr>
          <p:cNvSpPr>
            <a:spLocks noGrp="1"/>
          </p:cNvSpPr>
          <p:nvPr>
            <p:ph type="title"/>
          </p:nvPr>
        </p:nvSpPr>
        <p:spPr>
          <a:xfrm>
            <a:off x="648928" y="338328"/>
            <a:ext cx="3685032" cy="1608328"/>
          </a:xfrm>
        </p:spPr>
        <p:txBody>
          <a:bodyPr>
            <a:normAutofit/>
          </a:bodyPr>
          <a:lstStyle/>
          <a:p>
            <a:r>
              <a:rPr lang="en-US" sz="3600" dirty="0"/>
              <a:t>Method</a:t>
            </a:r>
            <a:br>
              <a:rPr lang="en-US" sz="3600" dirty="0"/>
            </a:br>
            <a:r>
              <a:rPr lang="en-US" sz="2000" dirty="0"/>
              <a:t>(Object Recognition)</a:t>
            </a:r>
            <a:endParaRPr lang="en-US" sz="3600" dirty="0"/>
          </a:p>
        </p:txBody>
      </p:sp>
      <p:sp>
        <p:nvSpPr>
          <p:cNvPr id="3" name="Content Placeholder 2">
            <a:extLst>
              <a:ext uri="{FF2B5EF4-FFF2-40B4-BE49-F238E27FC236}">
                <a16:creationId xmlns:a16="http://schemas.microsoft.com/office/drawing/2014/main" id="{E4E81349-D585-4DF2-9E52-126EE6BFAFD3}"/>
              </a:ext>
            </a:extLst>
          </p:cNvPr>
          <p:cNvSpPr>
            <a:spLocks noGrp="1"/>
          </p:cNvSpPr>
          <p:nvPr>
            <p:ph idx="1"/>
          </p:nvPr>
        </p:nvSpPr>
        <p:spPr>
          <a:xfrm>
            <a:off x="4864100" y="338328"/>
            <a:ext cx="6675627" cy="1605083"/>
          </a:xfrm>
        </p:spPr>
        <p:txBody>
          <a:bodyPr anchor="ctr">
            <a:normAutofit/>
          </a:bodyPr>
          <a:lstStyle/>
          <a:p>
            <a:r>
              <a:rPr lang="en-US" sz="2000"/>
              <a:t>Two approaches were used:</a:t>
            </a:r>
          </a:p>
          <a:p>
            <a:r>
              <a:rPr lang="en-US" sz="2000"/>
              <a:t>De-noising Model</a:t>
            </a:r>
          </a:p>
          <a:p>
            <a:r>
              <a:rPr lang="en-US" sz="2000"/>
              <a:t>Object Recognition </a:t>
            </a:r>
          </a:p>
          <a:p>
            <a:endParaRPr lang="en-US" sz="2000"/>
          </a:p>
        </p:txBody>
      </p:sp>
      <p:pic>
        <p:nvPicPr>
          <p:cNvPr id="6" name="Picture 5">
            <a:extLst>
              <a:ext uri="{FF2B5EF4-FFF2-40B4-BE49-F238E27FC236}">
                <a16:creationId xmlns:a16="http://schemas.microsoft.com/office/drawing/2014/main" id="{37EF4ADC-C7BF-45FF-8CFB-46037E75DF0F}"/>
              </a:ext>
            </a:extLst>
          </p:cNvPr>
          <p:cNvPicPr>
            <a:picLocks noChangeAspect="1"/>
          </p:cNvPicPr>
          <p:nvPr/>
        </p:nvPicPr>
        <p:blipFill>
          <a:blip r:embed="rId2"/>
          <a:stretch>
            <a:fillRect/>
          </a:stretch>
        </p:blipFill>
        <p:spPr>
          <a:xfrm>
            <a:off x="2968808" y="2627097"/>
            <a:ext cx="5982535" cy="3696216"/>
          </a:xfrm>
          <a:prstGeom prst="rect">
            <a:avLst/>
          </a:prstGeom>
        </p:spPr>
      </p:pic>
    </p:spTree>
    <p:extLst>
      <p:ext uri="{BB962C8B-B14F-4D97-AF65-F5344CB8AC3E}">
        <p14:creationId xmlns:p14="http://schemas.microsoft.com/office/powerpoint/2010/main" val="135969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9927-D0E6-4165-985C-0779DD6DA3C8}"/>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18241A0-93B9-488A-BBBB-34D4615FE850}"/>
              </a:ext>
            </a:extLst>
          </p:cNvPr>
          <p:cNvSpPr>
            <a:spLocks noGrp="1"/>
          </p:cNvSpPr>
          <p:nvPr>
            <p:ph idx="1"/>
          </p:nvPr>
        </p:nvSpPr>
        <p:spPr/>
        <p:txBody>
          <a:bodyPr/>
          <a:lstStyle/>
          <a:p>
            <a:pPr marL="0" indent="0">
              <a:buNone/>
            </a:pPr>
            <a:r>
              <a:rPr lang="en-US" dirty="0"/>
              <a:t>Data from the (CIFAR-10) was used to build an Artificial Neural Network (ANN) algorithm. The modified model attained an 88 percent classification accuracy rate after 10 hours of operation</a:t>
            </a:r>
          </a:p>
        </p:txBody>
      </p:sp>
    </p:spTree>
    <p:extLst>
      <p:ext uri="{BB962C8B-B14F-4D97-AF65-F5344CB8AC3E}">
        <p14:creationId xmlns:p14="http://schemas.microsoft.com/office/powerpoint/2010/main" val="278158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9FB3-3DDC-4EBF-9122-4EE83666FF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E76D17-B528-4CAB-B838-BF025D6A2534}"/>
              </a:ext>
            </a:extLst>
          </p:cNvPr>
          <p:cNvSpPr>
            <a:spLocks noGrp="1"/>
          </p:cNvSpPr>
          <p:nvPr>
            <p:ph idx="1"/>
          </p:nvPr>
        </p:nvSpPr>
        <p:spPr/>
        <p:txBody>
          <a:bodyPr/>
          <a:lstStyle/>
          <a:p>
            <a:pPr marL="0" indent="0">
              <a:buNone/>
            </a:pPr>
            <a:r>
              <a:rPr lang="en-US" dirty="0"/>
              <a:t>	According to the findings of this study, it is possible to improve the accuracy of CNN models by using computer language that is easily executed and modified. When comparing accuracy and runtime, it is worth noting that this model required more computing power to achieve its highest accuracy, but when it came to running time/accuracy, it won with the most common CNN structure. AI developers would have to decide whether the more powerful models are worth the extra effort based on the available components.</a:t>
            </a:r>
          </a:p>
          <a:p>
            <a:endParaRPr lang="en-US" dirty="0"/>
          </a:p>
        </p:txBody>
      </p:sp>
    </p:spTree>
    <p:extLst>
      <p:ext uri="{BB962C8B-B14F-4D97-AF65-F5344CB8AC3E}">
        <p14:creationId xmlns:p14="http://schemas.microsoft.com/office/powerpoint/2010/main" val="50958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67D6-88B8-4430-8D0F-1616D44AE3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86C2C0-2149-403C-A586-672A53775579}"/>
              </a:ext>
            </a:extLst>
          </p:cNvPr>
          <p:cNvSpPr>
            <a:spLocks noGrp="1"/>
          </p:cNvSpPr>
          <p:nvPr>
            <p:ph idx="1"/>
          </p:nvPr>
        </p:nvSpPr>
        <p:spPr/>
        <p:txBody>
          <a:bodyPr/>
          <a:lstStyle/>
          <a:p>
            <a:pPr marL="0" indent="0">
              <a:buNone/>
            </a:pPr>
            <a:r>
              <a:rPr lang="en-US" dirty="0"/>
              <a:t>	Deep learning can categorize things as well as or better than humans when given a high-quality set of data. People may be able to dedicate more time to more enjoyable pursuits by automating some of the more repetitive chores if a highly accurate picture classifier is developed. This research project will use a unique CNN structure to categorize pictures from the CIFAR-10 dataset. To improve classification rate and accuracy, a two-dimensional convolution layer was utilized in lieu of the original model's max-pooling and dense function.</a:t>
            </a:r>
          </a:p>
          <a:p>
            <a:endParaRPr lang="en-US" dirty="0"/>
          </a:p>
        </p:txBody>
      </p:sp>
    </p:spTree>
    <p:extLst>
      <p:ext uri="{BB962C8B-B14F-4D97-AF65-F5344CB8AC3E}">
        <p14:creationId xmlns:p14="http://schemas.microsoft.com/office/powerpoint/2010/main" val="152071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74A3-1748-44A6-8BAD-339172084333}"/>
              </a:ext>
            </a:extLst>
          </p:cNvPr>
          <p:cNvSpPr>
            <a:spLocks noGrp="1"/>
          </p:cNvSpPr>
          <p:nvPr>
            <p:ph type="title"/>
          </p:nvPr>
        </p:nvSpPr>
        <p:spPr>
          <a:xfrm>
            <a:off x="648929" y="629266"/>
            <a:ext cx="3505495" cy="1622321"/>
          </a:xfrm>
        </p:spPr>
        <p:txBody>
          <a:bodyPr>
            <a:normAutofit/>
          </a:bodyPr>
          <a:lstStyle/>
          <a:p>
            <a:r>
              <a:rPr lang="en-US" dirty="0"/>
              <a:t>Data Set: CIFAR-10</a:t>
            </a:r>
          </a:p>
        </p:txBody>
      </p:sp>
      <p:sp>
        <p:nvSpPr>
          <p:cNvPr id="3" name="Content Placeholder 2">
            <a:extLst>
              <a:ext uri="{FF2B5EF4-FFF2-40B4-BE49-F238E27FC236}">
                <a16:creationId xmlns:a16="http://schemas.microsoft.com/office/drawing/2014/main" id="{111FB583-76D1-47F5-A9FE-8B80549675BE}"/>
              </a:ext>
            </a:extLst>
          </p:cNvPr>
          <p:cNvSpPr>
            <a:spLocks noGrp="1"/>
          </p:cNvSpPr>
          <p:nvPr>
            <p:ph idx="1"/>
          </p:nvPr>
        </p:nvSpPr>
        <p:spPr>
          <a:xfrm>
            <a:off x="648931" y="2438400"/>
            <a:ext cx="3505494" cy="3785419"/>
          </a:xfrm>
        </p:spPr>
        <p:txBody>
          <a:bodyPr>
            <a:normAutofit/>
          </a:bodyPr>
          <a:lstStyle/>
          <a:p>
            <a:r>
              <a:rPr lang="en-US" sz="2000"/>
              <a:t>Data Set :CIFAR-10 is photo classification dataset used for image classification. The data set consists of 60,000 32*32 color images that are divided into 10 classes, with 6000 images per class. The data set consists of 50,000 training images and 10,000 test images. It will be divided into 5 training batches and one test batch for each 10,000 images.</a:t>
            </a:r>
          </a:p>
          <a:p>
            <a:endParaRPr lang="en-US" sz="2000"/>
          </a:p>
          <a:p>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10;&#10;Description automatically generated">
            <a:extLst>
              <a:ext uri="{FF2B5EF4-FFF2-40B4-BE49-F238E27FC236}">
                <a16:creationId xmlns:a16="http://schemas.microsoft.com/office/drawing/2014/main" id="{958404BD-7576-49E8-8959-698E76A15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290514"/>
            <a:ext cx="6019331" cy="4273725"/>
          </a:xfrm>
          <a:prstGeom prst="rect">
            <a:avLst/>
          </a:prstGeom>
          <a:effectLst/>
        </p:spPr>
      </p:pic>
    </p:spTree>
    <p:extLst>
      <p:ext uri="{BB962C8B-B14F-4D97-AF65-F5344CB8AC3E}">
        <p14:creationId xmlns:p14="http://schemas.microsoft.com/office/powerpoint/2010/main" val="18688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34CA-10CC-480C-87C9-6837085406F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88ED591-E739-49AF-877A-7CD75DD21D77}"/>
              </a:ext>
            </a:extLst>
          </p:cNvPr>
          <p:cNvSpPr>
            <a:spLocks noGrp="1"/>
          </p:cNvSpPr>
          <p:nvPr>
            <p:ph idx="1"/>
          </p:nvPr>
        </p:nvSpPr>
        <p:spPr/>
        <p:txBody>
          <a:bodyPr/>
          <a:lstStyle/>
          <a:p>
            <a:r>
              <a:rPr lang="en-US" dirty="0"/>
              <a:t>An auto-encoder is a form of unsupervised artificial neural network that learns efficient data coding. An autoencoder's goal is to train the network to ignore signal "noise" to learn a representation (encoding) for a set of data, generally for dimensionality reduction.</a:t>
            </a:r>
          </a:p>
          <a:p>
            <a:pPr marL="0" indent="0">
              <a:buNone/>
            </a:pPr>
            <a:endParaRPr lang="en-US" dirty="0"/>
          </a:p>
          <a:p>
            <a:r>
              <a:rPr lang="en-US" dirty="0"/>
              <a:t>Fraud Detection</a:t>
            </a:r>
          </a:p>
          <a:p>
            <a:r>
              <a:rPr lang="en-US" dirty="0"/>
              <a:t>Anomaly Detection</a:t>
            </a:r>
          </a:p>
          <a:p>
            <a:r>
              <a:rPr lang="en-US" dirty="0"/>
              <a:t>Denoising</a:t>
            </a:r>
          </a:p>
          <a:p>
            <a:endParaRPr lang="en-US" dirty="0"/>
          </a:p>
          <a:p>
            <a:endParaRPr lang="en-US" dirty="0"/>
          </a:p>
        </p:txBody>
      </p:sp>
    </p:spTree>
    <p:extLst>
      <p:ext uri="{BB962C8B-B14F-4D97-AF65-F5344CB8AC3E}">
        <p14:creationId xmlns:p14="http://schemas.microsoft.com/office/powerpoint/2010/main" val="406513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3855-93FB-4C47-9B0E-DC1887F237D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AE0045EE-B12E-4F8C-922C-70895703066F}"/>
              </a:ext>
            </a:extLst>
          </p:cNvPr>
          <p:cNvSpPr>
            <a:spLocks noGrp="1"/>
          </p:cNvSpPr>
          <p:nvPr>
            <p:ph idx="1"/>
          </p:nvPr>
        </p:nvSpPr>
        <p:spPr/>
        <p:txBody>
          <a:bodyPr>
            <a:normAutofit lnSpcReduction="10000"/>
          </a:bodyPr>
          <a:lstStyle/>
          <a:p>
            <a:r>
              <a:rPr lang="en-US" dirty="0"/>
              <a:t>This application is to exercise one of the machine learning models' applications to re-create and remove the noise from the images. The dataset doesn't contain any noise on the image. The noise is added to the images using simple functions. The goal is to get the original image back after adding the noise to the pictures. The training set uses 50,000 photographs, and 10,000 images are used for testing. The actual size of this image is 32 x 32.</a:t>
            </a:r>
          </a:p>
          <a:p>
            <a:r>
              <a:rPr lang="en-US" dirty="0"/>
              <a:t>Four models were created to test different functionalities from the machine learning models. The first model used two convolutional dimension layers of 32 and 64 units with Batch Normalizer and Max Pooling. An Adam optimizer with a learning rate of 1/10,000. </a:t>
            </a:r>
          </a:p>
        </p:txBody>
      </p:sp>
    </p:spTree>
    <p:extLst>
      <p:ext uri="{BB962C8B-B14F-4D97-AF65-F5344CB8AC3E}">
        <p14:creationId xmlns:p14="http://schemas.microsoft.com/office/powerpoint/2010/main" val="315679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B1E4-A754-414E-99A8-C8C15BE01676}"/>
              </a:ext>
            </a:extLst>
          </p:cNvPr>
          <p:cNvSpPr>
            <a:spLocks noGrp="1"/>
          </p:cNvSpPr>
          <p:nvPr>
            <p:ph type="title"/>
          </p:nvPr>
        </p:nvSpPr>
        <p:spPr>
          <a:xfrm>
            <a:off x="648928" y="338328"/>
            <a:ext cx="3685032" cy="1608328"/>
          </a:xfrm>
        </p:spPr>
        <p:txBody>
          <a:bodyPr>
            <a:normAutofit/>
          </a:bodyPr>
          <a:lstStyle/>
          <a:p>
            <a:r>
              <a:rPr lang="en-US" sz="3600" dirty="0"/>
              <a:t>Method</a:t>
            </a:r>
            <a:br>
              <a:rPr lang="en-US" sz="3600" dirty="0"/>
            </a:br>
            <a:r>
              <a:rPr lang="en-US" sz="2400" dirty="0"/>
              <a:t>(De-Noise Models)</a:t>
            </a:r>
            <a:endParaRPr lang="en-US" sz="3600" dirty="0"/>
          </a:p>
        </p:txBody>
      </p:sp>
      <p:sp>
        <p:nvSpPr>
          <p:cNvPr id="3" name="Content Placeholder 2">
            <a:extLst>
              <a:ext uri="{FF2B5EF4-FFF2-40B4-BE49-F238E27FC236}">
                <a16:creationId xmlns:a16="http://schemas.microsoft.com/office/drawing/2014/main" id="{E4E81349-D585-4DF2-9E52-126EE6BFAFD3}"/>
              </a:ext>
            </a:extLst>
          </p:cNvPr>
          <p:cNvSpPr>
            <a:spLocks noGrp="1"/>
          </p:cNvSpPr>
          <p:nvPr>
            <p:ph idx="1"/>
          </p:nvPr>
        </p:nvSpPr>
        <p:spPr>
          <a:xfrm>
            <a:off x="4864100" y="338328"/>
            <a:ext cx="6675627" cy="1605083"/>
          </a:xfrm>
        </p:spPr>
        <p:txBody>
          <a:bodyPr anchor="ctr">
            <a:normAutofit/>
          </a:bodyPr>
          <a:lstStyle/>
          <a:p>
            <a:r>
              <a:rPr lang="en-US" sz="2000" dirty="0"/>
              <a:t>Two approaches were used:</a:t>
            </a:r>
          </a:p>
          <a:p>
            <a:r>
              <a:rPr lang="en-US" sz="2000" dirty="0"/>
              <a:t>De-noising Model</a:t>
            </a:r>
          </a:p>
          <a:p>
            <a:r>
              <a:rPr lang="en-US" sz="2000" dirty="0"/>
              <a:t>Object Recognition </a:t>
            </a:r>
          </a:p>
          <a:p>
            <a:endParaRPr lang="en-US" sz="2000" dirty="0"/>
          </a:p>
        </p:txBody>
      </p:sp>
      <p:pic>
        <p:nvPicPr>
          <p:cNvPr id="5" name="Picture 4" descr="Graphical user interface&#10;&#10;Description automatically generated with medium confidence">
            <a:extLst>
              <a:ext uri="{FF2B5EF4-FFF2-40B4-BE49-F238E27FC236}">
                <a16:creationId xmlns:a16="http://schemas.microsoft.com/office/drawing/2014/main" id="{F8421F7D-8F07-41DE-9047-7C0A8A530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01" y="2960673"/>
            <a:ext cx="4974336" cy="2126528"/>
          </a:xfrm>
          <a:prstGeom prst="rect">
            <a:avLst/>
          </a:prstGeom>
        </p:spPr>
      </p:pic>
      <p:sp>
        <p:nvSpPr>
          <p:cNvPr id="9" name="TextBox 8">
            <a:extLst>
              <a:ext uri="{FF2B5EF4-FFF2-40B4-BE49-F238E27FC236}">
                <a16:creationId xmlns:a16="http://schemas.microsoft.com/office/drawing/2014/main" id="{6F3B40A8-766C-448C-B3F3-AF017E9A1A2C}"/>
              </a:ext>
            </a:extLst>
          </p:cNvPr>
          <p:cNvSpPr txBox="1"/>
          <p:nvPr/>
        </p:nvSpPr>
        <p:spPr>
          <a:xfrm>
            <a:off x="1006856" y="5385555"/>
            <a:ext cx="4454188" cy="369332"/>
          </a:xfrm>
          <a:prstGeom prst="rect">
            <a:avLst/>
          </a:prstGeom>
          <a:noFill/>
        </p:spPr>
        <p:txBody>
          <a:bodyPr wrap="square" rtlCol="0">
            <a:spAutoFit/>
          </a:bodyPr>
          <a:lstStyle/>
          <a:p>
            <a:pPr algn="ctr"/>
            <a:r>
              <a:rPr lang="en-US" dirty="0"/>
              <a:t>Value Loss: 0.56; Value Accuracy: 72.1%</a:t>
            </a:r>
          </a:p>
        </p:txBody>
      </p:sp>
      <p:pic>
        <p:nvPicPr>
          <p:cNvPr id="6" name="Picture 5">
            <a:extLst>
              <a:ext uri="{FF2B5EF4-FFF2-40B4-BE49-F238E27FC236}">
                <a16:creationId xmlns:a16="http://schemas.microsoft.com/office/drawing/2014/main" id="{52BE5521-4722-4F33-BE95-1AB28CE37E26}"/>
              </a:ext>
            </a:extLst>
          </p:cNvPr>
          <p:cNvPicPr>
            <a:picLocks noChangeAspect="1"/>
          </p:cNvPicPr>
          <p:nvPr/>
        </p:nvPicPr>
        <p:blipFill>
          <a:blip r:embed="rId3"/>
          <a:stretch>
            <a:fillRect/>
          </a:stretch>
        </p:blipFill>
        <p:spPr>
          <a:xfrm>
            <a:off x="7363340" y="2778983"/>
            <a:ext cx="3371850" cy="2914650"/>
          </a:xfrm>
          <a:prstGeom prst="rect">
            <a:avLst/>
          </a:prstGeom>
        </p:spPr>
      </p:pic>
    </p:spTree>
    <p:extLst>
      <p:ext uri="{BB962C8B-B14F-4D97-AF65-F5344CB8AC3E}">
        <p14:creationId xmlns:p14="http://schemas.microsoft.com/office/powerpoint/2010/main" val="343793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B1E4-A754-414E-99A8-C8C15BE01676}"/>
              </a:ext>
            </a:extLst>
          </p:cNvPr>
          <p:cNvSpPr>
            <a:spLocks noGrp="1"/>
          </p:cNvSpPr>
          <p:nvPr>
            <p:ph type="title"/>
          </p:nvPr>
        </p:nvSpPr>
        <p:spPr>
          <a:xfrm>
            <a:off x="648928" y="338328"/>
            <a:ext cx="3685032" cy="1608328"/>
          </a:xfrm>
        </p:spPr>
        <p:txBody>
          <a:bodyPr>
            <a:normAutofit/>
          </a:bodyPr>
          <a:lstStyle/>
          <a:p>
            <a:r>
              <a:rPr lang="en-US" sz="3600" dirty="0"/>
              <a:t>Method</a:t>
            </a:r>
            <a:br>
              <a:rPr lang="en-US" sz="3600" dirty="0"/>
            </a:br>
            <a:r>
              <a:rPr lang="en-US" sz="2400" dirty="0"/>
              <a:t>(De-Noise Models)</a:t>
            </a:r>
            <a:endParaRPr lang="en-US" sz="3600" dirty="0"/>
          </a:p>
        </p:txBody>
      </p:sp>
      <p:sp>
        <p:nvSpPr>
          <p:cNvPr id="3" name="Content Placeholder 2">
            <a:extLst>
              <a:ext uri="{FF2B5EF4-FFF2-40B4-BE49-F238E27FC236}">
                <a16:creationId xmlns:a16="http://schemas.microsoft.com/office/drawing/2014/main" id="{E4E81349-D585-4DF2-9E52-126EE6BFAFD3}"/>
              </a:ext>
            </a:extLst>
          </p:cNvPr>
          <p:cNvSpPr>
            <a:spLocks noGrp="1"/>
          </p:cNvSpPr>
          <p:nvPr>
            <p:ph idx="1"/>
          </p:nvPr>
        </p:nvSpPr>
        <p:spPr>
          <a:xfrm>
            <a:off x="4864100" y="338328"/>
            <a:ext cx="6675627" cy="1605083"/>
          </a:xfrm>
        </p:spPr>
        <p:txBody>
          <a:bodyPr anchor="ctr">
            <a:normAutofit/>
          </a:bodyPr>
          <a:lstStyle/>
          <a:p>
            <a:r>
              <a:rPr lang="en-US" sz="2000" dirty="0"/>
              <a:t>Two approaches were used:</a:t>
            </a:r>
          </a:p>
          <a:p>
            <a:r>
              <a:rPr lang="en-US" sz="2000" dirty="0"/>
              <a:t>De-noising Model</a:t>
            </a:r>
          </a:p>
          <a:p>
            <a:r>
              <a:rPr lang="en-US" sz="2000" dirty="0"/>
              <a:t>Object Recognition </a:t>
            </a:r>
          </a:p>
          <a:p>
            <a:endParaRPr lang="en-US" sz="2000" dirty="0"/>
          </a:p>
        </p:txBody>
      </p:sp>
      <p:pic>
        <p:nvPicPr>
          <p:cNvPr id="7" name="Picture 6" descr="Graphical user interface, application&#10;&#10;Description automatically generated">
            <a:extLst>
              <a:ext uri="{FF2B5EF4-FFF2-40B4-BE49-F238E27FC236}">
                <a16:creationId xmlns:a16="http://schemas.microsoft.com/office/drawing/2014/main" id="{C484A139-9F8E-437F-BF82-9456DF7D0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028" y="2960673"/>
            <a:ext cx="4974336" cy="2126528"/>
          </a:xfrm>
          <a:prstGeom prst="rect">
            <a:avLst/>
          </a:prstGeom>
        </p:spPr>
      </p:pic>
      <p:sp>
        <p:nvSpPr>
          <p:cNvPr id="10" name="TextBox 9">
            <a:extLst>
              <a:ext uri="{FF2B5EF4-FFF2-40B4-BE49-F238E27FC236}">
                <a16:creationId xmlns:a16="http://schemas.microsoft.com/office/drawing/2014/main" id="{316153C6-4C90-4EC7-8334-0F0192F6EF49}"/>
              </a:ext>
            </a:extLst>
          </p:cNvPr>
          <p:cNvSpPr txBox="1"/>
          <p:nvPr/>
        </p:nvSpPr>
        <p:spPr>
          <a:xfrm>
            <a:off x="7235176" y="5385555"/>
            <a:ext cx="4454188" cy="369332"/>
          </a:xfrm>
          <a:prstGeom prst="rect">
            <a:avLst/>
          </a:prstGeom>
          <a:noFill/>
        </p:spPr>
        <p:txBody>
          <a:bodyPr wrap="square" rtlCol="0">
            <a:spAutoFit/>
          </a:bodyPr>
          <a:lstStyle/>
          <a:p>
            <a:pPr algn="ctr"/>
            <a:r>
              <a:rPr lang="en-US" dirty="0"/>
              <a:t>Value Loss: 0.57; Value Accuracy: 69.3%</a:t>
            </a:r>
          </a:p>
        </p:txBody>
      </p:sp>
      <p:pic>
        <p:nvPicPr>
          <p:cNvPr id="6" name="Picture 5">
            <a:extLst>
              <a:ext uri="{FF2B5EF4-FFF2-40B4-BE49-F238E27FC236}">
                <a16:creationId xmlns:a16="http://schemas.microsoft.com/office/drawing/2014/main" id="{4A96463A-90DC-4F9C-B63F-6140EAD1939C}"/>
              </a:ext>
            </a:extLst>
          </p:cNvPr>
          <p:cNvPicPr>
            <a:picLocks noChangeAspect="1"/>
          </p:cNvPicPr>
          <p:nvPr/>
        </p:nvPicPr>
        <p:blipFill>
          <a:blip r:embed="rId3"/>
          <a:stretch>
            <a:fillRect/>
          </a:stretch>
        </p:blipFill>
        <p:spPr>
          <a:xfrm>
            <a:off x="1752239" y="2866429"/>
            <a:ext cx="3324689" cy="3019846"/>
          </a:xfrm>
          <a:prstGeom prst="rect">
            <a:avLst/>
          </a:prstGeom>
        </p:spPr>
      </p:pic>
    </p:spTree>
    <p:extLst>
      <p:ext uri="{BB962C8B-B14F-4D97-AF65-F5344CB8AC3E}">
        <p14:creationId xmlns:p14="http://schemas.microsoft.com/office/powerpoint/2010/main" val="261673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B1E4-A754-414E-99A8-C8C15BE01676}"/>
              </a:ext>
            </a:extLst>
          </p:cNvPr>
          <p:cNvSpPr>
            <a:spLocks noGrp="1"/>
          </p:cNvSpPr>
          <p:nvPr>
            <p:ph type="title"/>
          </p:nvPr>
        </p:nvSpPr>
        <p:spPr>
          <a:xfrm>
            <a:off x="648928" y="338328"/>
            <a:ext cx="3685032" cy="1608328"/>
          </a:xfrm>
        </p:spPr>
        <p:txBody>
          <a:bodyPr>
            <a:normAutofit/>
          </a:bodyPr>
          <a:lstStyle/>
          <a:p>
            <a:r>
              <a:rPr lang="en-US" sz="3600" dirty="0"/>
              <a:t>Method</a:t>
            </a:r>
            <a:br>
              <a:rPr lang="en-US" sz="3600" dirty="0"/>
            </a:br>
            <a:r>
              <a:rPr lang="en-US" sz="2400" dirty="0"/>
              <a:t>(De-Noise Models)</a:t>
            </a:r>
            <a:endParaRPr lang="en-US" sz="3600" dirty="0"/>
          </a:p>
        </p:txBody>
      </p:sp>
      <p:sp>
        <p:nvSpPr>
          <p:cNvPr id="3" name="Content Placeholder 2">
            <a:extLst>
              <a:ext uri="{FF2B5EF4-FFF2-40B4-BE49-F238E27FC236}">
                <a16:creationId xmlns:a16="http://schemas.microsoft.com/office/drawing/2014/main" id="{E4E81349-D585-4DF2-9E52-126EE6BFAFD3}"/>
              </a:ext>
            </a:extLst>
          </p:cNvPr>
          <p:cNvSpPr>
            <a:spLocks noGrp="1"/>
          </p:cNvSpPr>
          <p:nvPr>
            <p:ph idx="1"/>
          </p:nvPr>
        </p:nvSpPr>
        <p:spPr>
          <a:xfrm>
            <a:off x="4864100" y="338328"/>
            <a:ext cx="6675627" cy="1605083"/>
          </a:xfrm>
        </p:spPr>
        <p:txBody>
          <a:bodyPr anchor="ctr">
            <a:normAutofit/>
          </a:bodyPr>
          <a:lstStyle/>
          <a:p>
            <a:r>
              <a:rPr lang="en-US" sz="2000"/>
              <a:t>Two approaches were used:</a:t>
            </a:r>
          </a:p>
          <a:p>
            <a:r>
              <a:rPr lang="en-US" sz="2000"/>
              <a:t>De-noising Model</a:t>
            </a:r>
          </a:p>
          <a:p>
            <a:r>
              <a:rPr lang="en-US" sz="2000"/>
              <a:t>Object Recognition </a:t>
            </a:r>
          </a:p>
          <a:p>
            <a:endParaRPr lang="en-US" sz="2000"/>
          </a:p>
        </p:txBody>
      </p:sp>
      <p:pic>
        <p:nvPicPr>
          <p:cNvPr id="6" name="Picture 5">
            <a:extLst>
              <a:ext uri="{FF2B5EF4-FFF2-40B4-BE49-F238E27FC236}">
                <a16:creationId xmlns:a16="http://schemas.microsoft.com/office/drawing/2014/main" id="{A8AD9900-1C80-4EF2-AA7C-BFA6EB19D510}"/>
              </a:ext>
            </a:extLst>
          </p:cNvPr>
          <p:cNvPicPr>
            <a:picLocks noChangeAspect="1"/>
          </p:cNvPicPr>
          <p:nvPr/>
        </p:nvPicPr>
        <p:blipFill>
          <a:blip r:embed="rId2"/>
          <a:stretch>
            <a:fillRect/>
          </a:stretch>
        </p:blipFill>
        <p:spPr>
          <a:xfrm>
            <a:off x="1039560" y="3676266"/>
            <a:ext cx="3610479" cy="1352739"/>
          </a:xfrm>
          <a:prstGeom prst="rect">
            <a:avLst/>
          </a:prstGeom>
        </p:spPr>
      </p:pic>
      <p:sp>
        <p:nvSpPr>
          <p:cNvPr id="8" name="TextBox 7">
            <a:extLst>
              <a:ext uri="{FF2B5EF4-FFF2-40B4-BE49-F238E27FC236}">
                <a16:creationId xmlns:a16="http://schemas.microsoft.com/office/drawing/2014/main" id="{2CC05D5F-A6B9-4471-A933-C5E1058C0152}"/>
              </a:ext>
            </a:extLst>
          </p:cNvPr>
          <p:cNvSpPr txBox="1"/>
          <p:nvPr/>
        </p:nvSpPr>
        <p:spPr>
          <a:xfrm>
            <a:off x="1039560" y="3225194"/>
            <a:ext cx="1709057" cy="338554"/>
          </a:xfrm>
          <a:prstGeom prst="rect">
            <a:avLst/>
          </a:prstGeom>
          <a:noFill/>
        </p:spPr>
        <p:txBody>
          <a:bodyPr wrap="square" rtlCol="0">
            <a:spAutoFit/>
          </a:bodyPr>
          <a:lstStyle/>
          <a:p>
            <a:r>
              <a:rPr lang="en-US" sz="1600" dirty="0"/>
              <a:t>Model 3</a:t>
            </a:r>
          </a:p>
        </p:txBody>
      </p:sp>
      <p:sp>
        <p:nvSpPr>
          <p:cNvPr id="17" name="TextBox 16">
            <a:extLst>
              <a:ext uri="{FF2B5EF4-FFF2-40B4-BE49-F238E27FC236}">
                <a16:creationId xmlns:a16="http://schemas.microsoft.com/office/drawing/2014/main" id="{708630D1-6E47-47A3-BD4B-AE0994686D29}"/>
              </a:ext>
            </a:extLst>
          </p:cNvPr>
          <p:cNvSpPr txBox="1"/>
          <p:nvPr/>
        </p:nvSpPr>
        <p:spPr>
          <a:xfrm>
            <a:off x="617705" y="5570221"/>
            <a:ext cx="4454188" cy="369332"/>
          </a:xfrm>
          <a:prstGeom prst="rect">
            <a:avLst/>
          </a:prstGeom>
          <a:noFill/>
        </p:spPr>
        <p:txBody>
          <a:bodyPr wrap="square" rtlCol="0">
            <a:spAutoFit/>
          </a:bodyPr>
          <a:lstStyle/>
          <a:p>
            <a:pPr algn="ctr"/>
            <a:r>
              <a:rPr lang="en-US" dirty="0"/>
              <a:t>Value Loss: 0.56; Value Accuracy: 65.49%</a:t>
            </a:r>
          </a:p>
        </p:txBody>
      </p:sp>
      <p:pic>
        <p:nvPicPr>
          <p:cNvPr id="20" name="Picture 19">
            <a:extLst>
              <a:ext uri="{FF2B5EF4-FFF2-40B4-BE49-F238E27FC236}">
                <a16:creationId xmlns:a16="http://schemas.microsoft.com/office/drawing/2014/main" id="{1387F900-7DA3-4598-A785-A8FFBA9821AA}"/>
              </a:ext>
            </a:extLst>
          </p:cNvPr>
          <p:cNvPicPr>
            <a:picLocks noChangeAspect="1"/>
          </p:cNvPicPr>
          <p:nvPr/>
        </p:nvPicPr>
        <p:blipFill>
          <a:blip r:embed="rId3"/>
          <a:stretch>
            <a:fillRect/>
          </a:stretch>
        </p:blipFill>
        <p:spPr>
          <a:xfrm>
            <a:off x="7063849" y="3026421"/>
            <a:ext cx="3229426" cy="3029373"/>
          </a:xfrm>
          <a:prstGeom prst="rect">
            <a:avLst/>
          </a:prstGeom>
        </p:spPr>
      </p:pic>
    </p:spTree>
    <p:extLst>
      <p:ext uri="{BB962C8B-B14F-4D97-AF65-F5344CB8AC3E}">
        <p14:creationId xmlns:p14="http://schemas.microsoft.com/office/powerpoint/2010/main" val="390386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B1E4-A754-414E-99A8-C8C15BE01676}"/>
              </a:ext>
            </a:extLst>
          </p:cNvPr>
          <p:cNvSpPr>
            <a:spLocks noGrp="1"/>
          </p:cNvSpPr>
          <p:nvPr>
            <p:ph type="title"/>
          </p:nvPr>
        </p:nvSpPr>
        <p:spPr>
          <a:xfrm>
            <a:off x="648928" y="338328"/>
            <a:ext cx="3685032" cy="1608328"/>
          </a:xfrm>
        </p:spPr>
        <p:txBody>
          <a:bodyPr>
            <a:normAutofit/>
          </a:bodyPr>
          <a:lstStyle/>
          <a:p>
            <a:r>
              <a:rPr lang="en-US" sz="3600" dirty="0"/>
              <a:t>Method</a:t>
            </a:r>
            <a:br>
              <a:rPr lang="en-US" sz="3600" dirty="0"/>
            </a:br>
            <a:r>
              <a:rPr lang="en-US" sz="2400" dirty="0"/>
              <a:t>(De-Noise Models)</a:t>
            </a:r>
            <a:endParaRPr lang="en-US" sz="3600" dirty="0"/>
          </a:p>
        </p:txBody>
      </p:sp>
      <p:sp>
        <p:nvSpPr>
          <p:cNvPr id="3" name="Content Placeholder 2">
            <a:extLst>
              <a:ext uri="{FF2B5EF4-FFF2-40B4-BE49-F238E27FC236}">
                <a16:creationId xmlns:a16="http://schemas.microsoft.com/office/drawing/2014/main" id="{E4E81349-D585-4DF2-9E52-126EE6BFAFD3}"/>
              </a:ext>
            </a:extLst>
          </p:cNvPr>
          <p:cNvSpPr>
            <a:spLocks noGrp="1"/>
          </p:cNvSpPr>
          <p:nvPr>
            <p:ph idx="1"/>
          </p:nvPr>
        </p:nvSpPr>
        <p:spPr>
          <a:xfrm>
            <a:off x="4864100" y="338328"/>
            <a:ext cx="6675627" cy="1605083"/>
          </a:xfrm>
        </p:spPr>
        <p:txBody>
          <a:bodyPr anchor="ctr">
            <a:normAutofit/>
          </a:bodyPr>
          <a:lstStyle/>
          <a:p>
            <a:r>
              <a:rPr lang="en-US" sz="2000"/>
              <a:t>Two approaches were used:</a:t>
            </a:r>
          </a:p>
          <a:p>
            <a:r>
              <a:rPr lang="en-US" sz="2000"/>
              <a:t>De-noising Model</a:t>
            </a:r>
          </a:p>
          <a:p>
            <a:r>
              <a:rPr lang="en-US" sz="2000"/>
              <a:t>Object Recognition </a:t>
            </a:r>
          </a:p>
          <a:p>
            <a:endParaRPr lang="en-US" sz="2000"/>
          </a:p>
        </p:txBody>
      </p:sp>
      <p:pic>
        <p:nvPicPr>
          <p:cNvPr id="10" name="Picture 9">
            <a:extLst>
              <a:ext uri="{FF2B5EF4-FFF2-40B4-BE49-F238E27FC236}">
                <a16:creationId xmlns:a16="http://schemas.microsoft.com/office/drawing/2014/main" id="{459512AD-A2E7-4F29-8545-649CFF27F65C}"/>
              </a:ext>
            </a:extLst>
          </p:cNvPr>
          <p:cNvPicPr>
            <a:picLocks noChangeAspect="1"/>
          </p:cNvPicPr>
          <p:nvPr/>
        </p:nvPicPr>
        <p:blipFill>
          <a:blip r:embed="rId2"/>
          <a:stretch>
            <a:fillRect/>
          </a:stretch>
        </p:blipFill>
        <p:spPr>
          <a:xfrm>
            <a:off x="7042812" y="3563748"/>
            <a:ext cx="3505689" cy="1381318"/>
          </a:xfrm>
          <a:prstGeom prst="rect">
            <a:avLst/>
          </a:prstGeom>
        </p:spPr>
      </p:pic>
      <p:sp>
        <p:nvSpPr>
          <p:cNvPr id="15" name="TextBox 14">
            <a:extLst>
              <a:ext uri="{FF2B5EF4-FFF2-40B4-BE49-F238E27FC236}">
                <a16:creationId xmlns:a16="http://schemas.microsoft.com/office/drawing/2014/main" id="{BA31C135-B283-40D6-B8C4-A01A6A1AC522}"/>
              </a:ext>
            </a:extLst>
          </p:cNvPr>
          <p:cNvSpPr txBox="1"/>
          <p:nvPr/>
        </p:nvSpPr>
        <p:spPr>
          <a:xfrm>
            <a:off x="6819874" y="3124975"/>
            <a:ext cx="1709057" cy="338554"/>
          </a:xfrm>
          <a:prstGeom prst="rect">
            <a:avLst/>
          </a:prstGeom>
          <a:noFill/>
        </p:spPr>
        <p:txBody>
          <a:bodyPr wrap="square" rtlCol="0">
            <a:spAutoFit/>
          </a:bodyPr>
          <a:lstStyle/>
          <a:p>
            <a:r>
              <a:rPr lang="en-US" sz="1600" dirty="0"/>
              <a:t>Model 4</a:t>
            </a:r>
          </a:p>
        </p:txBody>
      </p:sp>
      <p:sp>
        <p:nvSpPr>
          <p:cNvPr id="19" name="TextBox 18">
            <a:extLst>
              <a:ext uri="{FF2B5EF4-FFF2-40B4-BE49-F238E27FC236}">
                <a16:creationId xmlns:a16="http://schemas.microsoft.com/office/drawing/2014/main" id="{AF946B33-C985-4C18-A57A-107752961382}"/>
              </a:ext>
            </a:extLst>
          </p:cNvPr>
          <p:cNvSpPr txBox="1"/>
          <p:nvPr/>
        </p:nvSpPr>
        <p:spPr>
          <a:xfrm>
            <a:off x="6568562" y="5570221"/>
            <a:ext cx="4454188" cy="369332"/>
          </a:xfrm>
          <a:prstGeom prst="rect">
            <a:avLst/>
          </a:prstGeom>
          <a:noFill/>
        </p:spPr>
        <p:txBody>
          <a:bodyPr wrap="square" rtlCol="0">
            <a:spAutoFit/>
          </a:bodyPr>
          <a:lstStyle/>
          <a:p>
            <a:pPr algn="ctr"/>
            <a:r>
              <a:rPr lang="en-US" dirty="0"/>
              <a:t>Value Loss: 0.57; Value Accuracy: 64.5%</a:t>
            </a:r>
          </a:p>
        </p:txBody>
      </p:sp>
      <p:pic>
        <p:nvPicPr>
          <p:cNvPr id="5" name="Picture 4">
            <a:extLst>
              <a:ext uri="{FF2B5EF4-FFF2-40B4-BE49-F238E27FC236}">
                <a16:creationId xmlns:a16="http://schemas.microsoft.com/office/drawing/2014/main" id="{689A66AF-2D28-41A0-8723-28D4604A23A3}"/>
              </a:ext>
            </a:extLst>
          </p:cNvPr>
          <p:cNvPicPr>
            <a:picLocks noChangeAspect="1"/>
          </p:cNvPicPr>
          <p:nvPr/>
        </p:nvPicPr>
        <p:blipFill>
          <a:blip r:embed="rId3"/>
          <a:stretch>
            <a:fillRect/>
          </a:stretch>
        </p:blipFill>
        <p:spPr>
          <a:xfrm>
            <a:off x="1099518" y="2900023"/>
            <a:ext cx="3353268" cy="3010320"/>
          </a:xfrm>
          <a:prstGeom prst="rect">
            <a:avLst/>
          </a:prstGeom>
        </p:spPr>
      </p:pic>
    </p:spTree>
    <p:extLst>
      <p:ext uri="{BB962C8B-B14F-4D97-AF65-F5344CB8AC3E}">
        <p14:creationId xmlns:p14="http://schemas.microsoft.com/office/powerpoint/2010/main" val="3930807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99</TotalTime>
  <Words>637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Photo Classification using CIFAR</vt:lpstr>
      <vt:lpstr>Introduction</vt:lpstr>
      <vt:lpstr>Data Set: CIFAR-10</vt:lpstr>
      <vt:lpstr>Related Work:</vt:lpstr>
      <vt:lpstr>Method</vt:lpstr>
      <vt:lpstr>Method (De-Noise Models)</vt:lpstr>
      <vt:lpstr>Method (De-Noise Models)</vt:lpstr>
      <vt:lpstr>Method (De-Noise Models)</vt:lpstr>
      <vt:lpstr>Method (De-Noise Models)</vt:lpstr>
      <vt:lpstr>Method (Object Recognition)</vt:lpstr>
      <vt:lpstr>Method (Object Recognition)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Classification</dc:title>
  <dc:creator>Sakshi Nevatia</dc:creator>
  <cp:lastModifiedBy>Rushabh Barbhaya</cp:lastModifiedBy>
  <cp:revision>12</cp:revision>
  <dcterms:created xsi:type="dcterms:W3CDTF">2022-02-23T15:24:18Z</dcterms:created>
  <dcterms:modified xsi:type="dcterms:W3CDTF">2022-02-24T00:19:18Z</dcterms:modified>
</cp:coreProperties>
</file>