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3"/>
  </p:notesMasterIdLst>
  <p:handoutMasterIdLst>
    <p:handoutMasterId r:id="rId24"/>
  </p:handoutMasterIdLst>
  <p:sldIdLst>
    <p:sldId id="256" r:id="rId2"/>
    <p:sldId id="324" r:id="rId3"/>
    <p:sldId id="311" r:id="rId4"/>
    <p:sldId id="332" r:id="rId5"/>
    <p:sldId id="333" r:id="rId6"/>
    <p:sldId id="334" r:id="rId7"/>
    <p:sldId id="326" r:id="rId8"/>
    <p:sldId id="327" r:id="rId9"/>
    <p:sldId id="328" r:id="rId10"/>
    <p:sldId id="329" r:id="rId11"/>
    <p:sldId id="330" r:id="rId12"/>
    <p:sldId id="331" r:id="rId13"/>
    <p:sldId id="335" r:id="rId14"/>
    <p:sldId id="337" r:id="rId15"/>
    <p:sldId id="338" r:id="rId16"/>
    <p:sldId id="336" r:id="rId17"/>
    <p:sldId id="339" r:id="rId18"/>
    <p:sldId id="340" r:id="rId19"/>
    <p:sldId id="341" r:id="rId20"/>
    <p:sldId id="342" r:id="rId21"/>
    <p:sldId id="343" r:id="rId22"/>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008BAC"/>
    <a:srgbClr val="D020AE"/>
    <a:srgbClr val="F8FAF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7" autoAdjust="0"/>
    <p:restoredTop sz="95814" autoAdjust="0"/>
  </p:normalViewPr>
  <p:slideViewPr>
    <p:cSldViewPr>
      <p:cViewPr varScale="1">
        <p:scale>
          <a:sx n="156" d="100"/>
          <a:sy n="156" d="100"/>
        </p:scale>
        <p:origin x="183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1670" y="-7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1116E695-EEC6-4836-B040-895557B78F57}" type="datetimeFigureOut">
              <a:rPr lang="en-US" smtClean="0"/>
              <a:t>10/7/2021</a:t>
            </a:fld>
            <a:endParaRPr lang="en-US"/>
          </a:p>
        </p:txBody>
      </p:sp>
      <p:sp>
        <p:nvSpPr>
          <p:cNvPr id="4" name="Footer Placeholder 3"/>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77B6B2A4-95D1-4DB0-81E0-F4335691F164}" type="slidenum">
              <a:rPr lang="en-US" smtClean="0"/>
              <a:t>‹#›</a:t>
            </a:fld>
            <a:endParaRPr lang="en-US"/>
          </a:p>
        </p:txBody>
      </p:sp>
    </p:spTree>
    <p:extLst>
      <p:ext uri="{BB962C8B-B14F-4D97-AF65-F5344CB8AC3E}">
        <p14:creationId xmlns:p14="http://schemas.microsoft.com/office/powerpoint/2010/main" val="1410207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983F5D42-D8C1-4DAB-B388-35B930361576}" type="datetimeFigureOut">
              <a:rPr lang="en-US" smtClean="0"/>
              <a:t>10/7/2021</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072D4B71-1EF1-4D07-950D-945192FC58E8}" type="slidenum">
              <a:rPr lang="en-US" smtClean="0"/>
              <a:t>‹#›</a:t>
            </a:fld>
            <a:endParaRPr lang="en-US"/>
          </a:p>
        </p:txBody>
      </p:sp>
    </p:spTree>
    <p:extLst>
      <p:ext uri="{BB962C8B-B14F-4D97-AF65-F5344CB8AC3E}">
        <p14:creationId xmlns:p14="http://schemas.microsoft.com/office/powerpoint/2010/main" val="409333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D4B71-1EF1-4D07-950D-945192FC58E8}" type="slidenum">
              <a:rPr lang="en-US" smtClean="0"/>
              <a:t>1</a:t>
            </a:fld>
            <a:endParaRPr lang="en-US"/>
          </a:p>
        </p:txBody>
      </p:sp>
    </p:spTree>
    <p:extLst>
      <p:ext uri="{BB962C8B-B14F-4D97-AF65-F5344CB8AC3E}">
        <p14:creationId xmlns:p14="http://schemas.microsoft.com/office/powerpoint/2010/main" val="329475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6EF6EA-3DDB-4E97-9D5F-CF9E20D7986C}"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161911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A934AD-9E65-490D-B543-C42AEAC6FDED}"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341303102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A934AD-9E65-490D-B543-C42AEAC6FDED}"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6F96C40-0356-46F5-90E5-FF57DE76D9A0}"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593548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A934AD-9E65-490D-B543-C42AEAC6FDED}"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42364359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A934AD-9E65-490D-B543-C42AEAC6FDED}"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6F96C40-0356-46F5-90E5-FF57DE76D9A0}"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908887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A934AD-9E65-490D-B543-C42AEAC6FDED}"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13632622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0F82D-1FAA-4049-B30C-EA4C0B669B4D}"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701181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E12268-CB6B-46C0-A2A6-D6BBF5462B80}"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318101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43504F-6E7F-4E92-B419-B9FA6DB898B0}"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113906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35B43D-2507-4E48-96A3-EBB83438B161}" type="datetime1">
              <a:rPr lang="en-US" smtClean="0"/>
              <a:t>10/7/2021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238452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5B3A6-5B88-4124-A866-26DFBF1A984E}"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421045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81346B-9613-4957-893E-1129E647A8D0}" type="datetime1">
              <a:rPr lang="en-US" smtClean="0"/>
              <a:t>10/7/2021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34303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D497B5-0219-4D82-B950-0AB2ACF5F8BE}" type="datetime1">
              <a:rPr lang="en-US" smtClean="0"/>
              <a:t>10/7/2021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61171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36EEF-C93E-4C69-A26D-EF59CFC30568}" type="datetime1">
              <a:rPr lang="en-US" smtClean="0"/>
              <a:t>10/7/2021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194476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7E847B-F488-4C42-B238-D1DEB4678D7F}"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223791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CEE9F9-BF6A-46EF-AF13-9E773A3D50A0}" type="datetime1">
              <a:rPr lang="en-US" smtClean="0"/>
              <a:t>10/7/2021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6F96C40-0356-46F5-90E5-FF57DE76D9A0}" type="slidenum">
              <a:rPr lang="en-US" smtClean="0"/>
              <a:t>‹#›</a:t>
            </a:fld>
            <a:endParaRPr lang="en-US"/>
          </a:p>
        </p:txBody>
      </p:sp>
    </p:spTree>
    <p:extLst>
      <p:ext uri="{BB962C8B-B14F-4D97-AF65-F5344CB8AC3E}">
        <p14:creationId xmlns:p14="http://schemas.microsoft.com/office/powerpoint/2010/main" val="318679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A934AD-9E65-490D-B543-C42AEAC6FDED}" type="datetime1">
              <a:rPr lang="en-US" smtClean="0"/>
              <a:t>10/7/2021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6F96C40-0356-46F5-90E5-FF57DE76D9A0}" type="slidenum">
              <a:rPr lang="en-US" smtClean="0"/>
              <a:t>‹#›</a:t>
            </a:fld>
            <a:endParaRPr lang="en-US"/>
          </a:p>
        </p:txBody>
      </p:sp>
    </p:spTree>
    <p:extLst>
      <p:ext uri="{BB962C8B-B14F-4D97-AF65-F5344CB8AC3E}">
        <p14:creationId xmlns:p14="http://schemas.microsoft.com/office/powerpoint/2010/main" val="72854616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Machine Learning II</a:t>
            </a:r>
          </a:p>
        </p:txBody>
      </p:sp>
      <p:sp>
        <p:nvSpPr>
          <p:cNvPr id="3" name="Subtitle 2"/>
          <p:cNvSpPr>
            <a:spLocks noGrp="1"/>
          </p:cNvSpPr>
          <p:nvPr>
            <p:ph type="subTitle" idx="1"/>
          </p:nvPr>
        </p:nvSpPr>
        <p:spPr>
          <a:xfrm>
            <a:off x="1942416" y="4777381"/>
            <a:ext cx="6600451" cy="556620"/>
          </a:xfrm>
        </p:spPr>
        <p:txBody>
          <a:bodyPr>
            <a:normAutofit/>
          </a:bodyPr>
          <a:lstStyle/>
          <a:p>
            <a:r>
              <a:rPr lang="en-US" dirty="0">
                <a:latin typeface="Times New Roman" panose="02020603050405020304" pitchFamily="18" charset="0"/>
                <a:cs typeface="Times New Roman" panose="02020603050405020304" pitchFamily="18" charset="0"/>
              </a:rPr>
              <a:t>Lecture 8 – Fine tune parameters and hyper parameters</a:t>
            </a:r>
          </a:p>
        </p:txBody>
      </p:sp>
      <p:sp>
        <p:nvSpPr>
          <p:cNvPr id="4" name="Slide Number Placeholder 3"/>
          <p:cNvSpPr>
            <a:spLocks noGrp="1"/>
          </p:cNvSpPr>
          <p:nvPr>
            <p:ph type="sldNum" sz="quarter" idx="12"/>
          </p:nvPr>
        </p:nvSpPr>
        <p:spPr/>
        <p:txBody>
          <a:bodyPr/>
          <a:lstStyle/>
          <a:p>
            <a:fld id="{76F96C40-0356-46F5-90E5-FF57DE76D9A0}" type="slidenum">
              <a:rPr lang="en-US" smtClean="0"/>
              <a:t>1</a:t>
            </a:fld>
            <a:endParaRPr lang="en-US"/>
          </a:p>
        </p:txBody>
      </p:sp>
      <p:sp>
        <p:nvSpPr>
          <p:cNvPr id="5" name="Content Placeholder 2"/>
          <p:cNvSpPr txBox="1">
            <a:spLocks/>
          </p:cNvSpPr>
          <p:nvPr/>
        </p:nvSpPr>
        <p:spPr>
          <a:xfrm>
            <a:off x="1599882" y="573690"/>
            <a:ext cx="87630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54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Best Weights</a:t>
            </a:r>
          </a:p>
        </p:txBody>
      </p:sp>
      <p:sp>
        <p:nvSpPr>
          <p:cNvPr id="4" name="Slide Number Placeholder 3"/>
          <p:cNvSpPr>
            <a:spLocks noGrp="1"/>
          </p:cNvSpPr>
          <p:nvPr>
            <p:ph type="sldNum" sz="quarter" idx="12"/>
          </p:nvPr>
        </p:nvSpPr>
        <p:spPr/>
        <p:txBody>
          <a:bodyPr/>
          <a:lstStyle/>
          <a:p>
            <a:fld id="{76F96C40-0356-46F5-90E5-FF57DE76D9A0}" type="slidenum">
              <a:rPr lang="en-US" smtClean="0"/>
              <a:t>10</a:t>
            </a:fld>
            <a:endParaRPr lang="en-US"/>
          </a:p>
        </p:txBody>
      </p:sp>
      <mc:AlternateContent xmlns:mc="http://schemas.openxmlformats.org/markup-compatibility/2006" xmlns:a14="http://schemas.microsoft.com/office/drawing/2010/main">
        <mc:Choice Requires="a14">
          <p:sp>
            <p:nvSpPr>
              <p:cNvPr id="41" name="Content Placeholder 2"/>
              <p:cNvSpPr txBox="1">
                <a:spLocks/>
              </p:cNvSpPr>
              <p:nvPr/>
            </p:nvSpPr>
            <p:spPr>
              <a:xfrm>
                <a:off x="498194" y="1371600"/>
                <a:ext cx="8417206" cy="525757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The weights are chosen from a normal distribution with mean of 0 and standard deviation of:</a:t>
                </a:r>
              </a:p>
              <a:p>
                <a:r>
                  <a:rPr lang="en-US" sz="2200" dirty="0">
                    <a:latin typeface="Times New Roman" panose="02020603050405020304" pitchFamily="18" charset="0"/>
                    <a:cs typeface="Times New Roman" panose="02020603050405020304" pitchFamily="18" charset="0"/>
                  </a:rPr>
                  <a:t>For </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a:t>
                </a:r>
              </a:p>
              <a:p>
                <a:pPr marL="457200" lvl="1" indent="0">
                  <a:buNone/>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panose="02040503050406030204" pitchFamily="18" charset="0"/>
                              <a:cs typeface="Times New Roman" panose="02020603050405020304" pitchFamily="18" charset="0"/>
                            </a:rPr>
                          </m:ctrlPr>
                        </m:radPr>
                        <m:deg/>
                        <m:e>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2</m:t>
                              </m:r>
                            </m:num>
                            <m:den>
                              <m:r>
                                <m:rPr>
                                  <m:sty m:val="p"/>
                                </m:rPr>
                                <a:rPr lang="en-US" sz="2000" b="0" i="0" smtClean="0">
                                  <a:latin typeface="Cambria Math" panose="02040503050406030204" pitchFamily="18" charset="0"/>
                                  <a:cs typeface="Times New Roman" panose="02020603050405020304" pitchFamily="18" charset="0"/>
                                </a:rPr>
                                <m:t>size</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𝑙</m:t>
                              </m:r>
                              <m:r>
                                <a:rPr lang="en-US" sz="2000" b="0" i="1" smtClean="0">
                                  <a:latin typeface="Cambria Math" panose="02040503050406030204" pitchFamily="18" charset="0"/>
                                  <a:cs typeface="Times New Roman" panose="02020603050405020304" pitchFamily="18" charset="0"/>
                                </a:rPr>
                                <m:t>−1)</m:t>
                              </m:r>
                            </m:den>
                          </m:f>
                        </m:e>
                      </m:rad>
                    </m:oMath>
                  </m:oMathPara>
                </a14:m>
                <a:endParaRPr lang="en-US" sz="20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For </a:t>
                </a:r>
                <a:r>
                  <a:rPr lang="en-US" sz="2200" dirty="0" err="1">
                    <a:latin typeface="Times New Roman" panose="02020603050405020304" pitchFamily="18" charset="0"/>
                    <a:cs typeface="Times New Roman" panose="02020603050405020304" pitchFamily="18" charset="0"/>
                  </a:rPr>
                  <a:t>tanh</a:t>
                </a:r>
                <a:r>
                  <a:rPr lang="en-US" sz="2200" dirty="0">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ad>
                        <m:radPr>
                          <m:degHide m:val="on"/>
                          <m:ctrlPr>
                            <a:rPr lang="en-US" sz="2400" i="1">
                              <a:latin typeface="Cambria Math" panose="02040503050406030204" pitchFamily="18" charset="0"/>
                              <a:cs typeface="Times New Roman" panose="02020603050405020304" pitchFamily="18" charset="0"/>
                            </a:rPr>
                          </m:ctrlPr>
                        </m:radPr>
                        <m:deg/>
                        <m:e>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m:rPr>
                                  <m:sty m:val="p"/>
                                </m:rPr>
                                <a:rPr lang="en-US" sz="2400">
                                  <a:latin typeface="Cambria Math" panose="02040503050406030204" pitchFamily="18" charset="0"/>
                                  <a:cs typeface="Times New Roman" panose="02020603050405020304" pitchFamily="18" charset="0"/>
                                </a:rPr>
                                <m:t>size</m:t>
                              </m:r>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𝑙</m:t>
                              </m:r>
                              <m:r>
                                <a:rPr lang="en-US" sz="2400" i="1">
                                  <a:latin typeface="Cambria Math" panose="02040503050406030204" pitchFamily="18" charset="0"/>
                                  <a:cs typeface="Times New Roman" panose="02020603050405020304" pitchFamily="18" charset="0"/>
                                </a:rPr>
                                <m:t>−1)</m:t>
                              </m:r>
                            </m:den>
                          </m:f>
                        </m:e>
                      </m:rad>
                    </m:oMath>
                  </m:oMathPara>
                </a14:m>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Another approach:</a:t>
                </a:r>
              </a:p>
              <a:p>
                <a:pPr marL="0" indent="0">
                  <a:buNone/>
                </a:pPr>
                <a14:m>
                  <m:oMathPara xmlns:m="http://schemas.openxmlformats.org/officeDocument/2006/math">
                    <m:oMathParaPr>
                      <m:jc m:val="centerGroup"/>
                    </m:oMathParaPr>
                    <m:oMath xmlns:m="http://schemas.openxmlformats.org/officeDocument/2006/math">
                      <m:rad>
                        <m:radPr>
                          <m:degHide m:val="on"/>
                          <m:ctrlPr>
                            <a:rPr lang="en-US" sz="2400" i="1">
                              <a:latin typeface="Cambria Math" panose="02040503050406030204" pitchFamily="18" charset="0"/>
                              <a:cs typeface="Times New Roman" panose="02020603050405020304" pitchFamily="18" charset="0"/>
                            </a:rPr>
                          </m:ctrlPr>
                        </m:radPr>
                        <m:deg/>
                        <m:e>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2</m:t>
                              </m:r>
                            </m:num>
                            <m:den>
                              <m:r>
                                <m:rPr>
                                  <m:sty m:val="p"/>
                                </m:rPr>
                                <a:rPr lang="en-US" sz="2400">
                                  <a:latin typeface="Cambria Math" panose="02040503050406030204" pitchFamily="18" charset="0"/>
                                  <a:cs typeface="Times New Roman" panose="02020603050405020304" pitchFamily="18" charset="0"/>
                                </a:rPr>
                                <m:t>size</m:t>
                              </m:r>
                              <m:r>
                                <a:rPr lang="en-US" sz="2400" i="1">
                                  <a:latin typeface="Cambria Math" panose="02040503050406030204" pitchFamily="18" charset="0"/>
                                  <a:cs typeface="Times New Roman" panose="02020603050405020304" pitchFamily="18" charset="0"/>
                                </a:rPr>
                                <m:t> </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𝑙</m:t>
                                  </m:r>
                                  <m:r>
                                    <a:rPr lang="en-US" sz="2400" i="1">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r>
                                <m:rPr>
                                  <m:sty m:val="p"/>
                                </m:rPr>
                                <a:rPr lang="en-US" sz="2400">
                                  <a:latin typeface="Cambria Math" panose="02040503050406030204" pitchFamily="18" charset="0"/>
                                  <a:cs typeface="Times New Roman" panose="02020603050405020304" pitchFamily="18" charset="0"/>
                                </a:rPr>
                                <m:t>size</m:t>
                              </m:r>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𝑙</m:t>
                              </m:r>
                              <m:r>
                                <a:rPr lang="en-US" sz="2400" i="1">
                                  <a:latin typeface="Cambria Math" panose="02040503050406030204" pitchFamily="18" charset="0"/>
                                  <a:cs typeface="Times New Roman" panose="02020603050405020304" pitchFamily="18" charset="0"/>
                                </a:rPr>
                                <m:t>)</m:t>
                              </m:r>
                            </m:den>
                          </m:f>
                        </m:e>
                      </m:rad>
                    </m:oMath>
                  </m:oMathPara>
                </a14:m>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Gradient clipping: We set a threshold value, and if a chosen function of a gradient is larger than this threshold, we set it to another value.</a:t>
                </a:r>
                <a:endParaRPr lang="en-US" sz="20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xmlns="">
          <p:sp>
            <p:nvSpPr>
              <p:cNvPr id="41" name="Content Placeholder 2"/>
              <p:cNvSpPr txBox="1">
                <a:spLocks noRot="1" noChangeAspect="1" noMove="1" noResize="1" noEditPoints="1" noAdjustHandles="1" noChangeArrowheads="1" noChangeShapeType="1" noTextEdit="1"/>
              </p:cNvSpPr>
              <p:nvPr/>
            </p:nvSpPr>
            <p:spPr>
              <a:xfrm>
                <a:off x="498194" y="1371600"/>
                <a:ext cx="8417206" cy="5257577"/>
              </a:xfrm>
              <a:prstGeom prst="rect">
                <a:avLst/>
              </a:prstGeom>
              <a:blipFill>
                <a:blip r:embed="rId2"/>
                <a:stretch>
                  <a:fillRect l="-724" t="-1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p:cNvSpPr txBox="1">
                <a:spLocks/>
              </p:cNvSpPr>
              <p:nvPr/>
            </p:nvSpPr>
            <p:spPr>
              <a:xfrm>
                <a:off x="6477000" y="3124200"/>
                <a:ext cx="2362200" cy="525957"/>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 xmlns:m="http://schemas.openxmlformats.org/officeDocument/2006/math">
                    <m:r>
                      <a:rPr lang="en-US" sz="2400" i="1">
                        <a:latin typeface="Cambria Math" panose="02040503050406030204" pitchFamily="18" charset="0"/>
                        <a:cs typeface="Times New Roman" panose="02020603050405020304" pitchFamily="18" charset="0"/>
                      </a:rPr>
                      <m:t>𝑙</m:t>
                    </m:r>
                    <m:r>
                      <a:rPr lang="en-US" sz="2400" i="1">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 #neuron in the layer</a:t>
                </a:r>
                <a:endParaRPr lang="en-US" sz="20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6477000" y="3124200"/>
                <a:ext cx="2362200" cy="525957"/>
              </a:xfrm>
              <a:prstGeom prst="rect">
                <a:avLst/>
              </a:prstGeom>
              <a:blipFill>
                <a:blip r:embed="rId3"/>
                <a:stretch>
                  <a:fillRect t="-10465"/>
                </a:stretch>
              </a:blipFill>
            </p:spPr>
            <p:txBody>
              <a:bodyPr/>
              <a:lstStyle/>
              <a:p>
                <a:r>
                  <a:rPr lang="en-US">
                    <a:noFill/>
                  </a:rPr>
                  <a:t> </a:t>
                </a:r>
              </a:p>
            </p:txBody>
          </p:sp>
        </mc:Fallback>
      </mc:AlternateContent>
    </p:spTree>
    <p:extLst>
      <p:ext uri="{BB962C8B-B14F-4D97-AF65-F5344CB8AC3E}">
        <p14:creationId xmlns:p14="http://schemas.microsoft.com/office/powerpoint/2010/main" val="1995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317942" y="1178870"/>
            <a:ext cx="8417206" cy="9648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If we initialize weights, the weights will be assigned as mean=0 and </a:t>
            </a:r>
            <a:r>
              <a:rPr lang="en-US" sz="2200" dirty="0" err="1">
                <a:latin typeface="Times New Roman" panose="02020603050405020304" pitchFamily="18" charset="0"/>
                <a:cs typeface="Times New Roman" panose="02020603050405020304" pitchFamily="18" charset="0"/>
              </a:rPr>
              <a:t>std</a:t>
            </a:r>
            <a:r>
              <a:rPr lang="en-US" sz="2200"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New weight initialization</a:t>
            </a:r>
          </a:p>
        </p:txBody>
      </p:sp>
      <p:sp>
        <p:nvSpPr>
          <p:cNvPr id="4" name="Slide Number Placeholder 3"/>
          <p:cNvSpPr>
            <a:spLocks noGrp="1"/>
          </p:cNvSpPr>
          <p:nvPr>
            <p:ph type="sldNum" sz="quarter" idx="12"/>
          </p:nvPr>
        </p:nvSpPr>
        <p:spPr/>
        <p:txBody>
          <a:bodyPr/>
          <a:lstStyle/>
          <a:p>
            <a:fld id="{76F96C40-0356-46F5-90E5-FF57DE76D9A0}" type="slidenum">
              <a:rPr lang="en-US" smtClean="0"/>
              <a:t>11</a:t>
            </a:fld>
            <a:endParaRPr lang="en-US"/>
          </a:p>
        </p:txBody>
      </p:sp>
      <p:sp>
        <p:nvSpPr>
          <p:cNvPr id="41" name="Content Placeholder 2"/>
          <p:cNvSpPr txBox="1">
            <a:spLocks/>
          </p:cNvSpPr>
          <p:nvPr/>
        </p:nvSpPr>
        <p:spPr>
          <a:xfrm>
            <a:off x="498194" y="1371600"/>
            <a:ext cx="8417206"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8" name="Rectangle 7"/>
          <p:cNvSpPr/>
          <p:nvPr/>
        </p:nvSpPr>
        <p:spPr>
          <a:xfrm>
            <a:off x="498195" y="2601656"/>
            <a:ext cx="8417206" cy="2123658"/>
          </a:xfrm>
          <a:prstGeom prst="rect">
            <a:avLst/>
          </a:prstGeom>
        </p:spPr>
        <p:txBody>
          <a:bodyPr wrap="square">
            <a:spAutoFit/>
          </a:bodyPr>
          <a:lstStyle/>
          <a:p>
            <a:r>
              <a:rPr lang="en-US" sz="1200" b="1" dirty="0" err="1">
                <a:solidFill>
                  <a:srgbClr val="0000FF"/>
                </a:solidFill>
                <a:latin typeface="Courier New" panose="02070309020205020404" pitchFamily="49" charset="0"/>
              </a:rPr>
              <a:t>def</a:t>
            </a:r>
            <a:r>
              <a:rPr lang="en-US" sz="1200" dirty="0">
                <a:solidFill>
                  <a:srgbClr val="000000"/>
                </a:solidFill>
                <a:latin typeface="Courier New" panose="02070309020205020404" pitchFamily="49" charset="0"/>
              </a:rPr>
              <a:t> </a:t>
            </a:r>
            <a:r>
              <a:rPr lang="en-US" sz="1200" dirty="0" err="1">
                <a:solidFill>
                  <a:srgbClr val="FF00FF"/>
                </a:solidFill>
                <a:latin typeface="Courier New" panose="02070309020205020404" pitchFamily="49" charset="0"/>
              </a:rPr>
              <a:t>baseline_model</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pPr lvl="1"/>
            <a:r>
              <a:rPr lang="en-US" sz="1200" dirty="0">
                <a:solidFill>
                  <a:srgbClr val="008000"/>
                </a:solidFill>
                <a:latin typeface="Courier New" panose="02070309020205020404" pitchFamily="49" charset="0"/>
              </a:rPr>
              <a:t># create model</a:t>
            </a:r>
            <a:r>
              <a:rPr lang="en-US" sz="1200" dirty="0">
                <a:solidFill>
                  <a:srgbClr val="000000"/>
                </a:solidFill>
                <a:latin typeface="Courier New" panose="02070309020205020404" pitchFamily="49" charset="0"/>
              </a:rPr>
              <a:t> </a:t>
            </a:r>
          </a:p>
          <a:p>
            <a:pPr lvl="1"/>
            <a:r>
              <a:rPr lang="en-US" sz="1200" dirty="0">
                <a:solidFill>
                  <a:srgbClr val="000000"/>
                </a:solidFill>
                <a:latin typeface="Courier New" panose="02070309020205020404" pitchFamily="49" charset="0"/>
              </a:rPr>
              <a:t>model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Sequential</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model</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add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Dense</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hidden_nodes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input_dim</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num_pixels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kernel_initializer</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'normal'  </a:t>
            </a:r>
            <a:r>
              <a:rPr lang="en-US" sz="1200" dirty="0">
                <a:solidFill>
                  <a:srgbClr val="000000"/>
                </a:solidFill>
                <a:latin typeface="Courier New" panose="02070309020205020404" pitchFamily="49" charset="0"/>
              </a:rPr>
              <a:t>,activation</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relu</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model</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add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Dense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128</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kernel_initializer</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 'normal'</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activation</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relu</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model</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add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Dense</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num_classes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kernel_initializer</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'normal'</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activation</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softmax</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endParaRPr lang="en-US" sz="1200" dirty="0"/>
          </a:p>
          <a:p>
            <a:pPr lvl="1"/>
            <a:r>
              <a:rPr lang="en-US" sz="1200" dirty="0" err="1">
                <a:solidFill>
                  <a:srgbClr val="000000"/>
                </a:solidFill>
                <a:latin typeface="Courier New" panose="02070309020205020404" pitchFamily="49" charset="0"/>
              </a:rPr>
              <a:t>sgd</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optimizers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SGD</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lr</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0.01</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pPr lvl="1"/>
            <a:r>
              <a:rPr lang="en-US" sz="1200" dirty="0">
                <a:solidFill>
                  <a:srgbClr val="008000"/>
                </a:solidFill>
                <a:latin typeface="Courier New" panose="02070309020205020404" pitchFamily="49" charset="0"/>
              </a:rPr>
              <a:t># Compile model</a:t>
            </a:r>
            <a:r>
              <a:rPr lang="en-US" sz="1200" dirty="0">
                <a:solidFill>
                  <a:srgbClr val="000000"/>
                </a:solidFill>
                <a:latin typeface="Courier New" panose="02070309020205020404" pitchFamily="49" charset="0"/>
              </a:rPr>
              <a:t> </a:t>
            </a:r>
          </a:p>
          <a:p>
            <a:pPr lvl="1"/>
            <a:r>
              <a:rPr lang="en-US" sz="1200" dirty="0" err="1">
                <a:solidFill>
                  <a:srgbClr val="000000"/>
                </a:solidFill>
                <a:latin typeface="Courier New" panose="02070309020205020404" pitchFamily="49" charset="0"/>
              </a:rPr>
              <a:t>model</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compile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loss</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mean_squared_error</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optimizer</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sgd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metrics</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'accuracy'</a:t>
            </a:r>
            <a:r>
              <a:rPr lang="en-US" sz="1200" b="1" dirty="0">
                <a:solidFill>
                  <a:srgbClr val="000080"/>
                </a:solidFill>
                <a:latin typeface="Courier New" panose="02070309020205020404" pitchFamily="49" charset="0"/>
              </a:rPr>
              <a:t>])</a:t>
            </a:r>
          </a:p>
          <a:p>
            <a:pPr lvl="1"/>
            <a:r>
              <a:rPr lang="en-US" sz="1200" b="1"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model</a:t>
            </a:r>
            <a:endParaRPr lang="en-US" sz="1200" dirty="0">
              <a:effectLst/>
            </a:endParaRPr>
          </a:p>
        </p:txBody>
      </p:sp>
      <p:sp>
        <p:nvSpPr>
          <p:cNvPr id="9" name="Rectangle 8"/>
          <p:cNvSpPr/>
          <p:nvPr/>
        </p:nvSpPr>
        <p:spPr>
          <a:xfrm>
            <a:off x="1371600" y="6096000"/>
            <a:ext cx="2286000" cy="338554"/>
          </a:xfrm>
          <a:prstGeom prst="rect">
            <a:avLst/>
          </a:prstGeom>
        </p:spPr>
        <p:txBody>
          <a:bodyPr wrap="square">
            <a:spAutoFit/>
          </a:bodyPr>
          <a:lstStyle/>
          <a:p>
            <a:r>
              <a:rPr lang="en-US" sz="1600" dirty="0"/>
              <a:t>Accuracy: </a:t>
            </a:r>
            <a:r>
              <a:rPr lang="en-US" sz="1600" dirty="0">
                <a:solidFill>
                  <a:srgbClr val="FF0000"/>
                </a:solidFill>
              </a:rPr>
              <a:t>32.97%</a:t>
            </a:r>
            <a:endParaRPr lang="en-US" sz="1600" dirty="0">
              <a:solidFill>
                <a:srgbClr val="FF0000"/>
              </a:solidFill>
              <a:effectLst/>
            </a:endParaRPr>
          </a:p>
        </p:txBody>
      </p:sp>
      <mc:AlternateContent xmlns:mc="http://schemas.openxmlformats.org/markup-compatibility/2006" xmlns:a14="http://schemas.microsoft.com/office/drawing/2010/main">
        <mc:Choice Requires="a14">
          <p:sp>
            <p:nvSpPr>
              <p:cNvPr id="10" name="Rectangle 9"/>
              <p:cNvSpPr/>
              <p:nvPr/>
            </p:nvSpPr>
            <p:spPr>
              <a:xfrm>
                <a:off x="3580737" y="1630119"/>
                <a:ext cx="457200" cy="637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sz="1200" i="1" dirty="0">
                              <a:latin typeface="Cambria Math" panose="02040503050406030204" pitchFamily="18" charset="0"/>
                            </a:rPr>
                          </m:ctrlPr>
                        </m:radPr>
                        <m:deg/>
                        <m:e>
                          <m:f>
                            <m:fPr>
                              <m:ctrlPr>
                                <a:rPr lang="en-US" sz="1200" i="1" dirty="0">
                                  <a:latin typeface="Cambria Math" panose="02040503050406030204" pitchFamily="18" charset="0"/>
                                </a:rPr>
                              </m:ctrlPr>
                            </m:fPr>
                            <m:num>
                              <m:r>
                                <a:rPr lang="en-US" sz="1200" i="1" dirty="0">
                                  <a:latin typeface="Cambria Math" panose="02040503050406030204" pitchFamily="18" charset="0"/>
                                </a:rPr>
                                <m:t>2</m:t>
                              </m:r>
                            </m:num>
                            <m:den>
                              <m:r>
                                <a:rPr lang="en-US" sz="1200" i="1" dirty="0">
                                  <a:latin typeface="Cambria Math" panose="02040503050406030204" pitchFamily="18" charset="0"/>
                                </a:rPr>
                                <m:t>128</m:t>
                              </m:r>
                            </m:den>
                          </m:f>
                        </m:e>
                      </m:rad>
                    </m:oMath>
                  </m:oMathPara>
                </a14:m>
                <a:endParaRPr lang="en-US" sz="1200" dirty="0">
                  <a:solidFill>
                    <a:srgbClr val="FF0000"/>
                  </a:solidFill>
                  <a:effectLst/>
                </a:endParaRPr>
              </a:p>
            </p:txBody>
          </p:sp>
        </mc:Choice>
        <mc:Fallback xmlns="">
          <p:sp>
            <p:nvSpPr>
              <p:cNvPr id="10" name="Rectangle 9"/>
              <p:cNvSpPr>
                <a:spLocks noRot="1" noChangeAspect="1" noMove="1" noResize="1" noEditPoints="1" noAdjustHandles="1" noChangeArrowheads="1" noChangeShapeType="1" noTextEdit="1"/>
              </p:cNvSpPr>
              <p:nvPr/>
            </p:nvSpPr>
            <p:spPr>
              <a:xfrm>
                <a:off x="3580737" y="1630119"/>
                <a:ext cx="457200" cy="637995"/>
              </a:xfrm>
              <a:prstGeom prst="rect">
                <a:avLst/>
              </a:prstGeom>
              <a:blipFill>
                <a:blip r:embed="rId2"/>
                <a:stretch>
                  <a:fillRect r="-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429771" y="1663177"/>
                <a:ext cx="457200" cy="637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sz="1200" i="1" dirty="0" smtClean="0">
                              <a:latin typeface="Cambria Math" panose="02040503050406030204" pitchFamily="18" charset="0"/>
                            </a:rPr>
                          </m:ctrlPr>
                        </m:radPr>
                        <m:deg/>
                        <m:e>
                          <m:f>
                            <m:fPr>
                              <m:ctrlPr>
                                <a:rPr lang="en-US" sz="1200" i="1" dirty="0" smtClean="0">
                                  <a:latin typeface="Cambria Math" panose="02040503050406030204" pitchFamily="18" charset="0"/>
                                </a:rPr>
                              </m:ctrlPr>
                            </m:fPr>
                            <m:num>
                              <m:r>
                                <a:rPr lang="en-US" sz="1200" b="0" i="1" dirty="0" smtClean="0">
                                  <a:latin typeface="Cambria Math" panose="02040503050406030204" pitchFamily="18" charset="0"/>
                                </a:rPr>
                                <m:t>2</m:t>
                              </m:r>
                            </m:num>
                            <m:den>
                              <m:r>
                                <a:rPr lang="en-US" sz="1200" b="0" i="1" dirty="0" smtClean="0">
                                  <a:latin typeface="Cambria Math" panose="02040503050406030204" pitchFamily="18" charset="0"/>
                                </a:rPr>
                                <m:t>128</m:t>
                              </m:r>
                            </m:den>
                          </m:f>
                        </m:e>
                      </m:rad>
                    </m:oMath>
                  </m:oMathPara>
                </a14:m>
                <a:endParaRPr lang="en-US" sz="1200" dirty="0">
                  <a:solidFill>
                    <a:srgbClr val="FF0000"/>
                  </a:solidFill>
                  <a:effectLst/>
                </a:endParaRPr>
              </a:p>
            </p:txBody>
          </p:sp>
        </mc:Choice>
        <mc:Fallback xmlns="">
          <p:sp>
            <p:nvSpPr>
              <p:cNvPr id="13" name="Rectangle 12"/>
              <p:cNvSpPr>
                <a:spLocks noRot="1" noChangeAspect="1" noMove="1" noResize="1" noEditPoints="1" noAdjustHandles="1" noChangeArrowheads="1" noChangeShapeType="1" noTextEdit="1"/>
              </p:cNvSpPr>
              <p:nvPr/>
            </p:nvSpPr>
            <p:spPr>
              <a:xfrm>
                <a:off x="4429771" y="1663177"/>
                <a:ext cx="457200" cy="63799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2743200" y="1639221"/>
                <a:ext cx="457200" cy="637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ad>
                        <m:radPr>
                          <m:degHide m:val="on"/>
                          <m:ctrlPr>
                            <a:rPr lang="en-US" sz="1200" i="1" dirty="0" smtClean="0">
                              <a:latin typeface="Cambria Math" panose="02040503050406030204" pitchFamily="18" charset="0"/>
                            </a:rPr>
                          </m:ctrlPr>
                        </m:radPr>
                        <m:deg/>
                        <m:e>
                          <m:f>
                            <m:fPr>
                              <m:ctrlPr>
                                <a:rPr lang="en-US" sz="1200" i="1" dirty="0" smtClean="0">
                                  <a:latin typeface="Cambria Math" panose="02040503050406030204" pitchFamily="18" charset="0"/>
                                </a:rPr>
                              </m:ctrlPr>
                            </m:fPr>
                            <m:num>
                              <m:r>
                                <a:rPr lang="en-US" sz="1200" b="0" i="1" dirty="0" smtClean="0">
                                  <a:latin typeface="Cambria Math" panose="02040503050406030204" pitchFamily="18" charset="0"/>
                                </a:rPr>
                                <m:t>2</m:t>
                              </m:r>
                            </m:num>
                            <m:den>
                              <m:r>
                                <a:rPr lang="en-US" sz="1200" b="0" i="1" dirty="0" smtClean="0">
                                  <a:latin typeface="Cambria Math" panose="02040503050406030204" pitchFamily="18" charset="0"/>
                                </a:rPr>
                                <m:t>784</m:t>
                              </m:r>
                            </m:den>
                          </m:f>
                        </m:e>
                      </m:rad>
                    </m:oMath>
                  </m:oMathPara>
                </a14:m>
                <a:endParaRPr lang="en-US" sz="1200" dirty="0">
                  <a:solidFill>
                    <a:srgbClr val="FF0000"/>
                  </a:solidFill>
                  <a:effectLst/>
                </a:endParaRPr>
              </a:p>
            </p:txBody>
          </p:sp>
        </mc:Choice>
        <mc:Fallback xmlns="">
          <p:sp>
            <p:nvSpPr>
              <p:cNvPr id="16" name="Rectangle 15"/>
              <p:cNvSpPr>
                <a:spLocks noRot="1" noChangeAspect="1" noMove="1" noResize="1" noEditPoints="1" noAdjustHandles="1" noChangeArrowheads="1" noChangeShapeType="1" noTextEdit="1"/>
              </p:cNvSpPr>
              <p:nvPr/>
            </p:nvSpPr>
            <p:spPr>
              <a:xfrm>
                <a:off x="2743200" y="1639221"/>
                <a:ext cx="457200" cy="63799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572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Hyper parameters- Weight Decay</a:t>
            </a:r>
          </a:p>
        </p:txBody>
      </p:sp>
      <p:sp>
        <p:nvSpPr>
          <p:cNvPr id="4" name="Slide Number Placeholder 3"/>
          <p:cNvSpPr>
            <a:spLocks noGrp="1"/>
          </p:cNvSpPr>
          <p:nvPr>
            <p:ph type="sldNum" sz="quarter" idx="12"/>
          </p:nvPr>
        </p:nvSpPr>
        <p:spPr/>
        <p:txBody>
          <a:bodyPr/>
          <a:lstStyle/>
          <a:p>
            <a:fld id="{76F96C40-0356-46F5-90E5-FF57DE76D9A0}" type="slidenum">
              <a:rPr lang="en-US" smtClean="0"/>
              <a:t>12</a:t>
            </a:fld>
            <a:endParaRPr lang="en-US"/>
          </a:p>
        </p:txBody>
      </p:sp>
      <mc:AlternateContent xmlns:mc="http://schemas.openxmlformats.org/markup-compatibility/2006" xmlns:a14="http://schemas.microsoft.com/office/drawing/2010/main">
        <mc:Choice Requires="a14">
          <p:sp>
            <p:nvSpPr>
              <p:cNvPr id="41" name="Content Placeholder 2"/>
              <p:cNvSpPr txBox="1">
                <a:spLocks/>
              </p:cNvSpPr>
              <p:nvPr/>
            </p:nvSpPr>
            <p:spPr>
              <a:xfrm>
                <a:off x="498194" y="1371600"/>
                <a:ext cx="8417206"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As we discussed last week, we can use L2 regularization to prevent from overfitting where after each update, the weights are multiplied by a factor slightly less than 1. </a:t>
                </a:r>
              </a:p>
              <a:p>
                <a:endParaRPr lang="en-US" sz="2200" dirty="0">
                  <a:latin typeface="Times New Roman" panose="020206030504050203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cs typeface="Times New Roman" panose="02020603050405020304" pitchFamily="18" charset="0"/>
                        </a:rPr>
                        <m:t>𝑤</m:t>
                      </m:r>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𝑤</m:t>
                      </m:r>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𝜂</m:t>
                      </m:r>
                      <m:d>
                        <m:d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dPr>
                        <m:e>
                          <m:r>
                            <a:rPr lang="en-US" sz="2200" i="1">
                              <a:latin typeface="Cambria Math" panose="02040503050406030204" pitchFamily="18" charset="0"/>
                              <a:cs typeface="Times New Roman" panose="02020603050405020304" pitchFamily="18" charset="0"/>
                            </a:rPr>
                            <m:t>1−</m:t>
                          </m:r>
                          <m:f>
                            <m:fPr>
                              <m:ctrlPr>
                                <a:rPr lang="en-US" sz="2200" i="1">
                                  <a:latin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𝜂𝜆</m:t>
                              </m:r>
                            </m:num>
                            <m:den>
                              <m:r>
                                <a:rPr lang="en-US" sz="2200" i="1">
                                  <a:latin typeface="Cambria Math" panose="02040503050406030204" pitchFamily="18" charset="0"/>
                                  <a:cs typeface="Times New Roman" panose="02020603050405020304" pitchFamily="18" charset="0"/>
                                </a:rPr>
                                <m:t>𝑛</m:t>
                              </m:r>
                            </m:den>
                          </m:f>
                        </m:e>
                      </m:d>
                      <m:r>
                        <a:rPr lang="en-US" sz="2200" i="1">
                          <a:latin typeface="Cambria Math" panose="02040503050406030204" pitchFamily="18" charset="0"/>
                          <a:cs typeface="Times New Roman" panose="02020603050405020304" pitchFamily="18" charset="0"/>
                        </a:rPr>
                        <m:t>𝑤</m:t>
                      </m:r>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𝜂</m:t>
                      </m:r>
                      <m:f>
                        <m:f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𝐶</m:t>
                              </m:r>
                            </m:e>
                            <m:sub>
                              <m:r>
                                <a:rPr lang="en-US" sz="2200" i="1">
                                  <a:latin typeface="Cambria Math" panose="02040503050406030204" pitchFamily="18" charset="0"/>
                                  <a:ea typeface="Cambria Math" panose="02040503050406030204" pitchFamily="18" charset="0"/>
                                  <a:cs typeface="Times New Roman" panose="02020603050405020304" pitchFamily="18" charset="0"/>
                                </a:rPr>
                                <m:t>0</m:t>
                              </m:r>
                            </m:sub>
                          </m:sSub>
                        </m:num>
                        <m:den>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𝑤</m:t>
                          </m:r>
                        </m:den>
                      </m:f>
                    </m:oMath>
                  </m:oMathPara>
                </a14:m>
                <a:endParaRPr lang="en-US" sz="20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xmlns="">
          <p:sp>
            <p:nvSpPr>
              <p:cNvPr id="41" name="Content Placeholder 2"/>
              <p:cNvSpPr txBox="1">
                <a:spLocks noRot="1" noChangeAspect="1" noMove="1" noResize="1" noEditPoints="1" noAdjustHandles="1" noChangeArrowheads="1" noChangeShapeType="1" noTextEdit="1"/>
              </p:cNvSpPr>
              <p:nvPr/>
            </p:nvSpPr>
            <p:spPr>
              <a:xfrm>
                <a:off x="498194" y="1371600"/>
                <a:ext cx="8417206" cy="5257577"/>
              </a:xfrm>
              <a:prstGeom prst="rect">
                <a:avLst/>
              </a:prstGeom>
              <a:blipFill>
                <a:blip r:embed="rId2"/>
                <a:stretch>
                  <a:fillRect l="-869" t="-812"/>
                </a:stretch>
              </a:blipFill>
            </p:spPr>
            <p:txBody>
              <a:bodyPr/>
              <a:lstStyle/>
              <a:p>
                <a:r>
                  <a:rPr lang="en-US">
                    <a:noFill/>
                  </a:rPr>
                  <a:t> </a:t>
                </a:r>
              </a:p>
            </p:txBody>
          </p:sp>
        </mc:Fallback>
      </mc:AlternateContent>
      <p:sp>
        <p:nvSpPr>
          <p:cNvPr id="8" name="Rectangle 7"/>
          <p:cNvSpPr/>
          <p:nvPr/>
        </p:nvSpPr>
        <p:spPr>
          <a:xfrm>
            <a:off x="1754980" y="5432491"/>
            <a:ext cx="4872039" cy="276999"/>
          </a:xfrm>
          <a:prstGeom prst="rect">
            <a:avLst/>
          </a:prstGeom>
        </p:spPr>
        <p:txBody>
          <a:bodyPr wrap="square">
            <a:spAutoFit/>
          </a:bodyPr>
          <a:lstStyle/>
          <a:p>
            <a:pPr lvl="1"/>
            <a:r>
              <a:rPr lang="en-US" sz="1200" dirty="0" err="1">
                <a:solidFill>
                  <a:srgbClr val="000000"/>
                </a:solidFill>
                <a:latin typeface="Courier New" panose="02070309020205020404" pitchFamily="49" charset="0"/>
              </a:rPr>
              <a:t>sgd</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optimizers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SGD</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lr</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0.01, </a:t>
            </a:r>
            <a:r>
              <a:rPr lang="en-US" sz="1200" dirty="0">
                <a:latin typeface="Courier New" panose="02070309020205020404" pitchFamily="49" charset="0"/>
              </a:rPr>
              <a:t>decay</a:t>
            </a:r>
            <a:r>
              <a:rPr lang="en-US" sz="1200" dirty="0">
                <a:solidFill>
                  <a:srgbClr val="FF0000"/>
                </a:solidFill>
                <a:latin typeface="Courier New" panose="02070309020205020404" pitchFamily="49" charset="0"/>
              </a:rPr>
              <a:t>=0.01</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39287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Momentum</a:t>
            </a:r>
          </a:p>
        </p:txBody>
      </p:sp>
      <p:sp>
        <p:nvSpPr>
          <p:cNvPr id="4" name="Slide Number Placeholder 3"/>
          <p:cNvSpPr>
            <a:spLocks noGrp="1"/>
          </p:cNvSpPr>
          <p:nvPr>
            <p:ph type="sldNum" sz="quarter" idx="12"/>
          </p:nvPr>
        </p:nvSpPr>
        <p:spPr/>
        <p:txBody>
          <a:bodyPr/>
          <a:lstStyle/>
          <a:p>
            <a:fld id="{76F96C40-0356-46F5-90E5-FF57DE76D9A0}" type="slidenum">
              <a:rPr lang="en-US" smtClean="0"/>
              <a:t>13</a:t>
            </a:fld>
            <a:endParaRPr lang="en-US"/>
          </a:p>
        </p:txBody>
      </p:sp>
      <p:sp>
        <p:nvSpPr>
          <p:cNvPr id="41" name="Content Placeholder 2"/>
          <p:cNvSpPr txBox="1">
            <a:spLocks/>
          </p:cNvSpPr>
          <p:nvPr/>
        </p:nvSpPr>
        <p:spPr>
          <a:xfrm>
            <a:off x="457200" y="1262174"/>
            <a:ext cx="8417206" cy="54434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In </a:t>
            </a:r>
            <a:r>
              <a:rPr lang="en-US" sz="2200">
                <a:latin typeface="Times New Roman" panose="02020603050405020304" pitchFamily="18" charset="0"/>
                <a:cs typeface="Times New Roman" panose="02020603050405020304" pitchFamily="18" charset="0"/>
              </a:rPr>
              <a:t>optimization problem we want </a:t>
            </a:r>
            <a:r>
              <a:rPr lang="en-US" sz="2200" dirty="0">
                <a:latin typeface="Times New Roman" panose="02020603050405020304" pitchFamily="18" charset="0"/>
                <a:cs typeface="Times New Roman" panose="02020603050405020304" pitchFamily="18" charset="0"/>
              </a:rPr>
              <a:t>to find the global minimum</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However, in real world this is what we end up with.</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Momentum can jump these local minimums which is a value between 0 and 1 that increases the size of the steps taken towards the minimum by trying to jump from a local minima.  </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675203" y="1718569"/>
            <a:ext cx="1981200" cy="1808922"/>
          </a:xfrm>
          <a:prstGeom prst="rect">
            <a:avLst/>
          </a:prstGeom>
        </p:spPr>
      </p:pic>
      <p:pic>
        <p:nvPicPr>
          <p:cNvPr id="5" name="Picture 4"/>
          <p:cNvPicPr>
            <a:picLocks noChangeAspect="1"/>
          </p:cNvPicPr>
          <p:nvPr/>
        </p:nvPicPr>
        <p:blipFill>
          <a:blip r:embed="rId3"/>
          <a:stretch>
            <a:fillRect/>
          </a:stretch>
        </p:blipFill>
        <p:spPr>
          <a:xfrm>
            <a:off x="3733800" y="3983887"/>
            <a:ext cx="2750344" cy="1522035"/>
          </a:xfrm>
          <a:prstGeom prst="rect">
            <a:avLst/>
          </a:prstGeom>
        </p:spPr>
      </p:pic>
    </p:spTree>
    <p:extLst>
      <p:ext uri="{BB962C8B-B14F-4D97-AF65-F5344CB8AC3E}">
        <p14:creationId xmlns:p14="http://schemas.microsoft.com/office/powerpoint/2010/main" val="367155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xEl>
                                              <p:pRg st="5" end="5"/>
                                            </p:txEl>
                                          </p:spTgt>
                                        </p:tgtEl>
                                        <p:attrNameLst>
                                          <p:attrName>style.visibility</p:attrName>
                                        </p:attrNameLst>
                                      </p:cBhvr>
                                      <p:to>
                                        <p:strVal val="visible"/>
                                      </p:to>
                                    </p:set>
                                    <p:anim calcmode="lin" valueType="num">
                                      <p:cBhvr additive="base">
                                        <p:cTn id="7" dur="500" fill="hold"/>
                                        <p:tgtEl>
                                          <p:spTgt spid="4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
                                            <p:txEl>
                                              <p:pRg st="9" end="9"/>
                                            </p:txEl>
                                          </p:spTgt>
                                        </p:tgtEl>
                                        <p:attrNameLst>
                                          <p:attrName>style.visibility</p:attrName>
                                        </p:attrNameLst>
                                      </p:cBhvr>
                                      <p:to>
                                        <p:strVal val="visible"/>
                                      </p:to>
                                    </p:set>
                                    <p:anim calcmode="lin" valueType="num">
                                      <p:cBhvr additive="base">
                                        <p:cTn id="17" dur="500" fill="hold"/>
                                        <p:tgtEl>
                                          <p:spTgt spid="41">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Momentum</a:t>
            </a:r>
          </a:p>
        </p:txBody>
      </p:sp>
      <p:sp>
        <p:nvSpPr>
          <p:cNvPr id="4" name="Slide Number Placeholder 3"/>
          <p:cNvSpPr>
            <a:spLocks noGrp="1"/>
          </p:cNvSpPr>
          <p:nvPr>
            <p:ph type="sldNum" sz="quarter" idx="12"/>
          </p:nvPr>
        </p:nvSpPr>
        <p:spPr/>
        <p:txBody>
          <a:bodyPr/>
          <a:lstStyle/>
          <a:p>
            <a:fld id="{76F96C40-0356-46F5-90E5-FF57DE76D9A0}" type="slidenum">
              <a:rPr lang="en-US" smtClean="0"/>
              <a:t>14</a:t>
            </a:fld>
            <a:endParaRPr lang="en-US"/>
          </a:p>
        </p:txBody>
      </p:sp>
      <p:sp>
        <p:nvSpPr>
          <p:cNvPr id="41" name="Content Placeholder 2"/>
          <p:cNvSpPr txBox="1">
            <a:spLocks/>
          </p:cNvSpPr>
          <p:nvPr/>
        </p:nvSpPr>
        <p:spPr>
          <a:xfrm>
            <a:off x="457200" y="1262174"/>
            <a:ext cx="8417206" cy="54434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If the momentum term is large then the learning rate should be kept smaller. </a:t>
            </a:r>
          </a:p>
          <a:p>
            <a:r>
              <a:rPr lang="en-US" sz="2200" dirty="0">
                <a:latin typeface="Times New Roman" panose="02020603050405020304" pitchFamily="18" charset="0"/>
                <a:cs typeface="Times New Roman" panose="02020603050405020304" pitchFamily="18" charset="0"/>
              </a:rPr>
              <a:t>A large value of momentum also means that the convergence will happen fast. </a:t>
            </a:r>
          </a:p>
          <a:p>
            <a:r>
              <a:rPr lang="en-US" sz="2200" dirty="0">
                <a:latin typeface="Times New Roman" panose="02020603050405020304" pitchFamily="18" charset="0"/>
                <a:cs typeface="Times New Roman" panose="02020603050405020304" pitchFamily="18" charset="0"/>
              </a:rPr>
              <a:t>If both the momentum and learning rate are kept at large values, then you might skip the minimum with a huge step. </a:t>
            </a:r>
          </a:p>
          <a:p>
            <a:r>
              <a:rPr lang="en-US" sz="2200" dirty="0">
                <a:latin typeface="Times New Roman" panose="02020603050405020304" pitchFamily="18" charset="0"/>
                <a:cs typeface="Times New Roman" panose="02020603050405020304" pitchFamily="18" charset="0"/>
              </a:rPr>
              <a:t>A small value of momentum cannot reliably avoid local minima, and can also slow down the training of the system.</a:t>
            </a:r>
          </a:p>
          <a:p>
            <a:r>
              <a:rPr lang="en-US" sz="2200" dirty="0">
                <a:latin typeface="Times New Roman" panose="02020603050405020304" pitchFamily="18" charset="0"/>
                <a:cs typeface="Times New Roman" panose="02020603050405020304" pitchFamily="18" charset="0"/>
              </a:rPr>
              <a:t>Mathematically, we can call it some type of weighted average.</a:t>
            </a:r>
          </a:p>
          <a:p>
            <a:r>
              <a:rPr lang="en-US" sz="2200" dirty="0">
                <a:latin typeface="Times New Roman" panose="02020603050405020304" pitchFamily="18" charset="0"/>
                <a:cs typeface="Times New Roman" panose="02020603050405020304" pitchFamily="18" charset="0"/>
              </a:rPr>
              <a:t>We are getting weighting average of all the steps.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2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Momentum</a:t>
            </a:r>
          </a:p>
        </p:txBody>
      </p:sp>
      <p:sp>
        <p:nvSpPr>
          <p:cNvPr id="4" name="Slide Number Placeholder 3"/>
          <p:cNvSpPr>
            <a:spLocks noGrp="1"/>
          </p:cNvSpPr>
          <p:nvPr>
            <p:ph type="sldNum" sz="quarter" idx="12"/>
          </p:nvPr>
        </p:nvSpPr>
        <p:spPr/>
        <p:txBody>
          <a:bodyPr/>
          <a:lstStyle/>
          <a:p>
            <a:fld id="{76F96C40-0356-46F5-90E5-FF57DE76D9A0}" type="slidenum">
              <a:rPr lang="en-US" smtClean="0"/>
              <a:t>15</a:t>
            </a:fld>
            <a:endParaRPr lang="en-US"/>
          </a:p>
        </p:txBody>
      </p:sp>
      <mc:AlternateContent xmlns:mc="http://schemas.openxmlformats.org/markup-compatibility/2006" xmlns:a14="http://schemas.microsoft.com/office/drawing/2010/main">
        <mc:Choice Requires="a14">
          <p:sp>
            <p:nvSpPr>
              <p:cNvPr id="41" name="Content Placeholder 2"/>
              <p:cNvSpPr txBox="1">
                <a:spLocks/>
              </p:cNvSpPr>
              <p:nvPr/>
            </p:nvSpPr>
            <p:spPr>
              <a:xfrm>
                <a:off x="457200" y="1262174"/>
                <a:ext cx="8417206" cy="54434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𝑉</m:t>
                        </m:r>
                      </m:e>
                      <m:sub>
                        <m:r>
                          <a:rPr lang="en-US" sz="2200" b="0" i="1" smtClean="0">
                            <a:latin typeface="Cambria Math" panose="02040503050406030204" pitchFamily="18" charset="0"/>
                            <a:cs typeface="Times New Roman" panose="02020603050405020304" pitchFamily="18" charset="0"/>
                          </a:rPr>
                          <m:t>𝑑𝑤</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𝛽</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𝑉</m:t>
                        </m:r>
                      </m:e>
                      <m:sub>
                        <m:r>
                          <a:rPr lang="en-US" sz="2200" i="1">
                            <a:latin typeface="Cambria Math" panose="02040503050406030204" pitchFamily="18" charset="0"/>
                            <a:cs typeface="Times New Roman" panose="02020603050405020304" pitchFamily="18" charset="0"/>
                          </a:rPr>
                          <m:t>𝑑𝑤</m:t>
                        </m:r>
                      </m:sub>
                    </m:sSub>
                    <m:r>
                      <a:rPr lang="en-US" sz="2200" b="0" i="1" smtClean="0">
                        <a:latin typeface="Cambria Math" panose="02040503050406030204" pitchFamily="18" charset="0"/>
                        <a:cs typeface="Times New Roman" panose="02020603050405020304" pitchFamily="18" charset="0"/>
                      </a:rPr>
                      <m:t>+</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1−</m:t>
                        </m:r>
                        <m:r>
                          <a:rPr lang="en-US" sz="2200" i="1">
                            <a:latin typeface="Cambria Math" panose="02040503050406030204" pitchFamily="18" charset="0"/>
                            <a:ea typeface="Cambria Math" panose="02040503050406030204" pitchFamily="18" charset="0"/>
                            <a:cs typeface="Times New Roman" panose="02020603050405020304" pitchFamily="18" charset="0"/>
                          </a:rPr>
                          <m:t>𝛽</m:t>
                        </m:r>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𝑑𝑤</m:t>
                    </m:r>
                  </m:oMath>
                </a14:m>
                <a:endParaRPr lang="en-US" sz="2200" dirty="0">
                  <a:latin typeface="Times New Roman" panose="02020603050405020304" pitchFamily="18" charset="0"/>
                  <a:cs typeface="Times New Roman" panose="02020603050405020304" pitchFamily="18" charset="0"/>
                </a:endParaRPr>
              </a:p>
              <a:p>
                <a14:m>
                  <m:oMath xmlns:m="http://schemas.openxmlformats.org/officeDocument/2006/math">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𝑊</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𝑉</m:t>
                        </m:r>
                      </m:e>
                      <m:sub>
                        <m:r>
                          <a:rPr lang="en-US" sz="2200" i="1">
                            <a:latin typeface="Cambria Math" panose="02040503050406030204" pitchFamily="18" charset="0"/>
                            <a:cs typeface="Times New Roman" panose="02020603050405020304" pitchFamily="18" charset="0"/>
                          </a:rPr>
                          <m:t>𝑑𝑤</m:t>
                        </m:r>
                      </m:sub>
                    </m:sSub>
                  </m:oMath>
                </a14:m>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xmlns="">
          <p:sp>
            <p:nvSpPr>
              <p:cNvPr id="41" name="Content Placeholder 2"/>
              <p:cNvSpPr txBox="1">
                <a:spLocks noRot="1" noChangeAspect="1" noMove="1" noResize="1" noEditPoints="1" noAdjustHandles="1" noChangeArrowheads="1" noChangeShapeType="1" noTextEdit="1"/>
              </p:cNvSpPr>
              <p:nvPr/>
            </p:nvSpPr>
            <p:spPr>
              <a:xfrm>
                <a:off x="457200" y="1262174"/>
                <a:ext cx="8417206" cy="5443426"/>
              </a:xfrm>
              <a:prstGeom prst="rect">
                <a:avLst/>
              </a:prstGeom>
              <a:blipFill>
                <a:blip r:embed="rId2"/>
                <a:stretch>
                  <a:fillRect l="-869"/>
                </a:stretch>
              </a:blipFill>
            </p:spPr>
            <p:txBody>
              <a:bodyPr/>
              <a:lstStyle/>
              <a:p>
                <a:r>
                  <a:rPr lang="en-US">
                    <a:noFill/>
                  </a:rPr>
                  <a:t> </a:t>
                </a:r>
              </a:p>
            </p:txBody>
          </p:sp>
        </mc:Fallback>
      </mc:AlternateContent>
      <p:sp>
        <p:nvSpPr>
          <p:cNvPr id="7" name="Rectangle 6"/>
          <p:cNvSpPr/>
          <p:nvPr/>
        </p:nvSpPr>
        <p:spPr>
          <a:xfrm>
            <a:off x="2962990" y="5324348"/>
            <a:ext cx="2286000" cy="338554"/>
          </a:xfrm>
          <a:prstGeom prst="rect">
            <a:avLst/>
          </a:prstGeom>
        </p:spPr>
        <p:txBody>
          <a:bodyPr wrap="square">
            <a:spAutoFit/>
          </a:bodyPr>
          <a:lstStyle/>
          <a:p>
            <a:r>
              <a:rPr lang="en-US" sz="1600" dirty="0"/>
              <a:t>Accuracy: </a:t>
            </a:r>
            <a:r>
              <a:rPr lang="en-US" sz="1600" dirty="0">
                <a:solidFill>
                  <a:srgbClr val="FF0000"/>
                </a:solidFill>
              </a:rPr>
              <a:t>35.20%</a:t>
            </a:r>
            <a:endParaRPr lang="en-US" sz="1600" dirty="0">
              <a:solidFill>
                <a:srgbClr val="FF0000"/>
              </a:solidFill>
              <a:effectLst/>
            </a:endParaRPr>
          </a:p>
        </p:txBody>
      </p:sp>
      <p:sp>
        <p:nvSpPr>
          <p:cNvPr id="8" name="Rectangle 7"/>
          <p:cNvSpPr/>
          <p:nvPr/>
        </p:nvSpPr>
        <p:spPr>
          <a:xfrm>
            <a:off x="1604962" y="4987728"/>
            <a:ext cx="4872039" cy="276999"/>
          </a:xfrm>
          <a:prstGeom prst="rect">
            <a:avLst/>
          </a:prstGeom>
        </p:spPr>
        <p:txBody>
          <a:bodyPr wrap="square">
            <a:spAutoFit/>
          </a:bodyPr>
          <a:lstStyle/>
          <a:p>
            <a:pPr lvl="1"/>
            <a:r>
              <a:rPr lang="en-US" sz="1200" dirty="0" err="1">
                <a:solidFill>
                  <a:srgbClr val="000000"/>
                </a:solidFill>
                <a:latin typeface="Courier New" panose="02070309020205020404" pitchFamily="49" charset="0"/>
              </a:rPr>
              <a:t>sgd</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optimizers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SGD</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lr</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0.01, </a:t>
            </a:r>
            <a:r>
              <a:rPr lang="en-US" sz="1200" dirty="0">
                <a:latin typeface="Courier New" panose="02070309020205020404" pitchFamily="49" charset="0"/>
              </a:rPr>
              <a:t>momentum</a:t>
            </a:r>
            <a:r>
              <a:rPr lang="en-US" sz="1200" dirty="0">
                <a:solidFill>
                  <a:srgbClr val="FF0000"/>
                </a:solidFill>
                <a:latin typeface="Courier New" panose="02070309020205020404" pitchFamily="49" charset="0"/>
              </a:rPr>
              <a:t>=0.9</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p:txBody>
      </p:sp>
      <p:sp>
        <p:nvSpPr>
          <p:cNvPr id="3" name="Oval 2"/>
          <p:cNvSpPr/>
          <p:nvPr/>
        </p:nvSpPr>
        <p:spPr>
          <a:xfrm>
            <a:off x="1605716" y="1336735"/>
            <a:ext cx="5562600" cy="19812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161976" y="1534855"/>
            <a:ext cx="4450080" cy="158496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606984" y="1688038"/>
            <a:ext cx="3560064" cy="126796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962990" y="1814835"/>
            <a:ext cx="2848051" cy="10143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267199" y="2258361"/>
            <a:ext cx="119816" cy="1198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0651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Cross entropy</a:t>
            </a:r>
          </a:p>
        </p:txBody>
      </p:sp>
      <p:sp>
        <p:nvSpPr>
          <p:cNvPr id="4" name="Slide Number Placeholder 3"/>
          <p:cNvSpPr>
            <a:spLocks noGrp="1"/>
          </p:cNvSpPr>
          <p:nvPr>
            <p:ph type="sldNum" sz="quarter" idx="12"/>
          </p:nvPr>
        </p:nvSpPr>
        <p:spPr/>
        <p:txBody>
          <a:bodyPr/>
          <a:lstStyle/>
          <a:p>
            <a:fld id="{76F96C40-0356-46F5-90E5-FF57DE76D9A0}" type="slidenum">
              <a:rPr lang="en-US" smtClean="0"/>
              <a:t>16</a:t>
            </a:fld>
            <a:endParaRPr lang="en-US"/>
          </a:p>
        </p:txBody>
      </p:sp>
      <mc:AlternateContent xmlns:mc="http://schemas.openxmlformats.org/markup-compatibility/2006" xmlns:a14="http://schemas.microsoft.com/office/drawing/2010/main">
        <mc:Choice Requires="a14">
          <p:sp>
            <p:nvSpPr>
              <p:cNvPr id="41" name="Content Placeholder 2"/>
              <p:cNvSpPr txBox="1">
                <a:spLocks/>
              </p:cNvSpPr>
              <p:nvPr/>
            </p:nvSpPr>
            <p:spPr>
              <a:xfrm>
                <a:off x="498194" y="1371600"/>
                <a:ext cx="8417206"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We always used to see the error in the form of the quadratic</a:t>
                </a:r>
              </a:p>
              <a:p>
                <a14:m>
                  <m:oMath xmlns:m="http://schemas.openxmlformats.org/officeDocument/2006/math">
                    <m:r>
                      <a:rPr lang="en-US" sz="2200" b="0" i="1" smtClean="0">
                        <a:latin typeface="Cambria Math" panose="02040503050406030204" pitchFamily="18" charset="0"/>
                        <a:cs typeface="Times New Roman" panose="02020603050405020304" pitchFamily="18" charset="0"/>
                      </a:rPr>
                      <m:t>𝐶</m:t>
                    </m:r>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2</m:t>
                        </m:r>
                      </m:den>
                    </m:f>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𝑎𝑐𝑡𝑢𝑎𝑙</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𝑒𝑠𝑡𝑖𝑚𝑎𝑡𝑒𝑑</m:t>
                        </m:r>
                      </m:sub>
                    </m:sSub>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cs typeface="Times New Roman" panose="02020603050405020304" pitchFamily="18" charset="0"/>
                  </a:rPr>
                  <a:t> or </a:t>
                </a:r>
                <a14:m>
                  <m:oMath xmlns:m="http://schemas.openxmlformats.org/officeDocument/2006/math">
                    <m:r>
                      <a:rPr lang="en-US" sz="2200" i="1">
                        <a:latin typeface="Cambria Math" panose="02040503050406030204" pitchFamily="18" charset="0"/>
                        <a:cs typeface="Times New Roman" panose="02020603050405020304" pitchFamily="18" charset="0"/>
                      </a:rPr>
                      <m:t>𝐶</m:t>
                    </m:r>
                    <m:r>
                      <a:rPr lang="en-US" sz="2200" i="1">
                        <a:latin typeface="Cambria Math" panose="02040503050406030204" pitchFamily="18" charset="0"/>
                        <a:cs typeface="Times New Roman" panose="02020603050405020304" pitchFamily="18" charset="0"/>
                      </a:rPr>
                      <m:t>=</m:t>
                    </m:r>
                    <m:f>
                      <m:fPr>
                        <m:ctrlPr>
                          <a:rPr lang="en-US" sz="2200" i="1">
                            <a:latin typeface="Cambria Math" panose="02040503050406030204" pitchFamily="18" charset="0"/>
                            <a:cs typeface="Times New Roman" panose="02020603050405020304" pitchFamily="18" charset="0"/>
                          </a:rPr>
                        </m:ctrlPr>
                      </m:fPr>
                      <m:num>
                        <m:r>
                          <a:rPr lang="en-US" sz="2200" i="1">
                            <a:latin typeface="Cambria Math" panose="02040503050406030204" pitchFamily="18" charset="0"/>
                            <a:cs typeface="Times New Roman" panose="02020603050405020304" pitchFamily="18" charset="0"/>
                          </a:rPr>
                          <m:t>1</m:t>
                        </m:r>
                      </m:num>
                      <m:den>
                        <m:r>
                          <a:rPr lang="en-US" sz="2200" i="1">
                            <a:latin typeface="Cambria Math" panose="02040503050406030204" pitchFamily="18" charset="0"/>
                            <a:cs typeface="Times New Roman" panose="02020603050405020304" pitchFamily="18" charset="0"/>
                          </a:rPr>
                          <m:t>2</m:t>
                        </m:r>
                      </m:den>
                    </m:f>
                    <m:r>
                      <a:rPr lang="en-US" sz="2200" i="1">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𝑦</m:t>
                    </m:r>
                    <m:r>
                      <a:rPr lang="en-US" sz="2200" b="0" i="1" smtClean="0">
                        <a:latin typeface="Cambria Math" panose="02040503050406030204" pitchFamily="18" charset="0"/>
                        <a:cs typeface="Times New Roman" panose="02020603050405020304" pitchFamily="18" charset="0"/>
                      </a:rPr>
                      <m:t>−</m:t>
                    </m:r>
                    <m:acc>
                      <m:accPr>
                        <m:chr m:val="̅"/>
                        <m:ctrlPr>
                          <a:rPr lang="en-US" sz="2200" b="0" i="1" smtClean="0">
                            <a:latin typeface="Cambria Math" panose="02040503050406030204" pitchFamily="18" charset="0"/>
                            <a:cs typeface="Times New Roman" panose="02020603050405020304" pitchFamily="18" charset="0"/>
                          </a:rPr>
                        </m:ctrlPr>
                      </m:accPr>
                      <m:e>
                        <m:r>
                          <a:rPr lang="en-US" sz="2200" b="0" i="1" smtClean="0">
                            <a:latin typeface="Cambria Math" panose="02040503050406030204" pitchFamily="18" charset="0"/>
                            <a:cs typeface="Times New Roman" panose="02020603050405020304" pitchFamily="18" charset="0"/>
                          </a:rPr>
                          <m:t>𝑦</m:t>
                        </m:r>
                      </m:e>
                    </m:acc>
                    <m:sSup>
                      <m:sSupPr>
                        <m:ctrlPr>
                          <a:rPr lang="en-US" sz="2200" i="1">
                            <a:latin typeface="Cambria Math" panose="02040503050406030204" pitchFamily="18" charset="0"/>
                            <a:cs typeface="Times New Roman" panose="02020603050405020304" pitchFamily="18" charset="0"/>
                          </a:rPr>
                        </m:ctrlPr>
                      </m:sSupPr>
                      <m:e>
                        <m:r>
                          <a:rPr lang="en-US" sz="2200" i="1">
                            <a:latin typeface="Cambria Math" panose="02040503050406030204" pitchFamily="18" charset="0"/>
                            <a:cs typeface="Times New Roman" panose="02020603050405020304" pitchFamily="18" charset="0"/>
                          </a:rPr>
                          <m:t>)</m:t>
                        </m:r>
                      </m:e>
                      <m:sup>
                        <m:r>
                          <a:rPr lang="en-US" sz="2200" i="1">
                            <a:latin typeface="Cambria Math" panose="02040503050406030204" pitchFamily="18" charset="0"/>
                            <a:cs typeface="Times New Roman" panose="02020603050405020304" pitchFamily="18" charset="0"/>
                          </a:rPr>
                          <m:t>2</m:t>
                        </m:r>
                      </m:sup>
                    </m:sSup>
                  </m:oMath>
                </a14:m>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MSE is more better for regression problem than classification which is the problem of DNN. </a:t>
                </a:r>
              </a:p>
              <a:p>
                <a:r>
                  <a:rPr lang="en-US" sz="2200" dirty="0">
                    <a:latin typeface="Times New Roman" panose="02020603050405020304" pitchFamily="18" charset="0"/>
                    <a:cs typeface="Times New Roman" panose="02020603050405020304" pitchFamily="18" charset="0"/>
                  </a:rPr>
                  <a:t>For DNN we generally use cross-entropy which was introduced in lecture 2.</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𝐶</m:t>
                    </m:r>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i="1">
                        <a:latin typeface="Cambria Math" panose="02040503050406030204" pitchFamily="18" charset="0"/>
                        <a:cs typeface="Times New Roman" panose="02020603050405020304" pitchFamily="18" charset="0"/>
                      </a:rPr>
                      <m:t> </m:t>
                    </m:r>
                    <m:func>
                      <m:funcPr>
                        <m:ctrlPr>
                          <a:rPr lang="en-US" sz="2400" i="1">
                            <a:latin typeface="Cambria Math" panose="02040503050406030204" pitchFamily="18" charset="0"/>
                            <a:cs typeface="Times New Roman" panose="02020603050405020304" pitchFamily="18" charset="0"/>
                          </a:rPr>
                        </m:ctrlPr>
                      </m:funcPr>
                      <m:fName>
                        <m:r>
                          <m:rPr>
                            <m:sty m:val="p"/>
                          </m:rPr>
                          <a:rPr lang="en-US" sz="2400">
                            <a:latin typeface="Cambria Math" panose="02040503050406030204" pitchFamily="18" charset="0"/>
                            <a:cs typeface="Times New Roman" panose="02020603050405020304" pitchFamily="18" charset="0"/>
                          </a:rPr>
                          <m:t>log</m:t>
                        </m:r>
                      </m:fName>
                      <m:e>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𝑦</m:t>
                            </m:r>
                          </m:e>
                        </m:acc>
                      </m:e>
                    </m:func>
                    <m:r>
                      <a:rPr lang="en-US" sz="2400" i="1">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𝑦</m:t>
                    </m:r>
                    <m:r>
                      <a:rPr lang="en-US" sz="2400" i="1">
                        <a:latin typeface="Cambria Math" panose="02040503050406030204" pitchFamily="18" charset="0"/>
                        <a:cs typeface="Times New Roman" panose="02020603050405020304" pitchFamily="18" charset="0"/>
                      </a:rPr>
                      <m:t>)</m:t>
                    </m:r>
                    <m:r>
                      <m:rPr>
                        <m:nor/>
                      </m:rPr>
                      <a:rPr lang="en-US" sz="2400" dirty="0">
                        <a:cs typeface="Times New Roman" panose="02020603050405020304" pitchFamily="18" charset="0"/>
                      </a:rPr>
                      <m:t> </m:t>
                    </m:r>
                    <m:func>
                      <m:funcPr>
                        <m:ctrlPr>
                          <a:rPr lang="en-US" sz="2400" i="1">
                            <a:latin typeface="Cambria Math" panose="02040503050406030204" pitchFamily="18" charset="0"/>
                            <a:cs typeface="Times New Roman" panose="02020603050405020304" pitchFamily="18" charset="0"/>
                          </a:rPr>
                        </m:ctrlPr>
                      </m:funcPr>
                      <m:fName>
                        <m:r>
                          <m:rPr>
                            <m:sty m:val="p"/>
                          </m:rPr>
                          <a:rPr lang="en-US" sz="2400">
                            <a:latin typeface="Cambria Math" panose="02040503050406030204" pitchFamily="18" charset="0"/>
                            <a:cs typeface="Times New Roman" panose="02020603050405020304" pitchFamily="18" charset="0"/>
                          </a:rPr>
                          <m:t>log</m:t>
                        </m:r>
                      </m:fName>
                      <m:e>
                        <m:r>
                          <a:rPr lang="en-US" sz="2400" i="1">
                            <a:latin typeface="Cambria Math" panose="02040503050406030204" pitchFamily="18" charset="0"/>
                            <a:cs typeface="Times New Roman" panose="02020603050405020304" pitchFamily="18" charset="0"/>
                          </a:rPr>
                          <m:t>(1−</m:t>
                        </m:r>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𝑦</m:t>
                            </m:r>
                          </m:e>
                        </m:acc>
                        <m:r>
                          <a:rPr lang="en-US" sz="2400" i="1">
                            <a:latin typeface="Cambria Math" panose="02040503050406030204" pitchFamily="18" charset="0"/>
                            <a:cs typeface="Times New Roman" panose="02020603050405020304" pitchFamily="18" charset="0"/>
                          </a:rPr>
                          <m:t>)</m:t>
                        </m:r>
                      </m:e>
                    </m:func>
                  </m:oMath>
                </a14:m>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xmlns="">
          <p:sp>
            <p:nvSpPr>
              <p:cNvPr id="41" name="Content Placeholder 2"/>
              <p:cNvSpPr txBox="1">
                <a:spLocks noRot="1" noChangeAspect="1" noMove="1" noResize="1" noEditPoints="1" noAdjustHandles="1" noChangeArrowheads="1" noChangeShapeType="1" noTextEdit="1"/>
              </p:cNvSpPr>
              <p:nvPr/>
            </p:nvSpPr>
            <p:spPr>
              <a:xfrm>
                <a:off x="498194" y="1371600"/>
                <a:ext cx="8417206" cy="5257577"/>
              </a:xfrm>
              <a:prstGeom prst="rect">
                <a:avLst/>
              </a:prstGeom>
              <a:blipFill>
                <a:blip r:embed="rId2"/>
                <a:stretch>
                  <a:fillRect l="-1014" t="-812"/>
                </a:stretch>
              </a:blipFill>
            </p:spPr>
            <p:txBody>
              <a:bodyPr/>
              <a:lstStyle/>
              <a:p>
                <a:r>
                  <a:rPr lang="en-US">
                    <a:noFill/>
                  </a:rPr>
                  <a:t> </a:t>
                </a:r>
              </a:p>
            </p:txBody>
          </p:sp>
        </mc:Fallback>
      </mc:AlternateContent>
      <p:sp>
        <p:nvSpPr>
          <p:cNvPr id="5" name="Rectangle 4"/>
          <p:cNvSpPr/>
          <p:nvPr/>
        </p:nvSpPr>
        <p:spPr>
          <a:xfrm>
            <a:off x="3200400" y="5807350"/>
            <a:ext cx="2286000" cy="338554"/>
          </a:xfrm>
          <a:prstGeom prst="rect">
            <a:avLst/>
          </a:prstGeom>
        </p:spPr>
        <p:txBody>
          <a:bodyPr wrap="square">
            <a:spAutoFit/>
          </a:bodyPr>
          <a:lstStyle/>
          <a:p>
            <a:r>
              <a:rPr lang="en-US" sz="1600" dirty="0"/>
              <a:t>Accuracy: </a:t>
            </a:r>
            <a:r>
              <a:rPr lang="en-US" sz="1600" dirty="0">
                <a:solidFill>
                  <a:srgbClr val="FF0000"/>
                </a:solidFill>
              </a:rPr>
              <a:t>48.87%</a:t>
            </a:r>
            <a:endParaRPr lang="en-US" sz="1600" dirty="0">
              <a:solidFill>
                <a:srgbClr val="FF0000"/>
              </a:solidFill>
              <a:effectLst/>
            </a:endParaRPr>
          </a:p>
        </p:txBody>
      </p:sp>
      <p:sp>
        <p:nvSpPr>
          <p:cNvPr id="6" name="Rectangle 5"/>
          <p:cNvSpPr/>
          <p:nvPr/>
        </p:nvSpPr>
        <p:spPr>
          <a:xfrm>
            <a:off x="792745" y="5487701"/>
            <a:ext cx="7828103" cy="461665"/>
          </a:xfrm>
          <a:prstGeom prst="rect">
            <a:avLst/>
          </a:prstGeom>
        </p:spPr>
        <p:txBody>
          <a:bodyPr wrap="square">
            <a:spAutoFit/>
          </a:bodyPr>
          <a:lstStyle/>
          <a:p>
            <a:r>
              <a:rPr lang="en-US" sz="1200" dirty="0" err="1">
                <a:solidFill>
                  <a:srgbClr val="000000"/>
                </a:solidFill>
                <a:latin typeface="Courier New" panose="02070309020205020404" pitchFamily="49" charset="0"/>
              </a:rPr>
              <a:t>model</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compile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loss</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categorical_crossentropy</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optimizer</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sgd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metrics</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'accuracy'</a:t>
            </a:r>
            <a:r>
              <a:rPr lang="en-US" sz="1200" b="1" dirty="0">
                <a:solidFill>
                  <a:srgbClr val="000080"/>
                </a:solidFill>
                <a:latin typeface="Courier New" panose="02070309020205020404" pitchFamily="49" charset="0"/>
              </a:rPr>
              <a:t>])</a:t>
            </a:r>
            <a:endParaRPr lang="en-US" sz="1200" dirty="0"/>
          </a:p>
          <a:p>
            <a:pPr lvl="1"/>
            <a:r>
              <a:rPr lang="en-US" sz="1200"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1059978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Adam optimizer</a:t>
            </a:r>
          </a:p>
        </p:txBody>
      </p:sp>
      <p:sp>
        <p:nvSpPr>
          <p:cNvPr id="4" name="Slide Number Placeholder 3"/>
          <p:cNvSpPr>
            <a:spLocks noGrp="1"/>
          </p:cNvSpPr>
          <p:nvPr>
            <p:ph type="sldNum" sz="quarter" idx="12"/>
          </p:nvPr>
        </p:nvSpPr>
        <p:spPr/>
        <p:txBody>
          <a:bodyPr/>
          <a:lstStyle/>
          <a:p>
            <a:fld id="{76F96C40-0356-46F5-90E5-FF57DE76D9A0}" type="slidenum">
              <a:rPr lang="en-US" smtClean="0"/>
              <a:t>17</a:t>
            </a:fld>
            <a:endParaRPr lang="en-US"/>
          </a:p>
        </p:txBody>
      </p:sp>
      <p:sp>
        <p:nvSpPr>
          <p:cNvPr id="41" name="Content Placeholder 2"/>
          <p:cNvSpPr txBox="1">
            <a:spLocks/>
          </p:cNvSpPr>
          <p:nvPr/>
        </p:nvSpPr>
        <p:spPr>
          <a:xfrm>
            <a:off x="498194" y="1371600"/>
            <a:ext cx="8417206" cy="525757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The Adam (</a:t>
            </a:r>
            <a:r>
              <a:rPr lang="en-US" i="1" dirty="0" err="1"/>
              <a:t>ADAptive</a:t>
            </a:r>
            <a:r>
              <a:rPr lang="en-US" i="1" dirty="0"/>
              <a:t> Moment) </a:t>
            </a:r>
            <a:r>
              <a:rPr lang="en-US" sz="2200" dirty="0">
                <a:latin typeface="Times New Roman" panose="02020603050405020304" pitchFamily="18" charset="0"/>
                <a:cs typeface="Times New Roman" panose="02020603050405020304" pitchFamily="18" charset="0"/>
              </a:rPr>
              <a:t>optimization algorithm is an extension to stochastic gradient descent that has recently seen broader adoption for deep learning applications in computer vision and natural language processing.- 2015</a:t>
            </a:r>
          </a:p>
          <a:p>
            <a:r>
              <a:rPr lang="en-US" sz="2200" dirty="0">
                <a:latin typeface="Times New Roman" panose="02020603050405020304" pitchFamily="18" charset="0"/>
                <a:cs typeface="Times New Roman" panose="02020603050405020304" pitchFamily="18" charset="0"/>
              </a:rPr>
              <a:t> The main difference between </a:t>
            </a:r>
            <a:r>
              <a:rPr lang="en-US" sz="2200" dirty="0" err="1">
                <a:latin typeface="Times New Roman" panose="02020603050405020304" pitchFamily="18" charset="0"/>
                <a:cs typeface="Times New Roman" panose="02020603050405020304" pitchFamily="18" charset="0"/>
              </a:rPr>
              <a:t>adam</a:t>
            </a:r>
            <a:r>
              <a:rPr lang="en-US" sz="2200" dirty="0">
                <a:latin typeface="Times New Roman" panose="02020603050405020304" pitchFamily="18" charset="0"/>
                <a:cs typeface="Times New Roman" panose="02020603050405020304" pitchFamily="18" charset="0"/>
              </a:rPr>
              <a:t> and GD is that the learning rate in </a:t>
            </a:r>
            <a:r>
              <a:rPr lang="en-US" sz="2200" dirty="0" err="1">
                <a:latin typeface="Times New Roman" panose="02020603050405020304" pitchFamily="18" charset="0"/>
                <a:cs typeface="Times New Roman" panose="02020603050405020304" pitchFamily="18" charset="0"/>
              </a:rPr>
              <a:t>adam</a:t>
            </a:r>
            <a:r>
              <a:rPr lang="en-US" sz="2200" dirty="0">
                <a:latin typeface="Times New Roman" panose="02020603050405020304" pitchFamily="18" charset="0"/>
                <a:cs typeface="Times New Roman" panose="02020603050405020304" pitchFamily="18" charset="0"/>
              </a:rPr>
              <a:t> is not a fixed number and is separately updated for each parameter.</a:t>
            </a:r>
          </a:p>
          <a:p>
            <a:r>
              <a:rPr lang="en-US" sz="2200" dirty="0">
                <a:latin typeface="Times New Roman" panose="02020603050405020304" pitchFamily="18" charset="0"/>
                <a:cs typeface="Times New Roman" panose="02020603050405020304" pitchFamily="18" charset="0"/>
              </a:rPr>
              <a:t>It was a modification of two other algorithms that we don’t cover here:</a:t>
            </a:r>
          </a:p>
          <a:p>
            <a:pPr lvl="1"/>
            <a:r>
              <a:rPr lang="en-US" sz="2000" i="1" dirty="0">
                <a:latin typeface="Times New Roman" panose="02020603050405020304" pitchFamily="18" charset="0"/>
                <a:cs typeface="Times New Roman" panose="02020603050405020304" pitchFamily="18" charset="0"/>
              </a:rPr>
              <a:t>Adaptive Gradient Algorithm (</a:t>
            </a:r>
            <a:r>
              <a:rPr lang="en-US" sz="2000" i="1" dirty="0" err="1">
                <a:latin typeface="Times New Roman" panose="02020603050405020304" pitchFamily="18" charset="0"/>
                <a:cs typeface="Times New Roman" panose="02020603050405020304" pitchFamily="18" charset="0"/>
              </a:rPr>
              <a:t>AdaGrad</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maintains a per-parameter learning rate that improves performance on problems with sparse gradients </a:t>
            </a:r>
          </a:p>
          <a:p>
            <a:pPr lvl="1"/>
            <a:r>
              <a:rPr lang="en-US" sz="2000" i="1" dirty="0">
                <a:latin typeface="Times New Roman" panose="02020603050405020304" pitchFamily="18" charset="0"/>
                <a:cs typeface="Times New Roman" panose="02020603050405020304" pitchFamily="18" charset="0"/>
              </a:rPr>
              <a:t>Root Mean Square Propagation (</a:t>
            </a:r>
            <a:r>
              <a:rPr lang="en-US" sz="2000" i="1" dirty="0" err="1">
                <a:latin typeface="Times New Roman" panose="02020603050405020304" pitchFamily="18" charset="0"/>
                <a:cs typeface="Times New Roman" panose="02020603050405020304" pitchFamily="18" charset="0"/>
              </a:rPr>
              <a:t>RMSProp</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also maintains per-parameter learning rates that are adapted based on the average of recent magnitudes of the gradients for the weight </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910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Adam optimizer</a:t>
            </a:r>
          </a:p>
        </p:txBody>
      </p:sp>
      <p:sp>
        <p:nvSpPr>
          <p:cNvPr id="4" name="Slide Number Placeholder 3"/>
          <p:cNvSpPr>
            <a:spLocks noGrp="1"/>
          </p:cNvSpPr>
          <p:nvPr>
            <p:ph type="sldNum" sz="quarter" idx="12"/>
          </p:nvPr>
        </p:nvSpPr>
        <p:spPr/>
        <p:txBody>
          <a:bodyPr/>
          <a:lstStyle/>
          <a:p>
            <a:fld id="{76F96C40-0356-46F5-90E5-FF57DE76D9A0}" type="slidenum">
              <a:rPr lang="en-US" smtClean="0"/>
              <a:t>18</a:t>
            </a:fld>
            <a:endParaRPr lang="en-US"/>
          </a:p>
        </p:txBody>
      </p:sp>
      <mc:AlternateContent xmlns:mc="http://schemas.openxmlformats.org/markup-compatibility/2006" xmlns:a14="http://schemas.microsoft.com/office/drawing/2010/main">
        <mc:Choice Requires="a14">
          <p:sp>
            <p:nvSpPr>
              <p:cNvPr id="41" name="Content Placeholder 2"/>
              <p:cNvSpPr txBox="1">
                <a:spLocks/>
              </p:cNvSpPr>
              <p:nvPr/>
            </p:nvSpPr>
            <p:spPr>
              <a:xfrm>
                <a:off x="498194" y="1371600"/>
                <a:ext cx="8417206" cy="525757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200"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ea typeface="Cambria Math" panose="02040503050406030204" pitchFamily="18" charset="0"/>
                            <a:cs typeface="Times New Roman" panose="02020603050405020304" pitchFamily="18" charset="0"/>
                          </a:rPr>
                          <m:t>𝑚</m:t>
                        </m:r>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sub>
                    </m:sSub>
                  </m:oMath>
                </a14:m>
                <a:r>
                  <a:rPr lang="en-US"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ea typeface="Cambria Math" panose="02040503050406030204" pitchFamily="18" charset="0"/>
                            <a:cs typeface="Times New Roman" panose="02020603050405020304" pitchFamily="18" charset="0"/>
                          </a:rPr>
                          <m:t>𝑚</m:t>
                        </m:r>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+(1−</m:t>
                    </m:r>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𝐶</m:t>
                        </m:r>
                      </m:num>
                      <m:den>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𝑊</m:t>
                        </m:r>
                      </m:den>
                    </m:f>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𝑚</m:t>
                            </m:r>
                          </m:e>
                        </m:acc>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sub>
                    </m:sSub>
                  </m:oMath>
                </a14:m>
                <a:r>
                  <a:rPr lang="en-US" sz="22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ea typeface="Cambria Math" panose="02040503050406030204" pitchFamily="18" charset="0"/>
                                <a:cs typeface="Times New Roman" panose="02020603050405020304" pitchFamily="18" charset="0"/>
                              </a:rPr>
                              <m:t>𝑚</m:t>
                            </m:r>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sub>
                        </m:sSub>
                      </m:num>
                      <m:den>
                        <m:r>
                          <a:rPr lang="en-US" sz="2200" i="1" dirty="0">
                            <a:latin typeface="Cambria Math" panose="02040503050406030204" pitchFamily="18" charset="0"/>
                            <a:ea typeface="Cambria Math" panose="02040503050406030204" pitchFamily="18" charset="0"/>
                            <a:cs typeface="Times New Roman" panose="02020603050405020304" pitchFamily="18" charset="0"/>
                          </a:rPr>
                          <m:t>1−</m:t>
                        </m:r>
                        <m:sSubSup>
                          <m:sSubSup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1</m:t>
                            </m:r>
                          </m:sub>
                          <m:sup>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sup>
                        </m:sSubSup>
                      </m:den>
                    </m:f>
                  </m:oMath>
                </a14:m>
                <a:endParaRPr lang="en-US" sz="2200" dirty="0">
                  <a:latin typeface="Times New Roman" panose="02020603050405020304" pitchFamily="18" charset="0"/>
                  <a:cs typeface="Times New Roman" panose="02020603050405020304" pitchFamily="18" charset="0"/>
                </a:endParaRPr>
              </a:p>
              <a:p>
                <a:pPr marL="0" indent="0">
                  <a:buNone/>
                </a:pPr>
                <a:r>
                  <a:rPr lang="en-US" sz="2200"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sub>
                    </m:sSub>
                  </m:oMath>
                </a14:m>
                <a:r>
                  <a:rPr lang="en-US"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r>
                          <a:rPr lang="en-US" sz="2200" i="1" dirty="0">
                            <a:latin typeface="Cambria Math" panose="02040503050406030204" pitchFamily="18" charset="0"/>
                            <a:ea typeface="Cambria Math" panose="02040503050406030204" pitchFamily="18" charset="0"/>
                            <a:cs typeface="Times New Roman" panose="02020603050405020304" pitchFamily="18" charset="0"/>
                          </a:rPr>
                          <m:t>−1</m:t>
                        </m:r>
                      </m:sub>
                    </m:sSub>
                    <m:r>
                      <a:rPr lang="en-US" sz="2200" i="1" dirty="0">
                        <a:latin typeface="Cambria Math" panose="02040503050406030204" pitchFamily="18" charset="0"/>
                        <a:ea typeface="Cambria Math" panose="02040503050406030204" pitchFamily="18" charset="0"/>
                        <a:cs typeface="Times New Roman" panose="02020603050405020304" pitchFamily="18" charset="0"/>
                      </a:rPr>
                      <m:t>+(1−</m:t>
                    </m:r>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e>
                          <m:sup>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200" i="1" dirty="0">
                            <a:latin typeface="Cambria Math" panose="02040503050406030204" pitchFamily="18" charset="0"/>
                            <a:ea typeface="Cambria Math" panose="02040503050406030204" pitchFamily="18" charset="0"/>
                            <a:cs typeface="Times New Roman" panose="02020603050405020304" pitchFamily="18" charset="0"/>
                          </a:rPr>
                          <m:t>𝐶</m:t>
                        </m:r>
                      </m:num>
                      <m:den>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𝑊</m:t>
                            </m:r>
                          </m:e>
                          <m:sup>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den>
                    </m:f>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accPr>
                          <m:e>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𝑣</m:t>
                            </m:r>
                          </m:e>
                        </m:acc>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sub>
                    </m:sSub>
                  </m:oMath>
                </a14:m>
                <a:r>
                  <a:rPr lang="en-US" sz="22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sub>
                        </m:sSub>
                      </m:num>
                      <m:den>
                        <m:r>
                          <a:rPr lang="en-US" sz="2200" i="1" dirty="0">
                            <a:latin typeface="Cambria Math" panose="02040503050406030204" pitchFamily="18" charset="0"/>
                            <a:ea typeface="Cambria Math" panose="02040503050406030204" pitchFamily="18" charset="0"/>
                            <a:cs typeface="Times New Roman" panose="02020603050405020304" pitchFamily="18" charset="0"/>
                          </a:rPr>
                          <m:t>1−</m:t>
                        </m:r>
                        <m:sSubSup>
                          <m:sSubSup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2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2</m:t>
                            </m:r>
                          </m:sub>
                          <m:sup>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sup>
                        </m:sSubSup>
                      </m:den>
                    </m:f>
                  </m:oMath>
                </a14:m>
                <a:endParaRPr lang="en-US" sz="2200" dirty="0">
                  <a:latin typeface="Times New Roman" panose="02020603050405020304" pitchFamily="18" charset="0"/>
                  <a:cs typeface="Times New Roman" panose="02020603050405020304" pitchFamily="18" charset="0"/>
                </a:endParaRPr>
              </a:p>
              <a:p>
                <a:pPr marL="0" indent="0">
                  <a:buNone/>
                </a:pPr>
                <a:r>
                  <a:rPr lang="en-US" sz="2200" dirty="0">
                    <a:ea typeface="Cambria Math" panose="02040503050406030204" pitchFamily="18" charset="0"/>
                    <a:cs typeface="Times New Roman" panose="02020603050405020304" pitchFamily="18" charset="0"/>
                  </a:rPr>
                  <a:t>					</a:t>
                </a:r>
                <a14:m>
                  <m:oMath xmlns:m="http://schemas.openxmlformats.org/officeDocument/2006/math">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𝑊</m:t>
                        </m:r>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dirty="0">
                            <a:latin typeface="Cambria Math" panose="02040503050406030204" pitchFamily="18" charset="0"/>
                            <a:ea typeface="Cambria Math" panose="02040503050406030204" pitchFamily="18" charset="0"/>
                            <a:cs typeface="Times New Roman" panose="02020603050405020304" pitchFamily="18" charset="0"/>
                          </a:rPr>
                          <m:t>𝑊</m:t>
                        </m:r>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sub>
                    </m:sSub>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𝜂</m:t>
                        </m:r>
                      </m:num>
                      <m:den>
                        <m:rad>
                          <m:radPr>
                            <m:degHide m:val="on"/>
                            <m:ctrlP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accPr>
                                  <m:e>
                                    <m:r>
                                      <a:rPr lang="en-US" sz="2200" i="1" dirty="0">
                                        <a:latin typeface="Cambria Math" panose="02040503050406030204" pitchFamily="18" charset="0"/>
                                        <a:ea typeface="Cambria Math" panose="02040503050406030204" pitchFamily="18" charset="0"/>
                                        <a:cs typeface="Times New Roman" panose="02020603050405020304" pitchFamily="18" charset="0"/>
                                      </a:rPr>
                                      <m:t>𝑣</m:t>
                                    </m:r>
                                  </m:e>
                                </m:acc>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sub>
                            </m:sSub>
                          </m:e>
                        </m:rad>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400" i="1" dirty="0">
                            <a:latin typeface="Cambria Math" panose="02040503050406030204" pitchFamily="18" charset="0"/>
                            <a:ea typeface="Cambria Math" panose="02040503050406030204" pitchFamily="18" charset="0"/>
                            <a:cs typeface="Times New Roman" panose="02020603050405020304" pitchFamily="18" charset="0"/>
                          </a:rPr>
                          <m:t>𝜀</m:t>
                        </m:r>
                      </m:den>
                    </m:f>
                    <m:sSub>
                      <m:sSubPr>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2200" i="1" dirty="0">
                                <a:latin typeface="Cambria Math" panose="02040503050406030204" pitchFamily="18" charset="0"/>
                                <a:ea typeface="Cambria Math" panose="02040503050406030204" pitchFamily="18" charset="0"/>
                                <a:cs typeface="Times New Roman" panose="02020603050405020304" pitchFamily="18" charset="0"/>
                              </a:rPr>
                            </m:ctrlPr>
                          </m:accPr>
                          <m:e>
                            <m:r>
                              <a:rPr lang="en-US" sz="2200" i="1" dirty="0">
                                <a:latin typeface="Cambria Math" panose="02040503050406030204" pitchFamily="18" charset="0"/>
                                <a:ea typeface="Cambria Math" panose="02040503050406030204" pitchFamily="18" charset="0"/>
                                <a:cs typeface="Times New Roman" panose="02020603050405020304" pitchFamily="18" charset="0"/>
                              </a:rPr>
                              <m:t>𝑚</m:t>
                            </m:r>
                          </m:e>
                        </m:acc>
                      </m:e>
                      <m:sub>
                        <m:r>
                          <a:rPr lang="en-US" sz="2200" i="1" dirty="0">
                            <a:latin typeface="Cambria Math" panose="02040503050406030204" pitchFamily="18" charset="0"/>
                            <a:ea typeface="Cambria Math" panose="02040503050406030204" pitchFamily="18" charset="0"/>
                            <a:cs typeface="Times New Roman" panose="02020603050405020304" pitchFamily="18" charset="0"/>
                          </a:rPr>
                          <m:t>𝑡</m:t>
                        </m:r>
                      </m:sub>
                    </m:sSub>
                  </m:oMath>
                </a14:m>
                <a:endParaRPr lang="en-US" sz="2200"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sz="20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𝑚</m:t>
                        </m:r>
                      </m:e>
                      <m:sub>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𝑡</m:t>
                        </m:r>
                      </m:sub>
                    </m:sSub>
                  </m:oMath>
                </a14:m>
                <a:r>
                  <a:rPr lang="en-US" sz="20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𝑡</m:t>
                        </m:r>
                      </m:sub>
                    </m:sSub>
                  </m:oMath>
                </a14:m>
                <a:r>
                  <a:rPr lang="en-US" sz="2000" dirty="0">
                    <a:latin typeface="Times New Roman" panose="02020603050405020304" pitchFamily="18" charset="0"/>
                    <a:cs typeface="Times New Roman" panose="02020603050405020304" pitchFamily="18" charset="0"/>
                  </a:rPr>
                  <a:t> are estimates of the first moment (the mean) and the second moment (the </a:t>
                </a:r>
                <a:r>
                  <a:rPr lang="en-US" sz="2000" dirty="0" err="1">
                    <a:latin typeface="Times New Roman" panose="02020603050405020304" pitchFamily="18" charset="0"/>
                    <a:cs typeface="Times New Roman" panose="02020603050405020304" pitchFamily="18" charset="0"/>
                  </a:rPr>
                  <a:t>uncentered</a:t>
                </a:r>
                <a:r>
                  <a:rPr lang="en-US" sz="2000" dirty="0">
                    <a:latin typeface="Times New Roman" panose="02020603050405020304" pitchFamily="18" charset="0"/>
                    <a:cs typeface="Times New Roman" panose="02020603050405020304" pitchFamily="18" charset="0"/>
                  </a:rPr>
                  <a:t> variance) of the gradients respectively</a:t>
                </a:r>
              </a:p>
              <a:p>
                <a:pPr lvl="1"/>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𝜂</m:t>
                    </m:r>
                  </m:oMath>
                </a14:m>
                <a:r>
                  <a:rPr lang="en-US" sz="2000" dirty="0">
                    <a:latin typeface="Times New Roman" panose="02020603050405020304" pitchFamily="18" charset="0"/>
                    <a:cs typeface="Times New Roman" panose="02020603050405020304" pitchFamily="18" charset="0"/>
                  </a:rPr>
                  <a:t>(learning rate or step size): The proportion that weights are updated (e.g. 0.001). Larger values (e.g. 0.3) results in faster initial learning before the rate is updated. Smaller values (e.g. 1.0E-5) slow learning right down during training</a:t>
                </a:r>
              </a:p>
              <a:p>
                <a:pPr lvl="1"/>
                <a14:m>
                  <m:oMath xmlns:m="http://schemas.openxmlformats.org/officeDocument/2006/math">
                    <m:sSub>
                      <m:sSubPr>
                        <m:ctrlP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2000" dirty="0">
                    <a:latin typeface="Times New Roman" panose="02020603050405020304" pitchFamily="18" charset="0"/>
                    <a:cs typeface="Times New Roman" panose="02020603050405020304" pitchFamily="18" charset="0"/>
                  </a:rPr>
                  <a:t>: The exponential decay rate for the first moment estimates</a:t>
                </a:r>
              </a:p>
              <a:p>
                <a:pPr lvl="1"/>
                <a14:m>
                  <m:oMath xmlns:m="http://schemas.openxmlformats.org/officeDocument/2006/math">
                    <m:sSub>
                      <m:sSubPr>
                        <m:ctrlPr>
                          <a:rPr lang="en-US" sz="20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dirty="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sz="2000" dirty="0">
                    <a:latin typeface="Times New Roman" panose="02020603050405020304" pitchFamily="18" charset="0"/>
                    <a:cs typeface="Times New Roman" panose="02020603050405020304" pitchFamily="18" charset="0"/>
                  </a:rPr>
                  <a:t>:The exponential decay rate for the second-moment estimates </a:t>
                </a:r>
                <a:endParaRPr lang="en-US" sz="2000" i="1" dirty="0">
                  <a:latin typeface="Cambria Math" panose="02040503050406030204" pitchFamily="18" charset="0"/>
                  <a:ea typeface="Cambria Math" panose="02040503050406030204" pitchFamily="18" charset="0"/>
                  <a:cs typeface="Times New Roman" panose="02020603050405020304" pitchFamily="18" charset="0"/>
                </a:endParaRPr>
              </a:p>
              <a:p>
                <a:pPr lvl="1"/>
                <a14:m>
                  <m:oMath xmlns:m="http://schemas.openxmlformats.org/officeDocument/2006/math">
                    <m: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latin typeface="Times New Roman" panose="02020603050405020304" pitchFamily="18" charset="0"/>
                    <a:cs typeface="Times New Roman" panose="02020603050405020304" pitchFamily="18" charset="0"/>
                  </a:rPr>
                  <a:t> :Is a very small number to prevent any division by zero</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xmlns="">
          <p:sp>
            <p:nvSpPr>
              <p:cNvPr id="41" name="Content Placeholder 2"/>
              <p:cNvSpPr txBox="1">
                <a:spLocks noRot="1" noChangeAspect="1" noMove="1" noResize="1" noEditPoints="1" noAdjustHandles="1" noChangeArrowheads="1" noChangeShapeType="1" noTextEdit="1"/>
              </p:cNvSpPr>
              <p:nvPr/>
            </p:nvSpPr>
            <p:spPr>
              <a:xfrm>
                <a:off x="498194" y="1371600"/>
                <a:ext cx="8417206" cy="5257577"/>
              </a:xfrm>
              <a:prstGeom prst="rect">
                <a:avLst/>
              </a:prstGeom>
              <a:blipFill>
                <a:blip r:embed="rId2"/>
                <a:stretch>
                  <a:fillRect t="-464"/>
                </a:stretch>
              </a:blipFill>
            </p:spPr>
            <p:txBody>
              <a:bodyPr/>
              <a:lstStyle/>
              <a:p>
                <a:r>
                  <a:rPr lang="en-US">
                    <a:noFill/>
                  </a:rPr>
                  <a:t> </a:t>
                </a:r>
              </a:p>
            </p:txBody>
          </p:sp>
        </mc:Fallback>
      </mc:AlternateContent>
      <p:sp>
        <p:nvSpPr>
          <p:cNvPr id="3" name="Right Arrow 2"/>
          <p:cNvSpPr/>
          <p:nvPr/>
        </p:nvSpPr>
        <p:spPr>
          <a:xfrm>
            <a:off x="4440097" y="1586948"/>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4440097" y="2286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05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Adam optimizer</a:t>
            </a:r>
          </a:p>
        </p:txBody>
      </p:sp>
      <p:sp>
        <p:nvSpPr>
          <p:cNvPr id="4" name="Slide Number Placeholder 3"/>
          <p:cNvSpPr>
            <a:spLocks noGrp="1"/>
          </p:cNvSpPr>
          <p:nvPr>
            <p:ph type="sldNum" sz="quarter" idx="12"/>
          </p:nvPr>
        </p:nvSpPr>
        <p:spPr/>
        <p:txBody>
          <a:bodyPr/>
          <a:lstStyle/>
          <a:p>
            <a:fld id="{76F96C40-0356-46F5-90E5-FF57DE76D9A0}" type="slidenum">
              <a:rPr lang="en-US" smtClean="0"/>
              <a:t>19</a:t>
            </a:fld>
            <a:endParaRPr lang="en-US"/>
          </a:p>
        </p:txBody>
      </p:sp>
      <p:sp>
        <p:nvSpPr>
          <p:cNvPr id="41" name="Content Placeholder 2"/>
          <p:cNvSpPr txBox="1">
            <a:spLocks/>
          </p:cNvSpPr>
          <p:nvPr/>
        </p:nvSpPr>
        <p:spPr>
          <a:xfrm>
            <a:off x="498194" y="1371600"/>
            <a:ext cx="8417206"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Pros:</a:t>
            </a:r>
          </a:p>
          <a:p>
            <a:pPr lvl="1" fontAlgn="base"/>
            <a:r>
              <a:rPr lang="en-US" dirty="0">
                <a:latin typeface="Times New Roman" panose="02020603050405020304" pitchFamily="18" charset="0"/>
                <a:cs typeface="Times New Roman" panose="02020603050405020304" pitchFamily="18" charset="0"/>
              </a:rPr>
              <a:t>Straightforward to implement.</a:t>
            </a:r>
          </a:p>
          <a:p>
            <a:pPr lvl="1" fontAlgn="base"/>
            <a:r>
              <a:rPr lang="en-US" dirty="0">
                <a:latin typeface="Times New Roman" panose="02020603050405020304" pitchFamily="18" charset="0"/>
                <a:cs typeface="Times New Roman" panose="02020603050405020304" pitchFamily="18" charset="0"/>
              </a:rPr>
              <a:t>Computationally efficient.</a:t>
            </a:r>
          </a:p>
          <a:p>
            <a:pPr lvl="1" fontAlgn="base"/>
            <a:r>
              <a:rPr lang="en-US" dirty="0">
                <a:latin typeface="Times New Roman" panose="02020603050405020304" pitchFamily="18" charset="0"/>
                <a:cs typeface="Times New Roman" panose="02020603050405020304" pitchFamily="18" charset="0"/>
              </a:rPr>
              <a:t>Little memory requirements.</a:t>
            </a:r>
          </a:p>
          <a:p>
            <a:pPr lvl="1" fontAlgn="base"/>
            <a:r>
              <a:rPr lang="en-US" dirty="0">
                <a:latin typeface="Times New Roman" panose="02020603050405020304" pitchFamily="18" charset="0"/>
                <a:cs typeface="Times New Roman" panose="02020603050405020304" pitchFamily="18" charset="0"/>
              </a:rPr>
              <a:t>Well suited for problems that are large in terms of data and/or parameters.</a:t>
            </a:r>
          </a:p>
          <a:p>
            <a:pPr lvl="1" fontAlgn="base"/>
            <a:r>
              <a:rPr lang="en-US" dirty="0">
                <a:latin typeface="Times New Roman" panose="02020603050405020304" pitchFamily="18" charset="0"/>
                <a:cs typeface="Times New Roman" panose="02020603050405020304" pitchFamily="18" charset="0"/>
              </a:rPr>
              <a:t>Appropriate for non-stationary objectives.</a:t>
            </a:r>
          </a:p>
          <a:p>
            <a:pPr lvl="1" fontAlgn="base"/>
            <a:r>
              <a:rPr lang="en-US" dirty="0">
                <a:latin typeface="Times New Roman" panose="02020603050405020304" pitchFamily="18" charset="0"/>
                <a:cs typeface="Times New Roman" panose="02020603050405020304" pitchFamily="18" charset="0"/>
              </a:rPr>
              <a:t>Appropriate for problems with very noisy/or sparse gradients.</a:t>
            </a:r>
          </a:p>
          <a:p>
            <a:pPr lvl="1" fontAlgn="base"/>
            <a:r>
              <a:rPr lang="en-US" dirty="0">
                <a:latin typeface="Times New Roman" panose="02020603050405020304" pitchFamily="18" charset="0"/>
                <a:cs typeface="Times New Roman" panose="02020603050405020304" pitchFamily="18" charset="0"/>
              </a:rPr>
              <a:t>Hyper-parameters have intuitive interpretation and typically require little tuning.</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5" name="Rectangle 4"/>
          <p:cNvSpPr/>
          <p:nvPr/>
        </p:nvSpPr>
        <p:spPr>
          <a:xfrm>
            <a:off x="3200400" y="5807350"/>
            <a:ext cx="2286000" cy="338554"/>
          </a:xfrm>
          <a:prstGeom prst="rect">
            <a:avLst/>
          </a:prstGeom>
        </p:spPr>
        <p:txBody>
          <a:bodyPr wrap="square">
            <a:spAutoFit/>
          </a:bodyPr>
          <a:lstStyle/>
          <a:p>
            <a:r>
              <a:rPr lang="en-US" sz="1600" dirty="0"/>
              <a:t>Accuracy: </a:t>
            </a:r>
            <a:r>
              <a:rPr lang="en-US" sz="1600" dirty="0">
                <a:solidFill>
                  <a:srgbClr val="FF0000"/>
                </a:solidFill>
              </a:rPr>
              <a:t>88.20%</a:t>
            </a:r>
            <a:endParaRPr lang="en-US" sz="1600" dirty="0">
              <a:solidFill>
                <a:srgbClr val="FF0000"/>
              </a:solidFill>
              <a:effectLst/>
            </a:endParaRPr>
          </a:p>
        </p:txBody>
      </p:sp>
      <p:sp>
        <p:nvSpPr>
          <p:cNvPr id="6" name="Rectangle 5"/>
          <p:cNvSpPr/>
          <p:nvPr/>
        </p:nvSpPr>
        <p:spPr>
          <a:xfrm>
            <a:off x="803717" y="5467172"/>
            <a:ext cx="8229600" cy="461665"/>
          </a:xfrm>
          <a:prstGeom prst="rect">
            <a:avLst/>
          </a:prstGeom>
        </p:spPr>
        <p:txBody>
          <a:bodyPr wrap="square">
            <a:spAutoFit/>
          </a:bodyPr>
          <a:lstStyle/>
          <a:p>
            <a:r>
              <a:rPr lang="en-US" sz="1200" dirty="0" err="1">
                <a:solidFill>
                  <a:srgbClr val="000000"/>
                </a:solidFill>
                <a:latin typeface="Courier New" panose="02070309020205020404" pitchFamily="49" charset="0"/>
              </a:rPr>
              <a:t>model</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compile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loss</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categorical_crossentropy</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optimizer</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adam</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metrics</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'accuracy'</a:t>
            </a:r>
            <a:r>
              <a:rPr lang="en-US" sz="1200" b="1" dirty="0">
                <a:solidFill>
                  <a:srgbClr val="000080"/>
                </a:solidFill>
                <a:latin typeface="Courier New" panose="02070309020205020404" pitchFamily="49" charset="0"/>
              </a:rPr>
              <a:t>])</a:t>
            </a:r>
            <a:endParaRPr lang="en-US" sz="1200" dirty="0"/>
          </a:p>
          <a:p>
            <a:endParaRPr lang="en-US" sz="12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40756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4" name="Slide Number Placeholder 3"/>
          <p:cNvSpPr>
            <a:spLocks noGrp="1"/>
          </p:cNvSpPr>
          <p:nvPr>
            <p:ph type="sldNum" sz="quarter" idx="12"/>
          </p:nvPr>
        </p:nvSpPr>
        <p:spPr/>
        <p:txBody>
          <a:bodyPr/>
          <a:lstStyle/>
          <a:p>
            <a:fld id="{76F96C40-0356-46F5-90E5-FF57DE76D9A0}" type="slidenum">
              <a:rPr lang="en-US" smtClean="0"/>
              <a:t>2</a:t>
            </a:fld>
            <a:endParaRPr lang="en-US"/>
          </a:p>
        </p:txBody>
      </p:sp>
      <p:sp>
        <p:nvSpPr>
          <p:cNvPr id="5" name="Content Placeholder 2"/>
          <p:cNvSpPr txBox="1">
            <a:spLocks/>
          </p:cNvSpPr>
          <p:nvPr/>
        </p:nvSpPr>
        <p:spPr>
          <a:xfrm>
            <a:off x="381000" y="1447800"/>
            <a:ext cx="84582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 How to initialize parameters and hyper parameters?</a:t>
            </a:r>
          </a:p>
          <a:p>
            <a:r>
              <a:rPr lang="en-US" sz="2400" dirty="0">
                <a:latin typeface="Times New Roman" panose="02020603050405020304" pitchFamily="18" charset="0"/>
                <a:cs typeface="Times New Roman" panose="02020603050405020304" pitchFamily="18" charset="0"/>
              </a:rPr>
              <a:t>Weight initialization</a:t>
            </a:r>
          </a:p>
          <a:p>
            <a:r>
              <a:rPr lang="en-US" sz="2400" dirty="0">
                <a:latin typeface="Times New Roman" panose="02020603050405020304" pitchFamily="18" charset="0"/>
                <a:cs typeface="Times New Roman" panose="02020603050405020304" pitchFamily="18" charset="0"/>
              </a:rPr>
              <a:t>Weight decay and momentum</a:t>
            </a:r>
          </a:p>
          <a:p>
            <a:r>
              <a:rPr lang="en-US" sz="2400" dirty="0">
                <a:latin typeface="Times New Roman" panose="02020603050405020304" pitchFamily="18" charset="0"/>
                <a:cs typeface="Times New Roman" panose="02020603050405020304" pitchFamily="18" charset="0"/>
              </a:rPr>
              <a:t>Cross-entropy</a:t>
            </a:r>
          </a:p>
          <a:p>
            <a:r>
              <a:rPr lang="en-US" sz="2400" dirty="0">
                <a:latin typeface="Times New Roman" panose="02020603050405020304" pitchFamily="18" charset="0"/>
                <a:cs typeface="Times New Roman" panose="02020603050405020304" pitchFamily="18" charset="0"/>
              </a:rPr>
              <a:t>Adam optimization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10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Output analyzing</a:t>
            </a:r>
          </a:p>
        </p:txBody>
      </p:sp>
      <p:sp>
        <p:nvSpPr>
          <p:cNvPr id="4" name="Slide Number Placeholder 3"/>
          <p:cNvSpPr>
            <a:spLocks noGrp="1"/>
          </p:cNvSpPr>
          <p:nvPr>
            <p:ph type="sldNum" sz="quarter" idx="12"/>
          </p:nvPr>
        </p:nvSpPr>
        <p:spPr/>
        <p:txBody>
          <a:bodyPr/>
          <a:lstStyle/>
          <a:p>
            <a:fld id="{76F96C40-0356-46F5-90E5-FF57DE76D9A0}" type="slidenum">
              <a:rPr lang="en-US" smtClean="0"/>
              <a:t>20</a:t>
            </a:fld>
            <a:endParaRPr lang="en-US"/>
          </a:p>
        </p:txBody>
      </p:sp>
      <p:sp>
        <p:nvSpPr>
          <p:cNvPr id="41" name="Content Placeholder 2"/>
          <p:cNvSpPr txBox="1">
            <a:spLocks/>
          </p:cNvSpPr>
          <p:nvPr/>
        </p:nvSpPr>
        <p:spPr>
          <a:xfrm>
            <a:off x="498194" y="1371600"/>
            <a:ext cx="8417206"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When we classify using </a:t>
            </a:r>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we can have the 10 outputs for each set of testing instances. The highest number makes the judgement about the actual class.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There is a code uploaded  on Canvas that can show you the output:</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914400" y="2514600"/>
            <a:ext cx="7010400" cy="461665"/>
          </a:xfrm>
          <a:prstGeom prst="rect">
            <a:avLst/>
          </a:prstGeom>
        </p:spPr>
        <p:txBody>
          <a:bodyPr wrap="square">
            <a:spAutoFit/>
          </a:bodyPr>
          <a:lstStyle/>
          <a:p>
            <a:r>
              <a:rPr lang="en-US" sz="1200" dirty="0">
                <a:solidFill>
                  <a:srgbClr val="000000"/>
                </a:solidFill>
                <a:latin typeface="Courier New" panose="02070309020205020404" pitchFamily="49" charset="0"/>
              </a:rPr>
              <a:t>predictions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model</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predict</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X_test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predictions</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0</a:t>
            </a:r>
            <a:r>
              <a:rPr lang="en-US" sz="1200" b="1" dirty="0">
                <a:solidFill>
                  <a:srgbClr val="000080"/>
                </a:solidFill>
                <a:latin typeface="Courier New" panose="02070309020205020404" pitchFamily="49" charset="0"/>
              </a:rPr>
              <a:t>]</a:t>
            </a:r>
            <a:endParaRPr lang="en-US" sz="1200" dirty="0">
              <a:solidFill>
                <a:srgbClr val="000000"/>
              </a:solidFill>
              <a:latin typeface="Courier New" panose="02070309020205020404" pitchFamily="49" charset="0"/>
            </a:endParaRPr>
          </a:p>
        </p:txBody>
      </p:sp>
      <p:pic>
        <p:nvPicPr>
          <p:cNvPr id="3" name="Picture 2"/>
          <p:cNvPicPr>
            <a:picLocks noChangeAspect="1"/>
          </p:cNvPicPr>
          <p:nvPr/>
        </p:nvPicPr>
        <p:blipFill>
          <a:blip r:embed="rId2"/>
          <a:stretch>
            <a:fillRect/>
          </a:stretch>
        </p:blipFill>
        <p:spPr>
          <a:xfrm>
            <a:off x="924339" y="3069126"/>
            <a:ext cx="4429125" cy="542925"/>
          </a:xfrm>
          <a:prstGeom prst="rect">
            <a:avLst/>
          </a:prstGeom>
        </p:spPr>
      </p:pic>
      <p:pic>
        <p:nvPicPr>
          <p:cNvPr id="8" name="Picture 7"/>
          <p:cNvPicPr>
            <a:picLocks noChangeAspect="1"/>
          </p:cNvPicPr>
          <p:nvPr/>
        </p:nvPicPr>
        <p:blipFill>
          <a:blip r:embed="rId3"/>
          <a:stretch>
            <a:fillRect/>
          </a:stretch>
        </p:blipFill>
        <p:spPr>
          <a:xfrm>
            <a:off x="1591710" y="4584254"/>
            <a:ext cx="1314450" cy="1390650"/>
          </a:xfrm>
          <a:prstGeom prst="rect">
            <a:avLst/>
          </a:prstGeom>
        </p:spPr>
      </p:pic>
      <p:pic>
        <p:nvPicPr>
          <p:cNvPr id="9" name="Picture 8"/>
          <p:cNvPicPr>
            <a:picLocks noChangeAspect="1"/>
          </p:cNvPicPr>
          <p:nvPr/>
        </p:nvPicPr>
        <p:blipFill>
          <a:blip r:embed="rId4"/>
          <a:stretch>
            <a:fillRect/>
          </a:stretch>
        </p:blipFill>
        <p:spPr>
          <a:xfrm>
            <a:off x="3366671" y="4457804"/>
            <a:ext cx="1333500" cy="1771650"/>
          </a:xfrm>
          <a:prstGeom prst="rect">
            <a:avLst/>
          </a:prstGeom>
        </p:spPr>
      </p:pic>
    </p:spTree>
    <p:extLst>
      <p:ext uri="{BB962C8B-B14F-4D97-AF65-F5344CB8AC3E}">
        <p14:creationId xmlns:p14="http://schemas.microsoft.com/office/powerpoint/2010/main" val="887150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a:latin typeface="Times New Roman" panose="02020603050405020304" pitchFamily="18" charset="0"/>
                <a:cs typeface="Times New Roman" panose="02020603050405020304" pitchFamily="18" charset="0"/>
              </a:rPr>
              <a:t>Assignment 4</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1228" y="1295622"/>
            <a:ext cx="8251772" cy="5257577"/>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For this example please work on Fashion MNIST dataset:</a:t>
            </a:r>
          </a:p>
          <a:p>
            <a:pPr marL="0" indent="0">
              <a:buNone/>
            </a:pPr>
            <a:r>
              <a:rPr lang="en-US" sz="2200" dirty="0">
                <a:latin typeface="Times New Roman" panose="02020603050405020304" pitchFamily="18" charset="0"/>
                <a:cs typeface="Times New Roman" panose="02020603050405020304" pitchFamily="18" charset="0"/>
              </a:rPr>
              <a:t>Learning curves has an important role in developing any machine learning algorithm. To understand the effect of changing the hyper parameters and their effect on deep network that we designed, draw two learning curves for Accuracy of test vs. epochs (whereas number of epochs is 65). Repeat this analysis </a:t>
            </a:r>
            <a:r>
              <a:rPr lang="en-US" sz="2200" b="1" dirty="0">
                <a:latin typeface="Times New Roman" panose="02020603050405020304" pitchFamily="18" charset="0"/>
                <a:cs typeface="Times New Roman" panose="02020603050405020304" pitchFamily="18" charset="0"/>
              </a:rPr>
              <a:t>twice</a:t>
            </a:r>
            <a:r>
              <a:rPr lang="en-US" sz="2200" dirty="0">
                <a:latin typeface="Times New Roman" panose="02020603050405020304" pitchFamily="18" charset="0"/>
                <a:cs typeface="Times New Roman" panose="02020603050405020304" pitchFamily="18" charset="0"/>
              </a:rPr>
              <a:t>:</a:t>
            </a:r>
          </a:p>
          <a:p>
            <a:pPr marL="857250" lvl="1" indent="-457200">
              <a:buAutoNum type="arabicParenR"/>
            </a:pPr>
            <a:r>
              <a:rPr lang="en-US" sz="2000" dirty="0">
                <a:latin typeface="Times New Roman" panose="02020603050405020304" pitchFamily="18" charset="0"/>
                <a:cs typeface="Times New Roman" panose="02020603050405020304" pitchFamily="18" charset="0"/>
              </a:rPr>
              <a:t>With Adam algorithm</a:t>
            </a:r>
          </a:p>
          <a:p>
            <a:pPr marL="857250" lvl="1" indent="-457200">
              <a:buAutoNum type="arabicParenR"/>
            </a:pPr>
            <a:r>
              <a:rPr lang="en-US" sz="2000" dirty="0">
                <a:latin typeface="Times New Roman" panose="02020603050405020304" pitchFamily="18" charset="0"/>
                <a:cs typeface="Times New Roman" panose="02020603050405020304" pitchFamily="18" charset="0"/>
              </a:rPr>
              <a:t>With SGD</a:t>
            </a:r>
          </a:p>
          <a:p>
            <a:pPr marL="457200" indent="-457200">
              <a:buAutoNum type="arabicParenR"/>
            </a:pP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6F96C40-0356-46F5-90E5-FF57DE76D9A0}" type="slidenum">
              <a:rPr lang="en-US" smtClean="0"/>
              <a:t>21</a:t>
            </a:fld>
            <a:endParaRPr lang="en-US"/>
          </a:p>
        </p:txBody>
      </p:sp>
    </p:spTree>
    <p:extLst>
      <p:ext uri="{BB962C8B-B14F-4D97-AF65-F5344CB8AC3E}">
        <p14:creationId xmlns:p14="http://schemas.microsoft.com/office/powerpoint/2010/main" val="96213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Example</a:t>
            </a:r>
          </a:p>
        </p:txBody>
      </p:sp>
      <p:sp>
        <p:nvSpPr>
          <p:cNvPr id="4" name="Slide Number Placeholder 3"/>
          <p:cNvSpPr>
            <a:spLocks noGrp="1"/>
          </p:cNvSpPr>
          <p:nvPr>
            <p:ph type="sldNum" sz="quarter" idx="12"/>
          </p:nvPr>
        </p:nvSpPr>
        <p:spPr/>
        <p:txBody>
          <a:bodyPr/>
          <a:lstStyle/>
          <a:p>
            <a:fld id="{76F96C40-0356-46F5-90E5-FF57DE76D9A0}" type="slidenum">
              <a:rPr lang="en-US" smtClean="0"/>
              <a:t>3</a:t>
            </a:fld>
            <a:endParaRPr lang="en-US"/>
          </a:p>
        </p:txBody>
      </p:sp>
      <p:sp>
        <p:nvSpPr>
          <p:cNvPr id="41" name="Content Placeholder 2"/>
          <p:cNvSpPr txBox="1">
            <a:spLocks/>
          </p:cNvSpPr>
          <p:nvPr/>
        </p:nvSpPr>
        <p:spPr>
          <a:xfrm>
            <a:off x="304800" y="1371600"/>
            <a:ext cx="28194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 Fashion MNIST dataset contains 70,000 grayscale images in 10 categories. The images show individual articles of clothing at low resolution (28 by 28 pixels), as seen here:</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124200" y="970345"/>
            <a:ext cx="5724525" cy="5762625"/>
          </a:xfrm>
          <a:prstGeom prst="rect">
            <a:avLst/>
          </a:prstGeom>
        </p:spPr>
      </p:pic>
    </p:spTree>
    <p:extLst>
      <p:ext uri="{BB962C8B-B14F-4D97-AF65-F5344CB8AC3E}">
        <p14:creationId xmlns:p14="http://schemas.microsoft.com/office/powerpoint/2010/main" val="159032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Loading data</a:t>
            </a:r>
          </a:p>
        </p:txBody>
      </p:sp>
      <p:sp>
        <p:nvSpPr>
          <p:cNvPr id="4" name="Slide Number Placeholder 3"/>
          <p:cNvSpPr>
            <a:spLocks noGrp="1"/>
          </p:cNvSpPr>
          <p:nvPr>
            <p:ph type="sldNum" sz="quarter" idx="12"/>
          </p:nvPr>
        </p:nvSpPr>
        <p:spPr/>
        <p:txBody>
          <a:bodyPr/>
          <a:lstStyle/>
          <a:p>
            <a:fld id="{76F96C40-0356-46F5-90E5-FF57DE76D9A0}" type="slidenum">
              <a:rPr lang="en-US" smtClean="0"/>
              <a:t>4</a:t>
            </a:fld>
            <a:endParaRPr lang="en-US"/>
          </a:p>
        </p:txBody>
      </p:sp>
      <p:sp>
        <p:nvSpPr>
          <p:cNvPr id="41" name="Content Placeholder 2"/>
          <p:cNvSpPr txBox="1">
            <a:spLocks/>
          </p:cNvSpPr>
          <p:nvPr/>
        </p:nvSpPr>
        <p:spPr>
          <a:xfrm>
            <a:off x="483313" y="3581400"/>
            <a:ext cx="3505200" cy="2514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The classes are shown in following table</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156295" y="3067050"/>
            <a:ext cx="4648200" cy="3790950"/>
          </a:xfrm>
          <a:prstGeom prst="rect">
            <a:avLst/>
          </a:prstGeom>
        </p:spPr>
      </p:pic>
      <p:sp>
        <p:nvSpPr>
          <p:cNvPr id="8" name="Content Placeholder 2"/>
          <p:cNvSpPr txBox="1">
            <a:spLocks/>
          </p:cNvSpPr>
          <p:nvPr/>
        </p:nvSpPr>
        <p:spPr>
          <a:xfrm>
            <a:off x="381000" y="1447800"/>
            <a:ext cx="84582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 The dataset can be loaded as below:</a:t>
            </a:r>
          </a:p>
          <a:p>
            <a:pPr marL="0" indent="0">
              <a:buNone/>
            </a:pPr>
            <a:r>
              <a:rPr lang="en-US" sz="1600" dirty="0">
                <a:solidFill>
                  <a:srgbClr val="008000"/>
                </a:solidFill>
                <a:latin typeface="Courier New" panose="02070309020205020404" pitchFamily="49" charset="0"/>
              </a:rPr>
              <a:t># Load dataset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fashion_mnist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keras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datasets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fashion_mnist</a:t>
            </a:r>
            <a:r>
              <a:rPr lang="en-US" sz="1600" dirty="0">
                <a:solidFill>
                  <a:srgbClr val="000000"/>
                </a:solidFill>
                <a:latin typeface="Courier New" panose="02070309020205020404" pitchFamily="49" charset="0"/>
              </a:rPr>
              <a:t> </a:t>
            </a:r>
          </a:p>
          <a:p>
            <a:pPr marL="0" indent="0">
              <a:buNone/>
            </a:pP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train_images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train_labels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test_images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test_labels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fashion_mnist</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load_data</a:t>
            </a:r>
            <a:r>
              <a:rPr lang="en-US" sz="1600" b="1" dirty="0">
                <a:solidFill>
                  <a:srgbClr val="000080"/>
                </a:solidFill>
                <a:latin typeface="Courier New" panose="02070309020205020404" pitchFamily="49" charset="0"/>
              </a:rPr>
              <a:t>()</a:t>
            </a:r>
            <a:endParaRPr lang="en-US" sz="1600" dirty="0"/>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90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Loading data</a:t>
            </a:r>
          </a:p>
        </p:txBody>
      </p:sp>
      <p:sp>
        <p:nvSpPr>
          <p:cNvPr id="4" name="Slide Number Placeholder 3"/>
          <p:cNvSpPr>
            <a:spLocks noGrp="1"/>
          </p:cNvSpPr>
          <p:nvPr>
            <p:ph type="sldNum" sz="quarter" idx="12"/>
          </p:nvPr>
        </p:nvSpPr>
        <p:spPr/>
        <p:txBody>
          <a:bodyPr/>
          <a:lstStyle/>
          <a:p>
            <a:fld id="{76F96C40-0356-46F5-90E5-FF57DE76D9A0}" type="slidenum">
              <a:rPr lang="en-US" smtClean="0"/>
              <a:t>5</a:t>
            </a:fld>
            <a:endParaRPr lang="en-US"/>
          </a:p>
        </p:txBody>
      </p:sp>
      <p:sp>
        <p:nvSpPr>
          <p:cNvPr id="8" name="Content Placeholder 2"/>
          <p:cNvSpPr txBox="1">
            <a:spLocks/>
          </p:cNvSpPr>
          <p:nvPr/>
        </p:nvSpPr>
        <p:spPr>
          <a:xfrm>
            <a:off x="381000" y="1447800"/>
            <a:ext cx="8458200"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 Each image is mapped to a single label. Since the class names are not included with the dataset, store them here to use later when plotting the images</a:t>
            </a:r>
          </a:p>
          <a:p>
            <a:pPr marL="0" indent="0">
              <a:buNone/>
            </a:pPr>
            <a:r>
              <a:rPr lang="en-US" sz="1600" dirty="0" err="1">
                <a:solidFill>
                  <a:srgbClr val="000000"/>
                </a:solidFill>
                <a:latin typeface="Courier New" panose="02070309020205020404" pitchFamily="49" charset="0"/>
              </a:rPr>
              <a:t>class_names</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'T-shirt/top'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'Trouser'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'Pullover'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'Dress'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'Coat'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'Sandal'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'Shirt'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'Sneaker'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'Bag'</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'Ankle boot'</a:t>
            </a:r>
            <a:r>
              <a:rPr lang="en-US" sz="1600" b="1" dirty="0">
                <a:solidFill>
                  <a:srgbClr val="000080"/>
                </a:solidFill>
                <a:latin typeface="Courier New" panose="02070309020205020404" pitchFamily="49" charset="0"/>
              </a:rPr>
              <a:t>]</a:t>
            </a:r>
            <a:endParaRPr lang="en-US" sz="1600" dirty="0"/>
          </a:p>
          <a:p>
            <a:r>
              <a:rPr lang="en-US" sz="2200" dirty="0">
                <a:latin typeface="Times New Roman" panose="02020603050405020304" pitchFamily="18" charset="0"/>
                <a:cs typeface="Times New Roman" panose="02020603050405020304" pitchFamily="18" charset="0"/>
              </a:rPr>
              <a:t>We can draw the images in the dataset:</a:t>
            </a:r>
          </a:p>
          <a:p>
            <a:pPr marL="0" indent="0">
              <a:buNone/>
            </a:pPr>
            <a:r>
              <a:rPr lang="en-US" sz="1600" dirty="0" err="1">
                <a:solidFill>
                  <a:srgbClr val="000000"/>
                </a:solidFill>
                <a:latin typeface="Courier New" panose="02070309020205020404" pitchFamily="49" charset="0"/>
              </a:rPr>
              <a:t>plt</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figure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plt</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imshow</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train_images</a:t>
            </a:r>
            <a:r>
              <a:rPr lang="en-US" sz="1600" b="1" dirty="0">
                <a:solidFill>
                  <a:srgbClr val="000080"/>
                </a:solidFill>
                <a:latin typeface="Courier New" panose="02070309020205020404" pitchFamily="49" charset="0"/>
              </a:rPr>
              <a:t>[</a:t>
            </a:r>
            <a:r>
              <a:rPr lang="en-US" sz="1600" dirty="0">
                <a:solidFill>
                  <a:srgbClr val="FF0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plt</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colorbar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plt</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grid</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False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plt</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show</a:t>
            </a:r>
            <a:r>
              <a:rPr lang="en-US" sz="1600" b="1" dirty="0">
                <a:solidFill>
                  <a:srgbClr val="000080"/>
                </a:solidFill>
                <a:latin typeface="Courier New" panose="02070309020205020404" pitchFamily="49" charset="0"/>
              </a:rPr>
              <a:t>()</a:t>
            </a:r>
            <a:endParaRPr lang="en-US" sz="1600" dirty="0"/>
          </a:p>
          <a:p>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495800" y="3810000"/>
            <a:ext cx="3200400" cy="2696966"/>
          </a:xfrm>
          <a:prstGeom prst="rect">
            <a:avLst/>
          </a:prstGeom>
        </p:spPr>
      </p:pic>
    </p:spTree>
    <p:extLst>
      <p:ext uri="{BB962C8B-B14F-4D97-AF65-F5344CB8AC3E}">
        <p14:creationId xmlns:p14="http://schemas.microsoft.com/office/powerpoint/2010/main" val="114993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Pre-processing</a:t>
            </a:r>
          </a:p>
        </p:txBody>
      </p:sp>
      <p:sp>
        <p:nvSpPr>
          <p:cNvPr id="4" name="Slide Number Placeholder 3"/>
          <p:cNvSpPr>
            <a:spLocks noGrp="1"/>
          </p:cNvSpPr>
          <p:nvPr>
            <p:ph type="sldNum" sz="quarter" idx="12"/>
          </p:nvPr>
        </p:nvSpPr>
        <p:spPr/>
        <p:txBody>
          <a:bodyPr/>
          <a:lstStyle/>
          <a:p>
            <a:fld id="{76F96C40-0356-46F5-90E5-FF57DE76D9A0}" type="slidenum">
              <a:rPr lang="en-US" smtClean="0"/>
              <a:t>6</a:t>
            </a:fld>
            <a:endParaRPr lang="en-US"/>
          </a:p>
        </p:txBody>
      </p:sp>
      <p:sp>
        <p:nvSpPr>
          <p:cNvPr id="8" name="Content Placeholder 2"/>
          <p:cNvSpPr txBox="1">
            <a:spLocks/>
          </p:cNvSpPr>
          <p:nvPr/>
        </p:nvSpPr>
        <p:spPr>
          <a:xfrm>
            <a:off x="381000" y="1447800"/>
            <a:ext cx="8458200" cy="525757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Normalize the data as we did before. </a:t>
            </a:r>
          </a:p>
          <a:p>
            <a:pPr marL="0" indent="0">
              <a:buNone/>
            </a:pPr>
            <a:r>
              <a:rPr lang="fr-FR" sz="1600" dirty="0" err="1">
                <a:solidFill>
                  <a:srgbClr val="000000"/>
                </a:solidFill>
                <a:latin typeface="Courier New" panose="02070309020205020404" pitchFamily="49" charset="0"/>
              </a:rPr>
              <a:t>train_images</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train_images</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0000"/>
                </a:solidFill>
                <a:latin typeface="Courier New" panose="02070309020205020404" pitchFamily="49" charset="0"/>
              </a:rPr>
              <a:t>255.0</a:t>
            </a:r>
            <a:r>
              <a:rPr lang="fr-FR" sz="1600" dirty="0">
                <a:solidFill>
                  <a:srgbClr val="000000"/>
                </a:solidFill>
                <a:latin typeface="Courier New" panose="02070309020205020404" pitchFamily="49" charset="0"/>
              </a:rPr>
              <a:t> </a:t>
            </a:r>
          </a:p>
          <a:p>
            <a:pPr marL="0" indent="0">
              <a:buNone/>
            </a:pPr>
            <a:r>
              <a:rPr lang="fr-FR" sz="1600" dirty="0" err="1">
                <a:solidFill>
                  <a:srgbClr val="000000"/>
                </a:solidFill>
                <a:latin typeface="Courier New" panose="02070309020205020404" pitchFamily="49" charset="0"/>
              </a:rPr>
              <a:t>test_images</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test_images</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0000"/>
                </a:solidFill>
                <a:latin typeface="Courier New" panose="02070309020205020404" pitchFamily="49" charset="0"/>
              </a:rPr>
              <a:t>255.0</a:t>
            </a:r>
            <a:endParaRPr lang="fr-FR" sz="1600" dirty="0"/>
          </a:p>
          <a:p>
            <a:r>
              <a:rPr lang="en-US" sz="2200" dirty="0">
                <a:latin typeface="Times New Roman" panose="02020603050405020304" pitchFamily="18" charset="0"/>
                <a:cs typeface="Times New Roman" panose="02020603050405020304" pitchFamily="18" charset="0"/>
              </a:rPr>
              <a:t>Draw dataset:</a:t>
            </a:r>
          </a:p>
          <a:p>
            <a:pPr marL="0" indent="0">
              <a:buNone/>
            </a:pPr>
            <a:r>
              <a:rPr lang="en-US" sz="1700" dirty="0" err="1">
                <a:solidFill>
                  <a:srgbClr val="000000"/>
                </a:solidFill>
                <a:latin typeface="Courier New" panose="02070309020205020404" pitchFamily="49" charset="0"/>
              </a:rPr>
              <a:t>plt</a:t>
            </a:r>
            <a:r>
              <a:rPr lang="en-US" sz="1700" b="1" dirty="0" err="1">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figure</a:t>
            </a:r>
            <a:r>
              <a:rPr lang="en-US" sz="1700" b="1" dirty="0">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figsize</a:t>
            </a:r>
            <a:r>
              <a:rPr lang="en-US" sz="1700" b="1" dirty="0">
                <a:solidFill>
                  <a:srgbClr val="000080"/>
                </a:solidFill>
                <a:latin typeface="Courier New" panose="02070309020205020404" pitchFamily="49" charset="0"/>
              </a:rPr>
              <a:t>=(</a:t>
            </a:r>
            <a:r>
              <a:rPr lang="en-US" sz="1700" dirty="0">
                <a:solidFill>
                  <a:srgbClr val="FF0000"/>
                </a:solidFill>
                <a:latin typeface="Courier New" panose="02070309020205020404" pitchFamily="49" charset="0"/>
              </a:rPr>
              <a:t>10</a:t>
            </a:r>
            <a:r>
              <a:rPr lang="en-US" sz="1700" b="1" dirty="0">
                <a:solidFill>
                  <a:srgbClr val="000080"/>
                </a:solidFill>
                <a:latin typeface="Courier New" panose="02070309020205020404" pitchFamily="49" charset="0"/>
              </a:rPr>
              <a:t>,</a:t>
            </a:r>
            <a:r>
              <a:rPr lang="en-US" sz="1700" dirty="0">
                <a:solidFill>
                  <a:srgbClr val="FF0000"/>
                </a:solidFill>
                <a:latin typeface="Courier New" panose="02070309020205020404" pitchFamily="49" charset="0"/>
              </a:rPr>
              <a:t>10</a:t>
            </a:r>
            <a:r>
              <a:rPr lang="en-US" sz="1700" b="1" dirty="0">
                <a:solidFill>
                  <a:srgbClr val="000080"/>
                </a:solidFill>
                <a:latin typeface="Courier New" panose="02070309020205020404" pitchFamily="49" charset="0"/>
              </a:rPr>
              <a:t>))</a:t>
            </a:r>
            <a:r>
              <a:rPr lang="en-US" sz="1700" dirty="0">
                <a:solidFill>
                  <a:srgbClr val="000000"/>
                </a:solidFill>
                <a:latin typeface="Courier New" panose="02070309020205020404" pitchFamily="49" charset="0"/>
              </a:rPr>
              <a:t> </a:t>
            </a:r>
          </a:p>
          <a:p>
            <a:pPr marL="0" indent="0">
              <a:buNone/>
            </a:pPr>
            <a:r>
              <a:rPr lang="en-US" sz="1700" b="1" dirty="0">
                <a:solidFill>
                  <a:srgbClr val="0000FF"/>
                </a:solidFill>
                <a:latin typeface="Courier New" panose="02070309020205020404" pitchFamily="49" charset="0"/>
              </a:rPr>
              <a:t>for</a:t>
            </a:r>
            <a:r>
              <a:rPr lang="en-US" sz="1700" dirty="0">
                <a:solidFill>
                  <a:srgbClr val="000000"/>
                </a:solidFill>
                <a:latin typeface="Courier New" panose="02070309020205020404" pitchFamily="49" charset="0"/>
              </a:rPr>
              <a:t> </a:t>
            </a:r>
            <a:r>
              <a:rPr lang="en-US" sz="1700" dirty="0" err="1">
                <a:solidFill>
                  <a:srgbClr val="000000"/>
                </a:solidFill>
                <a:latin typeface="Courier New" panose="02070309020205020404" pitchFamily="49" charset="0"/>
              </a:rPr>
              <a:t>i</a:t>
            </a:r>
            <a:r>
              <a:rPr lang="en-US" sz="1700" dirty="0">
                <a:solidFill>
                  <a:srgbClr val="000000"/>
                </a:solidFill>
                <a:latin typeface="Courier New" panose="02070309020205020404" pitchFamily="49" charset="0"/>
              </a:rPr>
              <a:t> </a:t>
            </a:r>
            <a:r>
              <a:rPr lang="en-US" sz="1700" b="1" dirty="0">
                <a:solidFill>
                  <a:srgbClr val="0000FF"/>
                </a:solidFill>
                <a:latin typeface="Courier New" panose="02070309020205020404" pitchFamily="49" charset="0"/>
              </a:rPr>
              <a:t>in</a:t>
            </a:r>
            <a:r>
              <a:rPr lang="en-US" sz="1700" dirty="0">
                <a:solidFill>
                  <a:srgbClr val="000000"/>
                </a:solidFill>
                <a:latin typeface="Courier New" panose="02070309020205020404" pitchFamily="49" charset="0"/>
              </a:rPr>
              <a:t> range</a:t>
            </a:r>
            <a:r>
              <a:rPr lang="en-US" sz="1700" b="1" dirty="0">
                <a:solidFill>
                  <a:srgbClr val="000080"/>
                </a:solidFill>
                <a:latin typeface="Courier New" panose="02070309020205020404" pitchFamily="49" charset="0"/>
              </a:rPr>
              <a:t>(</a:t>
            </a:r>
            <a:r>
              <a:rPr lang="en-US" sz="1700" dirty="0">
                <a:solidFill>
                  <a:srgbClr val="FF0000"/>
                </a:solidFill>
                <a:latin typeface="Courier New" panose="02070309020205020404" pitchFamily="49" charset="0"/>
              </a:rPr>
              <a:t>25</a:t>
            </a:r>
            <a:r>
              <a:rPr lang="en-US" sz="1700" b="1" dirty="0">
                <a:solidFill>
                  <a:srgbClr val="000080"/>
                </a:solidFill>
                <a:latin typeface="Courier New" panose="02070309020205020404" pitchFamily="49" charset="0"/>
              </a:rPr>
              <a:t>):</a:t>
            </a:r>
            <a:r>
              <a:rPr lang="en-US" sz="1700" dirty="0">
                <a:solidFill>
                  <a:srgbClr val="000000"/>
                </a:solidFill>
                <a:latin typeface="Courier New" panose="02070309020205020404" pitchFamily="49" charset="0"/>
              </a:rPr>
              <a:t> </a:t>
            </a:r>
          </a:p>
          <a:p>
            <a:pPr marL="400050" lvl="1" indent="0">
              <a:buNone/>
            </a:pPr>
            <a:r>
              <a:rPr lang="en-US" sz="1700" dirty="0" err="1">
                <a:solidFill>
                  <a:srgbClr val="000000"/>
                </a:solidFill>
                <a:latin typeface="Courier New" panose="02070309020205020404" pitchFamily="49" charset="0"/>
              </a:rPr>
              <a:t>plt</a:t>
            </a:r>
            <a:r>
              <a:rPr lang="en-US" sz="1700" b="1" dirty="0" err="1">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subplot</a:t>
            </a:r>
            <a:r>
              <a:rPr lang="en-US" sz="1700" b="1" dirty="0">
                <a:solidFill>
                  <a:srgbClr val="000080"/>
                </a:solidFill>
                <a:latin typeface="Courier New" panose="02070309020205020404" pitchFamily="49" charset="0"/>
              </a:rPr>
              <a:t>(</a:t>
            </a:r>
            <a:r>
              <a:rPr lang="en-US" sz="1700" dirty="0">
                <a:solidFill>
                  <a:srgbClr val="FF0000"/>
                </a:solidFill>
                <a:latin typeface="Courier New" panose="02070309020205020404" pitchFamily="49" charset="0"/>
              </a:rPr>
              <a:t>5</a:t>
            </a:r>
            <a:r>
              <a:rPr lang="en-US" sz="1700" b="1" dirty="0">
                <a:solidFill>
                  <a:srgbClr val="000080"/>
                </a:solidFill>
                <a:latin typeface="Courier New" panose="02070309020205020404" pitchFamily="49" charset="0"/>
              </a:rPr>
              <a:t>,</a:t>
            </a:r>
            <a:r>
              <a:rPr lang="en-US" sz="1700" dirty="0">
                <a:solidFill>
                  <a:srgbClr val="FF0000"/>
                </a:solidFill>
                <a:latin typeface="Courier New" panose="02070309020205020404" pitchFamily="49" charset="0"/>
              </a:rPr>
              <a:t>5</a:t>
            </a:r>
            <a:r>
              <a:rPr lang="en-US" sz="1700" b="1" dirty="0">
                <a:solidFill>
                  <a:srgbClr val="000080"/>
                </a:solidFill>
                <a:latin typeface="Courier New" panose="02070309020205020404" pitchFamily="49" charset="0"/>
              </a:rPr>
              <a:t>,</a:t>
            </a:r>
            <a:r>
              <a:rPr lang="en-US" sz="1700" dirty="0">
                <a:solidFill>
                  <a:srgbClr val="000000"/>
                </a:solidFill>
                <a:latin typeface="Courier New" panose="02070309020205020404" pitchFamily="49" charset="0"/>
              </a:rPr>
              <a:t>i</a:t>
            </a:r>
            <a:r>
              <a:rPr lang="en-US" sz="1700" b="1" dirty="0">
                <a:solidFill>
                  <a:srgbClr val="000080"/>
                </a:solidFill>
                <a:latin typeface="Courier New" panose="02070309020205020404" pitchFamily="49" charset="0"/>
              </a:rPr>
              <a:t>+</a:t>
            </a:r>
            <a:r>
              <a:rPr lang="en-US" sz="1700" dirty="0">
                <a:solidFill>
                  <a:srgbClr val="FF0000"/>
                </a:solidFill>
                <a:latin typeface="Courier New" panose="02070309020205020404" pitchFamily="49" charset="0"/>
              </a:rPr>
              <a:t>1</a:t>
            </a:r>
            <a:r>
              <a:rPr lang="en-US" sz="1700" b="1" dirty="0">
                <a:solidFill>
                  <a:srgbClr val="000080"/>
                </a:solidFill>
                <a:latin typeface="Courier New" panose="02070309020205020404" pitchFamily="49" charset="0"/>
              </a:rPr>
              <a:t>)</a:t>
            </a:r>
            <a:r>
              <a:rPr lang="en-US" sz="1700" dirty="0">
                <a:solidFill>
                  <a:srgbClr val="000000"/>
                </a:solidFill>
                <a:latin typeface="Courier New" panose="02070309020205020404" pitchFamily="49" charset="0"/>
              </a:rPr>
              <a:t> </a:t>
            </a:r>
          </a:p>
          <a:p>
            <a:pPr marL="400050" lvl="1" indent="0">
              <a:buNone/>
            </a:pPr>
            <a:r>
              <a:rPr lang="en-US" sz="1700" dirty="0" err="1">
                <a:solidFill>
                  <a:srgbClr val="000000"/>
                </a:solidFill>
                <a:latin typeface="Courier New" panose="02070309020205020404" pitchFamily="49" charset="0"/>
              </a:rPr>
              <a:t>plt</a:t>
            </a:r>
            <a:r>
              <a:rPr lang="en-US" sz="1700" b="1" dirty="0" err="1">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xticks</a:t>
            </a:r>
            <a:r>
              <a:rPr lang="en-US" sz="1700" b="1" dirty="0">
                <a:solidFill>
                  <a:srgbClr val="000080"/>
                </a:solidFill>
                <a:latin typeface="Courier New" panose="02070309020205020404" pitchFamily="49" charset="0"/>
              </a:rPr>
              <a:t>([])</a:t>
            </a:r>
            <a:r>
              <a:rPr lang="en-US" sz="1700" dirty="0">
                <a:solidFill>
                  <a:srgbClr val="000000"/>
                </a:solidFill>
                <a:latin typeface="Courier New" panose="02070309020205020404" pitchFamily="49" charset="0"/>
              </a:rPr>
              <a:t> </a:t>
            </a:r>
          </a:p>
          <a:p>
            <a:pPr marL="400050" lvl="1" indent="0">
              <a:buNone/>
            </a:pPr>
            <a:r>
              <a:rPr lang="en-US" sz="1700" dirty="0" err="1">
                <a:solidFill>
                  <a:srgbClr val="000000"/>
                </a:solidFill>
                <a:latin typeface="Courier New" panose="02070309020205020404" pitchFamily="49" charset="0"/>
              </a:rPr>
              <a:t>plt</a:t>
            </a:r>
            <a:r>
              <a:rPr lang="en-US" sz="1700" b="1" dirty="0" err="1">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yticks</a:t>
            </a:r>
            <a:r>
              <a:rPr lang="en-US" sz="1700" b="1" dirty="0">
                <a:solidFill>
                  <a:srgbClr val="000080"/>
                </a:solidFill>
                <a:latin typeface="Courier New" panose="02070309020205020404" pitchFamily="49" charset="0"/>
              </a:rPr>
              <a:t>([])</a:t>
            </a:r>
            <a:r>
              <a:rPr lang="en-US" sz="1700" dirty="0">
                <a:solidFill>
                  <a:srgbClr val="000000"/>
                </a:solidFill>
                <a:latin typeface="Courier New" panose="02070309020205020404" pitchFamily="49" charset="0"/>
              </a:rPr>
              <a:t> </a:t>
            </a:r>
          </a:p>
          <a:p>
            <a:pPr marL="400050" lvl="1" indent="0">
              <a:buNone/>
            </a:pPr>
            <a:r>
              <a:rPr lang="en-US" sz="1700" dirty="0" err="1">
                <a:solidFill>
                  <a:srgbClr val="000000"/>
                </a:solidFill>
                <a:latin typeface="Courier New" panose="02070309020205020404" pitchFamily="49" charset="0"/>
              </a:rPr>
              <a:t>plt</a:t>
            </a:r>
            <a:r>
              <a:rPr lang="en-US" sz="1700" b="1" dirty="0" err="1">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grid</a:t>
            </a:r>
            <a:r>
              <a:rPr lang="en-US" sz="1700" b="1" dirty="0">
                <a:solidFill>
                  <a:srgbClr val="000080"/>
                </a:solidFill>
                <a:latin typeface="Courier New" panose="02070309020205020404" pitchFamily="49" charset="0"/>
              </a:rPr>
              <a:t>(</a:t>
            </a:r>
            <a:r>
              <a:rPr lang="en-US" sz="1700" b="1" dirty="0">
                <a:solidFill>
                  <a:srgbClr val="0000FF"/>
                </a:solidFill>
                <a:latin typeface="Courier New" panose="02070309020205020404" pitchFamily="49" charset="0"/>
              </a:rPr>
              <a:t>False</a:t>
            </a:r>
            <a:r>
              <a:rPr lang="en-US" sz="1700" b="1" dirty="0">
                <a:solidFill>
                  <a:srgbClr val="000080"/>
                </a:solidFill>
                <a:latin typeface="Courier New" panose="02070309020205020404" pitchFamily="49" charset="0"/>
              </a:rPr>
              <a:t>)</a:t>
            </a:r>
            <a:r>
              <a:rPr lang="en-US" sz="1700" dirty="0">
                <a:solidFill>
                  <a:srgbClr val="000000"/>
                </a:solidFill>
                <a:latin typeface="Courier New" panose="02070309020205020404" pitchFamily="49" charset="0"/>
              </a:rPr>
              <a:t> </a:t>
            </a:r>
          </a:p>
          <a:p>
            <a:pPr marL="400050" lvl="1" indent="0">
              <a:buNone/>
            </a:pPr>
            <a:r>
              <a:rPr lang="en-US" sz="1700" dirty="0" err="1">
                <a:solidFill>
                  <a:srgbClr val="000000"/>
                </a:solidFill>
                <a:latin typeface="Courier New" panose="02070309020205020404" pitchFamily="49" charset="0"/>
              </a:rPr>
              <a:t>plt</a:t>
            </a:r>
            <a:r>
              <a:rPr lang="en-US" sz="1700" b="1" dirty="0" err="1">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imshow</a:t>
            </a:r>
            <a:r>
              <a:rPr lang="en-US" sz="1700" b="1" dirty="0">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train_images</a:t>
            </a:r>
            <a:r>
              <a:rPr lang="en-US" sz="1700" b="1" dirty="0">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i</a:t>
            </a:r>
            <a:r>
              <a:rPr lang="en-US" sz="1700" b="1" dirty="0">
                <a:solidFill>
                  <a:srgbClr val="000080"/>
                </a:solidFill>
                <a:latin typeface="Courier New" panose="02070309020205020404" pitchFamily="49" charset="0"/>
              </a:rPr>
              <a:t>],</a:t>
            </a:r>
            <a:r>
              <a:rPr lang="en-US" sz="1700" dirty="0">
                <a:solidFill>
                  <a:srgbClr val="000000"/>
                </a:solidFill>
                <a:latin typeface="Courier New" panose="02070309020205020404" pitchFamily="49" charset="0"/>
              </a:rPr>
              <a:t> </a:t>
            </a:r>
            <a:r>
              <a:rPr lang="en-US" sz="1700" dirty="0" err="1">
                <a:solidFill>
                  <a:srgbClr val="000000"/>
                </a:solidFill>
                <a:latin typeface="Courier New" panose="02070309020205020404" pitchFamily="49" charset="0"/>
              </a:rPr>
              <a:t>cmap</a:t>
            </a:r>
            <a:r>
              <a:rPr lang="en-US" sz="1700" b="1" dirty="0">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plt</a:t>
            </a:r>
            <a:r>
              <a:rPr lang="en-US" sz="1700" b="1" dirty="0" err="1">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cm</a:t>
            </a:r>
            <a:r>
              <a:rPr lang="en-US" sz="1700" b="1" dirty="0" err="1">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binary</a:t>
            </a:r>
            <a:r>
              <a:rPr lang="en-US" sz="1700" b="1" dirty="0">
                <a:solidFill>
                  <a:srgbClr val="000080"/>
                </a:solidFill>
                <a:latin typeface="Courier New" panose="02070309020205020404" pitchFamily="49" charset="0"/>
              </a:rPr>
              <a:t>)</a:t>
            </a:r>
          </a:p>
          <a:p>
            <a:pPr marL="400050" lvl="1" indent="0">
              <a:buNone/>
            </a:pPr>
            <a:r>
              <a:rPr lang="en-US" sz="1700" dirty="0" err="1">
                <a:solidFill>
                  <a:srgbClr val="000000"/>
                </a:solidFill>
                <a:latin typeface="Courier New" panose="02070309020205020404" pitchFamily="49" charset="0"/>
              </a:rPr>
              <a:t>plt</a:t>
            </a:r>
            <a:r>
              <a:rPr lang="en-US" sz="1700" b="1" dirty="0" err="1">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xlabel</a:t>
            </a:r>
            <a:r>
              <a:rPr lang="en-US" sz="1700" b="1" dirty="0">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class_names</a:t>
            </a:r>
            <a:r>
              <a:rPr lang="en-US" sz="1700" b="1" dirty="0">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train_labels</a:t>
            </a:r>
            <a:r>
              <a:rPr lang="en-US" sz="1700" b="1" dirty="0">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i</a:t>
            </a:r>
            <a:r>
              <a:rPr lang="en-US" sz="1700" b="1" dirty="0">
                <a:solidFill>
                  <a:srgbClr val="000080"/>
                </a:solidFill>
                <a:latin typeface="Courier New" panose="02070309020205020404" pitchFamily="49" charset="0"/>
              </a:rPr>
              <a:t>]])</a:t>
            </a:r>
            <a:r>
              <a:rPr lang="en-US" sz="1700" dirty="0">
                <a:solidFill>
                  <a:srgbClr val="000000"/>
                </a:solidFill>
                <a:latin typeface="Courier New" panose="02070309020205020404" pitchFamily="49" charset="0"/>
              </a:rPr>
              <a:t> </a:t>
            </a:r>
          </a:p>
          <a:p>
            <a:endParaRPr lang="en-US" sz="2200" dirty="0">
              <a:latin typeface="Times New Roman" panose="02020603050405020304" pitchFamily="18" charset="0"/>
              <a:cs typeface="Times New Roman" panose="02020603050405020304" pitchFamily="18" charset="0"/>
            </a:endParaRPr>
          </a:p>
          <a:p>
            <a:pPr marL="0" indent="0">
              <a:buNone/>
            </a:pPr>
            <a:r>
              <a:rPr lang="en-US" sz="1700" dirty="0" err="1">
                <a:solidFill>
                  <a:srgbClr val="000000"/>
                </a:solidFill>
                <a:latin typeface="Courier New" panose="02070309020205020404" pitchFamily="49" charset="0"/>
              </a:rPr>
              <a:t>plt</a:t>
            </a:r>
            <a:r>
              <a:rPr lang="en-US" sz="1700" b="1" dirty="0" err="1">
                <a:solidFill>
                  <a:srgbClr val="000080"/>
                </a:solidFill>
                <a:latin typeface="Courier New" panose="02070309020205020404" pitchFamily="49" charset="0"/>
              </a:rPr>
              <a:t>.</a:t>
            </a:r>
            <a:r>
              <a:rPr lang="en-US" sz="1700" dirty="0" err="1">
                <a:solidFill>
                  <a:srgbClr val="000000"/>
                </a:solidFill>
                <a:latin typeface="Courier New" panose="02070309020205020404" pitchFamily="49" charset="0"/>
              </a:rPr>
              <a:t>show</a:t>
            </a:r>
            <a:r>
              <a:rPr lang="en-US" sz="1700" b="1" dirty="0">
                <a:solidFill>
                  <a:srgbClr val="000080"/>
                </a:solidFill>
                <a:latin typeface="Courier New" panose="02070309020205020404" pitchFamily="49" charset="0"/>
              </a:rPr>
              <a:t>()</a:t>
            </a:r>
            <a:endParaRPr lang="en-US" sz="1700" dirty="0"/>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220509" y="1294616"/>
            <a:ext cx="3634535" cy="3627422"/>
          </a:xfrm>
          <a:prstGeom prst="rect">
            <a:avLst/>
          </a:prstGeom>
        </p:spPr>
      </p:pic>
    </p:spTree>
    <p:extLst>
      <p:ext uri="{BB962C8B-B14F-4D97-AF65-F5344CB8AC3E}">
        <p14:creationId xmlns:p14="http://schemas.microsoft.com/office/powerpoint/2010/main" val="4133355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Model design</a:t>
            </a:r>
          </a:p>
        </p:txBody>
      </p:sp>
      <p:sp>
        <p:nvSpPr>
          <p:cNvPr id="4" name="Slide Number Placeholder 3"/>
          <p:cNvSpPr>
            <a:spLocks noGrp="1"/>
          </p:cNvSpPr>
          <p:nvPr>
            <p:ph type="sldNum" sz="quarter" idx="12"/>
          </p:nvPr>
        </p:nvSpPr>
        <p:spPr/>
        <p:txBody>
          <a:bodyPr/>
          <a:lstStyle/>
          <a:p>
            <a:fld id="{76F96C40-0356-46F5-90E5-FF57DE76D9A0}" type="slidenum">
              <a:rPr lang="en-US" smtClean="0"/>
              <a:t>7</a:t>
            </a:fld>
            <a:endParaRPr lang="en-US"/>
          </a:p>
        </p:txBody>
      </p:sp>
      <p:sp>
        <p:nvSpPr>
          <p:cNvPr id="41" name="Content Placeholder 2"/>
          <p:cNvSpPr txBox="1">
            <a:spLocks/>
          </p:cNvSpPr>
          <p:nvPr/>
        </p:nvSpPr>
        <p:spPr>
          <a:xfrm>
            <a:off x="498194" y="1371600"/>
            <a:ext cx="8417206"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706297" y="1225689"/>
            <a:ext cx="8001000" cy="5078313"/>
          </a:xfrm>
          <a:prstGeom prst="rect">
            <a:avLst/>
          </a:prstGeom>
        </p:spPr>
        <p:txBody>
          <a:bodyPr wrap="square">
            <a:spAutoFit/>
          </a:bodyPr>
          <a:lstStyle/>
          <a:p>
            <a:r>
              <a:rPr lang="en-US" sz="1200" dirty="0" err="1">
                <a:solidFill>
                  <a:srgbClr val="000000"/>
                </a:solidFill>
                <a:latin typeface="Courier New" panose="02070309020205020404" pitchFamily="49" charset="0"/>
              </a:rPr>
              <a:t>num_pixels</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train_images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shape</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1</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train_images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shape</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2</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8000"/>
                </a:solidFill>
                <a:latin typeface="Courier New" panose="02070309020205020404" pitchFamily="49" charset="0"/>
              </a:rPr>
              <a:t>#28*28 = 784</a:t>
            </a:r>
            <a:r>
              <a:rPr lang="en-US" sz="1200" dirty="0">
                <a:solidFill>
                  <a:srgbClr val="000000"/>
                </a:solidFill>
                <a:latin typeface="Courier New" panose="02070309020205020404" pitchFamily="49" charset="0"/>
              </a:rPr>
              <a:t> </a:t>
            </a:r>
          </a:p>
          <a:p>
            <a:r>
              <a:rPr lang="en-US" sz="1200" dirty="0" err="1">
                <a:solidFill>
                  <a:srgbClr val="000000"/>
                </a:solidFill>
                <a:latin typeface="Courier New" panose="02070309020205020404" pitchFamily="49" charset="0"/>
              </a:rPr>
              <a:t>X_train</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train_images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reshape</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train_images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shape</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0</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num_pixels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err="1">
                <a:solidFill>
                  <a:srgbClr val="000000"/>
                </a:solidFill>
                <a:latin typeface="Courier New" panose="02070309020205020404" pitchFamily="49" charset="0"/>
              </a:rPr>
              <a:t>X_test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test_images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reshape</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test_images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shape</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0</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num_pixels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8000"/>
                </a:solidFill>
                <a:latin typeface="Courier New" panose="02070309020205020404" pitchFamily="49" charset="0"/>
              </a:rPr>
              <a:t># normalize inputs from 0-255 to 0-1</a:t>
            </a:r>
            <a:r>
              <a:rPr lang="en-US" sz="1200" dirty="0">
                <a:solidFill>
                  <a:srgbClr val="000000"/>
                </a:solidFill>
                <a:latin typeface="Courier New" panose="02070309020205020404" pitchFamily="49" charset="0"/>
              </a:rPr>
              <a:t> </a:t>
            </a:r>
          </a:p>
          <a:p>
            <a:r>
              <a:rPr lang="en-US" sz="1200" dirty="0" err="1">
                <a:solidFill>
                  <a:srgbClr val="000000"/>
                </a:solidFill>
                <a:latin typeface="Courier New" panose="02070309020205020404" pitchFamily="49" charset="0"/>
              </a:rPr>
              <a:t>X_train</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X_train</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255</a:t>
            </a:r>
            <a:r>
              <a:rPr lang="en-US" sz="1200" dirty="0">
                <a:solidFill>
                  <a:srgbClr val="000000"/>
                </a:solidFill>
                <a:latin typeface="Courier New" panose="02070309020205020404" pitchFamily="49" charset="0"/>
              </a:rPr>
              <a:t> </a:t>
            </a:r>
          </a:p>
          <a:p>
            <a:r>
              <a:rPr lang="en-US" sz="1200" dirty="0" err="1">
                <a:solidFill>
                  <a:srgbClr val="000000"/>
                </a:solidFill>
                <a:latin typeface="Courier New" panose="02070309020205020404" pitchFamily="49" charset="0"/>
              </a:rPr>
              <a:t>X_test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X_test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255</a:t>
            </a:r>
            <a:r>
              <a:rPr lang="en-US" sz="1200" dirty="0">
                <a:solidFill>
                  <a:srgbClr val="000000"/>
                </a:solidFill>
                <a:latin typeface="Courier New" panose="02070309020205020404" pitchFamily="49" charset="0"/>
              </a:rPr>
              <a:t> </a:t>
            </a:r>
          </a:p>
          <a:p>
            <a:r>
              <a:rPr lang="en-US" sz="1200" dirty="0" err="1">
                <a:solidFill>
                  <a:srgbClr val="000000"/>
                </a:solidFill>
                <a:latin typeface="Courier New" panose="02070309020205020404" pitchFamily="49" charset="0"/>
              </a:rPr>
              <a:t>Y_test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test_labels</a:t>
            </a:r>
            <a:r>
              <a:rPr lang="en-US" sz="1200" dirty="0">
                <a:solidFill>
                  <a:srgbClr val="000000"/>
                </a:solidFill>
                <a:latin typeface="Courier New" panose="02070309020205020404" pitchFamily="49" charset="0"/>
              </a:rPr>
              <a:t> </a:t>
            </a:r>
          </a:p>
          <a:p>
            <a:r>
              <a:rPr lang="en-US" sz="1200" b="1" dirty="0">
                <a:solidFill>
                  <a:srgbClr val="0000FF"/>
                </a:solidFill>
                <a:latin typeface="Courier New" panose="02070309020205020404" pitchFamily="49" charset="0"/>
              </a:rPr>
              <a:t>from</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keras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utils</a:t>
            </a:r>
            <a:r>
              <a:rPr lang="en-US" sz="1200" dirty="0">
                <a:solidFill>
                  <a:srgbClr val="000000"/>
                </a:solidFill>
                <a:latin typeface="Courier New" panose="02070309020205020404" pitchFamily="49" charset="0"/>
              </a:rPr>
              <a:t> </a:t>
            </a:r>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np_utils</a:t>
            </a:r>
            <a:r>
              <a:rPr lang="en-US" sz="1200" dirty="0">
                <a:solidFill>
                  <a:srgbClr val="000000"/>
                </a:solidFill>
                <a:latin typeface="Courier New" panose="02070309020205020404" pitchFamily="49" charset="0"/>
              </a:rPr>
              <a:t> </a:t>
            </a:r>
          </a:p>
          <a:p>
            <a:r>
              <a:rPr lang="en-US" sz="1200" dirty="0">
                <a:solidFill>
                  <a:srgbClr val="008000"/>
                </a:solidFill>
                <a:latin typeface="Courier New" panose="02070309020205020404" pitchFamily="49" charset="0"/>
              </a:rPr>
              <a:t># one hot encode outputs</a:t>
            </a:r>
            <a:r>
              <a:rPr lang="en-US" sz="1200" dirty="0">
                <a:solidFill>
                  <a:srgbClr val="000000"/>
                </a:solidFill>
                <a:latin typeface="Courier New" panose="02070309020205020404" pitchFamily="49" charset="0"/>
              </a:rPr>
              <a:t> </a:t>
            </a:r>
          </a:p>
          <a:p>
            <a:r>
              <a:rPr lang="en-US" sz="1200" dirty="0" err="1">
                <a:solidFill>
                  <a:srgbClr val="000000"/>
                </a:solidFill>
                <a:latin typeface="Courier New" panose="02070309020205020404" pitchFamily="49" charset="0"/>
              </a:rPr>
              <a:t>y_train</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np_utils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to_categorical</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train_labels</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err="1">
                <a:solidFill>
                  <a:srgbClr val="000000"/>
                </a:solidFill>
                <a:latin typeface="Courier New" panose="02070309020205020404" pitchFamily="49" charset="0"/>
              </a:rPr>
              <a:t>y_test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np_utils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to_categorical</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test_labels</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b="1" dirty="0">
                <a:solidFill>
                  <a:srgbClr val="0000FF"/>
                </a:solidFill>
                <a:latin typeface="Courier New" panose="02070309020205020404" pitchFamily="49" charset="0"/>
              </a:rPr>
              <a:t>from</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tensorflow.keras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models</a:t>
            </a:r>
            <a:r>
              <a:rPr lang="en-US" sz="1200" dirty="0">
                <a:solidFill>
                  <a:srgbClr val="000000"/>
                </a:solidFill>
                <a:latin typeface="Courier New" panose="02070309020205020404" pitchFamily="49" charset="0"/>
              </a:rPr>
              <a:t> </a:t>
            </a:r>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Sequential </a:t>
            </a:r>
          </a:p>
          <a:p>
            <a:r>
              <a:rPr lang="en-US" sz="1200" b="1" dirty="0">
                <a:solidFill>
                  <a:srgbClr val="0000FF"/>
                </a:solidFill>
                <a:latin typeface="Courier New" panose="02070309020205020404" pitchFamily="49" charset="0"/>
              </a:rPr>
              <a:t>from</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tensorflow.keras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layers</a:t>
            </a:r>
            <a:r>
              <a:rPr lang="en-US" sz="1200" dirty="0">
                <a:solidFill>
                  <a:srgbClr val="000000"/>
                </a:solidFill>
                <a:latin typeface="Courier New" panose="02070309020205020404" pitchFamily="49" charset="0"/>
              </a:rPr>
              <a:t> </a:t>
            </a:r>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Dense </a:t>
            </a:r>
          </a:p>
          <a:p>
            <a:r>
              <a:rPr lang="en-US" sz="1200" b="1" dirty="0">
                <a:solidFill>
                  <a:srgbClr val="0000FF"/>
                </a:solidFill>
                <a:latin typeface="Courier New" panose="02070309020205020404" pitchFamily="49" charset="0"/>
              </a:rPr>
              <a:t>from</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tensorflow.keras</a:t>
            </a:r>
            <a:r>
              <a:rPr lang="en-US" sz="1200" dirty="0">
                <a:solidFill>
                  <a:srgbClr val="000000"/>
                </a:solidFill>
                <a:latin typeface="Courier New" panose="02070309020205020404" pitchFamily="49" charset="0"/>
              </a:rPr>
              <a:t> </a:t>
            </a:r>
            <a:r>
              <a:rPr lang="en-US" sz="1200" b="1" dirty="0">
                <a:solidFill>
                  <a:srgbClr val="0000FF"/>
                </a:solidFill>
                <a:latin typeface="Courier New" panose="02070309020205020404" pitchFamily="49" charset="0"/>
              </a:rPr>
              <a:t>import</a:t>
            </a:r>
            <a:r>
              <a:rPr lang="en-US" sz="1200" dirty="0">
                <a:solidFill>
                  <a:srgbClr val="000000"/>
                </a:solidFill>
                <a:latin typeface="Courier New" panose="02070309020205020404" pitchFamily="49" charset="0"/>
              </a:rPr>
              <a:t> optimizers </a:t>
            </a:r>
          </a:p>
          <a:p>
            <a:r>
              <a:rPr lang="en-US" sz="1200" dirty="0" err="1">
                <a:solidFill>
                  <a:srgbClr val="000000"/>
                </a:solidFill>
                <a:latin typeface="Courier New" panose="02070309020205020404" pitchFamily="49" charset="0"/>
              </a:rPr>
              <a:t>hidden_nodes</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FF0000"/>
                </a:solidFill>
                <a:latin typeface="Courier New" panose="02070309020205020404" pitchFamily="49" charset="0"/>
              </a:rPr>
              <a:t>128</a:t>
            </a:r>
            <a:r>
              <a:rPr lang="en-US" sz="1200" dirty="0">
                <a:solidFill>
                  <a:srgbClr val="000000"/>
                </a:solidFill>
                <a:latin typeface="Courier New" panose="02070309020205020404" pitchFamily="49" charset="0"/>
              </a:rPr>
              <a:t> </a:t>
            </a:r>
          </a:p>
          <a:p>
            <a:r>
              <a:rPr lang="en-US" sz="1200" dirty="0" err="1">
                <a:solidFill>
                  <a:srgbClr val="000000"/>
                </a:solidFill>
                <a:latin typeface="Courier New" panose="02070309020205020404" pitchFamily="49" charset="0"/>
              </a:rPr>
              <a:t>num_classes</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y_test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shape</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1</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b="1" dirty="0" err="1">
                <a:solidFill>
                  <a:srgbClr val="0000FF"/>
                </a:solidFill>
                <a:latin typeface="Courier New" panose="02070309020205020404" pitchFamily="49" charset="0"/>
              </a:rPr>
              <a:t>def</a:t>
            </a:r>
            <a:r>
              <a:rPr lang="en-US" sz="1200" dirty="0">
                <a:solidFill>
                  <a:srgbClr val="000000"/>
                </a:solidFill>
                <a:latin typeface="Courier New" panose="02070309020205020404" pitchFamily="49" charset="0"/>
              </a:rPr>
              <a:t> </a:t>
            </a:r>
            <a:r>
              <a:rPr lang="en-US" sz="1200" dirty="0" err="1">
                <a:solidFill>
                  <a:srgbClr val="FF00FF"/>
                </a:solidFill>
                <a:latin typeface="Courier New" panose="02070309020205020404" pitchFamily="49" charset="0"/>
              </a:rPr>
              <a:t>baseline_model</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pPr lvl="1"/>
            <a:r>
              <a:rPr lang="en-US" sz="1200" dirty="0">
                <a:solidFill>
                  <a:srgbClr val="008000"/>
                </a:solidFill>
                <a:latin typeface="Courier New" panose="02070309020205020404" pitchFamily="49" charset="0"/>
              </a:rPr>
              <a:t># create model</a:t>
            </a:r>
            <a:r>
              <a:rPr lang="en-US" sz="1200" dirty="0">
                <a:solidFill>
                  <a:srgbClr val="000000"/>
                </a:solidFill>
                <a:latin typeface="Courier New" panose="02070309020205020404" pitchFamily="49" charset="0"/>
              </a:rPr>
              <a:t> </a:t>
            </a:r>
          </a:p>
          <a:p>
            <a:pPr lvl="1"/>
            <a:r>
              <a:rPr lang="en-US" sz="1200" dirty="0">
                <a:solidFill>
                  <a:srgbClr val="000000"/>
                </a:solidFill>
                <a:latin typeface="Courier New" panose="02070309020205020404" pitchFamily="49" charset="0"/>
              </a:rPr>
              <a:t>model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Sequential</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pPr lvl="1"/>
            <a:r>
              <a:rPr lang="en-US" sz="1200" dirty="0" err="1">
                <a:solidFill>
                  <a:srgbClr val="000000"/>
                </a:solidFill>
                <a:latin typeface="Courier New" panose="02070309020205020404" pitchFamily="49" charset="0"/>
              </a:rPr>
              <a:t>model</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add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Dense</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num_pixels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input_dim</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num_pixels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activation</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relu</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p>
          <a:p>
            <a:pPr lvl="1"/>
            <a:r>
              <a:rPr lang="en-US" sz="1200" dirty="0" err="1">
                <a:solidFill>
                  <a:srgbClr val="000000"/>
                </a:solidFill>
                <a:latin typeface="Courier New" panose="02070309020205020404" pitchFamily="49" charset="0"/>
              </a:rPr>
              <a:t>model</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add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Dense</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hidden_nodes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activation</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relu</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pPr lvl="1"/>
            <a:r>
              <a:rPr lang="en-US" sz="1200" dirty="0" err="1">
                <a:solidFill>
                  <a:srgbClr val="000000"/>
                </a:solidFill>
                <a:latin typeface="Courier New" panose="02070309020205020404" pitchFamily="49" charset="0"/>
              </a:rPr>
              <a:t>model</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add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Dense</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num_classes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activation</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softmax</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pPr lvl="1"/>
            <a:r>
              <a:rPr lang="en-US" sz="1200" dirty="0" err="1">
                <a:solidFill>
                  <a:srgbClr val="000000"/>
                </a:solidFill>
                <a:latin typeface="Courier New" panose="02070309020205020404" pitchFamily="49" charset="0"/>
              </a:rPr>
              <a:t>sgd</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optimizers</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SGD</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lr</a:t>
            </a:r>
            <a:r>
              <a:rPr lang="en-US" sz="1200" b="1" dirty="0">
                <a:solidFill>
                  <a:srgbClr val="000080"/>
                </a:solidFill>
                <a:latin typeface="Courier New" panose="02070309020205020404" pitchFamily="49" charset="0"/>
              </a:rPr>
              <a:t>=</a:t>
            </a:r>
            <a:r>
              <a:rPr lang="en-US" sz="1200" dirty="0">
                <a:solidFill>
                  <a:srgbClr val="FF0000"/>
                </a:solidFill>
                <a:latin typeface="Courier New" panose="02070309020205020404" pitchFamily="49" charset="0"/>
              </a:rPr>
              <a:t>0.01</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pPr lvl="1"/>
            <a:r>
              <a:rPr lang="en-US" sz="1200" dirty="0">
                <a:solidFill>
                  <a:srgbClr val="008000"/>
                </a:solidFill>
                <a:latin typeface="Courier New" panose="02070309020205020404" pitchFamily="49" charset="0"/>
              </a:rPr>
              <a:t># Compile model</a:t>
            </a:r>
            <a:r>
              <a:rPr lang="en-US" sz="1200" dirty="0">
                <a:solidFill>
                  <a:srgbClr val="000000"/>
                </a:solidFill>
                <a:latin typeface="Courier New" panose="02070309020205020404" pitchFamily="49" charset="0"/>
              </a:rPr>
              <a:t> </a:t>
            </a:r>
          </a:p>
          <a:p>
            <a:pPr lvl="1"/>
            <a:r>
              <a:rPr lang="en-US" sz="1200" dirty="0" err="1">
                <a:solidFill>
                  <a:srgbClr val="000000"/>
                </a:solidFill>
                <a:latin typeface="Courier New" panose="02070309020205020404" pitchFamily="49" charset="0"/>
              </a:rPr>
              <a:t>model</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compile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loss</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t>
            </a:r>
            <a:r>
              <a:rPr lang="en-US" sz="1200" dirty="0" err="1">
                <a:solidFill>
                  <a:srgbClr val="808080"/>
                </a:solidFill>
                <a:latin typeface="Courier New" panose="02070309020205020404" pitchFamily="49" charset="0"/>
              </a:rPr>
              <a:t>mean_squared_error</a:t>
            </a:r>
            <a:r>
              <a:rPr lang="en-US" sz="1200" dirty="0">
                <a:solidFill>
                  <a:srgbClr val="808080"/>
                </a:solidFill>
                <a:latin typeface="Courier New" panose="02070309020205020404" pitchFamily="49" charset="0"/>
              </a:rPr>
              <a: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optimizer</a:t>
            </a:r>
            <a:r>
              <a:rPr lang="en-US" sz="1200" b="1" dirty="0">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sgd</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metrics</a:t>
            </a:r>
            <a:r>
              <a:rPr lang="en-US" sz="1200" b="1" dirty="0">
                <a:solidFill>
                  <a:srgbClr val="000080"/>
                </a:solidFill>
                <a:latin typeface="Courier New" panose="02070309020205020404" pitchFamily="49" charset="0"/>
              </a:rPr>
              <a:t>=[</a:t>
            </a:r>
            <a:r>
              <a:rPr lang="en-US" sz="1200" dirty="0">
                <a:solidFill>
                  <a:srgbClr val="808080"/>
                </a:solidFill>
                <a:latin typeface="Courier New" panose="02070309020205020404" pitchFamily="49" charset="0"/>
              </a:rPr>
              <a:t>'accuracy'</a:t>
            </a:r>
            <a:r>
              <a:rPr lang="en-US" sz="1200" b="1" dirty="0">
                <a:solidFill>
                  <a:srgbClr val="000080"/>
                </a:solidFill>
                <a:latin typeface="Courier New" panose="02070309020205020404" pitchFamily="49" charset="0"/>
              </a:rPr>
              <a:t>])</a:t>
            </a:r>
          </a:p>
          <a:p>
            <a:pPr lvl="1"/>
            <a:r>
              <a:rPr lang="en-US" sz="1200" b="1"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model</a:t>
            </a:r>
            <a:endParaRPr lang="en-US" sz="1200" dirty="0">
              <a:effectLst/>
            </a:endParaRPr>
          </a:p>
        </p:txBody>
      </p:sp>
    </p:spTree>
    <p:extLst>
      <p:ext uri="{BB962C8B-B14F-4D97-AF65-F5344CB8AC3E}">
        <p14:creationId xmlns:p14="http://schemas.microsoft.com/office/powerpoint/2010/main" val="314478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Train and test</a:t>
            </a:r>
          </a:p>
        </p:txBody>
      </p:sp>
      <p:sp>
        <p:nvSpPr>
          <p:cNvPr id="4" name="Slide Number Placeholder 3"/>
          <p:cNvSpPr>
            <a:spLocks noGrp="1"/>
          </p:cNvSpPr>
          <p:nvPr>
            <p:ph type="sldNum" sz="quarter" idx="12"/>
          </p:nvPr>
        </p:nvSpPr>
        <p:spPr/>
        <p:txBody>
          <a:bodyPr/>
          <a:lstStyle/>
          <a:p>
            <a:fld id="{76F96C40-0356-46F5-90E5-FF57DE76D9A0}" type="slidenum">
              <a:rPr lang="en-US" smtClean="0"/>
              <a:t>8</a:t>
            </a:fld>
            <a:endParaRPr lang="en-US"/>
          </a:p>
        </p:txBody>
      </p:sp>
      <p:sp>
        <p:nvSpPr>
          <p:cNvPr id="41" name="Content Placeholder 2"/>
          <p:cNvSpPr txBox="1">
            <a:spLocks/>
          </p:cNvSpPr>
          <p:nvPr/>
        </p:nvSpPr>
        <p:spPr>
          <a:xfrm>
            <a:off x="498194" y="1371600"/>
            <a:ext cx="8417206"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10" name="Rectangle 9"/>
          <p:cNvSpPr/>
          <p:nvPr/>
        </p:nvSpPr>
        <p:spPr>
          <a:xfrm>
            <a:off x="1096206" y="3733800"/>
            <a:ext cx="3027503" cy="338554"/>
          </a:xfrm>
          <a:prstGeom prst="rect">
            <a:avLst/>
          </a:prstGeom>
        </p:spPr>
        <p:txBody>
          <a:bodyPr wrap="square">
            <a:spAutoFit/>
          </a:bodyPr>
          <a:lstStyle/>
          <a:p>
            <a:r>
              <a:rPr lang="en-US" sz="1600" dirty="0"/>
              <a:t>Accuracy: 24.30%</a:t>
            </a:r>
            <a:endParaRPr lang="en-US" sz="1600" dirty="0">
              <a:effectLst/>
            </a:endParaRPr>
          </a:p>
        </p:txBody>
      </p:sp>
      <p:sp>
        <p:nvSpPr>
          <p:cNvPr id="7" name="Rectangle 6"/>
          <p:cNvSpPr/>
          <p:nvPr/>
        </p:nvSpPr>
        <p:spPr>
          <a:xfrm>
            <a:off x="803716" y="1530573"/>
            <a:ext cx="7654483" cy="1815882"/>
          </a:xfrm>
          <a:prstGeom prst="rect">
            <a:avLst/>
          </a:prstGeom>
        </p:spPr>
        <p:txBody>
          <a:bodyPr wrap="square">
            <a:spAutoFit/>
          </a:bodyPr>
          <a:lstStyle/>
          <a:p>
            <a:r>
              <a:rPr lang="en-US" sz="1600" dirty="0">
                <a:solidFill>
                  <a:srgbClr val="000000"/>
                </a:solidFill>
                <a:latin typeface="Courier New" panose="02070309020205020404" pitchFamily="49" charset="0"/>
              </a:rPr>
              <a:t>model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baseline_model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8000"/>
                </a:solidFill>
                <a:latin typeface="Courier New" panose="02070309020205020404" pitchFamily="49" charset="0"/>
              </a:rPr>
              <a:t># Fit the model</a:t>
            </a:r>
            <a:r>
              <a:rPr lang="en-US" sz="16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nn_simple</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model</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fit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X_train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y_train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validation_split</a:t>
            </a:r>
            <a:r>
              <a:rPr lang="en-US" sz="1600" dirty="0">
                <a:solidFill>
                  <a:srgbClr val="000000"/>
                </a:solidFill>
                <a:latin typeface="Courier New" panose="02070309020205020404" pitchFamily="49" charset="0"/>
              </a:rPr>
              <a:t>=</a:t>
            </a:r>
            <a:r>
              <a:rPr lang="en-US" sz="1600" dirty="0">
                <a:solidFill>
                  <a:srgbClr val="FF0000"/>
                </a:solidFill>
                <a:latin typeface="Courier New" panose="02070309020205020404" pitchFamily="49" charset="0"/>
              </a:rPr>
              <a:t>0.2</a:t>
            </a:r>
            <a:r>
              <a:rPr lang="en-US" sz="1600" dirty="0">
                <a:solidFill>
                  <a:srgbClr val="000000"/>
                </a:solidFill>
                <a:latin typeface="Courier New" panose="02070309020205020404" pitchFamily="49" charset="0"/>
              </a:rPr>
              <a:t>, epochs</a:t>
            </a:r>
            <a:r>
              <a:rPr lang="en-US" sz="1600" b="1" dirty="0">
                <a:solidFill>
                  <a:srgbClr val="000080"/>
                </a:solidFill>
                <a:latin typeface="Courier New" panose="02070309020205020404" pitchFamily="49" charset="0"/>
              </a:rPr>
              <a:t>=</a:t>
            </a:r>
            <a:r>
              <a:rPr lang="en-US" sz="1600" dirty="0">
                <a:solidFill>
                  <a:srgbClr val="FF0000"/>
                </a:solidFill>
                <a:latin typeface="Courier New" panose="02070309020205020404" pitchFamily="49" charset="0"/>
              </a:rPr>
              <a:t>80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batch_size</a:t>
            </a:r>
            <a:r>
              <a:rPr lang="en-US" sz="1600" b="1" dirty="0">
                <a:solidFill>
                  <a:srgbClr val="000080"/>
                </a:solidFill>
                <a:latin typeface="Courier New" panose="02070309020205020404" pitchFamily="49" charset="0"/>
              </a:rPr>
              <a:t>=</a:t>
            </a:r>
            <a:r>
              <a:rPr lang="en-US" sz="1600" dirty="0">
                <a:solidFill>
                  <a:srgbClr val="FF0000"/>
                </a:solidFill>
                <a:latin typeface="Courier New" panose="02070309020205020404" pitchFamily="49" charset="0"/>
              </a:rPr>
              <a:t>200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8000"/>
                </a:solidFill>
                <a:latin typeface="Courier New" panose="02070309020205020404" pitchFamily="49" charset="0"/>
              </a:rPr>
              <a:t># Final evaluation of the model</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scores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model</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evaluate</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X_test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y_test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"Accuracy: %.2f%%"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scores</a:t>
            </a:r>
            <a:r>
              <a:rPr lang="en-US" sz="1600" b="1" dirty="0">
                <a:solidFill>
                  <a:srgbClr val="000080"/>
                </a:solidFill>
                <a:latin typeface="Courier New" panose="02070309020205020404" pitchFamily="49" charset="0"/>
              </a:rPr>
              <a:t>[</a:t>
            </a:r>
            <a:r>
              <a:rPr lang="en-US" sz="1600" dirty="0">
                <a:solidFill>
                  <a:srgbClr val="FF0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0000"/>
                </a:solidFill>
                <a:latin typeface="Courier New" panose="02070309020205020404" pitchFamily="49" charset="0"/>
              </a:rPr>
              <a:t>100</a:t>
            </a:r>
            <a:r>
              <a:rPr lang="en-US" sz="1600" b="1" dirty="0">
                <a:solidFill>
                  <a:srgbClr val="000080"/>
                </a:solidFill>
                <a:latin typeface="Courier New" panose="02070309020205020404" pitchFamily="49" charset="0"/>
              </a:rPr>
              <a:t>))</a:t>
            </a:r>
            <a:endParaRPr lang="en-US" sz="1600" dirty="0">
              <a:effectLst/>
            </a:endParaRPr>
          </a:p>
        </p:txBody>
      </p:sp>
      <p:sp>
        <p:nvSpPr>
          <p:cNvPr id="12" name="Rectangle 11"/>
          <p:cNvSpPr/>
          <p:nvPr/>
        </p:nvSpPr>
        <p:spPr>
          <a:xfrm>
            <a:off x="1699161" y="4419600"/>
            <a:ext cx="6400800"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Possible Solution- We didn’t pre-defined weights. Let’s do that but how??</a:t>
            </a:r>
            <a:endParaRPr lang="en-US" sz="1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076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62" y="438484"/>
            <a:ext cx="6589199" cy="823690"/>
          </a:xfrm>
        </p:spPr>
        <p:txBody>
          <a:bodyPr/>
          <a:lstStyle/>
          <a:p>
            <a:r>
              <a:rPr lang="en-US" dirty="0">
                <a:latin typeface="Times New Roman" panose="02020603050405020304" pitchFamily="18" charset="0"/>
                <a:cs typeface="Times New Roman" panose="02020603050405020304" pitchFamily="18" charset="0"/>
              </a:rPr>
              <a:t>Parameters- Weight initialization</a:t>
            </a:r>
          </a:p>
        </p:txBody>
      </p:sp>
      <p:sp>
        <p:nvSpPr>
          <p:cNvPr id="4" name="Slide Number Placeholder 3"/>
          <p:cNvSpPr>
            <a:spLocks noGrp="1"/>
          </p:cNvSpPr>
          <p:nvPr>
            <p:ph type="sldNum" sz="quarter" idx="12"/>
          </p:nvPr>
        </p:nvSpPr>
        <p:spPr/>
        <p:txBody>
          <a:bodyPr/>
          <a:lstStyle/>
          <a:p>
            <a:fld id="{76F96C40-0356-46F5-90E5-FF57DE76D9A0}" type="slidenum">
              <a:rPr lang="en-US" smtClean="0"/>
              <a:t>9</a:t>
            </a:fld>
            <a:endParaRPr lang="en-US"/>
          </a:p>
        </p:txBody>
      </p:sp>
      <p:sp>
        <p:nvSpPr>
          <p:cNvPr id="41" name="Content Placeholder 2"/>
          <p:cNvSpPr txBox="1">
            <a:spLocks/>
          </p:cNvSpPr>
          <p:nvPr/>
        </p:nvSpPr>
        <p:spPr>
          <a:xfrm>
            <a:off x="498194" y="1371600"/>
            <a:ext cx="8417206" cy="5257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Issues of choosing wrong weight:</a:t>
            </a:r>
          </a:p>
          <a:p>
            <a:endParaRPr lang="en-US" sz="22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Vanishing gradients</a:t>
            </a:r>
            <a:r>
              <a:rPr lang="en-US" sz="2000" dirty="0">
                <a:latin typeface="Times New Roman" panose="02020603050405020304" pitchFamily="18" charset="0"/>
                <a:cs typeface="Times New Roman" panose="02020603050405020304" pitchFamily="18" charset="0"/>
              </a:rPr>
              <a:t>: In case of deep networks, for any activation function, abs(</a:t>
            </a:r>
            <a:r>
              <a:rPr lang="en-US" sz="2000" dirty="0" err="1">
                <a:latin typeface="Times New Roman" panose="02020603050405020304" pitchFamily="18" charset="0"/>
                <a:cs typeface="Times New Roman" panose="02020603050405020304" pitchFamily="18" charset="0"/>
              </a:rPr>
              <a:t>dW</a:t>
            </a:r>
            <a:r>
              <a:rPr lang="en-US" sz="2000" dirty="0">
                <a:latin typeface="Times New Roman" panose="02020603050405020304" pitchFamily="18" charset="0"/>
                <a:cs typeface="Times New Roman" panose="02020603050405020304" pitchFamily="18" charset="0"/>
              </a:rPr>
              <a:t>) will get smaller and smaller as we go backwards with every layer during back propagation. The earlier layers are the slowest to train in such a case.</a:t>
            </a:r>
          </a:p>
          <a:p>
            <a:pPr lvl="1"/>
            <a:r>
              <a:rPr lang="en-US" sz="2000" i="1" dirty="0">
                <a:latin typeface="Times New Roman" panose="02020603050405020304" pitchFamily="18" charset="0"/>
                <a:cs typeface="Times New Roman" panose="02020603050405020304" pitchFamily="18" charset="0"/>
              </a:rPr>
              <a:t>Exploding gradients :</a:t>
            </a:r>
            <a:r>
              <a:rPr lang="en-US" sz="2000" dirty="0">
                <a:latin typeface="Times New Roman" panose="02020603050405020304" pitchFamily="18" charset="0"/>
                <a:cs typeface="Times New Roman" panose="02020603050405020304" pitchFamily="18" charset="0"/>
              </a:rPr>
              <a:t> This is the exact opposite of vanishing gradients. Consider you have non-negative and large weights and small activations  (as can be the case for sigmoid(z)). When these weights are multiplied along the layers, they cause a large change in the cost. This may result in oscillating around the minima or even overshooting the optimum again and again and the model will never learn.</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6651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24246</TotalTime>
  <Words>1917</Words>
  <Application>Microsoft Office PowerPoint</Application>
  <PresentationFormat>On-screen Show (4:3)</PresentationFormat>
  <Paragraphs>316</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Century Gothic</vt:lpstr>
      <vt:lpstr>Courier New</vt:lpstr>
      <vt:lpstr>Times New Roman</vt:lpstr>
      <vt:lpstr>Wingdings 3</vt:lpstr>
      <vt:lpstr>Wisp</vt:lpstr>
      <vt:lpstr>Machine Learning II</vt:lpstr>
      <vt:lpstr>Introduction</vt:lpstr>
      <vt:lpstr>Example</vt:lpstr>
      <vt:lpstr>Loading data</vt:lpstr>
      <vt:lpstr>Loading data</vt:lpstr>
      <vt:lpstr>Pre-processing</vt:lpstr>
      <vt:lpstr>Model design</vt:lpstr>
      <vt:lpstr>Train and test</vt:lpstr>
      <vt:lpstr>Parameters- Weight initialization</vt:lpstr>
      <vt:lpstr>Best Weights</vt:lpstr>
      <vt:lpstr>New weight initialization</vt:lpstr>
      <vt:lpstr>Hyper parameters- Weight Decay</vt:lpstr>
      <vt:lpstr>Momentum</vt:lpstr>
      <vt:lpstr>Momentum</vt:lpstr>
      <vt:lpstr>Momentum</vt:lpstr>
      <vt:lpstr>Cross entropy</vt:lpstr>
      <vt:lpstr>Adam optimizer</vt:lpstr>
      <vt:lpstr>Adam optimizer</vt:lpstr>
      <vt:lpstr>Adam optimizer</vt:lpstr>
      <vt:lpstr>Output analyzing</vt:lpstr>
      <vt:lpstr>Assignment 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dc:title>
  <dc:creator>Marvine</dc:creator>
  <cp:lastModifiedBy>Roozbeh Sadeghian</cp:lastModifiedBy>
  <cp:revision>997</cp:revision>
  <cp:lastPrinted>2018-11-28T04:34:15Z</cp:lastPrinted>
  <dcterms:created xsi:type="dcterms:W3CDTF">2016-06-23T19:27:44Z</dcterms:created>
  <dcterms:modified xsi:type="dcterms:W3CDTF">2021-10-08T00:00:34Z</dcterms:modified>
</cp:coreProperties>
</file>