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8" r:id="rId27"/>
    <p:sldId id="300" r:id="rId28"/>
    <p:sldId id="301" r:id="rId29"/>
    <p:sldId id="302" r:id="rId30"/>
    <p:sldId id="303" r:id="rId31"/>
    <p:sldId id="304" r:id="rId32"/>
    <p:sldId id="297" r:id="rId33"/>
    <p:sldId id="299" r:id="rId34"/>
    <p:sldId id="306" r:id="rId35"/>
    <p:sldId id="316" r:id="rId36"/>
    <p:sldId id="317" r:id="rId37"/>
    <p:sldId id="318" r:id="rId38"/>
    <p:sldId id="319" r:id="rId39"/>
    <p:sldId id="320" r:id="rId40"/>
    <p:sldId id="307" r:id="rId41"/>
    <p:sldId id="308" r:id="rId42"/>
    <p:sldId id="314" r:id="rId43"/>
    <p:sldId id="343" r:id="rId44"/>
    <p:sldId id="344" r:id="rId45"/>
    <p:sldId id="310" r:id="rId46"/>
    <p:sldId id="321" r:id="rId47"/>
    <p:sldId id="322" r:id="rId48"/>
    <p:sldId id="323" r:id="rId49"/>
    <p:sldId id="324" r:id="rId50"/>
    <p:sldId id="326" r:id="rId51"/>
    <p:sldId id="325" r:id="rId52"/>
    <p:sldId id="309" r:id="rId53"/>
    <p:sldId id="327" r:id="rId54"/>
    <p:sldId id="328" r:id="rId55"/>
    <p:sldId id="311" r:id="rId56"/>
    <p:sldId id="329" r:id="rId57"/>
    <p:sldId id="330" r:id="rId58"/>
    <p:sldId id="312" r:id="rId59"/>
    <p:sldId id="331" r:id="rId60"/>
    <p:sldId id="332" r:id="rId61"/>
    <p:sldId id="333" r:id="rId62"/>
    <p:sldId id="313" r:id="rId63"/>
    <p:sldId id="315" r:id="rId64"/>
    <p:sldId id="334" r:id="rId65"/>
    <p:sldId id="335" r:id="rId66"/>
    <p:sldId id="336" r:id="rId67"/>
    <p:sldId id="337" r:id="rId68"/>
    <p:sldId id="339" r:id="rId69"/>
    <p:sldId id="340" r:id="rId70"/>
    <p:sldId id="341" r:id="rId71"/>
    <p:sldId id="342" r:id="rId72"/>
    <p:sldId id="338" r:id="rId73"/>
    <p:sldId id="345" r:id="rId74"/>
    <p:sldId id="346" r:id="rId75"/>
    <p:sldId id="347" r:id="rId76"/>
    <p:sldId id="348" r:id="rId77"/>
    <p:sldId id="349" r:id="rId78"/>
    <p:sldId id="350" r:id="rId79"/>
    <p:sldId id="352" r:id="rId80"/>
    <p:sldId id="351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63FE-5344-2B4E-8147-5E35C0FA4CD7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7E3A-9602-1549-9F05-7CFFAAD2E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cumentation.org" TargetMode="External"/><Relationship Id="rId4" Type="http://schemas.openxmlformats.org/officeDocument/2006/relationships/hyperlink" Target="tryr.codeschool.com" TargetMode="External"/><Relationship Id="rId5" Type="http://schemas.openxmlformats.org/officeDocument/2006/relationships/hyperlink" Target="http://www.swirlstats.com" TargetMode="External"/><Relationship Id="rId6" Type="http://schemas.openxmlformats.org/officeDocument/2006/relationships/hyperlink" Target="http://www.stackoverflow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statisticswithr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studio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46200"/>
            <a:ext cx="8915400" cy="416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769" y="306584"/>
            <a:ext cx="17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left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6235" y="6006353"/>
            <a:ext cx="511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Scripting window – these files end with .R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1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473200"/>
            <a:ext cx="7721600" cy="389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7726" y="554772"/>
            <a:ext cx="183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right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882" y="5916706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 window – you can save the environment (variables, scripts, console) as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80995"/>
            <a:ext cx="8978900" cy="582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778" y="109470"/>
            <a:ext cx="2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left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8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8887"/>
            <a:ext cx="760730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555" y="189790"/>
            <a:ext cx="217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right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Commands</a:t>
            </a:r>
            <a:r>
              <a:rPr lang="en-US" dirty="0" smtClean="0"/>
              <a:t> are the code that you tell </a:t>
            </a:r>
            <a:r>
              <a:rPr lang="en-US" i="1" dirty="0" smtClean="0"/>
              <a:t>R</a:t>
            </a:r>
            <a:r>
              <a:rPr lang="en-US" dirty="0" smtClean="0"/>
              <a:t> to do for you.</a:t>
            </a:r>
          </a:p>
          <a:p>
            <a:pPr lvl="1"/>
            <a:r>
              <a:rPr lang="en-US" dirty="0" smtClean="0"/>
              <a:t>They can be very simple.</a:t>
            </a:r>
          </a:p>
          <a:p>
            <a:pPr lvl="1"/>
            <a:r>
              <a:rPr lang="en-US" dirty="0" smtClean="0"/>
              <a:t>They can be very complex.</a:t>
            </a:r>
          </a:p>
          <a:p>
            <a:r>
              <a:rPr lang="en-US" dirty="0" smtClean="0"/>
              <a:t>A note: </a:t>
            </a:r>
            <a:r>
              <a:rPr lang="en-US" i="1" dirty="0" smtClean="0"/>
              <a:t>R</a:t>
            </a:r>
            <a:r>
              <a:rPr lang="en-US" dirty="0" smtClean="0"/>
              <a:t> only does what you tell it. So when you encounter a mistake, it may be a typo or it may be an error in what you coded.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can be typed in two places in RStudio.</a:t>
            </a:r>
          </a:p>
          <a:p>
            <a:pPr lvl="1"/>
            <a:r>
              <a:rPr lang="en-US" dirty="0" smtClean="0"/>
              <a:t>At the top in an open R document.</a:t>
            </a:r>
          </a:p>
          <a:p>
            <a:pPr lvl="1"/>
            <a:r>
              <a:rPr lang="en-US" dirty="0" smtClean="0"/>
              <a:t>Directly in the R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5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something simple in the console:</a:t>
            </a:r>
          </a:p>
          <a:p>
            <a:r>
              <a:rPr lang="en-US" dirty="0" smtClean="0"/>
              <a:t>X = 4</a:t>
            </a:r>
          </a:p>
          <a:p>
            <a:pPr lvl="1"/>
            <a:r>
              <a:rPr lang="en-US" dirty="0" smtClean="0"/>
              <a:t>What are the &gt; signs?</a:t>
            </a:r>
          </a:p>
          <a:p>
            <a:pPr lvl="1"/>
            <a:r>
              <a:rPr lang="en-US" dirty="0" smtClean="0"/>
              <a:t>Those indicate what has been run and a &gt; with the cursor indicates it’s ready for the next command.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5" y="5366329"/>
            <a:ext cx="3406995" cy="15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type X in the console (</a:t>
            </a:r>
            <a:r>
              <a:rPr lang="en-US" dirty="0" err="1" smtClean="0"/>
              <a:t>cApItAliZing</a:t>
            </a:r>
            <a:r>
              <a:rPr lang="en-US" dirty="0" smtClean="0"/>
              <a:t> matters!).</a:t>
            </a:r>
          </a:p>
          <a:p>
            <a:r>
              <a:rPr lang="en-US" dirty="0" smtClean="0"/>
              <a:t>Now it shows you the value(s) of X. </a:t>
            </a:r>
          </a:p>
          <a:p>
            <a:pPr lvl="1"/>
            <a:r>
              <a:rPr lang="en-US" dirty="0" smtClean="0"/>
              <a:t>It’s only one number: 4. </a:t>
            </a:r>
          </a:p>
          <a:p>
            <a:pPr lvl="1"/>
            <a:r>
              <a:rPr lang="en-US" dirty="0" smtClean="0"/>
              <a:t>What is that [1] thing?! (give me a minute).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9475"/>
            <a:ext cx="3197024" cy="19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2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= and &lt;- are equivalent.</a:t>
            </a:r>
          </a:p>
          <a:p>
            <a:pPr lvl="1"/>
            <a:r>
              <a:rPr lang="en-US" dirty="0" smtClean="0"/>
              <a:t>In Swirl use &lt;- to get credit.</a:t>
            </a:r>
          </a:p>
          <a:p>
            <a:r>
              <a:rPr lang="en-US" dirty="0" smtClean="0"/>
              <a:t>An important thought here:</a:t>
            </a:r>
          </a:p>
          <a:p>
            <a:pPr lvl="1"/>
            <a:r>
              <a:rPr lang="en-US" dirty="0" smtClean="0"/>
              <a:t>The question in R is never “can R do this?” it’s “how can R do this?”</a:t>
            </a:r>
          </a:p>
          <a:p>
            <a:pPr lvl="1"/>
            <a:r>
              <a:rPr lang="en-US" dirty="0" smtClean="0"/>
              <a:t>(Un)fortunately, the answer is often: about 10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72368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type the same thing into the R script window.</a:t>
            </a:r>
          </a:p>
          <a:p>
            <a:pPr lvl="1"/>
            <a:r>
              <a:rPr lang="en-US" dirty="0" smtClean="0"/>
              <a:t>You should notice that nothing happened in the console.</a:t>
            </a:r>
          </a:p>
          <a:p>
            <a:pPr lvl="1"/>
            <a:r>
              <a:rPr lang="en-US" dirty="0" smtClean="0"/>
              <a:t>The script window allows you to work on/save code without running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744758"/>
            <a:ext cx="3252303" cy="16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i="1" dirty="0" smtClean="0"/>
              <a:t>am not </a:t>
            </a:r>
            <a:r>
              <a:rPr lang="en-US" dirty="0" smtClean="0"/>
              <a:t>an expert at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I’ve been hiking up the learning curve for about a year.</a:t>
            </a:r>
          </a:p>
          <a:p>
            <a:r>
              <a:rPr lang="en-US" dirty="0" smtClean="0"/>
              <a:t>You can learn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will get frustrated.</a:t>
            </a:r>
          </a:p>
          <a:p>
            <a:pPr lvl="1"/>
            <a:r>
              <a:rPr lang="en-US" dirty="0" smtClean="0"/>
              <a:t>You will get errors that don’t help or make sense.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the code by highlighting it and clicking on run or by hitting:</a:t>
            </a:r>
          </a:p>
          <a:p>
            <a:pPr lvl="1"/>
            <a:r>
              <a:rPr lang="en-US" dirty="0" smtClean="0"/>
              <a:t>Windows: ctrl + r</a:t>
            </a:r>
          </a:p>
          <a:p>
            <a:pPr lvl="1"/>
            <a:r>
              <a:rPr lang="en-US" dirty="0" smtClean="0"/>
              <a:t>Mac: command (apple) + return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5335575"/>
            <a:ext cx="2946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window is great for saving projects so you can remember and recreate your steps when you need to later.</a:t>
            </a:r>
          </a:p>
          <a:p>
            <a:pPr lvl="1"/>
            <a:r>
              <a:rPr lang="en-US" dirty="0" smtClean="0"/>
              <a:t>No need to save multiple files!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7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console shortcuts:</a:t>
            </a:r>
          </a:p>
          <a:p>
            <a:pPr lvl="1"/>
            <a:r>
              <a:rPr lang="en-US" dirty="0" smtClean="0"/>
              <a:t>Hit the up arrow – you can scroll through the last commands that were run.</a:t>
            </a:r>
          </a:p>
          <a:p>
            <a:pPr lvl="1"/>
            <a:r>
              <a:rPr lang="en-US" dirty="0" smtClean="0"/>
              <a:t>Hit the tab key – you’ll get a list of variable names and options to select from.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7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RStudio?</a:t>
            </a:r>
          </a:p>
          <a:p>
            <a:pPr lvl="1"/>
            <a:r>
              <a:rPr lang="en-US" dirty="0" smtClean="0"/>
              <a:t>SPSS is very visual, but R is not. You can certainly view the output and the data you are using, but if you don’t remember the variable names, it can be very daunting.</a:t>
            </a:r>
          </a:p>
          <a:p>
            <a:r>
              <a:rPr lang="en-US" dirty="0" smtClean="0"/>
              <a:t>The top right window is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8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Anytime you create/use a variable, it will appear in the environment window.</a:t>
            </a:r>
          </a:p>
          <a:p>
            <a:r>
              <a:rPr lang="en-US" dirty="0" smtClean="0"/>
              <a:t>You should have an X in that window now.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2" y="3302000"/>
            <a:ext cx="7340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environment window also allows you to see all the types of the variables you have open.</a:t>
            </a:r>
          </a:p>
          <a:p>
            <a:pPr lvl="1"/>
            <a:r>
              <a:rPr lang="en-US" dirty="0" smtClean="0"/>
              <a:t>I find this very handy for </a:t>
            </a:r>
            <a:r>
              <a:rPr lang="en-US" i="1" dirty="0" smtClean="0"/>
              <a:t>lists and </a:t>
            </a:r>
            <a:r>
              <a:rPr lang="en-US" i="1" dirty="0" err="1" smtClean="0"/>
              <a:t>dataframes</a:t>
            </a:r>
            <a:r>
              <a:rPr lang="en-US" dirty="0" smtClean="0"/>
              <a:t>, which can be difficult to remember what all is stored in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Data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these objects, values can be: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Numeric/Integer/Complex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(versus 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1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furthermore, within objects you can have </a:t>
            </a:r>
            <a:r>
              <a:rPr lang="en-US" i="1" dirty="0" smtClean="0"/>
              <a:t>attributes</a:t>
            </a:r>
            <a:endParaRPr lang="en-US" dirty="0" smtClean="0"/>
          </a:p>
          <a:p>
            <a:pPr lvl="1"/>
            <a:r>
              <a:rPr lang="en-US" dirty="0" smtClean="0"/>
              <a:t>The most important that you’ll use are their </a:t>
            </a:r>
            <a:r>
              <a:rPr lang="en-US" i="1" dirty="0" smtClean="0"/>
              <a:t>names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After you run a regression, you can get a variable that has the residuals and coefficients stored. They are stored with specific names, so you can </a:t>
            </a:r>
            <a:r>
              <a:rPr lang="en-US" i="1" dirty="0" smtClean="0"/>
              <a:t>call </a:t>
            </a:r>
            <a:r>
              <a:rPr lang="en-US" dirty="0" smtClean="0"/>
              <a:t>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ttributes(OBJECT NAME)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52" y="3050988"/>
            <a:ext cx="5481171" cy="33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4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your friend.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googling</a:t>
            </a:r>
            <a:r>
              <a:rPr lang="en-US" dirty="0" smtClean="0"/>
              <a:t> the specific error message first.</a:t>
            </a:r>
          </a:p>
          <a:p>
            <a:pPr lvl="1"/>
            <a:r>
              <a:rPr lang="en-US" dirty="0" smtClean="0"/>
              <a:t>Not the </a:t>
            </a:r>
            <a:r>
              <a:rPr lang="en-US" dirty="0" err="1" smtClean="0"/>
              <a:t>NaN</a:t>
            </a:r>
            <a:r>
              <a:rPr lang="en-US" dirty="0" smtClean="0"/>
              <a:t> one though, because ugh.</a:t>
            </a:r>
          </a:p>
          <a:p>
            <a:pPr lvl="1"/>
            <a:r>
              <a:rPr lang="en-US" dirty="0" smtClean="0"/>
              <a:t>Then try </a:t>
            </a:r>
            <a:r>
              <a:rPr lang="en-US" dirty="0" err="1" smtClean="0"/>
              <a:t>googling</a:t>
            </a:r>
            <a:r>
              <a:rPr lang="en-US" dirty="0" smtClean="0"/>
              <a:t> your specific function and the error.</a:t>
            </a:r>
          </a:p>
          <a:p>
            <a:pPr lvl="1"/>
            <a:r>
              <a:rPr lang="en-US" dirty="0" smtClean="0"/>
              <a:t>Try a bunch of different search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2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3" y="1417638"/>
            <a:ext cx="8648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9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see what’s going on with an object: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(OBJECT NAME)</a:t>
            </a:r>
          </a:p>
          <a:p>
            <a:pPr lvl="2"/>
            <a:r>
              <a:rPr lang="en-US" dirty="0" smtClean="0"/>
              <a:t>LS gives you a list of the names in an object.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(OBJECT NAME)</a:t>
            </a:r>
          </a:p>
          <a:p>
            <a:pPr lvl="2"/>
            <a:r>
              <a:rPr lang="en-US" dirty="0" smtClean="0"/>
              <a:t>STR gives you the structure of an object, which is helpful to know what things are stored in that object.</a:t>
            </a:r>
          </a:p>
          <a:p>
            <a:pPr lvl="2"/>
            <a:r>
              <a:rPr lang="en-US" dirty="0" smtClean="0"/>
              <a:t>It’s the same thing you can see in the environment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4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7638"/>
            <a:ext cx="7637345" cy="2825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4445000"/>
            <a:ext cx="7442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You can think about a vector as one row or column of data</a:t>
            </a:r>
          </a:p>
          <a:p>
            <a:pPr lvl="1"/>
            <a:r>
              <a:rPr lang="en-US" dirty="0" smtClean="0"/>
              <a:t>All the objects must be the same class/type (number, logical, etc.).</a:t>
            </a:r>
          </a:p>
          <a:p>
            <a:pPr lvl="2"/>
            <a:r>
              <a:rPr lang="en-US" dirty="0" smtClean="0"/>
              <a:t>If you try to mix and match, it will </a:t>
            </a:r>
            <a:r>
              <a:rPr lang="en-US" i="1" dirty="0" smtClean="0"/>
              <a:t>coerce</a:t>
            </a:r>
            <a:r>
              <a:rPr lang="en-US" dirty="0" smtClean="0"/>
              <a:t> them into the same type or make them NA if not.</a:t>
            </a:r>
          </a:p>
          <a:p>
            <a:pPr lvl="2"/>
            <a:r>
              <a:rPr lang="en-US" dirty="0" smtClean="0"/>
              <a:t>Think about: SPSS does this with characters as well.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vector.</a:t>
            </a:r>
          </a:p>
          <a:p>
            <a:pPr lvl="1"/>
            <a:r>
              <a:rPr lang="en-US" dirty="0" smtClean="0"/>
              <a:t>You’ve already done that! Go you!</a:t>
            </a:r>
          </a:p>
          <a:p>
            <a:pPr lvl="1"/>
            <a:r>
              <a:rPr lang="en-US" dirty="0" smtClean="0"/>
              <a:t>X = 4, makes a vector.</a:t>
            </a:r>
          </a:p>
          <a:p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That vector has one value (hence the [1] when you print it out) and is a class type numeric.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7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some more vectors! Learn four new things:</a:t>
            </a:r>
          </a:p>
          <a:p>
            <a:pPr lvl="1"/>
            <a:r>
              <a:rPr lang="en-US" dirty="0" smtClean="0"/>
              <a:t>A = 1:20</a:t>
            </a:r>
          </a:p>
          <a:p>
            <a:pPr lvl="1"/>
            <a:r>
              <a:rPr lang="en-US" dirty="0" smtClean="0"/>
              <a:t>B = </a:t>
            </a:r>
            <a:r>
              <a:rPr lang="en-US" dirty="0" err="1" smtClean="0"/>
              <a:t>seq</a:t>
            </a:r>
            <a:r>
              <a:rPr lang="en-US" dirty="0" smtClean="0"/>
              <a:t>(1, 20, 2)</a:t>
            </a:r>
          </a:p>
          <a:p>
            <a:pPr lvl="1"/>
            <a:r>
              <a:rPr lang="en-US" dirty="0" smtClean="0"/>
              <a:t>C = c(“cheese”, “is”, “great”)</a:t>
            </a:r>
          </a:p>
          <a:p>
            <a:pPr lvl="1"/>
            <a:r>
              <a:rPr lang="en-US" dirty="0" smtClean="0"/>
              <a:t>D = rep(1,30)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385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351118"/>
            <a:ext cx="6807200" cy="100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4706" y="1568824"/>
            <a:ext cx="731482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Notice you got a sequence of 20 numbers with intervals of 1.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[1] doesn’t mean 1 row of data, it means here’s item number 1.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a = 1:200.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you see that the [] corresponds to the item placement in the vector.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typing a[4].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9" y="3085353"/>
            <a:ext cx="8585200" cy="2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12" y="6070600"/>
            <a:ext cx="1016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392952"/>
            <a:ext cx="6378410" cy="1414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706" y="2510118"/>
            <a:ext cx="6520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sequence function works in the following way: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Seq</a:t>
            </a:r>
            <a:r>
              <a:rPr lang="en-US" sz="2400" dirty="0" smtClean="0"/>
              <a:t>(start, end, by)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Start at the number 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End at the number 20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Increment by 2</a:t>
            </a:r>
          </a:p>
        </p:txBody>
      </p:sp>
    </p:spTree>
    <p:extLst>
      <p:ext uri="{BB962C8B-B14F-4D97-AF65-F5344CB8AC3E}">
        <p14:creationId xmlns:p14="http://schemas.microsoft.com/office/powerpoint/2010/main" val="692844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3" y="472887"/>
            <a:ext cx="7486706" cy="2485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471" y="3346824"/>
            <a:ext cx="6892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 function = concatenate or combine.</a:t>
            </a:r>
          </a:p>
          <a:p>
            <a:r>
              <a:rPr lang="en-US" sz="2400" dirty="0" smtClean="0"/>
              <a:t>This function lets you combine things into one vector.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84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" y="475128"/>
            <a:ext cx="8478236" cy="1332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647" y="2584824"/>
            <a:ext cx="73119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rep function lets you repeat an object over and over.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ep(repeat this, so many times)</a:t>
            </a:r>
          </a:p>
          <a:p>
            <a:r>
              <a:rPr lang="en-US" sz="2400" dirty="0" smtClean="0"/>
              <a:t>Try rep(1:4, 10)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1" y="4095376"/>
            <a:ext cx="7899400" cy="59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706" y="5632824"/>
            <a:ext cx="804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combine all of these functions to get the exact sequences you need.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Helpful websites:</a:t>
            </a:r>
          </a:p>
          <a:p>
            <a:pPr lvl="1"/>
            <a:r>
              <a:rPr lang="en-US" dirty="0" smtClean="0"/>
              <a:t>Quick-R: </a:t>
            </a:r>
            <a:r>
              <a:rPr lang="en-US" dirty="0" smtClean="0">
                <a:hlinkClick r:id="rId2"/>
              </a:rPr>
              <a:t>www.statmethods.net</a:t>
            </a:r>
            <a:endParaRPr lang="en-US" dirty="0" smtClean="0"/>
          </a:p>
          <a:p>
            <a:pPr lvl="1"/>
            <a:r>
              <a:rPr lang="en-US" dirty="0" smtClean="0"/>
              <a:t>R documentation: </a:t>
            </a:r>
            <a:r>
              <a:rPr lang="en-US" dirty="0" smtClean="0">
                <a:hlinkClick r:id="rId3"/>
              </a:rPr>
              <a:t>www.rdocumentation.org</a:t>
            </a:r>
            <a:endParaRPr lang="en-US" dirty="0" smtClean="0"/>
          </a:p>
          <a:p>
            <a:pPr lvl="1"/>
            <a:r>
              <a:rPr lang="en-US" dirty="0" err="1" smtClean="0"/>
              <a:t>TryR</a:t>
            </a:r>
            <a:r>
              <a:rPr lang="en-US" dirty="0" smtClean="0"/>
              <a:t>: </a:t>
            </a:r>
            <a:r>
              <a:rPr lang="en-US" dirty="0" smtClean="0">
                <a:hlinkClick r:id="rId4" action="ppaction://hlinkfile"/>
              </a:rPr>
              <a:t>tryr.codeschool.com</a:t>
            </a:r>
            <a:endParaRPr lang="en-US" dirty="0" smtClean="0"/>
          </a:p>
          <a:p>
            <a:pPr lvl="1"/>
            <a:r>
              <a:rPr lang="en-US" dirty="0" smtClean="0"/>
              <a:t>Swirl: </a:t>
            </a:r>
            <a:r>
              <a:rPr lang="en-US" dirty="0" smtClean="0">
                <a:hlinkClick r:id="rId5"/>
              </a:rPr>
              <a:t>www.swirlstats.com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Stack Overflow: </a:t>
            </a:r>
            <a:r>
              <a:rPr lang="en-US" dirty="0" smtClean="0">
                <a:hlinkClick r:id="rId6"/>
              </a:rPr>
              <a:t>www.stackoverflow.com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to try with vectors:</a:t>
            </a:r>
          </a:p>
          <a:p>
            <a:pPr lvl="1"/>
            <a:r>
              <a:rPr lang="en-US" dirty="0" smtClean="0"/>
              <a:t>Class(OBJECT NAME) – tells you the type of data stored or the type of object if you are working with things bigger than vectors.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4" y="3808505"/>
            <a:ext cx="4490478" cy="26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6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to try with vectors:</a:t>
            </a:r>
          </a:p>
          <a:p>
            <a:pPr lvl="1"/>
            <a:r>
              <a:rPr lang="en-US" dirty="0" smtClean="0"/>
              <a:t>Length(OBJECT NAME): tells you the number of things in that object. </a:t>
            </a:r>
          </a:p>
          <a:p>
            <a:pPr lvl="1"/>
            <a:r>
              <a:rPr lang="en-US" dirty="0" smtClean="0"/>
              <a:t>That can be tricky though – the length of a vector is the number of objects, but the length of a list/data frame is the number of things in a list, not the number of items of each sub variable. </a:t>
            </a:r>
            <a:endParaRPr lang="en-US" dirty="0"/>
          </a:p>
          <a:p>
            <a:pPr lvl="2"/>
            <a:r>
              <a:rPr lang="en-US" dirty="0" smtClean="0"/>
              <a:t>I.E. it’s kind of like the number of columns in SPSS, not the number of participants.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4" y="414617"/>
            <a:ext cx="6787099" cy="38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4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Remember dummy coding in SPSS? </a:t>
            </a:r>
          </a:p>
          <a:p>
            <a:pPr lvl="1"/>
            <a:r>
              <a:rPr lang="en-US" dirty="0" smtClean="0"/>
              <a:t>R does it for you! Yeah!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as.factor</a:t>
            </a:r>
            <a:r>
              <a:rPr lang="en-US" dirty="0" smtClean="0"/>
              <a:t>(OBJECT NAME) command.</a:t>
            </a:r>
          </a:p>
          <a:p>
            <a:pPr lvl="1"/>
            <a:r>
              <a:rPr lang="en-US" dirty="0" smtClean="0"/>
              <a:t>Let’s make a vector:</a:t>
            </a:r>
          </a:p>
          <a:p>
            <a:pPr lvl="2"/>
            <a:r>
              <a:rPr lang="en-US" dirty="0" smtClean="0"/>
              <a:t>X = c(rep(1,5), rep(2,5))</a:t>
            </a:r>
          </a:p>
          <a:p>
            <a:pPr lvl="2"/>
            <a:r>
              <a:rPr lang="en-US" dirty="0" smtClean="0"/>
              <a:t>X = </a:t>
            </a:r>
            <a:r>
              <a:rPr lang="en-US" dirty="0" err="1" smtClean="0"/>
              <a:t>as.factor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You can also use text.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88" y="4796118"/>
            <a:ext cx="3954912" cy="20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9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7637"/>
            <a:ext cx="7754089" cy="1794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6288"/>
            <a:ext cx="9111509" cy="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2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Matrices are vectors with dimensions (like a 2X3).</a:t>
            </a:r>
          </a:p>
          <a:p>
            <a:pPr lvl="1"/>
            <a:r>
              <a:rPr lang="en-US" dirty="0" smtClean="0"/>
              <a:t>You can create a matrix with the following: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atrix(things to put into the matrix, rows, columns)</a:t>
            </a:r>
          </a:p>
          <a:p>
            <a:pPr lvl="2"/>
            <a:r>
              <a:rPr lang="en-US" dirty="0" smtClean="0"/>
              <a:t>matrix(1:10, 2,5)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4309782"/>
            <a:ext cx="511302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882" y="5483412"/>
            <a:ext cx="249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it filled in the numbers going down.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1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what are the [,1] and [1,]?</a:t>
            </a:r>
          </a:p>
          <a:p>
            <a:pPr lvl="1"/>
            <a:r>
              <a:rPr lang="en-US" dirty="0" smtClean="0"/>
              <a:t>Matrices are called by listing [row, column]</a:t>
            </a:r>
          </a:p>
          <a:p>
            <a:pPr lvl="1"/>
            <a:r>
              <a:rPr lang="en-US" dirty="0" smtClean="0"/>
              <a:t>If you all one row or all one column:</a:t>
            </a:r>
          </a:p>
          <a:p>
            <a:pPr lvl="2"/>
            <a:r>
              <a:rPr lang="en-US" dirty="0" smtClean="0"/>
              <a:t>fun[1, ]</a:t>
            </a:r>
          </a:p>
          <a:p>
            <a:pPr lvl="2"/>
            <a:r>
              <a:rPr lang="en-US" dirty="0" smtClean="0"/>
              <a:t>Leave the indicator blank, and it will assume you want ALL of them.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4421841"/>
            <a:ext cx="4144682" cy="2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4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combine things?</a:t>
            </a:r>
          </a:p>
          <a:p>
            <a:pPr lvl="1"/>
            <a:r>
              <a:rPr lang="en-US" dirty="0" smtClean="0"/>
              <a:t>You can’t use c(row, row) – c is for vectors because there’s only one row.</a:t>
            </a:r>
          </a:p>
          <a:p>
            <a:pPr lvl="1"/>
            <a:r>
              <a:rPr lang="en-US" dirty="0" smtClean="0"/>
              <a:t>You can use:</a:t>
            </a:r>
          </a:p>
          <a:p>
            <a:pPr lvl="2"/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(column, column)</a:t>
            </a:r>
          </a:p>
          <a:p>
            <a:pPr lvl="2"/>
            <a:r>
              <a:rPr lang="en-US" dirty="0" err="1" smtClean="0"/>
              <a:t>rbind</a:t>
            </a:r>
            <a:r>
              <a:rPr lang="en-US" dirty="0" smtClean="0"/>
              <a:t>(row, row)</a:t>
            </a:r>
          </a:p>
          <a:p>
            <a:pPr lvl="1"/>
            <a:r>
              <a:rPr lang="en-US" dirty="0" smtClean="0"/>
              <a:t>Let’s combine two vectors: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4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c(1:5) (note x = 1:5 is the same thing)</a:t>
            </a:r>
          </a:p>
          <a:p>
            <a:r>
              <a:rPr lang="en-US" dirty="0" smtClean="0"/>
              <a:t>Y = c(6:10)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3" y="2303928"/>
            <a:ext cx="2200835" cy="298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62" y="5289409"/>
            <a:ext cx="3552144" cy="13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when the objects are not the same length: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5" y="2822389"/>
            <a:ext cx="8907927" cy="37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Helpful text (for statistics):</a:t>
            </a:r>
          </a:p>
          <a:p>
            <a:pPr lvl="1"/>
            <a:r>
              <a:rPr lang="en-US" dirty="0" smtClean="0"/>
              <a:t>Andy Field’s </a:t>
            </a:r>
            <a:r>
              <a:rPr lang="en-US" i="1" dirty="0" smtClean="0"/>
              <a:t>Discovering Statistics in R</a:t>
            </a:r>
          </a:p>
          <a:p>
            <a:pPr lvl="1"/>
            <a:r>
              <a:rPr lang="en-US" dirty="0" smtClean="0"/>
              <a:t>Daniel Navarro </a:t>
            </a:r>
            <a:r>
              <a:rPr lang="en-US" i="1" dirty="0" smtClean="0"/>
              <a:t>Learning Statistics in R</a:t>
            </a:r>
          </a:p>
          <a:p>
            <a:pPr lvl="2"/>
            <a:r>
              <a:rPr lang="en-US" i="1" dirty="0" smtClean="0">
                <a:hlinkClick r:id="rId2"/>
              </a:rPr>
              <a:t>This book is free online!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90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are like vectors, everything must be of the same class/type (all numeric, all character,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37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 are your friend</a:t>
            </a:r>
          </a:p>
          <a:p>
            <a:pPr lvl="1"/>
            <a:r>
              <a:rPr lang="en-US" dirty="0" smtClean="0"/>
              <a:t>We will use these the most often.</a:t>
            </a:r>
          </a:p>
          <a:p>
            <a:pPr lvl="1"/>
            <a:r>
              <a:rPr lang="en-US" dirty="0" smtClean="0"/>
              <a:t>They are special matrices, where everything must be the same length.</a:t>
            </a:r>
          </a:p>
          <a:p>
            <a:pPr lvl="1"/>
            <a:r>
              <a:rPr lang="en-US" dirty="0" smtClean="0"/>
              <a:t>BUT the columns can be different classes.</a:t>
            </a:r>
          </a:p>
          <a:p>
            <a:pPr lvl="2"/>
            <a:r>
              <a:rPr lang="en-US" dirty="0" smtClean="0"/>
              <a:t>So you can have characters, </a:t>
            </a:r>
            <a:r>
              <a:rPr lang="en-US" dirty="0" err="1" smtClean="0"/>
              <a:t>logicals</a:t>
            </a:r>
            <a:r>
              <a:rPr lang="en-US" dirty="0" smtClean="0"/>
              <a:t>, and numbers all together.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03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talking about how to call values in a data frame, let’s talk about lists.</a:t>
            </a:r>
          </a:p>
          <a:p>
            <a:r>
              <a:rPr lang="en-US" dirty="0" smtClean="0"/>
              <a:t>Lists are </a:t>
            </a:r>
            <a:r>
              <a:rPr lang="en-US" i="1" dirty="0" smtClean="0"/>
              <a:t>vectors </a:t>
            </a:r>
            <a:r>
              <a:rPr lang="en-US" dirty="0" smtClean="0"/>
              <a:t>that allow you to have different classes/types.</a:t>
            </a:r>
          </a:p>
          <a:p>
            <a:pPr lvl="1"/>
            <a:r>
              <a:rPr lang="en-US" dirty="0" smtClean="0"/>
              <a:t>Lists are handy because they allow you to have different lengths of groups, unlike data frames.</a:t>
            </a:r>
          </a:p>
          <a:p>
            <a:pPr lvl="1"/>
            <a:r>
              <a:rPr lang="en-US" dirty="0" smtClean="0"/>
              <a:t>You can create them with the list() function.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1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8" y="0"/>
            <a:ext cx="3965388" cy="4573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0"/>
            <a:ext cx="4628281" cy="3680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128" y="4770433"/>
            <a:ext cx="8447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What’s with the [[]]?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[[]] indicates which number of the list the smaller vector is, while [] indicate which item in that smaller vector.  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Try getting d out of the b list: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333" y="5998225"/>
            <a:ext cx="1257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8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can also have names:</a:t>
            </a:r>
          </a:p>
          <a:p>
            <a:pPr lvl="1"/>
            <a:r>
              <a:rPr lang="en-US" dirty="0" smtClean="0"/>
              <a:t>names(b) = c(“fun”, “times”, “had”)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2810434"/>
            <a:ext cx="5507024" cy="4047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5412" y="3302000"/>
            <a:ext cx="214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try to get d out: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2" y="3800287"/>
            <a:ext cx="2171506" cy="16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17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even talk about lists when most of our data is going to be data frames?</a:t>
            </a:r>
          </a:p>
          <a:p>
            <a:pPr lvl="1"/>
            <a:r>
              <a:rPr lang="en-US" dirty="0" smtClean="0"/>
              <a:t>When you save data from a function (like </a:t>
            </a:r>
            <a:r>
              <a:rPr lang="en-US" dirty="0" err="1" smtClean="0"/>
              <a:t>anova</a:t>
            </a:r>
            <a:r>
              <a:rPr lang="en-US" dirty="0" smtClean="0"/>
              <a:t> or regression), you will often get all the information from that function as a list.</a:t>
            </a:r>
          </a:p>
          <a:p>
            <a:pPr lvl="1"/>
            <a:r>
              <a:rPr lang="en-US" dirty="0" smtClean="0"/>
              <a:t>It </a:t>
            </a:r>
            <a:r>
              <a:rPr lang="en-US" i="1" dirty="0" smtClean="0"/>
              <a:t>really</a:t>
            </a:r>
            <a:r>
              <a:rPr lang="en-US" dirty="0" smtClean="0"/>
              <a:t> helps to know how the heck to get the piece of information you need – especially when it’s not provided automatically with the summary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1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70" y="317962"/>
            <a:ext cx="231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quick 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9" y="779627"/>
            <a:ext cx="75819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9" y="2265527"/>
            <a:ext cx="5829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647" y="239060"/>
            <a:ext cx="478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what if you wanted the residuals?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6876"/>
            <a:ext cx="8534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75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is up with the $?</a:t>
            </a:r>
          </a:p>
          <a:p>
            <a:pPr lvl="1"/>
            <a:r>
              <a:rPr lang="en-US" dirty="0" smtClean="0"/>
              <a:t>Lists and data frames are dimensional, so you can use the following to find something:</a:t>
            </a:r>
          </a:p>
          <a:p>
            <a:pPr lvl="2"/>
            <a:r>
              <a:rPr lang="en-US" dirty="0" smtClean="0"/>
              <a:t>Lists: [[number]][number]</a:t>
            </a:r>
          </a:p>
          <a:p>
            <a:pPr lvl="2"/>
            <a:r>
              <a:rPr lang="en-US" dirty="0" smtClean="0"/>
              <a:t>DF: [row, column]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1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tedious.</a:t>
            </a:r>
          </a:p>
          <a:p>
            <a:r>
              <a:rPr lang="en-US" dirty="0" smtClean="0"/>
              <a:t>If they have names, you can use the $ to indicate the column (or sub-vector) name.</a:t>
            </a:r>
          </a:p>
          <a:p>
            <a:r>
              <a:rPr lang="en-US" dirty="0" smtClean="0"/>
              <a:t>Therefore: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irquality$Temp</a:t>
            </a:r>
            <a:r>
              <a:rPr lang="en-US" dirty="0" smtClean="0"/>
              <a:t> and </a:t>
            </a:r>
            <a:r>
              <a:rPr lang="en-US" dirty="0" err="1" smtClean="0"/>
              <a:t>airquality</a:t>
            </a:r>
            <a:r>
              <a:rPr lang="en-US" dirty="0" smtClean="0"/>
              <a:t>[,4] are the same thing.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2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 from a CRAN mirror</a:t>
            </a:r>
          </a:p>
          <a:p>
            <a:pPr lvl="1"/>
            <a:r>
              <a:rPr lang="en-US" dirty="0">
                <a:hlinkClick r:id="rId2"/>
              </a:rPr>
              <a:t>http://cran.r-project.org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Mac users will also need Quartz for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82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Just because you know that the </a:t>
            </a:r>
            <a:r>
              <a:rPr lang="en-US" dirty="0" err="1" smtClean="0"/>
              <a:t>airquality</a:t>
            </a:r>
            <a:r>
              <a:rPr lang="en-US" dirty="0" smtClean="0"/>
              <a:t> dataset is open and Temp is a variable, doesn’t mean that R cares.</a:t>
            </a:r>
          </a:p>
          <a:p>
            <a:pPr lvl="1"/>
            <a:r>
              <a:rPr lang="en-US" dirty="0" smtClean="0"/>
              <a:t>You must specify what object to look at for the Temp piece.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1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do the following: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ith(OBJECT NAME, THING YOU WANT TO DO)</a:t>
            </a:r>
          </a:p>
          <a:p>
            <a:pPr lvl="2"/>
            <a:r>
              <a:rPr lang="en-US" dirty="0" smtClean="0"/>
              <a:t>With applies the data frame/list name to all the variables you are using.  It basically says “hey the stuff they want you to use is HERE”.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ttach(OBJECT NAME)</a:t>
            </a:r>
          </a:p>
          <a:p>
            <a:pPr lvl="2"/>
            <a:r>
              <a:rPr lang="en-US" dirty="0" smtClean="0"/>
              <a:t>Attach does the same thing, but it’s more permanent. It leaves that object open the whole time.</a:t>
            </a:r>
          </a:p>
          <a:p>
            <a:pPr lvl="2"/>
            <a:r>
              <a:rPr lang="en-US" dirty="0" smtClean="0"/>
              <a:t>This version can get tricky if you have multiple things with the same name you are trying to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94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20447" cy="4525963"/>
          </a:xfrm>
        </p:spPr>
        <p:txBody>
          <a:bodyPr/>
          <a:lstStyle/>
          <a:p>
            <a:r>
              <a:rPr lang="en-US" dirty="0" smtClean="0"/>
              <a:t>Let’s say you want to change from one type to another:</a:t>
            </a:r>
          </a:p>
          <a:p>
            <a:pPr lvl="1"/>
            <a:r>
              <a:rPr lang="en-US" dirty="0" err="1" smtClean="0"/>
              <a:t>as.data.frame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s.numeric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s.factor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s.logical</a:t>
            </a:r>
            <a:endParaRPr lang="en-US" dirty="0" smtClean="0"/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71" y="1417638"/>
            <a:ext cx="2552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1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character vector:</a:t>
            </a:r>
          </a:p>
          <a:p>
            <a:pPr lvl="1"/>
            <a:r>
              <a:rPr lang="en-US" dirty="0" smtClean="0"/>
              <a:t>Y = c(“a”, “b”, “c”)</a:t>
            </a:r>
          </a:p>
          <a:p>
            <a:pPr lvl="1"/>
            <a:r>
              <a:rPr lang="en-US" dirty="0" smtClean="0"/>
              <a:t>Try changing that to other types of data:</a:t>
            </a:r>
          </a:p>
          <a:p>
            <a:pPr lvl="2"/>
            <a:r>
              <a:rPr lang="en-US" dirty="0" smtClean="0"/>
              <a:t>X = </a:t>
            </a:r>
            <a:r>
              <a:rPr lang="en-US" dirty="0" err="1" smtClean="0"/>
              <a:t>as.numeric</a:t>
            </a:r>
            <a:r>
              <a:rPr lang="en-US" dirty="0" smtClean="0"/>
              <a:t>(y)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1" y="3852582"/>
            <a:ext cx="5836609" cy="30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7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 it’s good to understand types of objects, because it allows you to understand:</a:t>
            </a:r>
          </a:p>
          <a:p>
            <a:pPr lvl="1"/>
            <a:r>
              <a:rPr lang="en-US" dirty="0" smtClean="0"/>
              <a:t>How to get to the information you need</a:t>
            </a:r>
          </a:p>
          <a:p>
            <a:pPr lvl="1"/>
            <a:r>
              <a:rPr lang="en-US" dirty="0" smtClean="0"/>
              <a:t>Why you might be getting </a:t>
            </a:r>
            <a:r>
              <a:rPr lang="en-US" dirty="0" err="1" smtClean="0"/>
              <a:t>NaN</a:t>
            </a:r>
            <a:r>
              <a:rPr lang="en-US" dirty="0" smtClean="0"/>
              <a:t> or NA values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Subsetting</a:t>
            </a:r>
            <a:r>
              <a:rPr lang="en-US" dirty="0" smtClean="0"/>
              <a:t> is pulling out the rows/columns that you need given some criteria.</a:t>
            </a:r>
          </a:p>
          <a:p>
            <a:pPr lvl="1"/>
            <a:r>
              <a:rPr lang="en-US" dirty="0" smtClean="0"/>
              <a:t>We already talked about how to select one row/column with [1,] or [,1] and the $ operator.</a:t>
            </a:r>
          </a:p>
          <a:p>
            <a:pPr lvl="1"/>
            <a:r>
              <a:rPr lang="en-US" dirty="0" smtClean="0"/>
              <a:t>What about cases you want to select based on scores, missing data, etc.?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20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Let’s use the </a:t>
            </a:r>
            <a:r>
              <a:rPr lang="en-US" dirty="0" err="1" smtClean="0"/>
              <a:t>airquality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Pick out the first two rows of the whole dataset.</a:t>
            </a:r>
          </a:p>
          <a:p>
            <a:pPr lvl="1"/>
            <a:r>
              <a:rPr lang="en-US" dirty="0" err="1" smtClean="0"/>
              <a:t>airquality</a:t>
            </a:r>
            <a:r>
              <a:rPr lang="en-US" dirty="0" smtClean="0"/>
              <a:t>[1:2,]</a:t>
            </a:r>
          </a:p>
          <a:p>
            <a:pPr lvl="1"/>
            <a:r>
              <a:rPr lang="en-US" dirty="0" smtClean="0"/>
              <a:t>Remember that you can save each of these by setting them equal to a variable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87" y="4766235"/>
            <a:ext cx="5683113" cy="19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6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the logical operator to determine how to pick something.</a:t>
            </a:r>
          </a:p>
          <a:p>
            <a:pPr lvl="1"/>
            <a:r>
              <a:rPr lang="en-US" dirty="0" smtClean="0"/>
              <a:t>Logical </a:t>
            </a:r>
          </a:p>
          <a:p>
            <a:pPr lvl="1"/>
            <a:r>
              <a:rPr lang="en-US" dirty="0" err="1" smtClean="0"/>
              <a:t>airquality</a:t>
            </a:r>
            <a:r>
              <a:rPr lang="en-US" dirty="0" smtClean="0"/>
              <a:t>[</a:t>
            </a:r>
            <a:r>
              <a:rPr lang="en-US" dirty="0" err="1" smtClean="0"/>
              <a:t>airquality$Temp</a:t>
            </a:r>
            <a:r>
              <a:rPr lang="en-US" dirty="0" smtClean="0"/>
              <a:t>&gt; 90,]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4457700"/>
            <a:ext cx="4457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7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logical operator work?</a:t>
            </a:r>
          </a:p>
          <a:p>
            <a:pPr lvl="1"/>
            <a:r>
              <a:rPr lang="en-US" dirty="0" smtClean="0"/>
              <a:t>It analyzes each row/column for the appropriate logical question </a:t>
            </a:r>
          </a:p>
          <a:p>
            <a:pPr lvl="2"/>
            <a:r>
              <a:rPr lang="en-US" dirty="0" smtClean="0"/>
              <a:t>So, in this example, we asked it to analyze the Temp column.</a:t>
            </a:r>
          </a:p>
          <a:p>
            <a:pPr lvl="2"/>
            <a:r>
              <a:rPr lang="en-US" dirty="0" smtClean="0"/>
              <a:t>Each row was tested to see if it was greater than 90.</a:t>
            </a:r>
          </a:p>
          <a:p>
            <a:pPr lvl="2"/>
            <a:r>
              <a:rPr lang="en-US" dirty="0" smtClean="0"/>
              <a:t>Try </a:t>
            </a:r>
            <a:r>
              <a:rPr lang="en-US" dirty="0" err="1" smtClean="0"/>
              <a:t>airquality$Temp</a:t>
            </a:r>
            <a:r>
              <a:rPr lang="en-US" dirty="0" smtClean="0"/>
              <a:t> &gt; 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42435"/>
            <a:ext cx="8318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18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all the columns with TRUE were selected.</a:t>
            </a:r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r>
              <a:rPr lang="en-US" dirty="0" smtClean="0"/>
              <a:t>You can use this feature to your advantage when selecting for missing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1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723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5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multiple arguments to get the exact data you want.</a:t>
            </a:r>
          </a:p>
          <a:p>
            <a:pPr lvl="1"/>
            <a:r>
              <a:rPr lang="en-US" dirty="0" err="1" smtClean="0"/>
              <a:t>airquality</a:t>
            </a:r>
            <a:r>
              <a:rPr lang="en-US" dirty="0" smtClean="0"/>
              <a:t>[</a:t>
            </a:r>
            <a:r>
              <a:rPr lang="en-US" dirty="0" err="1" smtClean="0"/>
              <a:t>airquality$Temp</a:t>
            </a:r>
            <a:r>
              <a:rPr lang="en-US" dirty="0" smtClean="0"/>
              <a:t>&gt;90 &amp; </a:t>
            </a:r>
            <a:r>
              <a:rPr lang="en-US" dirty="0" err="1" smtClean="0"/>
              <a:t>airquality$Ozone</a:t>
            </a:r>
            <a:r>
              <a:rPr lang="en-US" dirty="0" smtClean="0"/>
              <a:t>&lt;90,]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" y="3728570"/>
            <a:ext cx="5168900" cy="271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0589" y="4213412"/>
            <a:ext cx="248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You’ll still get NAs though, we’ll get to how to deal with them. </a:t>
            </a:r>
          </a:p>
        </p:txBody>
      </p:sp>
    </p:spTree>
    <p:extLst>
      <p:ext uri="{BB962C8B-B14F-4D97-AF65-F5344CB8AC3E}">
        <p14:creationId xmlns:p14="http://schemas.microsoft.com/office/powerpoint/2010/main" val="2785937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wanted everything BUT the first column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irquality</a:t>
            </a:r>
            <a:r>
              <a:rPr lang="en-US" dirty="0" smtClean="0"/>
              <a:t>[,-1] </a:t>
            </a:r>
          </a:p>
          <a:p>
            <a:r>
              <a:rPr lang="en-US" dirty="0" smtClean="0"/>
              <a:t>Let’s say you wanted everything BUT the last column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irquality</a:t>
            </a:r>
            <a:r>
              <a:rPr lang="en-US" dirty="0" smtClean="0"/>
              <a:t>[,-</a:t>
            </a:r>
            <a:r>
              <a:rPr lang="en-US" dirty="0" err="1" smtClean="0"/>
              <a:t>ncol</a:t>
            </a:r>
            <a:r>
              <a:rPr lang="en-US" dirty="0" smtClean="0"/>
              <a:t>(</a:t>
            </a:r>
            <a:r>
              <a:rPr lang="en-US" dirty="0" err="1" smtClean="0"/>
              <a:t>airquality</a:t>
            </a:r>
            <a:r>
              <a:rPr lang="en-US" dirty="0" smtClean="0"/>
              <a:t>)]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5440363"/>
            <a:ext cx="34925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5763"/>
            <a:ext cx="3543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5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Something important: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subsetting</a:t>
            </a:r>
            <a:r>
              <a:rPr lang="en-US" dirty="0" smtClean="0"/>
              <a:t> lists or </a:t>
            </a:r>
            <a:r>
              <a:rPr lang="en-US" dirty="0" err="1" smtClean="0"/>
              <a:t>dataframes</a:t>
            </a:r>
            <a:r>
              <a:rPr lang="en-US" dirty="0" smtClean="0"/>
              <a:t>, you can do this: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= “Temp”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irquality</a:t>
            </a:r>
            <a:r>
              <a:rPr lang="en-US" dirty="0" smtClean="0"/>
              <a:t>[</a:t>
            </a:r>
            <a:r>
              <a:rPr lang="en-US" dirty="0" err="1" smtClean="0"/>
              <a:t>var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Airquality$Temp</a:t>
            </a:r>
            <a:endParaRPr lang="en-US" dirty="0" smtClean="0"/>
          </a:p>
          <a:p>
            <a:pPr lvl="1"/>
            <a:r>
              <a:rPr lang="en-US" dirty="0" smtClean="0"/>
              <a:t>But not:</a:t>
            </a:r>
          </a:p>
          <a:p>
            <a:pPr lvl="2"/>
            <a:r>
              <a:rPr lang="en-US" dirty="0" err="1" smtClean="0"/>
              <a:t>airquality$var</a:t>
            </a:r>
            <a:endParaRPr lang="en-US" dirty="0" smtClean="0"/>
          </a:p>
          <a:p>
            <a:pPr lvl="1"/>
            <a:r>
              <a:rPr lang="en-US" dirty="0" smtClean="0"/>
              <a:t>When you use the $, an exact match is expected, but the [] will fill in with the variable value.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94" y="2743200"/>
            <a:ext cx="285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subsetting</a:t>
            </a:r>
            <a:r>
              <a:rPr lang="en-US" dirty="0" smtClean="0"/>
              <a:t> function is subset()</a:t>
            </a:r>
          </a:p>
          <a:p>
            <a:r>
              <a:rPr lang="en-US" dirty="0" smtClean="0"/>
              <a:t>Subset requires</a:t>
            </a:r>
          </a:p>
          <a:p>
            <a:pPr lvl="1"/>
            <a:r>
              <a:rPr lang="en-US" dirty="0" smtClean="0"/>
              <a:t>(data set name, logical function)</a:t>
            </a:r>
          </a:p>
          <a:p>
            <a:pPr lvl="1"/>
            <a:r>
              <a:rPr lang="en-US" dirty="0" smtClean="0"/>
              <a:t>Optional includes what columns you want to select</a:t>
            </a:r>
          </a:p>
          <a:p>
            <a:r>
              <a:rPr lang="en-US" dirty="0"/>
              <a:t>subset(</a:t>
            </a:r>
            <a:r>
              <a:rPr lang="en-US" dirty="0" err="1"/>
              <a:t>airquality</a:t>
            </a:r>
            <a:r>
              <a:rPr lang="en-US" dirty="0"/>
              <a:t>, Temp &gt; 80, select = c(Ozone, Temp))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0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values are considered NAs 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is not a number, NA is a missing value.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NaN</a:t>
            </a:r>
            <a:r>
              <a:rPr lang="en-US" dirty="0" smtClean="0"/>
              <a:t> sometimes is the error when you get when you try to do something with a NA.</a:t>
            </a:r>
          </a:p>
          <a:p>
            <a:r>
              <a:rPr lang="en-US" dirty="0" smtClean="0"/>
              <a:t>You sometimes can get away with having them in the dataset, often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1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 have options that allow you to omit them to run the function. </a:t>
            </a:r>
            <a:endParaRPr lang="en-US" dirty="0" smtClean="0"/>
          </a:p>
          <a:p>
            <a:r>
              <a:rPr lang="en-US" dirty="0" smtClean="0"/>
              <a:t>Not all of them, and they often do the missing omission differently.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80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NA functions:</a:t>
            </a:r>
          </a:p>
          <a:p>
            <a:pPr lvl="1"/>
            <a:r>
              <a:rPr lang="en-US" dirty="0" smtClean="0"/>
              <a:t>But they often don’t do what you think.</a:t>
            </a:r>
          </a:p>
          <a:p>
            <a:pPr lvl="1"/>
            <a:r>
              <a:rPr lang="en-US" dirty="0" err="1" smtClean="0"/>
              <a:t>complete.cases</a:t>
            </a:r>
            <a:r>
              <a:rPr lang="en-US" dirty="0" smtClean="0"/>
              <a:t>(DATA SET)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6853"/>
            <a:ext cx="83058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748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missing values functions often return logical vectors with:</a:t>
            </a:r>
          </a:p>
          <a:p>
            <a:pPr lvl="1"/>
            <a:r>
              <a:rPr lang="en-US" dirty="0" smtClean="0"/>
              <a:t>TRUE = yes missing data</a:t>
            </a:r>
          </a:p>
          <a:p>
            <a:pPr lvl="1"/>
            <a:r>
              <a:rPr lang="en-US" dirty="0" smtClean="0"/>
              <a:t>FALSE = no missing data</a:t>
            </a:r>
          </a:p>
          <a:p>
            <a:r>
              <a:rPr lang="en-US" dirty="0" smtClean="0"/>
              <a:t>Complete cases tells you if the entire row is complete.</a:t>
            </a:r>
          </a:p>
          <a:p>
            <a:pPr lvl="1"/>
            <a:r>
              <a:rPr lang="en-US" dirty="0" smtClean="0"/>
              <a:t>TRUE = complete, FALSE = incomplete</a:t>
            </a:r>
          </a:p>
          <a:p>
            <a:r>
              <a:rPr lang="en-US" dirty="0" smtClean="0"/>
              <a:t>So, how can I use it to remove the incomplete cases?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371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),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 that means look at the rows that have a TRUE, give me back all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9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function that is faster than complete cases is </a:t>
            </a:r>
            <a:r>
              <a:rPr lang="en-US" dirty="0" err="1" smtClean="0"/>
              <a:t>na.omit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na.omit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 smtClean="0"/>
              <a:t>) and </a:t>
            </a:r>
            <a:r>
              <a:rPr lang="en-US" dirty="0" err="1"/>
              <a:t>airquality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),]</a:t>
            </a:r>
          </a:p>
          <a:p>
            <a:r>
              <a:rPr lang="en-US" dirty="0" smtClean="0"/>
              <a:t>Do the same thing!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love of sanity RStudio:</a:t>
            </a:r>
          </a:p>
          <a:p>
            <a:pPr lvl="1"/>
            <a:r>
              <a:rPr lang="en-US" dirty="0">
                <a:hlinkClick r:id="rId2"/>
              </a:rPr>
              <a:t>http://www.rstudio.org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177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is.na</a:t>
            </a:r>
            <a:r>
              <a:rPr lang="en-US" dirty="0" smtClean="0"/>
              <a:t>() works in much the same way, but works in individual values, rather than the entire row like complete cases.</a:t>
            </a:r>
          </a:p>
          <a:p>
            <a:r>
              <a:rPr lang="en-US" dirty="0" smtClean="0"/>
              <a:t>Usually, you can use this function for individual columns or rows.</a:t>
            </a:r>
          </a:p>
          <a:p>
            <a:pPr lvl="1"/>
            <a:r>
              <a:rPr lang="en-US" dirty="0" err="1" smtClean="0"/>
              <a:t>Is.na</a:t>
            </a:r>
            <a:r>
              <a:rPr lang="en-US" dirty="0" smtClean="0"/>
              <a:t> can help with checking for missing values in </a:t>
            </a:r>
            <a:r>
              <a:rPr lang="en-US" smtClean="0"/>
              <a:t>data screening.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6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2885</Words>
  <Application>Microsoft Macintosh PowerPoint</Application>
  <PresentationFormat>On-screen Show (4:3)</PresentationFormat>
  <Paragraphs>344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Introduction to R</vt:lpstr>
      <vt:lpstr>First Note:</vt:lpstr>
      <vt:lpstr>First Note:</vt:lpstr>
      <vt:lpstr>First Note:</vt:lpstr>
      <vt:lpstr>First Note:</vt:lpstr>
      <vt:lpstr>Get R</vt:lpstr>
      <vt:lpstr>PowerPoint Presentation</vt:lpstr>
      <vt:lpstr>Get RStudio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Object Types 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PowerPoint Presentation</vt:lpstr>
      <vt:lpstr>PowerPoint Presentation</vt:lpstr>
      <vt:lpstr>PowerPoint Presentation</vt:lpstr>
      <vt:lpstr>PowerPoint Presentation</vt:lpstr>
      <vt:lpstr>Object Types</vt:lpstr>
      <vt:lpstr>Object Types</vt:lpstr>
      <vt:lpstr>PowerPoint Presentation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PowerPoint Presentation</vt:lpstr>
      <vt:lpstr>Object Types</vt:lpstr>
      <vt:lpstr>Object Types</vt:lpstr>
      <vt:lpstr>PowerPoint Presentation</vt:lpstr>
      <vt:lpstr>PowerPoint Presentation</vt:lpstr>
      <vt:lpstr>Object Types</vt:lpstr>
      <vt:lpstr>Object Types</vt:lpstr>
      <vt:lpstr>Object Types</vt:lpstr>
      <vt:lpstr>Object Types</vt:lpstr>
      <vt:lpstr>Object Types</vt:lpstr>
      <vt:lpstr>Object Types</vt:lpstr>
      <vt:lpstr>Object Types</vt:lpstr>
      <vt:lpstr>Subsetting</vt:lpstr>
      <vt:lpstr>Subsetting</vt:lpstr>
      <vt:lpstr>Subsetting</vt:lpstr>
      <vt:lpstr>Subsetting</vt:lpstr>
      <vt:lpstr>Subsetting</vt:lpstr>
      <vt:lpstr>Subsetting</vt:lpstr>
      <vt:lpstr>Subsetting</vt:lpstr>
      <vt:lpstr>Subsetting</vt:lpstr>
      <vt:lpstr>Subsetting</vt:lpstr>
      <vt:lpstr>Missing Values</vt:lpstr>
      <vt:lpstr>Missing Values</vt:lpstr>
      <vt:lpstr>Missing Values</vt:lpstr>
      <vt:lpstr>Missing Values</vt:lpstr>
      <vt:lpstr>Missing Values</vt:lpstr>
      <vt:lpstr>Missing Values</vt:lpstr>
      <vt:lpstr>Missing Values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Buchanan</dc:creator>
  <cp:lastModifiedBy>Erin Buchanan</cp:lastModifiedBy>
  <cp:revision>110</cp:revision>
  <dcterms:created xsi:type="dcterms:W3CDTF">2015-06-07T03:42:17Z</dcterms:created>
  <dcterms:modified xsi:type="dcterms:W3CDTF">2015-06-08T05:03:10Z</dcterms:modified>
</cp:coreProperties>
</file>