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8" r:id="rId16"/>
    <p:sldId id="309" r:id="rId17"/>
    <p:sldId id="310" r:id="rId18"/>
    <p:sldId id="311" r:id="rId19"/>
    <p:sldId id="312" r:id="rId20"/>
    <p:sldId id="313" r:id="rId21"/>
    <p:sldId id="314" r:id="rId22"/>
    <p:sldId id="315" r:id="rId23"/>
    <p:sldId id="316" r:id="rId24"/>
    <p:sldId id="317" r:id="rId25"/>
    <p:sldId id="318" r:id="rId26"/>
    <p:sldId id="273" r:id="rId27"/>
    <p:sldId id="280" r:id="rId28"/>
    <p:sldId id="281" r:id="rId29"/>
    <p:sldId id="282" r:id="rId30"/>
    <p:sldId id="283" r:id="rId31"/>
    <p:sldId id="284" r:id="rId32"/>
    <p:sldId id="285" r:id="rId33"/>
    <p:sldId id="288" r:id="rId34"/>
    <p:sldId id="298" r:id="rId35"/>
    <p:sldId id="299" r:id="rId36"/>
    <p:sldId id="300" r:id="rId37"/>
    <p:sldId id="301" r:id="rId38"/>
    <p:sldId id="302" r:id="rId39"/>
    <p:sldId id="303" r:id="rId40"/>
    <p:sldId id="304" r:id="rId41"/>
    <p:sldId id="305" r:id="rId42"/>
    <p:sldId id="306" r:id="rId43"/>
    <p:sldId id="307" r:id="rId44"/>
    <p:sldId id="319" r:id="rId45"/>
    <p:sldId id="32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4" d="100"/>
          <a:sy n="134" d="100"/>
        </p:scale>
        <p:origin x="-1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0C33C3-6710-4A47-9065-7943980C96F1}" type="datetimeFigureOut">
              <a:rPr lang="en-US" smtClean="0"/>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38990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C33C3-6710-4A47-9065-7943980C96F1}" type="datetimeFigureOut">
              <a:rPr lang="en-US" smtClean="0"/>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8436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C33C3-6710-4A47-9065-7943980C96F1}" type="datetimeFigureOut">
              <a:rPr lang="en-US" smtClean="0"/>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426327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C33C3-6710-4A47-9065-7943980C96F1}" type="datetimeFigureOut">
              <a:rPr lang="en-US" smtClean="0"/>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72428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0C33C3-6710-4A47-9065-7943980C96F1}" type="datetimeFigureOut">
              <a:rPr lang="en-US" smtClean="0"/>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27937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C33C3-6710-4A47-9065-7943980C96F1}" type="datetimeFigureOut">
              <a:rPr lang="en-US" smtClean="0"/>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98501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0C33C3-6710-4A47-9065-7943980C96F1}" type="datetimeFigureOut">
              <a:rPr lang="en-US" smtClean="0"/>
              <a:t>6/8/15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335454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0C33C3-6710-4A47-9065-7943980C96F1}" type="datetimeFigureOut">
              <a:rPr lang="en-US" smtClean="0"/>
              <a:t>6/8/15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119334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C33C3-6710-4A47-9065-7943980C96F1}" type="datetimeFigureOut">
              <a:rPr lang="en-US" smtClean="0"/>
              <a:t>6/8/15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256798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C33C3-6710-4A47-9065-7943980C96F1}" type="datetimeFigureOut">
              <a:rPr lang="en-US" smtClean="0"/>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1063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C33C3-6710-4A47-9065-7943980C96F1}" type="datetimeFigureOut">
              <a:rPr lang="en-US" smtClean="0"/>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9C8A-7DA2-DA47-AE67-9AE119C0D80E}" type="slidenum">
              <a:rPr lang="en-US" smtClean="0"/>
              <a:t>‹#›</a:t>
            </a:fld>
            <a:endParaRPr lang="en-US"/>
          </a:p>
        </p:txBody>
      </p:sp>
    </p:spTree>
    <p:extLst>
      <p:ext uri="{BB962C8B-B14F-4D97-AF65-F5344CB8AC3E}">
        <p14:creationId xmlns:p14="http://schemas.microsoft.com/office/powerpoint/2010/main" val="6142284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C33C3-6710-4A47-9065-7943980C96F1}" type="datetimeFigureOut">
              <a:rPr lang="en-US" smtClean="0"/>
              <a:t>6/8/15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9C8A-7DA2-DA47-AE67-9AE119C0D80E}" type="slidenum">
              <a:rPr lang="en-US" smtClean="0"/>
              <a:t>‹#›</a:t>
            </a:fld>
            <a:endParaRPr lang="en-US"/>
          </a:p>
        </p:txBody>
      </p:sp>
    </p:spTree>
    <p:extLst>
      <p:ext uri="{BB962C8B-B14F-4D97-AF65-F5344CB8AC3E}">
        <p14:creationId xmlns:p14="http://schemas.microsoft.com/office/powerpoint/2010/main" val="3848830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i="1" dirty="0" smtClean="0"/>
              <a:t>R</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Tree>
    <p:extLst>
      <p:ext uri="{BB962C8B-B14F-4D97-AF65-F5344CB8AC3E}">
        <p14:creationId xmlns:p14="http://schemas.microsoft.com/office/powerpoint/2010/main" val="169080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How to install:</a:t>
            </a:r>
          </a:p>
          <a:p>
            <a:pPr lvl="1"/>
            <a:r>
              <a:rPr lang="en-US" dirty="0" smtClean="0"/>
              <a:t>Through RStudio </a:t>
            </a:r>
          </a:p>
          <a:p>
            <a:pPr lvl="1"/>
            <a:r>
              <a:rPr lang="en-US" dirty="0" smtClean="0"/>
              <a:t>Click on packages, click on install. </a:t>
            </a:r>
          </a:p>
          <a:p>
            <a:pPr lvl="1"/>
            <a:r>
              <a:rPr lang="en-US" dirty="0" smtClean="0"/>
              <a:t>Note: you can see here in this window what all you have installed, and if you click on them, you will load that help file (or click the check box to load them).  </a:t>
            </a:r>
            <a:endParaRPr lang="en-US" dirty="0"/>
          </a:p>
        </p:txBody>
      </p:sp>
      <p:pic>
        <p:nvPicPr>
          <p:cNvPr id="4" name="Picture 3"/>
          <p:cNvPicPr>
            <a:picLocks noChangeAspect="1"/>
          </p:cNvPicPr>
          <p:nvPr/>
        </p:nvPicPr>
        <p:blipFill>
          <a:blip r:embed="rId2"/>
          <a:stretch>
            <a:fillRect/>
          </a:stretch>
        </p:blipFill>
        <p:spPr>
          <a:xfrm>
            <a:off x="1358900" y="4914900"/>
            <a:ext cx="6413500" cy="1943100"/>
          </a:xfrm>
          <a:prstGeom prst="rect">
            <a:avLst/>
          </a:prstGeom>
        </p:spPr>
      </p:pic>
    </p:spTree>
    <p:extLst>
      <p:ext uri="{BB962C8B-B14F-4D97-AF65-F5344CB8AC3E}">
        <p14:creationId xmlns:p14="http://schemas.microsoft.com/office/powerpoint/2010/main" val="250539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pic>
        <p:nvPicPr>
          <p:cNvPr id="4" name="Picture 3"/>
          <p:cNvPicPr>
            <a:picLocks noChangeAspect="1"/>
          </p:cNvPicPr>
          <p:nvPr/>
        </p:nvPicPr>
        <p:blipFill>
          <a:blip r:embed="rId2"/>
          <a:stretch>
            <a:fillRect/>
          </a:stretch>
        </p:blipFill>
        <p:spPr>
          <a:xfrm>
            <a:off x="1828800" y="1295400"/>
            <a:ext cx="5486400" cy="4254500"/>
          </a:xfrm>
          <a:prstGeom prst="rect">
            <a:avLst/>
          </a:prstGeom>
        </p:spPr>
      </p:pic>
      <p:sp>
        <p:nvSpPr>
          <p:cNvPr id="5" name="TextBox 4"/>
          <p:cNvSpPr txBox="1"/>
          <p:nvPr/>
        </p:nvSpPr>
        <p:spPr>
          <a:xfrm>
            <a:off x="418353" y="6155765"/>
            <a:ext cx="8009975" cy="369332"/>
          </a:xfrm>
          <a:prstGeom prst="rect">
            <a:avLst/>
          </a:prstGeom>
          <a:noFill/>
        </p:spPr>
        <p:txBody>
          <a:bodyPr wrap="none" rtlCol="0">
            <a:spAutoFit/>
          </a:bodyPr>
          <a:lstStyle/>
          <a:p>
            <a:r>
              <a:rPr lang="en-US" dirty="0" smtClean="0"/>
              <a:t>Start typing the name of the package – a drop down will appear with all the options. </a:t>
            </a:r>
            <a:endParaRPr lang="en-US" dirty="0"/>
          </a:p>
        </p:txBody>
      </p:sp>
    </p:spTree>
    <p:extLst>
      <p:ext uri="{BB962C8B-B14F-4D97-AF65-F5344CB8AC3E}">
        <p14:creationId xmlns:p14="http://schemas.microsoft.com/office/powerpoint/2010/main" val="133662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Now it’s installed! Awesome!</a:t>
            </a:r>
          </a:p>
          <a:p>
            <a:r>
              <a:rPr lang="en-US" dirty="0" smtClean="0"/>
              <a:t>That doesn’t mean that it </a:t>
            </a:r>
            <a:r>
              <a:rPr lang="en-US" i="1" dirty="0" smtClean="0"/>
              <a:t>loads</a:t>
            </a:r>
            <a:r>
              <a:rPr lang="en-US" dirty="0" smtClean="0"/>
              <a:t> every time.</a:t>
            </a:r>
          </a:p>
          <a:p>
            <a:pPr lvl="1"/>
            <a:r>
              <a:rPr lang="en-US" dirty="0" smtClean="0"/>
              <a:t>Imagine this: if SPSS had a function that knew how to do regression, but it didn’t load every time. </a:t>
            </a:r>
          </a:p>
          <a:p>
            <a:pPr lvl="1"/>
            <a:r>
              <a:rPr lang="en-US" dirty="0" smtClean="0"/>
              <a:t>Annoying!</a:t>
            </a:r>
          </a:p>
          <a:p>
            <a:pPr lvl="1"/>
            <a:r>
              <a:rPr lang="en-US" dirty="0" smtClean="0"/>
              <a:t>But this saves computing power by not loading unless you need it.</a:t>
            </a:r>
          </a:p>
          <a:p>
            <a:pPr lvl="1"/>
            <a:r>
              <a:rPr lang="en-US" dirty="0" smtClean="0"/>
              <a:t>You </a:t>
            </a:r>
            <a:r>
              <a:rPr lang="en-US" i="1" dirty="0" smtClean="0"/>
              <a:t>will</a:t>
            </a:r>
            <a:r>
              <a:rPr lang="en-US" dirty="0" smtClean="0"/>
              <a:t> run something without turning on the right package. It’s cool – all the cool kids do it. </a:t>
            </a:r>
            <a:endParaRPr lang="en-US" dirty="0"/>
          </a:p>
        </p:txBody>
      </p:sp>
    </p:spTree>
    <p:extLst>
      <p:ext uri="{BB962C8B-B14F-4D97-AF65-F5344CB8AC3E}">
        <p14:creationId xmlns:p14="http://schemas.microsoft.com/office/powerpoint/2010/main" val="415505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Packages are also called </a:t>
            </a:r>
            <a:r>
              <a:rPr lang="en-US" i="1" dirty="0" smtClean="0"/>
              <a:t>libraries</a:t>
            </a:r>
            <a:r>
              <a:rPr lang="en-US" dirty="0" smtClean="0"/>
              <a:t>.</a:t>
            </a:r>
          </a:p>
          <a:p>
            <a:r>
              <a:rPr lang="en-US" dirty="0" smtClean="0"/>
              <a:t>You can load them two ways:</a:t>
            </a:r>
          </a:p>
          <a:p>
            <a:pPr lvl="1"/>
            <a:r>
              <a:rPr lang="en-US" dirty="0" smtClean="0"/>
              <a:t>In the console: library(car) (look no “” this time).</a:t>
            </a:r>
          </a:p>
          <a:p>
            <a:pPr lvl="1"/>
            <a:r>
              <a:rPr lang="en-US" dirty="0" smtClean="0"/>
              <a:t>In the packages window by clicking on the check box. </a:t>
            </a:r>
            <a:endParaRPr lang="en-US" dirty="0"/>
          </a:p>
        </p:txBody>
      </p:sp>
      <p:pic>
        <p:nvPicPr>
          <p:cNvPr id="4" name="Picture 3"/>
          <p:cNvPicPr>
            <a:picLocks noChangeAspect="1"/>
          </p:cNvPicPr>
          <p:nvPr/>
        </p:nvPicPr>
        <p:blipFill>
          <a:blip r:embed="rId2"/>
          <a:stretch>
            <a:fillRect/>
          </a:stretch>
        </p:blipFill>
        <p:spPr>
          <a:xfrm>
            <a:off x="151653" y="4332942"/>
            <a:ext cx="3060700" cy="1270000"/>
          </a:xfrm>
          <a:prstGeom prst="rect">
            <a:avLst/>
          </a:prstGeom>
        </p:spPr>
      </p:pic>
      <p:pic>
        <p:nvPicPr>
          <p:cNvPr id="5" name="Picture 4"/>
          <p:cNvPicPr>
            <a:picLocks noChangeAspect="1"/>
          </p:cNvPicPr>
          <p:nvPr/>
        </p:nvPicPr>
        <p:blipFill>
          <a:blip r:embed="rId3"/>
          <a:stretch>
            <a:fillRect/>
          </a:stretch>
        </p:blipFill>
        <p:spPr>
          <a:xfrm>
            <a:off x="-1" y="6112436"/>
            <a:ext cx="8830235" cy="521727"/>
          </a:xfrm>
          <a:prstGeom prst="rect">
            <a:avLst/>
          </a:prstGeom>
        </p:spPr>
      </p:pic>
    </p:spTree>
    <p:extLst>
      <p:ext uri="{BB962C8B-B14F-4D97-AF65-F5344CB8AC3E}">
        <p14:creationId xmlns:p14="http://schemas.microsoft.com/office/powerpoint/2010/main" val="5554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I suggest adding the code to your script to load the packages you need to save yourself the headache of trying to remember which ones were important. </a:t>
            </a:r>
            <a:endParaRPr lang="en-US" dirty="0"/>
          </a:p>
        </p:txBody>
      </p:sp>
    </p:spTree>
    <p:extLst>
      <p:ext uri="{BB962C8B-B14F-4D97-AF65-F5344CB8AC3E}">
        <p14:creationId xmlns:p14="http://schemas.microsoft.com/office/powerpoint/2010/main" val="341542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Data files (like the </a:t>
            </a:r>
            <a:r>
              <a:rPr lang="en-US" dirty="0" err="1" smtClean="0"/>
              <a:t>airquality</a:t>
            </a:r>
            <a:r>
              <a:rPr lang="en-US" dirty="0" smtClean="0"/>
              <a:t> dataset) come with base R.</a:t>
            </a:r>
          </a:p>
          <a:p>
            <a:pPr lvl="1"/>
            <a:r>
              <a:rPr lang="en-US" dirty="0" smtClean="0"/>
              <a:t>You don’t technically have to load them, but you can get them to appear in environment window by:</a:t>
            </a:r>
          </a:p>
          <a:p>
            <a:pPr lvl="1"/>
            <a:r>
              <a:rPr lang="en-US" dirty="0" smtClean="0"/>
              <a:t>data(SET NAME)</a:t>
            </a:r>
          </a:p>
          <a:p>
            <a:pPr marL="0" indent="0">
              <a:buNone/>
            </a:pPr>
            <a:endParaRPr lang="en-US" dirty="0"/>
          </a:p>
        </p:txBody>
      </p:sp>
    </p:spTree>
    <p:extLst>
      <p:ext uri="{BB962C8B-B14F-4D97-AF65-F5344CB8AC3E}">
        <p14:creationId xmlns:p14="http://schemas.microsoft.com/office/powerpoint/2010/main" val="125934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If you want to see what’s available, type data()</a:t>
            </a:r>
          </a:p>
          <a:p>
            <a:r>
              <a:rPr lang="en-US" dirty="0" smtClean="0"/>
              <a:t>Use the help(DATA SET NAME) or ?DATA SET NAME to see what is included/is part of the data set. </a:t>
            </a:r>
            <a:endParaRPr lang="en-US" dirty="0"/>
          </a:p>
        </p:txBody>
      </p:sp>
    </p:spTree>
    <p:extLst>
      <p:ext uri="{BB962C8B-B14F-4D97-AF65-F5344CB8AC3E}">
        <p14:creationId xmlns:p14="http://schemas.microsoft.com/office/powerpoint/2010/main" val="414871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Data files are not nearly as visual as Excel or SPSS </a:t>
            </a:r>
            <a:r>
              <a:rPr lang="en-US" dirty="0" smtClean="0">
                <a:sym typeface="Wingdings"/>
              </a:rPr>
              <a:t></a:t>
            </a:r>
          </a:p>
          <a:p>
            <a:r>
              <a:rPr lang="en-US" dirty="0" smtClean="0">
                <a:sym typeface="Wingdings"/>
              </a:rPr>
              <a:t>But RStudio can give you somewhat of a visual.</a:t>
            </a:r>
          </a:p>
          <a:p>
            <a:pPr lvl="1"/>
            <a:r>
              <a:rPr lang="en-US" dirty="0" smtClean="0">
                <a:sym typeface="Wingdings"/>
              </a:rPr>
              <a:t>Type View(</a:t>
            </a:r>
            <a:r>
              <a:rPr lang="en-US" dirty="0" err="1" smtClean="0">
                <a:sym typeface="Wingdings"/>
              </a:rPr>
              <a:t>airquality</a:t>
            </a:r>
            <a:r>
              <a:rPr lang="en-US" dirty="0" smtClean="0">
                <a:sym typeface="Wingdings"/>
              </a:rPr>
              <a:t>) to get a visual (note V is capital)</a:t>
            </a:r>
          </a:p>
          <a:p>
            <a:pPr lvl="1"/>
            <a:r>
              <a:rPr lang="en-US" dirty="0" smtClean="0">
                <a:sym typeface="Wingdings"/>
              </a:rPr>
              <a:t>Or click on it in </a:t>
            </a:r>
          </a:p>
          <a:p>
            <a:pPr marL="457200" lvl="1" indent="0">
              <a:buNone/>
            </a:pPr>
            <a:r>
              <a:rPr lang="en-US" dirty="0" smtClean="0">
                <a:sym typeface="Wingdings"/>
              </a:rPr>
              <a:t>environment window</a:t>
            </a:r>
            <a:endParaRPr lang="en-US" dirty="0"/>
          </a:p>
        </p:txBody>
      </p:sp>
      <p:pic>
        <p:nvPicPr>
          <p:cNvPr id="4" name="Picture 3"/>
          <p:cNvPicPr>
            <a:picLocks noChangeAspect="1"/>
          </p:cNvPicPr>
          <p:nvPr/>
        </p:nvPicPr>
        <p:blipFill>
          <a:blip r:embed="rId2"/>
          <a:stretch>
            <a:fillRect/>
          </a:stretch>
        </p:blipFill>
        <p:spPr>
          <a:xfrm>
            <a:off x="4813300" y="4546600"/>
            <a:ext cx="4330700" cy="2235200"/>
          </a:xfrm>
          <a:prstGeom prst="rect">
            <a:avLst/>
          </a:prstGeom>
        </p:spPr>
      </p:pic>
    </p:spTree>
    <p:extLst>
      <p:ext uri="{BB962C8B-B14F-4D97-AF65-F5344CB8AC3E}">
        <p14:creationId xmlns:p14="http://schemas.microsoft.com/office/powerpoint/2010/main" val="209118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You can import all types of files, including SPSS files. </a:t>
            </a:r>
          </a:p>
          <a:p>
            <a:pPr lvl="1"/>
            <a:r>
              <a:rPr lang="en-US" dirty="0" smtClean="0"/>
              <a:t>I find .</a:t>
            </a:r>
            <a:r>
              <a:rPr lang="en-US" dirty="0" err="1" smtClean="0"/>
              <a:t>csv</a:t>
            </a:r>
            <a:r>
              <a:rPr lang="en-US" dirty="0" smtClean="0"/>
              <a:t> easiest but that’s me.</a:t>
            </a:r>
          </a:p>
          <a:p>
            <a:pPr lvl="1"/>
            <a:r>
              <a:rPr lang="en-US" dirty="0" smtClean="0"/>
              <a:t>You can do .txt with any separator (comma, space, tab)</a:t>
            </a:r>
          </a:p>
          <a:p>
            <a:pPr lvl="1"/>
            <a:endParaRPr lang="en-US" dirty="0" smtClean="0"/>
          </a:p>
          <a:p>
            <a:endParaRPr lang="en-US" dirty="0"/>
          </a:p>
        </p:txBody>
      </p:sp>
    </p:spTree>
    <p:extLst>
      <p:ext uri="{BB962C8B-B14F-4D97-AF65-F5344CB8AC3E}">
        <p14:creationId xmlns:p14="http://schemas.microsoft.com/office/powerpoint/2010/main" val="40173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a:xfrm>
            <a:off x="457200" y="1600200"/>
            <a:ext cx="4850512" cy="4846727"/>
          </a:xfrm>
        </p:spPr>
        <p:txBody>
          <a:bodyPr/>
          <a:lstStyle/>
          <a:p>
            <a:r>
              <a:rPr lang="en-US" dirty="0" smtClean="0"/>
              <a:t>Import from </a:t>
            </a:r>
            <a:r>
              <a:rPr lang="en-US" dirty="0" err="1" smtClean="0"/>
              <a:t>Rstudio</a:t>
            </a:r>
            <a:r>
              <a:rPr lang="en-US" dirty="0" smtClean="0"/>
              <a:t> </a:t>
            </a:r>
          </a:p>
          <a:p>
            <a:pPr lvl="1"/>
            <a:r>
              <a:rPr lang="en-US" dirty="0" smtClean="0"/>
              <a:t>Pick your file and click open</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4988956" y="1600199"/>
            <a:ext cx="3701334" cy="2160507"/>
          </a:xfrm>
          <a:prstGeom prst="rect">
            <a:avLst/>
          </a:prstGeom>
        </p:spPr>
      </p:pic>
      <p:pic>
        <p:nvPicPr>
          <p:cNvPr id="5" name="Picture 4"/>
          <p:cNvPicPr>
            <a:picLocks noChangeAspect="1"/>
          </p:cNvPicPr>
          <p:nvPr/>
        </p:nvPicPr>
        <p:blipFill>
          <a:blip r:embed="rId3"/>
          <a:stretch>
            <a:fillRect/>
          </a:stretch>
        </p:blipFill>
        <p:spPr>
          <a:xfrm>
            <a:off x="4744736" y="3843427"/>
            <a:ext cx="4114800" cy="2603500"/>
          </a:xfrm>
          <a:prstGeom prst="rect">
            <a:avLst/>
          </a:prstGeom>
        </p:spPr>
      </p:pic>
    </p:spTree>
    <p:extLst>
      <p:ext uri="{BB962C8B-B14F-4D97-AF65-F5344CB8AC3E}">
        <p14:creationId xmlns:p14="http://schemas.microsoft.com/office/powerpoint/2010/main" val="11882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Directory</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working directory</a:t>
            </a:r>
            <a:r>
              <a:rPr lang="en-US" dirty="0" smtClean="0"/>
              <a:t> is where you are currently saving data in R. </a:t>
            </a:r>
          </a:p>
          <a:p>
            <a:r>
              <a:rPr lang="en-US" dirty="0" smtClean="0"/>
              <a:t>What is the current working directory?</a:t>
            </a:r>
          </a:p>
          <a:p>
            <a:pPr lvl="1"/>
            <a:r>
              <a:rPr lang="en-US" dirty="0" smtClean="0"/>
              <a:t>Type in </a:t>
            </a:r>
            <a:r>
              <a:rPr lang="en-US" dirty="0" err="1" smtClean="0"/>
              <a:t>getwd</a:t>
            </a:r>
            <a:r>
              <a:rPr lang="en-US" dirty="0" smtClean="0"/>
              <a:t>()</a:t>
            </a:r>
          </a:p>
          <a:p>
            <a:pPr lvl="1"/>
            <a:r>
              <a:rPr lang="en-US" dirty="0" smtClean="0"/>
              <a:t>You’ll see the path for your directory </a:t>
            </a:r>
          </a:p>
          <a:p>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316357" y="4730159"/>
            <a:ext cx="5656796" cy="1777004"/>
          </a:xfrm>
          <a:prstGeom prst="rect">
            <a:avLst/>
          </a:prstGeom>
        </p:spPr>
      </p:pic>
      <p:sp>
        <p:nvSpPr>
          <p:cNvPr id="5" name="TextBox 4"/>
          <p:cNvSpPr txBox="1"/>
          <p:nvPr/>
        </p:nvSpPr>
        <p:spPr>
          <a:xfrm>
            <a:off x="6131280" y="6137831"/>
            <a:ext cx="2287067" cy="369332"/>
          </a:xfrm>
          <a:prstGeom prst="rect">
            <a:avLst/>
          </a:prstGeom>
          <a:noFill/>
        </p:spPr>
        <p:txBody>
          <a:bodyPr wrap="none" rtlCol="0">
            <a:spAutoFit/>
          </a:bodyPr>
          <a:lstStyle/>
          <a:p>
            <a:r>
              <a:rPr lang="en-US" dirty="0" smtClean="0"/>
              <a:t>Note: I’m using a Mac. </a:t>
            </a:r>
            <a:endParaRPr lang="en-US" dirty="0"/>
          </a:p>
        </p:txBody>
      </p:sp>
    </p:spTree>
    <p:extLst>
      <p:ext uri="{BB962C8B-B14F-4D97-AF65-F5344CB8AC3E}">
        <p14:creationId xmlns:p14="http://schemas.microsoft.com/office/powerpoint/2010/main" val="106823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Working with Files</a:t>
            </a:r>
            <a:endParaRPr lang="en-US" dirty="0"/>
          </a:p>
        </p:txBody>
      </p:sp>
      <p:pic>
        <p:nvPicPr>
          <p:cNvPr id="4" name="Picture 3"/>
          <p:cNvPicPr>
            <a:picLocks noChangeAspect="1"/>
          </p:cNvPicPr>
          <p:nvPr/>
        </p:nvPicPr>
        <p:blipFill>
          <a:blip r:embed="rId2"/>
          <a:stretch>
            <a:fillRect/>
          </a:stretch>
        </p:blipFill>
        <p:spPr>
          <a:xfrm>
            <a:off x="0" y="12700"/>
            <a:ext cx="9144000" cy="6831315"/>
          </a:xfrm>
          <a:prstGeom prst="rect">
            <a:avLst/>
          </a:prstGeom>
        </p:spPr>
      </p:pic>
    </p:spTree>
    <p:extLst>
      <p:ext uri="{BB962C8B-B14F-4D97-AF65-F5344CB8AC3E}">
        <p14:creationId xmlns:p14="http://schemas.microsoft.com/office/powerpoint/2010/main" val="25562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Files</a:t>
            </a:r>
            <a:endParaRPr lang="en-US" dirty="0"/>
          </a:p>
        </p:txBody>
      </p:sp>
      <p:sp>
        <p:nvSpPr>
          <p:cNvPr id="6" name="Content Placeholder 5"/>
          <p:cNvSpPr>
            <a:spLocks noGrp="1"/>
          </p:cNvSpPr>
          <p:nvPr>
            <p:ph idx="1"/>
          </p:nvPr>
        </p:nvSpPr>
        <p:spPr/>
        <p:txBody>
          <a:bodyPr/>
          <a:lstStyle/>
          <a:p>
            <a:r>
              <a:rPr lang="en-US" dirty="0" smtClean="0"/>
              <a:t>This process is the same as:</a:t>
            </a:r>
          </a:p>
          <a:p>
            <a:pPr lvl="1"/>
            <a:r>
              <a:rPr lang="en-US" dirty="0" err="1"/>
              <a:t>real_words</a:t>
            </a:r>
            <a:r>
              <a:rPr lang="en-US" dirty="0"/>
              <a:t> &lt;- </a:t>
            </a:r>
            <a:r>
              <a:rPr lang="en-US" dirty="0" err="1"/>
              <a:t>read.csv</a:t>
            </a:r>
            <a:r>
              <a:rPr lang="en-US" dirty="0" smtClean="0"/>
              <a:t>(”FILE NAME"</a:t>
            </a:r>
            <a:r>
              <a:rPr lang="en-US" dirty="0" smtClean="0"/>
              <a:t>)</a:t>
            </a:r>
          </a:p>
          <a:p>
            <a:pPr lvl="1"/>
            <a:r>
              <a:rPr lang="en-US" dirty="0" smtClean="0"/>
              <a:t>The </a:t>
            </a:r>
            <a:r>
              <a:rPr lang="en-US" dirty="0" err="1" smtClean="0"/>
              <a:t>read.csv</a:t>
            </a:r>
            <a:r>
              <a:rPr lang="en-US" dirty="0" smtClean="0"/>
              <a:t> function – which has a lot more settings, but this process make it easy to start working with files. </a:t>
            </a:r>
            <a:endParaRPr lang="en-US" dirty="0"/>
          </a:p>
        </p:txBody>
      </p:sp>
    </p:spTree>
    <p:extLst>
      <p:ext uri="{BB962C8B-B14F-4D97-AF65-F5344CB8AC3E}">
        <p14:creationId xmlns:p14="http://schemas.microsoft.com/office/powerpoint/2010/main" val="357191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You can also use the </a:t>
            </a:r>
            <a:r>
              <a:rPr lang="en-US" dirty="0" err="1" smtClean="0"/>
              <a:t>read.table</a:t>
            </a:r>
            <a:r>
              <a:rPr lang="en-US" dirty="0" smtClean="0"/>
              <a:t> function – which reads more than just </a:t>
            </a:r>
            <a:r>
              <a:rPr lang="en-US" dirty="0" err="1" smtClean="0"/>
              <a:t>csv</a:t>
            </a:r>
            <a:r>
              <a:rPr lang="en-US" dirty="0" smtClean="0"/>
              <a:t> files, allows you more flexibility in how you import the files.</a:t>
            </a:r>
            <a:endParaRPr lang="en-US" dirty="0"/>
          </a:p>
        </p:txBody>
      </p:sp>
    </p:spTree>
    <p:extLst>
      <p:ext uri="{BB962C8B-B14F-4D97-AF65-F5344CB8AC3E}">
        <p14:creationId xmlns:p14="http://schemas.microsoft.com/office/powerpoint/2010/main" val="336786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 </a:t>
            </a:r>
            <a:endParaRPr lang="en-US" dirty="0"/>
          </a:p>
        </p:txBody>
      </p:sp>
      <p:sp>
        <p:nvSpPr>
          <p:cNvPr id="3" name="Content Placeholder 2"/>
          <p:cNvSpPr>
            <a:spLocks noGrp="1"/>
          </p:cNvSpPr>
          <p:nvPr>
            <p:ph idx="1"/>
          </p:nvPr>
        </p:nvSpPr>
        <p:spPr/>
        <p:txBody>
          <a:bodyPr>
            <a:normAutofit/>
          </a:bodyPr>
          <a:lstStyle/>
          <a:p>
            <a:r>
              <a:rPr lang="en-US" dirty="0" smtClean="0"/>
              <a:t>Importing SPSS files. </a:t>
            </a:r>
          </a:p>
          <a:p>
            <a:pPr lvl="1"/>
            <a:r>
              <a:rPr lang="en-US" dirty="0" smtClean="0"/>
              <a:t>You need the </a:t>
            </a:r>
            <a:r>
              <a:rPr lang="en-US" dirty="0" err="1" smtClean="0"/>
              <a:t>memisc</a:t>
            </a:r>
            <a:r>
              <a:rPr lang="en-US" dirty="0" smtClean="0"/>
              <a:t> package.</a:t>
            </a:r>
            <a:endParaRPr lang="en-US" dirty="0"/>
          </a:p>
          <a:p>
            <a:r>
              <a:rPr lang="en-US" dirty="0" err="1" smtClean="0"/>
              <a:t>as.data.set</a:t>
            </a:r>
            <a:r>
              <a:rPr lang="en-US" dirty="0"/>
              <a:t>(</a:t>
            </a:r>
            <a:r>
              <a:rPr lang="en-US" dirty="0" err="1"/>
              <a:t>spss.system.file</a:t>
            </a:r>
            <a:r>
              <a:rPr lang="en-US" dirty="0" smtClean="0"/>
              <a:t>(SPSS DATA)</a:t>
            </a:r>
            <a:r>
              <a:rPr lang="en-US" dirty="0"/>
              <a:t>, </a:t>
            </a:r>
            <a:r>
              <a:rPr lang="en-US" dirty="0" err="1"/>
              <a:t>use.value.labels</a:t>
            </a:r>
            <a:r>
              <a:rPr lang="en-US" dirty="0"/>
              <a:t>=TRUE, </a:t>
            </a:r>
            <a:r>
              <a:rPr lang="en-US" dirty="0" err="1"/>
              <a:t>to.data.frame</a:t>
            </a:r>
            <a:r>
              <a:rPr lang="en-US" dirty="0"/>
              <a:t>=TRUE)</a:t>
            </a:r>
          </a:p>
          <a:p>
            <a:endParaRPr lang="en-US" dirty="0"/>
          </a:p>
        </p:txBody>
      </p:sp>
    </p:spTree>
    <p:extLst>
      <p:ext uri="{BB962C8B-B14F-4D97-AF65-F5344CB8AC3E}">
        <p14:creationId xmlns:p14="http://schemas.microsoft.com/office/powerpoint/2010/main" val="1746666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All of these options will import your data set as a data frame.</a:t>
            </a:r>
            <a:endParaRPr lang="en-US" dirty="0"/>
          </a:p>
        </p:txBody>
      </p:sp>
    </p:spTree>
    <p:extLst>
      <p:ext uri="{BB962C8B-B14F-4D97-AF65-F5344CB8AC3E}">
        <p14:creationId xmlns:p14="http://schemas.microsoft.com/office/powerpoint/2010/main" val="3987496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 </a:t>
            </a:r>
            <a:endParaRPr lang="en-US" dirty="0"/>
          </a:p>
        </p:txBody>
      </p:sp>
      <p:sp>
        <p:nvSpPr>
          <p:cNvPr id="3" name="Content Placeholder 2"/>
          <p:cNvSpPr>
            <a:spLocks noGrp="1"/>
          </p:cNvSpPr>
          <p:nvPr>
            <p:ph idx="1"/>
          </p:nvPr>
        </p:nvSpPr>
        <p:spPr/>
        <p:txBody>
          <a:bodyPr/>
          <a:lstStyle/>
          <a:p>
            <a:r>
              <a:rPr lang="en-US" dirty="0" smtClean="0"/>
              <a:t>Clear the workspace</a:t>
            </a:r>
          </a:p>
          <a:p>
            <a:pPr lvl="1"/>
            <a:r>
              <a:rPr lang="en-US" dirty="0" smtClean="0"/>
              <a:t>You don’t have to do this, but it helps if you want to start over. Click on clear in the environment window. </a:t>
            </a:r>
          </a:p>
          <a:p>
            <a:pPr lvl="1"/>
            <a:r>
              <a:rPr lang="en-US" dirty="0" err="1"/>
              <a:t>r</a:t>
            </a:r>
            <a:r>
              <a:rPr lang="en-US" dirty="0" err="1" smtClean="0"/>
              <a:t>m</a:t>
            </a:r>
            <a:r>
              <a:rPr lang="en-US" dirty="0" smtClean="0"/>
              <a:t>() and remove() functions do the same thing, but you have to type the object names. </a:t>
            </a:r>
            <a:endParaRPr lang="en-US" dirty="0"/>
          </a:p>
        </p:txBody>
      </p:sp>
      <p:pic>
        <p:nvPicPr>
          <p:cNvPr id="4" name="Picture 3"/>
          <p:cNvPicPr>
            <a:picLocks noChangeAspect="1"/>
          </p:cNvPicPr>
          <p:nvPr/>
        </p:nvPicPr>
        <p:blipFill>
          <a:blip r:embed="rId2"/>
          <a:stretch>
            <a:fillRect/>
          </a:stretch>
        </p:blipFill>
        <p:spPr>
          <a:xfrm>
            <a:off x="876300" y="4614396"/>
            <a:ext cx="7378700" cy="2057400"/>
          </a:xfrm>
          <a:prstGeom prst="rect">
            <a:avLst/>
          </a:prstGeom>
        </p:spPr>
      </p:pic>
    </p:spTree>
    <p:extLst>
      <p:ext uri="{BB962C8B-B14F-4D97-AF65-F5344CB8AC3E}">
        <p14:creationId xmlns:p14="http://schemas.microsoft.com/office/powerpoint/2010/main" val="223077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are pre-written code to help you run analyses (so you don’t have to do the math yourself!).</a:t>
            </a:r>
          </a:p>
          <a:p>
            <a:pPr lvl="1"/>
            <a:r>
              <a:rPr lang="en-US" dirty="0" smtClean="0"/>
              <a:t>So there are functions for the mean, variance, z-tests, ANOVA, regression, etc. </a:t>
            </a:r>
            <a:endParaRPr lang="en-US" dirty="0"/>
          </a:p>
          <a:p>
            <a:pPr lvl="1"/>
            <a:endParaRPr lang="en-US" dirty="0" smtClean="0"/>
          </a:p>
          <a:p>
            <a:endParaRPr lang="en-US" dirty="0"/>
          </a:p>
        </p:txBody>
      </p:sp>
    </p:spTree>
    <p:extLst>
      <p:ext uri="{BB962C8B-B14F-4D97-AF65-F5344CB8AC3E}">
        <p14:creationId xmlns:p14="http://schemas.microsoft.com/office/powerpoint/2010/main" val="1144097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How to get help on a function (or anything really)</a:t>
            </a:r>
          </a:p>
          <a:p>
            <a:pPr lvl="1"/>
            <a:r>
              <a:rPr lang="en-US" dirty="0" smtClean="0"/>
              <a:t>?function/name/thing</a:t>
            </a:r>
          </a:p>
          <a:p>
            <a:pPr lvl="1"/>
            <a:r>
              <a:rPr lang="en-US" dirty="0" smtClean="0"/>
              <a:t>Try ?lm</a:t>
            </a:r>
            <a:endParaRPr lang="en-US" dirty="0"/>
          </a:p>
        </p:txBody>
      </p:sp>
      <p:pic>
        <p:nvPicPr>
          <p:cNvPr id="4" name="Picture 3"/>
          <p:cNvPicPr>
            <a:picLocks noChangeAspect="1"/>
          </p:cNvPicPr>
          <p:nvPr/>
        </p:nvPicPr>
        <p:blipFill>
          <a:blip r:embed="rId2"/>
          <a:stretch>
            <a:fillRect/>
          </a:stretch>
        </p:blipFill>
        <p:spPr>
          <a:xfrm>
            <a:off x="2132854" y="3795236"/>
            <a:ext cx="7011146" cy="3062764"/>
          </a:xfrm>
          <a:prstGeom prst="rect">
            <a:avLst/>
          </a:prstGeom>
        </p:spPr>
      </p:pic>
    </p:spTree>
    <p:extLst>
      <p:ext uri="{BB962C8B-B14F-4D97-AF65-F5344CB8AC3E}">
        <p14:creationId xmlns:p14="http://schemas.microsoft.com/office/powerpoint/2010/main" val="270467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More help on functions:</a:t>
            </a:r>
          </a:p>
          <a:p>
            <a:pPr lvl="1"/>
            <a:r>
              <a:rPr lang="en-US" dirty="0"/>
              <a:t>h</a:t>
            </a:r>
            <a:r>
              <a:rPr lang="en-US" dirty="0" smtClean="0"/>
              <a:t>elp(function) – same as ?function</a:t>
            </a:r>
          </a:p>
          <a:p>
            <a:pPr lvl="1"/>
            <a:r>
              <a:rPr lang="en-US" dirty="0" err="1" smtClean="0"/>
              <a:t>args</a:t>
            </a:r>
            <a:r>
              <a:rPr lang="en-US" dirty="0" smtClean="0"/>
              <a:t>(function) – tells you all the arguments that the function takes</a:t>
            </a:r>
            <a:endParaRPr lang="en-US" dirty="0"/>
          </a:p>
        </p:txBody>
      </p:sp>
      <p:pic>
        <p:nvPicPr>
          <p:cNvPr id="4" name="Picture 3"/>
          <p:cNvPicPr>
            <a:picLocks noChangeAspect="1"/>
          </p:cNvPicPr>
          <p:nvPr/>
        </p:nvPicPr>
        <p:blipFill>
          <a:blip r:embed="rId2"/>
          <a:stretch>
            <a:fillRect/>
          </a:stretch>
        </p:blipFill>
        <p:spPr>
          <a:xfrm>
            <a:off x="568025" y="5128237"/>
            <a:ext cx="8250355" cy="1393534"/>
          </a:xfrm>
          <a:prstGeom prst="rect">
            <a:avLst/>
          </a:prstGeom>
        </p:spPr>
      </p:pic>
    </p:spTree>
    <p:extLst>
      <p:ext uri="{BB962C8B-B14F-4D97-AF65-F5344CB8AC3E}">
        <p14:creationId xmlns:p14="http://schemas.microsoft.com/office/powerpoint/2010/main" val="98686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What do you mean </a:t>
            </a:r>
            <a:r>
              <a:rPr lang="en-US" i="1" dirty="0" smtClean="0"/>
              <a:t>arguments?</a:t>
            </a:r>
          </a:p>
          <a:p>
            <a:r>
              <a:rPr lang="en-US" dirty="0" smtClean="0"/>
              <a:t>Functions have a couple of parts</a:t>
            </a:r>
          </a:p>
          <a:p>
            <a:pPr lvl="1"/>
            <a:r>
              <a:rPr lang="en-US" dirty="0" smtClean="0"/>
              <a:t>The name of the function – like lm, mean, </a:t>
            </a:r>
            <a:r>
              <a:rPr lang="en-US" dirty="0" err="1" smtClean="0"/>
              <a:t>var</a:t>
            </a:r>
            <a:endParaRPr lang="en-US" dirty="0" smtClean="0"/>
          </a:p>
          <a:p>
            <a:pPr lvl="1"/>
            <a:r>
              <a:rPr lang="en-US" dirty="0" smtClean="0"/>
              <a:t>The arguments – all the pieces inside the () that are required for the function to run.</a:t>
            </a:r>
          </a:p>
          <a:p>
            <a:pPr lvl="1"/>
            <a:endParaRPr lang="en-US" dirty="0"/>
          </a:p>
        </p:txBody>
      </p:sp>
    </p:spTree>
    <p:extLst>
      <p:ext uri="{BB962C8B-B14F-4D97-AF65-F5344CB8AC3E}">
        <p14:creationId xmlns:p14="http://schemas.microsoft.com/office/powerpoint/2010/main" val="98686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Directory </a:t>
            </a:r>
            <a:endParaRPr lang="en-US" dirty="0"/>
          </a:p>
        </p:txBody>
      </p:sp>
      <p:sp>
        <p:nvSpPr>
          <p:cNvPr id="3" name="Content Placeholder 2"/>
          <p:cNvSpPr>
            <a:spLocks noGrp="1"/>
          </p:cNvSpPr>
          <p:nvPr>
            <p:ph idx="1"/>
          </p:nvPr>
        </p:nvSpPr>
        <p:spPr/>
        <p:txBody>
          <a:bodyPr/>
          <a:lstStyle/>
          <a:p>
            <a:r>
              <a:rPr lang="en-US" dirty="0" smtClean="0"/>
              <a:t>How to set the working directory:</a:t>
            </a:r>
          </a:p>
          <a:p>
            <a:pPr lvl="1"/>
            <a:r>
              <a:rPr lang="en-US" dirty="0" err="1" smtClean="0"/>
              <a:t>setwd</a:t>
            </a:r>
            <a:r>
              <a:rPr lang="en-US" dirty="0" smtClean="0"/>
              <a:t>(“PATH”)</a:t>
            </a:r>
          </a:p>
          <a:p>
            <a:r>
              <a:rPr lang="en-US" dirty="0" smtClean="0"/>
              <a:t>If you aren’t really familiar or good with using PATH values, here’s a trick:</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105623" y="3831507"/>
            <a:ext cx="6553200" cy="2832100"/>
          </a:xfrm>
          <a:prstGeom prst="rect">
            <a:avLst/>
          </a:prstGeom>
        </p:spPr>
      </p:pic>
    </p:spTree>
    <p:extLst>
      <p:ext uri="{BB962C8B-B14F-4D97-AF65-F5344CB8AC3E}">
        <p14:creationId xmlns:p14="http://schemas.microsoft.com/office/powerpoint/2010/main" val="148568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Get help on functions:</a:t>
            </a:r>
          </a:p>
          <a:p>
            <a:pPr lvl="1"/>
            <a:r>
              <a:rPr lang="en-US" dirty="0" smtClean="0"/>
              <a:t>example(function) </a:t>
            </a:r>
          </a:p>
          <a:p>
            <a:pPr lvl="1"/>
            <a:r>
              <a:rPr lang="en-US" dirty="0" smtClean="0"/>
              <a:t>Gives you an example of the function in action.</a:t>
            </a:r>
            <a:endParaRPr lang="en-US" dirty="0"/>
          </a:p>
        </p:txBody>
      </p:sp>
    </p:spTree>
    <p:extLst>
      <p:ext uri="{BB962C8B-B14F-4D97-AF65-F5344CB8AC3E}">
        <p14:creationId xmlns:p14="http://schemas.microsoft.com/office/powerpoint/2010/main" val="98686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Let’s write a very simple function to exponents.</a:t>
            </a:r>
          </a:p>
          <a:p>
            <a:r>
              <a:rPr lang="en-US" dirty="0" smtClean="0"/>
              <a:t>You do have to save them, set them equal to something.</a:t>
            </a:r>
          </a:p>
          <a:p>
            <a:pPr lvl="1"/>
            <a:r>
              <a:rPr lang="en-US" dirty="0" smtClean="0"/>
              <a:t>pizza = function(x) { x^2 }</a:t>
            </a:r>
          </a:p>
          <a:p>
            <a:pPr lvl="1"/>
            <a:r>
              <a:rPr lang="en-US" dirty="0" smtClean="0"/>
              <a:t>You can make more complex function, adding more to the (x) part like (</a:t>
            </a:r>
            <a:r>
              <a:rPr lang="en-US" dirty="0" err="1" smtClean="0"/>
              <a:t>x,y,z</a:t>
            </a:r>
            <a:r>
              <a:rPr lang="en-US" dirty="0" smtClean="0"/>
              <a:t>).</a:t>
            </a:r>
          </a:p>
          <a:p>
            <a:pPr lvl="1"/>
            <a:r>
              <a:rPr lang="en-US" dirty="0" smtClean="0"/>
              <a:t>The variables can be named anything, they just have to match in () and within the {}. </a:t>
            </a:r>
            <a:endParaRPr lang="en-US" dirty="0"/>
          </a:p>
        </p:txBody>
      </p:sp>
    </p:spTree>
    <p:extLst>
      <p:ext uri="{BB962C8B-B14F-4D97-AF65-F5344CB8AC3E}">
        <p14:creationId xmlns:p14="http://schemas.microsoft.com/office/powerpoint/2010/main" val="986863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pizza = function(x) { x^2 }</a:t>
            </a:r>
          </a:p>
          <a:p>
            <a:pPr lvl="1"/>
            <a:r>
              <a:rPr lang="en-US" dirty="0" smtClean="0"/>
              <a:t>This part is called the formal argument – that’s where you define the function.</a:t>
            </a:r>
          </a:p>
          <a:p>
            <a:r>
              <a:rPr lang="en-US" dirty="0"/>
              <a:t>p</a:t>
            </a:r>
            <a:r>
              <a:rPr lang="en-US" dirty="0" smtClean="0"/>
              <a:t>izza(2)</a:t>
            </a:r>
          </a:p>
          <a:p>
            <a:pPr lvl="1"/>
            <a:r>
              <a:rPr lang="en-US" dirty="0" smtClean="0"/>
              <a:t>The actual argument – that’s where you call the function and use it.</a:t>
            </a:r>
          </a:p>
          <a:p>
            <a:pPr lvl="1"/>
            <a:endParaRPr lang="en-US" dirty="0"/>
          </a:p>
        </p:txBody>
      </p:sp>
      <p:pic>
        <p:nvPicPr>
          <p:cNvPr id="4" name="Picture 3"/>
          <p:cNvPicPr>
            <a:picLocks noChangeAspect="1"/>
          </p:cNvPicPr>
          <p:nvPr/>
        </p:nvPicPr>
        <p:blipFill>
          <a:blip r:embed="rId2"/>
          <a:stretch>
            <a:fillRect/>
          </a:stretch>
        </p:blipFill>
        <p:spPr>
          <a:xfrm>
            <a:off x="4764063" y="5242198"/>
            <a:ext cx="4140782" cy="1473163"/>
          </a:xfrm>
          <a:prstGeom prst="rect">
            <a:avLst/>
          </a:prstGeom>
        </p:spPr>
      </p:pic>
    </p:spTree>
    <p:extLst>
      <p:ext uri="{BB962C8B-B14F-4D97-AF65-F5344CB8AC3E}">
        <p14:creationId xmlns:p14="http://schemas.microsoft.com/office/powerpoint/2010/main" val="986863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numCol="2">
            <a:normAutofit/>
          </a:bodyPr>
          <a:lstStyle/>
          <a:p>
            <a:r>
              <a:rPr lang="en-US" dirty="0" smtClean="0"/>
              <a:t>Example functions:</a:t>
            </a:r>
          </a:p>
          <a:p>
            <a:pPr lvl="1"/>
            <a:r>
              <a:rPr lang="en-US" dirty="0"/>
              <a:t>t</a:t>
            </a:r>
            <a:r>
              <a:rPr lang="en-US" dirty="0" smtClean="0"/>
              <a:t>able()</a:t>
            </a:r>
          </a:p>
          <a:p>
            <a:pPr lvl="1"/>
            <a:r>
              <a:rPr lang="en-US" dirty="0" smtClean="0"/>
              <a:t>summary()</a:t>
            </a:r>
          </a:p>
          <a:p>
            <a:pPr lvl="1"/>
            <a:r>
              <a:rPr lang="en-US" dirty="0" err="1"/>
              <a:t>c</a:t>
            </a:r>
            <a:r>
              <a:rPr lang="en-US" dirty="0" err="1" smtClean="0"/>
              <a:t>ov</a:t>
            </a:r>
            <a:r>
              <a:rPr lang="en-US" dirty="0" smtClean="0"/>
              <a:t>()</a:t>
            </a:r>
          </a:p>
          <a:p>
            <a:pPr lvl="1"/>
            <a:r>
              <a:rPr lang="en-US" dirty="0" err="1" smtClean="0"/>
              <a:t>cor</a:t>
            </a:r>
            <a:r>
              <a:rPr lang="en-US" dirty="0" smtClean="0"/>
              <a:t>()</a:t>
            </a:r>
          </a:p>
          <a:p>
            <a:pPr lvl="1"/>
            <a:r>
              <a:rPr lang="en-US" dirty="0" smtClean="0"/>
              <a:t>mean()</a:t>
            </a:r>
          </a:p>
          <a:p>
            <a:pPr lvl="1"/>
            <a:r>
              <a:rPr lang="en-US" dirty="0" err="1"/>
              <a:t>v</a:t>
            </a:r>
            <a:r>
              <a:rPr lang="en-US" dirty="0" err="1" smtClean="0"/>
              <a:t>ar</a:t>
            </a:r>
            <a:r>
              <a:rPr lang="en-US" dirty="0" smtClean="0"/>
              <a:t>() </a:t>
            </a:r>
            <a:endParaRPr lang="en-US" dirty="0" smtClean="0"/>
          </a:p>
          <a:p>
            <a:pPr lvl="1"/>
            <a:r>
              <a:rPr lang="en-US" dirty="0" err="1"/>
              <a:t>s</a:t>
            </a:r>
            <a:r>
              <a:rPr lang="en-US" dirty="0" err="1" smtClean="0"/>
              <a:t>d</a:t>
            </a:r>
            <a:r>
              <a:rPr lang="en-US" dirty="0" smtClean="0"/>
              <a:t>()</a:t>
            </a:r>
            <a:endParaRPr lang="en-US" dirty="0" smtClean="0"/>
          </a:p>
          <a:p>
            <a:pPr lvl="1"/>
            <a:r>
              <a:rPr lang="en-US" dirty="0"/>
              <a:t>s</a:t>
            </a:r>
            <a:r>
              <a:rPr lang="en-US" dirty="0" smtClean="0"/>
              <a:t>cale(</a:t>
            </a:r>
            <a:r>
              <a:rPr lang="en-US" dirty="0" smtClean="0"/>
              <a:t>)</a:t>
            </a:r>
          </a:p>
          <a:p>
            <a:pPr lvl="1"/>
            <a:r>
              <a:rPr lang="en-US" dirty="0" smtClean="0"/>
              <a:t>recode()**</a:t>
            </a:r>
          </a:p>
          <a:p>
            <a:pPr lvl="2"/>
            <a:r>
              <a:rPr lang="en-US" dirty="0" smtClean="0"/>
              <a:t>In car package</a:t>
            </a:r>
          </a:p>
          <a:p>
            <a:pPr lvl="1"/>
            <a:r>
              <a:rPr lang="en-US" dirty="0" err="1" smtClean="0"/>
              <a:t>relevel</a:t>
            </a:r>
            <a:r>
              <a:rPr lang="en-US" dirty="0" smtClean="0"/>
              <a:t>()</a:t>
            </a:r>
            <a:endParaRPr lang="en-US" dirty="0" smtClean="0"/>
          </a:p>
          <a:p>
            <a:pPr lvl="1"/>
            <a:r>
              <a:rPr lang="en-US" dirty="0" smtClean="0"/>
              <a:t>lower2full</a:t>
            </a:r>
            <a:r>
              <a:rPr lang="en-US" dirty="0" smtClean="0"/>
              <a:t>() **</a:t>
            </a:r>
          </a:p>
          <a:p>
            <a:pPr lvl="2"/>
            <a:r>
              <a:rPr lang="en-US" dirty="0" smtClean="0"/>
              <a:t>Specific to </a:t>
            </a:r>
            <a:r>
              <a:rPr lang="en-US" dirty="0" err="1" smtClean="0"/>
              <a:t>lavaan</a:t>
            </a:r>
            <a:endParaRPr lang="en-US" dirty="0"/>
          </a:p>
        </p:txBody>
      </p:sp>
    </p:spTree>
    <p:extLst>
      <p:ext uri="{BB962C8B-B14F-4D97-AF65-F5344CB8AC3E}">
        <p14:creationId xmlns:p14="http://schemas.microsoft.com/office/powerpoint/2010/main" val="276763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Function</a:t>
            </a:r>
            <a:endParaRPr lang="en-US" dirty="0"/>
          </a:p>
        </p:txBody>
      </p:sp>
      <p:sp>
        <p:nvSpPr>
          <p:cNvPr id="3" name="Content Placeholder 2"/>
          <p:cNvSpPr>
            <a:spLocks noGrp="1"/>
          </p:cNvSpPr>
          <p:nvPr>
            <p:ph idx="1"/>
          </p:nvPr>
        </p:nvSpPr>
        <p:spPr/>
        <p:txBody>
          <a:bodyPr/>
          <a:lstStyle/>
          <a:p>
            <a:r>
              <a:rPr lang="en-US" dirty="0" smtClean="0"/>
              <a:t>The table function gives you a frequency table of the values in a vector/column.</a:t>
            </a:r>
          </a:p>
          <a:p>
            <a:r>
              <a:rPr lang="en-US" dirty="0" smtClean="0"/>
              <a:t>table(OBJECT NAME)</a:t>
            </a:r>
            <a:endParaRPr lang="en-US" dirty="0"/>
          </a:p>
        </p:txBody>
      </p:sp>
      <p:pic>
        <p:nvPicPr>
          <p:cNvPr id="4" name="Picture 3"/>
          <p:cNvPicPr>
            <a:picLocks noChangeAspect="1"/>
          </p:cNvPicPr>
          <p:nvPr/>
        </p:nvPicPr>
        <p:blipFill>
          <a:blip r:embed="rId2"/>
          <a:stretch>
            <a:fillRect/>
          </a:stretch>
        </p:blipFill>
        <p:spPr>
          <a:xfrm>
            <a:off x="6182968" y="5251458"/>
            <a:ext cx="2679700" cy="1384300"/>
          </a:xfrm>
          <a:prstGeom prst="rect">
            <a:avLst/>
          </a:prstGeom>
        </p:spPr>
      </p:pic>
    </p:spTree>
    <p:extLst>
      <p:ext uri="{BB962C8B-B14F-4D97-AF65-F5344CB8AC3E}">
        <p14:creationId xmlns:p14="http://schemas.microsoft.com/office/powerpoint/2010/main" val="1033173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Function</a:t>
            </a:r>
            <a:endParaRPr lang="en-US" dirty="0"/>
          </a:p>
        </p:txBody>
      </p:sp>
      <p:sp>
        <p:nvSpPr>
          <p:cNvPr id="3" name="Content Placeholder 2"/>
          <p:cNvSpPr>
            <a:spLocks noGrp="1"/>
          </p:cNvSpPr>
          <p:nvPr>
            <p:ph idx="1"/>
          </p:nvPr>
        </p:nvSpPr>
        <p:spPr/>
        <p:txBody>
          <a:bodyPr/>
          <a:lstStyle/>
          <a:p>
            <a:r>
              <a:rPr lang="en-US" dirty="0" smtClean="0"/>
              <a:t>The summary function has several uses:</a:t>
            </a:r>
          </a:p>
          <a:p>
            <a:pPr lvl="1"/>
            <a:r>
              <a:rPr lang="en-US" dirty="0" smtClean="0"/>
              <a:t>On a vector/data frame, it will give you basic statistics on that information</a:t>
            </a:r>
          </a:p>
          <a:p>
            <a:pPr lvl="1"/>
            <a:r>
              <a:rPr lang="en-US" dirty="0" smtClean="0"/>
              <a:t>On a statistical analysis, it will give you the summary output (aka the boxes you are used to looking at in SPSS). </a:t>
            </a:r>
            <a:endParaRPr lang="en-US" dirty="0"/>
          </a:p>
        </p:txBody>
      </p:sp>
    </p:spTree>
    <p:extLst>
      <p:ext uri="{BB962C8B-B14F-4D97-AF65-F5344CB8AC3E}">
        <p14:creationId xmlns:p14="http://schemas.microsoft.com/office/powerpoint/2010/main" val="2996707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Function</a:t>
            </a:r>
            <a:endParaRPr lang="en-US" dirty="0"/>
          </a:p>
        </p:txBody>
      </p:sp>
      <p:pic>
        <p:nvPicPr>
          <p:cNvPr id="6" name="Picture 5"/>
          <p:cNvPicPr>
            <a:picLocks noChangeAspect="1"/>
          </p:cNvPicPr>
          <p:nvPr/>
        </p:nvPicPr>
        <p:blipFill>
          <a:blip r:embed="rId2"/>
          <a:stretch>
            <a:fillRect/>
          </a:stretch>
        </p:blipFill>
        <p:spPr>
          <a:xfrm>
            <a:off x="88900" y="1193800"/>
            <a:ext cx="8953500" cy="2235200"/>
          </a:xfrm>
          <a:prstGeom prst="rect">
            <a:avLst/>
          </a:prstGeom>
        </p:spPr>
      </p:pic>
    </p:spTree>
    <p:extLst>
      <p:ext uri="{BB962C8B-B14F-4D97-AF65-F5344CB8AC3E}">
        <p14:creationId xmlns:p14="http://schemas.microsoft.com/office/powerpoint/2010/main" val="3300993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Function</a:t>
            </a:r>
            <a:endParaRPr lang="en-US" dirty="0"/>
          </a:p>
        </p:txBody>
      </p:sp>
      <p:pic>
        <p:nvPicPr>
          <p:cNvPr id="3" name="Picture 2"/>
          <p:cNvPicPr>
            <a:picLocks noChangeAspect="1"/>
          </p:cNvPicPr>
          <p:nvPr/>
        </p:nvPicPr>
        <p:blipFill>
          <a:blip r:embed="rId2"/>
          <a:stretch>
            <a:fillRect/>
          </a:stretch>
        </p:blipFill>
        <p:spPr>
          <a:xfrm>
            <a:off x="1558691" y="1500149"/>
            <a:ext cx="6108700" cy="4419600"/>
          </a:xfrm>
          <a:prstGeom prst="rect">
            <a:avLst/>
          </a:prstGeom>
        </p:spPr>
      </p:pic>
    </p:spTree>
    <p:extLst>
      <p:ext uri="{BB962C8B-B14F-4D97-AF65-F5344CB8AC3E}">
        <p14:creationId xmlns:p14="http://schemas.microsoft.com/office/powerpoint/2010/main" val="2680452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Descriptives</a:t>
            </a:r>
            <a:endParaRPr lang="en-US" dirty="0"/>
          </a:p>
        </p:txBody>
      </p:sp>
      <p:sp>
        <p:nvSpPr>
          <p:cNvPr id="4" name="Content Placeholder 3"/>
          <p:cNvSpPr>
            <a:spLocks noGrp="1"/>
          </p:cNvSpPr>
          <p:nvPr>
            <p:ph idx="1"/>
          </p:nvPr>
        </p:nvSpPr>
        <p:spPr/>
        <p:txBody>
          <a:bodyPr/>
          <a:lstStyle/>
          <a:p>
            <a:r>
              <a:rPr lang="en-US" dirty="0" smtClean="0"/>
              <a:t>Basic </a:t>
            </a:r>
            <a:r>
              <a:rPr lang="en-US" dirty="0" err="1" smtClean="0"/>
              <a:t>Descriptives</a:t>
            </a:r>
            <a:endParaRPr lang="en-US" dirty="0" smtClean="0"/>
          </a:p>
          <a:p>
            <a:pPr lvl="1"/>
            <a:r>
              <a:rPr lang="en-US" dirty="0" err="1" smtClean="0"/>
              <a:t>cov</a:t>
            </a:r>
            <a:r>
              <a:rPr lang="en-US" dirty="0"/>
              <a:t>(</a:t>
            </a:r>
            <a:r>
              <a:rPr lang="en-US" dirty="0" smtClean="0"/>
              <a:t>) – covariance table</a:t>
            </a:r>
            <a:endParaRPr lang="en-US" dirty="0"/>
          </a:p>
          <a:p>
            <a:pPr lvl="1"/>
            <a:r>
              <a:rPr lang="en-US" dirty="0" err="1"/>
              <a:t>cor</a:t>
            </a:r>
            <a:r>
              <a:rPr lang="en-US" dirty="0"/>
              <a:t>(</a:t>
            </a:r>
            <a:r>
              <a:rPr lang="en-US" dirty="0" smtClean="0"/>
              <a:t>) – correlation table</a:t>
            </a:r>
            <a:endParaRPr lang="en-US" dirty="0"/>
          </a:p>
          <a:p>
            <a:pPr lvl="1"/>
            <a:r>
              <a:rPr lang="en-US" dirty="0"/>
              <a:t>mean(</a:t>
            </a:r>
            <a:r>
              <a:rPr lang="en-US" dirty="0" smtClean="0"/>
              <a:t>) – average </a:t>
            </a:r>
            <a:endParaRPr lang="en-US" dirty="0"/>
          </a:p>
          <a:p>
            <a:pPr lvl="1"/>
            <a:r>
              <a:rPr lang="en-US" dirty="0" err="1"/>
              <a:t>var</a:t>
            </a:r>
            <a:r>
              <a:rPr lang="en-US" dirty="0"/>
              <a:t>() </a:t>
            </a:r>
            <a:r>
              <a:rPr lang="en-US" dirty="0" smtClean="0"/>
              <a:t>– variance </a:t>
            </a:r>
            <a:endParaRPr lang="en-US" dirty="0"/>
          </a:p>
          <a:p>
            <a:pPr lvl="1"/>
            <a:r>
              <a:rPr lang="en-US" dirty="0" err="1"/>
              <a:t>sd</a:t>
            </a:r>
            <a:r>
              <a:rPr lang="en-US" dirty="0"/>
              <a:t>(</a:t>
            </a:r>
            <a:r>
              <a:rPr lang="en-US" dirty="0" smtClean="0"/>
              <a:t>) – standard deviation</a:t>
            </a:r>
            <a:endParaRPr lang="en-US" dirty="0"/>
          </a:p>
          <a:p>
            <a:endParaRPr lang="en-US" dirty="0"/>
          </a:p>
        </p:txBody>
      </p:sp>
    </p:spTree>
    <p:extLst>
      <p:ext uri="{BB962C8B-B14F-4D97-AF65-F5344CB8AC3E}">
        <p14:creationId xmlns:p14="http://schemas.microsoft.com/office/powerpoint/2010/main" val="2707951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r>
              <a:rPr lang="en-US" dirty="0" smtClean="0"/>
              <a:t>Try taking the average of </a:t>
            </a:r>
            <a:r>
              <a:rPr lang="en-US" dirty="0" err="1" smtClean="0"/>
              <a:t>airquality$Ozone</a:t>
            </a:r>
            <a:endParaRPr lang="en-US" dirty="0" smtClean="0"/>
          </a:p>
          <a:p>
            <a:r>
              <a:rPr lang="en-US" dirty="0" smtClean="0"/>
              <a:t>mean(</a:t>
            </a:r>
            <a:r>
              <a:rPr lang="en-US" dirty="0" err="1" smtClean="0"/>
              <a:t>airquality$Ozone</a:t>
            </a:r>
            <a:r>
              <a:rPr lang="en-US" dirty="0" smtClean="0"/>
              <a:t>)</a:t>
            </a:r>
          </a:p>
          <a:p>
            <a:pPr lvl="1"/>
            <a:r>
              <a:rPr lang="en-US" dirty="0" smtClean="0"/>
              <a:t>Darn!</a:t>
            </a:r>
          </a:p>
          <a:p>
            <a:pPr lvl="1"/>
            <a:r>
              <a:rPr lang="en-US" dirty="0" smtClean="0"/>
              <a:t>Stupid NAs!</a:t>
            </a:r>
          </a:p>
          <a:p>
            <a:r>
              <a:rPr lang="en-US" dirty="0" smtClean="0"/>
              <a:t>We’ve talked about how to deal with NAs globally, but here’s how they are handled in functions (generally)</a:t>
            </a:r>
            <a:endParaRPr lang="en-US" dirty="0"/>
          </a:p>
        </p:txBody>
      </p:sp>
      <p:pic>
        <p:nvPicPr>
          <p:cNvPr id="4" name="Picture 3"/>
          <p:cNvPicPr>
            <a:picLocks noChangeAspect="1"/>
          </p:cNvPicPr>
          <p:nvPr/>
        </p:nvPicPr>
        <p:blipFill>
          <a:blip r:embed="rId2"/>
          <a:stretch>
            <a:fillRect/>
          </a:stretch>
        </p:blipFill>
        <p:spPr>
          <a:xfrm>
            <a:off x="5671151" y="2388195"/>
            <a:ext cx="2679700" cy="584200"/>
          </a:xfrm>
          <a:prstGeom prst="rect">
            <a:avLst/>
          </a:prstGeom>
        </p:spPr>
      </p:pic>
    </p:spTree>
    <p:extLst>
      <p:ext uri="{BB962C8B-B14F-4D97-AF65-F5344CB8AC3E}">
        <p14:creationId xmlns:p14="http://schemas.microsoft.com/office/powerpoint/2010/main" val="290449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Directory </a:t>
            </a:r>
            <a:endParaRPr lang="en-US" dirty="0"/>
          </a:p>
        </p:txBody>
      </p:sp>
      <p:sp>
        <p:nvSpPr>
          <p:cNvPr id="3" name="Content Placeholder 2"/>
          <p:cNvSpPr>
            <a:spLocks noGrp="1"/>
          </p:cNvSpPr>
          <p:nvPr>
            <p:ph idx="1"/>
          </p:nvPr>
        </p:nvSpPr>
        <p:spPr/>
        <p:txBody>
          <a:bodyPr/>
          <a:lstStyle/>
          <a:p>
            <a:r>
              <a:rPr lang="en-US" dirty="0" smtClean="0"/>
              <a:t>Now you can pick the folder you are interested in saving your files to. </a:t>
            </a:r>
          </a:p>
          <a:p>
            <a:endParaRPr lang="en-US" dirty="0"/>
          </a:p>
          <a:p>
            <a:endParaRPr lang="en-US" dirty="0" smtClean="0"/>
          </a:p>
          <a:p>
            <a:r>
              <a:rPr lang="en-US" dirty="0" smtClean="0"/>
              <a:t>Once you do that, the bottom right window will show you that folder. </a:t>
            </a:r>
            <a:endParaRPr lang="en-US" dirty="0"/>
          </a:p>
        </p:txBody>
      </p:sp>
      <p:pic>
        <p:nvPicPr>
          <p:cNvPr id="4" name="Picture 3"/>
          <p:cNvPicPr>
            <a:picLocks noChangeAspect="1"/>
          </p:cNvPicPr>
          <p:nvPr/>
        </p:nvPicPr>
        <p:blipFill>
          <a:blip r:embed="rId2"/>
          <a:stretch>
            <a:fillRect/>
          </a:stretch>
        </p:blipFill>
        <p:spPr>
          <a:xfrm>
            <a:off x="334163" y="2857500"/>
            <a:ext cx="5075915" cy="850712"/>
          </a:xfrm>
          <a:prstGeom prst="rect">
            <a:avLst/>
          </a:prstGeom>
        </p:spPr>
      </p:pic>
      <p:pic>
        <p:nvPicPr>
          <p:cNvPr id="5" name="Picture 4"/>
          <p:cNvPicPr>
            <a:picLocks noChangeAspect="1"/>
          </p:cNvPicPr>
          <p:nvPr/>
        </p:nvPicPr>
        <p:blipFill>
          <a:blip r:embed="rId3"/>
          <a:stretch>
            <a:fillRect/>
          </a:stretch>
        </p:blipFill>
        <p:spPr>
          <a:xfrm>
            <a:off x="1663700" y="4902200"/>
            <a:ext cx="7480300" cy="1955800"/>
          </a:xfrm>
          <a:prstGeom prst="rect">
            <a:avLst/>
          </a:prstGeom>
        </p:spPr>
      </p:pic>
    </p:spTree>
    <p:extLst>
      <p:ext uri="{BB962C8B-B14F-4D97-AF65-F5344CB8AC3E}">
        <p14:creationId xmlns:p14="http://schemas.microsoft.com/office/powerpoint/2010/main" val="296748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r>
              <a:rPr lang="en-US" dirty="0" smtClean="0"/>
              <a:t>Try this line instead:</a:t>
            </a:r>
          </a:p>
          <a:p>
            <a:pPr lvl="1"/>
            <a:r>
              <a:rPr lang="en-US" dirty="0" smtClean="0"/>
              <a:t>mean(</a:t>
            </a:r>
            <a:r>
              <a:rPr lang="en-US" dirty="0" err="1" smtClean="0"/>
              <a:t>airquality$Ozone</a:t>
            </a:r>
            <a:r>
              <a:rPr lang="en-US" dirty="0" smtClean="0"/>
              <a:t>, </a:t>
            </a:r>
            <a:r>
              <a:rPr lang="en-US" dirty="0" err="1" smtClean="0"/>
              <a:t>na.rm</a:t>
            </a:r>
            <a:r>
              <a:rPr lang="en-US" dirty="0" smtClean="0"/>
              <a:t>=TRUE)</a:t>
            </a:r>
          </a:p>
          <a:p>
            <a:pPr lvl="1"/>
            <a:r>
              <a:rPr lang="en-US" dirty="0" err="1" smtClean="0"/>
              <a:t>Na.rm</a:t>
            </a:r>
            <a:r>
              <a:rPr lang="en-US" dirty="0" smtClean="0"/>
              <a:t> = remove NAs ??</a:t>
            </a:r>
          </a:p>
          <a:p>
            <a:pPr lvl="1"/>
            <a:r>
              <a:rPr lang="en-US" dirty="0" smtClean="0"/>
              <a:t>The default is FALSE (lame).</a:t>
            </a:r>
          </a:p>
          <a:p>
            <a:r>
              <a:rPr lang="en-US" dirty="0" smtClean="0"/>
              <a:t>So you can subset the data or use that argument to tell it to ignore NAs.</a:t>
            </a:r>
            <a:endParaRPr lang="en-US" dirty="0"/>
          </a:p>
        </p:txBody>
      </p:sp>
      <p:pic>
        <p:nvPicPr>
          <p:cNvPr id="4" name="Picture 3"/>
          <p:cNvPicPr>
            <a:picLocks noChangeAspect="1"/>
          </p:cNvPicPr>
          <p:nvPr/>
        </p:nvPicPr>
        <p:blipFill>
          <a:blip r:embed="rId2"/>
          <a:stretch>
            <a:fillRect/>
          </a:stretch>
        </p:blipFill>
        <p:spPr>
          <a:xfrm>
            <a:off x="5267598" y="6126163"/>
            <a:ext cx="3632200" cy="508000"/>
          </a:xfrm>
          <a:prstGeom prst="rect">
            <a:avLst/>
          </a:prstGeom>
        </p:spPr>
      </p:pic>
    </p:spTree>
    <p:extLst>
      <p:ext uri="{BB962C8B-B14F-4D97-AF65-F5344CB8AC3E}">
        <p14:creationId xmlns:p14="http://schemas.microsoft.com/office/powerpoint/2010/main" val="474691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r>
              <a:rPr lang="en-US" dirty="0" smtClean="0"/>
              <a:t>Help / </a:t>
            </a:r>
            <a:r>
              <a:rPr lang="en-US" dirty="0" err="1" smtClean="0"/>
              <a:t>args</a:t>
            </a:r>
            <a:r>
              <a:rPr lang="en-US" dirty="0" smtClean="0"/>
              <a:t> are your friend**.</a:t>
            </a:r>
          </a:p>
          <a:p>
            <a:pPr lvl="1"/>
            <a:r>
              <a:rPr lang="en-US" dirty="0" smtClean="0"/>
              <a:t>The </a:t>
            </a:r>
            <a:r>
              <a:rPr lang="en-US" dirty="0" err="1" smtClean="0"/>
              <a:t>var</a:t>
            </a:r>
            <a:r>
              <a:rPr lang="en-US" dirty="0" smtClean="0"/>
              <a:t>() function has </a:t>
            </a:r>
            <a:r>
              <a:rPr lang="en-US" dirty="0" err="1" smtClean="0"/>
              <a:t>na.rm</a:t>
            </a:r>
            <a:endParaRPr lang="en-US" dirty="0" smtClean="0"/>
          </a:p>
          <a:p>
            <a:pPr lvl="1"/>
            <a:r>
              <a:rPr lang="en-US" dirty="0" err="1" smtClean="0"/>
              <a:t>Cov</a:t>
            </a:r>
            <a:r>
              <a:rPr lang="en-US" dirty="0" smtClean="0"/>
              <a:t>() and </a:t>
            </a:r>
            <a:r>
              <a:rPr lang="en-US" dirty="0" err="1" smtClean="0"/>
              <a:t>cor</a:t>
            </a:r>
            <a:r>
              <a:rPr lang="en-US" dirty="0" smtClean="0"/>
              <a:t>() do not.</a:t>
            </a:r>
          </a:p>
          <a:p>
            <a:pPr lvl="1"/>
            <a:endParaRPr lang="en-US" dirty="0"/>
          </a:p>
        </p:txBody>
      </p:sp>
      <p:pic>
        <p:nvPicPr>
          <p:cNvPr id="4" name="Picture 3"/>
          <p:cNvPicPr>
            <a:picLocks noChangeAspect="1"/>
          </p:cNvPicPr>
          <p:nvPr/>
        </p:nvPicPr>
        <p:blipFill>
          <a:blip r:embed="rId2"/>
          <a:stretch>
            <a:fillRect/>
          </a:stretch>
        </p:blipFill>
        <p:spPr>
          <a:xfrm>
            <a:off x="3373355" y="4521200"/>
            <a:ext cx="5626100" cy="2184400"/>
          </a:xfrm>
          <a:prstGeom prst="rect">
            <a:avLst/>
          </a:prstGeom>
        </p:spPr>
      </p:pic>
      <p:sp>
        <p:nvSpPr>
          <p:cNvPr id="5" name="TextBox 4"/>
          <p:cNvSpPr txBox="1"/>
          <p:nvPr/>
        </p:nvSpPr>
        <p:spPr>
          <a:xfrm>
            <a:off x="208518" y="89972"/>
            <a:ext cx="3944822" cy="369332"/>
          </a:xfrm>
          <a:prstGeom prst="rect">
            <a:avLst/>
          </a:prstGeom>
          <a:noFill/>
        </p:spPr>
        <p:txBody>
          <a:bodyPr wrap="none" rtlCol="0">
            <a:spAutoFit/>
          </a:bodyPr>
          <a:lstStyle/>
          <a:p>
            <a:r>
              <a:rPr lang="en-US" dirty="0" smtClean="0"/>
              <a:t>**when they are actually helpful that is. </a:t>
            </a:r>
            <a:endParaRPr lang="en-US" dirty="0"/>
          </a:p>
        </p:txBody>
      </p:sp>
    </p:spTree>
    <p:extLst>
      <p:ext uri="{BB962C8B-B14F-4D97-AF65-F5344CB8AC3E}">
        <p14:creationId xmlns:p14="http://schemas.microsoft.com/office/powerpoint/2010/main" val="3411657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r>
              <a:rPr lang="en-US" dirty="0" smtClean="0"/>
              <a:t>Try:</a:t>
            </a:r>
          </a:p>
          <a:p>
            <a:pPr lvl="1"/>
            <a:r>
              <a:rPr lang="en-US" dirty="0" err="1"/>
              <a:t>c</a:t>
            </a:r>
            <a:r>
              <a:rPr lang="en-US" dirty="0" err="1" smtClean="0"/>
              <a:t>or</a:t>
            </a:r>
            <a:r>
              <a:rPr lang="en-US" dirty="0" smtClean="0"/>
              <a:t>(</a:t>
            </a:r>
            <a:r>
              <a:rPr lang="en-US" dirty="0" err="1" smtClean="0"/>
              <a:t>airquality</a:t>
            </a:r>
            <a:r>
              <a:rPr lang="en-US" dirty="0" smtClean="0"/>
              <a:t>, use = “</a:t>
            </a:r>
            <a:r>
              <a:rPr lang="en-US" dirty="0" err="1" smtClean="0"/>
              <a:t>pairwise.complete.obs</a:t>
            </a:r>
            <a:r>
              <a:rPr lang="en-US" dirty="0" smtClean="0"/>
              <a:t>”)</a:t>
            </a:r>
          </a:p>
        </p:txBody>
      </p:sp>
      <p:pic>
        <p:nvPicPr>
          <p:cNvPr id="4" name="Picture 3"/>
          <p:cNvPicPr>
            <a:picLocks noChangeAspect="1"/>
          </p:cNvPicPr>
          <p:nvPr/>
        </p:nvPicPr>
        <p:blipFill>
          <a:blip r:embed="rId2"/>
          <a:stretch>
            <a:fillRect/>
          </a:stretch>
        </p:blipFill>
        <p:spPr>
          <a:xfrm>
            <a:off x="736600" y="2929831"/>
            <a:ext cx="7658100" cy="2171700"/>
          </a:xfrm>
          <a:prstGeom prst="rect">
            <a:avLst/>
          </a:prstGeom>
        </p:spPr>
      </p:pic>
    </p:spTree>
    <p:extLst>
      <p:ext uri="{BB962C8B-B14F-4D97-AF65-F5344CB8AC3E}">
        <p14:creationId xmlns:p14="http://schemas.microsoft.com/office/powerpoint/2010/main" val="2368790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Rescoring Functions</a:t>
            </a:r>
            <a:endParaRPr lang="en-US" dirty="0"/>
          </a:p>
        </p:txBody>
      </p:sp>
      <p:sp>
        <p:nvSpPr>
          <p:cNvPr id="3" name="Content Placeholder 2"/>
          <p:cNvSpPr>
            <a:spLocks noGrp="1"/>
          </p:cNvSpPr>
          <p:nvPr>
            <p:ph idx="1"/>
          </p:nvPr>
        </p:nvSpPr>
        <p:spPr/>
        <p:txBody>
          <a:bodyPr/>
          <a:lstStyle/>
          <a:p>
            <a:r>
              <a:rPr lang="en-US" dirty="0" smtClean="0"/>
              <a:t>scale() will mean center or z-score your column.</a:t>
            </a:r>
          </a:p>
          <a:p>
            <a:pPr lvl="1"/>
            <a:r>
              <a:rPr lang="en-US" dirty="0"/>
              <a:t>s</a:t>
            </a:r>
            <a:r>
              <a:rPr lang="en-US" dirty="0" smtClean="0"/>
              <a:t>cale(VARIABLE)</a:t>
            </a:r>
          </a:p>
          <a:p>
            <a:pPr lvl="2"/>
            <a:r>
              <a:rPr lang="en-US" dirty="0" smtClean="0"/>
              <a:t>Z-scored</a:t>
            </a:r>
          </a:p>
          <a:p>
            <a:pPr lvl="1"/>
            <a:r>
              <a:rPr lang="en-US" dirty="0"/>
              <a:t>s</a:t>
            </a:r>
            <a:r>
              <a:rPr lang="en-US" dirty="0" smtClean="0"/>
              <a:t>cale(VARIABLE, scale=FALSE)</a:t>
            </a:r>
          </a:p>
          <a:p>
            <a:pPr lvl="2"/>
            <a:r>
              <a:rPr lang="en-US" dirty="0" smtClean="0"/>
              <a:t>Mean centered</a:t>
            </a:r>
            <a:endParaRPr lang="en-US" dirty="0"/>
          </a:p>
        </p:txBody>
      </p:sp>
      <p:pic>
        <p:nvPicPr>
          <p:cNvPr id="4" name="Picture 3"/>
          <p:cNvPicPr>
            <a:picLocks noChangeAspect="1"/>
          </p:cNvPicPr>
          <p:nvPr/>
        </p:nvPicPr>
        <p:blipFill>
          <a:blip r:embed="rId2"/>
          <a:stretch>
            <a:fillRect/>
          </a:stretch>
        </p:blipFill>
        <p:spPr>
          <a:xfrm>
            <a:off x="4787900" y="2503809"/>
            <a:ext cx="3898900" cy="1092200"/>
          </a:xfrm>
          <a:prstGeom prst="rect">
            <a:avLst/>
          </a:prstGeom>
        </p:spPr>
      </p:pic>
      <p:pic>
        <p:nvPicPr>
          <p:cNvPr id="5" name="Picture 4"/>
          <p:cNvPicPr>
            <a:picLocks noChangeAspect="1"/>
          </p:cNvPicPr>
          <p:nvPr/>
        </p:nvPicPr>
        <p:blipFill>
          <a:blip r:embed="rId3"/>
          <a:stretch>
            <a:fillRect/>
          </a:stretch>
        </p:blipFill>
        <p:spPr>
          <a:xfrm>
            <a:off x="3708400" y="4790102"/>
            <a:ext cx="4978400" cy="1447800"/>
          </a:xfrm>
          <a:prstGeom prst="rect">
            <a:avLst/>
          </a:prstGeom>
        </p:spPr>
      </p:pic>
    </p:spTree>
    <p:extLst>
      <p:ext uri="{BB962C8B-B14F-4D97-AF65-F5344CB8AC3E}">
        <p14:creationId xmlns:p14="http://schemas.microsoft.com/office/powerpoint/2010/main" val="1963240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Rescoring Functions</a:t>
            </a:r>
            <a:endParaRPr lang="en-US" dirty="0"/>
          </a:p>
        </p:txBody>
      </p:sp>
      <p:sp>
        <p:nvSpPr>
          <p:cNvPr id="3" name="Content Placeholder 2"/>
          <p:cNvSpPr>
            <a:spLocks noGrp="1"/>
          </p:cNvSpPr>
          <p:nvPr>
            <p:ph idx="1"/>
          </p:nvPr>
        </p:nvSpPr>
        <p:spPr/>
        <p:txBody>
          <a:bodyPr/>
          <a:lstStyle/>
          <a:p>
            <a:r>
              <a:rPr lang="en-US" dirty="0" smtClean="0"/>
              <a:t>recode() – in the car package, will allow you to reverse code/change the coding of a column</a:t>
            </a:r>
          </a:p>
          <a:p>
            <a:pPr lvl="1"/>
            <a:r>
              <a:rPr lang="en-US" dirty="0" smtClean="0"/>
              <a:t>recode(COLUMN/VECTOR, “something=something”)</a:t>
            </a:r>
          </a:p>
          <a:p>
            <a:endParaRPr lang="en-US" dirty="0"/>
          </a:p>
        </p:txBody>
      </p:sp>
      <p:pic>
        <p:nvPicPr>
          <p:cNvPr id="4" name="Picture 3"/>
          <p:cNvPicPr>
            <a:picLocks noChangeAspect="1"/>
          </p:cNvPicPr>
          <p:nvPr/>
        </p:nvPicPr>
        <p:blipFill>
          <a:blip r:embed="rId2"/>
          <a:stretch>
            <a:fillRect/>
          </a:stretch>
        </p:blipFill>
        <p:spPr>
          <a:xfrm>
            <a:off x="211608" y="4242115"/>
            <a:ext cx="4603380" cy="2316166"/>
          </a:xfrm>
          <a:prstGeom prst="rect">
            <a:avLst/>
          </a:prstGeom>
        </p:spPr>
      </p:pic>
    </p:spTree>
    <p:extLst>
      <p:ext uri="{BB962C8B-B14F-4D97-AF65-F5344CB8AC3E}">
        <p14:creationId xmlns:p14="http://schemas.microsoft.com/office/powerpoint/2010/main" val="2357178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Rescoring Functions</a:t>
            </a:r>
            <a:endParaRPr lang="en-US" dirty="0"/>
          </a:p>
        </p:txBody>
      </p:sp>
      <p:sp>
        <p:nvSpPr>
          <p:cNvPr id="3" name="Content Placeholder 2"/>
          <p:cNvSpPr>
            <a:spLocks noGrp="1"/>
          </p:cNvSpPr>
          <p:nvPr>
            <p:ph idx="1"/>
          </p:nvPr>
        </p:nvSpPr>
        <p:spPr/>
        <p:txBody>
          <a:bodyPr/>
          <a:lstStyle/>
          <a:p>
            <a:r>
              <a:rPr lang="en-US" dirty="0" smtClean="0"/>
              <a:t>Not quite rescoring, but super handy is </a:t>
            </a:r>
          </a:p>
          <a:p>
            <a:pPr lvl="1"/>
            <a:r>
              <a:rPr lang="en-US" dirty="0" err="1" smtClean="0"/>
              <a:t>relevel</a:t>
            </a:r>
            <a:r>
              <a:rPr lang="en-US" dirty="0" smtClean="0"/>
              <a:t>()</a:t>
            </a:r>
          </a:p>
          <a:p>
            <a:pPr lvl="1"/>
            <a:r>
              <a:rPr lang="en-US" dirty="0" smtClean="0"/>
              <a:t>Which allows you to change the reference group for dummy coded (factor) variables</a:t>
            </a:r>
          </a:p>
          <a:p>
            <a:pPr lvl="1"/>
            <a:r>
              <a:rPr lang="en-US" dirty="0" err="1" smtClean="0"/>
              <a:t>relevel</a:t>
            </a:r>
            <a:r>
              <a:rPr lang="en-US" dirty="0" smtClean="0"/>
              <a:t>(FACTOR, ref=“GROUP NAME”)</a:t>
            </a:r>
            <a:endParaRPr lang="en-US" dirty="0"/>
          </a:p>
        </p:txBody>
      </p:sp>
      <p:pic>
        <p:nvPicPr>
          <p:cNvPr id="4" name="Picture 3"/>
          <p:cNvPicPr>
            <a:picLocks noChangeAspect="1"/>
          </p:cNvPicPr>
          <p:nvPr/>
        </p:nvPicPr>
        <p:blipFill>
          <a:blip r:embed="rId2"/>
          <a:stretch>
            <a:fillRect/>
          </a:stretch>
        </p:blipFill>
        <p:spPr>
          <a:xfrm>
            <a:off x="6461431" y="5384800"/>
            <a:ext cx="2501900" cy="1473200"/>
          </a:xfrm>
          <a:prstGeom prst="rect">
            <a:avLst/>
          </a:prstGeom>
        </p:spPr>
      </p:pic>
      <p:pic>
        <p:nvPicPr>
          <p:cNvPr id="5" name="Picture 4"/>
          <p:cNvPicPr>
            <a:picLocks noChangeAspect="1"/>
          </p:cNvPicPr>
          <p:nvPr/>
        </p:nvPicPr>
        <p:blipFill>
          <a:blip r:embed="rId3"/>
          <a:stretch>
            <a:fillRect/>
          </a:stretch>
        </p:blipFill>
        <p:spPr>
          <a:xfrm>
            <a:off x="94461" y="5384800"/>
            <a:ext cx="4140200" cy="1371600"/>
          </a:xfrm>
          <a:prstGeom prst="rect">
            <a:avLst/>
          </a:prstGeom>
        </p:spPr>
      </p:pic>
    </p:spTree>
    <p:extLst>
      <p:ext uri="{BB962C8B-B14F-4D97-AF65-F5344CB8AC3E}">
        <p14:creationId xmlns:p14="http://schemas.microsoft.com/office/powerpoint/2010/main" val="3085860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Lavaan</a:t>
            </a:r>
            <a:r>
              <a:rPr lang="en-US" dirty="0" smtClean="0"/>
              <a:t> Package</a:t>
            </a:r>
            <a:endParaRPr lang="en-US" dirty="0"/>
          </a:p>
        </p:txBody>
      </p:sp>
      <p:sp>
        <p:nvSpPr>
          <p:cNvPr id="3" name="Content Placeholder 2"/>
          <p:cNvSpPr>
            <a:spLocks noGrp="1"/>
          </p:cNvSpPr>
          <p:nvPr>
            <p:ph idx="1"/>
          </p:nvPr>
        </p:nvSpPr>
        <p:spPr/>
        <p:txBody>
          <a:bodyPr/>
          <a:lstStyle/>
          <a:p>
            <a:r>
              <a:rPr lang="en-US" dirty="0" smtClean="0"/>
              <a:t>We will use the lower2full function to build covariance matrices to run for SEM.</a:t>
            </a:r>
          </a:p>
          <a:p>
            <a:pPr lvl="1"/>
            <a:r>
              <a:rPr lang="en-US" dirty="0" smtClean="0"/>
              <a:t>However, that function is depreciated.</a:t>
            </a:r>
          </a:p>
          <a:p>
            <a:pPr lvl="1"/>
            <a:r>
              <a:rPr lang="en-US" dirty="0" smtClean="0"/>
              <a:t>So, </a:t>
            </a:r>
            <a:r>
              <a:rPr lang="en-US" smtClean="0"/>
              <a:t>use lav_matrix_lower2full(VECTOR OF NUMBERS)</a:t>
            </a:r>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3181654" y="5060870"/>
            <a:ext cx="5962346" cy="1681243"/>
          </a:xfrm>
          <a:prstGeom prst="rect">
            <a:avLst/>
          </a:prstGeom>
        </p:spPr>
      </p:pic>
    </p:spTree>
    <p:extLst>
      <p:ext uri="{BB962C8B-B14F-4D97-AF65-F5344CB8AC3E}">
        <p14:creationId xmlns:p14="http://schemas.microsoft.com/office/powerpoint/2010/main" val="209096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Directory </a:t>
            </a:r>
            <a:endParaRPr lang="en-US" dirty="0"/>
          </a:p>
        </p:txBody>
      </p:sp>
      <p:sp>
        <p:nvSpPr>
          <p:cNvPr id="3" name="Content Placeholder 2"/>
          <p:cNvSpPr>
            <a:spLocks noGrp="1"/>
          </p:cNvSpPr>
          <p:nvPr>
            <p:ph idx="1"/>
          </p:nvPr>
        </p:nvSpPr>
        <p:spPr/>
        <p:txBody>
          <a:bodyPr/>
          <a:lstStyle/>
          <a:p>
            <a:r>
              <a:rPr lang="en-US" dirty="0" smtClean="0"/>
              <a:t>Why is all this important? </a:t>
            </a:r>
          </a:p>
          <a:p>
            <a:pPr lvl="1"/>
            <a:r>
              <a:rPr lang="en-US" dirty="0" smtClean="0"/>
              <a:t>You can use </a:t>
            </a:r>
            <a:r>
              <a:rPr lang="en-US" dirty="0" err="1" smtClean="0"/>
              <a:t>getwd</a:t>
            </a:r>
            <a:r>
              <a:rPr lang="en-US" dirty="0" smtClean="0"/>
              <a:t> and </a:t>
            </a:r>
            <a:r>
              <a:rPr lang="en-US" dirty="0" err="1" smtClean="0"/>
              <a:t>setwd</a:t>
            </a:r>
            <a:r>
              <a:rPr lang="en-US" dirty="0" smtClean="0"/>
              <a:t> in saved R scripts to point the analyses to specific files. </a:t>
            </a:r>
          </a:p>
          <a:p>
            <a:pPr lvl="1"/>
            <a:r>
              <a:rPr lang="en-US" dirty="0" smtClean="0"/>
              <a:t>Basically, you can set it to import a file from a specific spot and use that over and over, rather than importing the file each time you open R. </a:t>
            </a:r>
            <a:endParaRPr lang="en-US" dirty="0"/>
          </a:p>
        </p:txBody>
      </p:sp>
    </p:spTree>
    <p:extLst>
      <p:ext uri="{BB962C8B-B14F-4D97-AF65-F5344CB8AC3E}">
        <p14:creationId xmlns:p14="http://schemas.microsoft.com/office/powerpoint/2010/main" val="123512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Packages are add-ons to R that allow you to do different types of analyses, rather than code them yourself.</a:t>
            </a:r>
          </a:p>
          <a:p>
            <a:r>
              <a:rPr lang="en-US" dirty="0" smtClean="0"/>
              <a:t>R comes with many pre-programming functions – lovingly called </a:t>
            </a:r>
            <a:r>
              <a:rPr lang="en-US" i="1" dirty="0" smtClean="0"/>
              <a:t>base R. </a:t>
            </a:r>
            <a:endParaRPr lang="en-US" dirty="0"/>
          </a:p>
        </p:txBody>
      </p:sp>
      <p:pic>
        <p:nvPicPr>
          <p:cNvPr id="4" name="Picture 3"/>
          <p:cNvPicPr>
            <a:picLocks noChangeAspect="1"/>
          </p:cNvPicPr>
          <p:nvPr/>
        </p:nvPicPr>
        <p:blipFill>
          <a:blip r:embed="rId2"/>
          <a:stretch>
            <a:fillRect/>
          </a:stretch>
        </p:blipFill>
        <p:spPr>
          <a:xfrm>
            <a:off x="5691640" y="5219700"/>
            <a:ext cx="3340100" cy="1638300"/>
          </a:xfrm>
          <a:prstGeom prst="rect">
            <a:avLst/>
          </a:prstGeom>
        </p:spPr>
      </p:pic>
      <p:sp>
        <p:nvSpPr>
          <p:cNvPr id="5" name="TextBox 4"/>
          <p:cNvSpPr txBox="1"/>
          <p:nvPr/>
        </p:nvSpPr>
        <p:spPr>
          <a:xfrm>
            <a:off x="199039" y="5591598"/>
            <a:ext cx="4720097" cy="646331"/>
          </a:xfrm>
          <a:prstGeom prst="rect">
            <a:avLst/>
          </a:prstGeom>
          <a:noFill/>
        </p:spPr>
        <p:txBody>
          <a:bodyPr wrap="square" rtlCol="0">
            <a:spAutoFit/>
          </a:bodyPr>
          <a:lstStyle/>
          <a:p>
            <a:r>
              <a:rPr lang="en-US" dirty="0" smtClean="0"/>
              <a:t>At the top of the help window, you can tell which package a function is included in. </a:t>
            </a:r>
            <a:endParaRPr lang="en-US" dirty="0"/>
          </a:p>
        </p:txBody>
      </p:sp>
    </p:spTree>
    <p:extLst>
      <p:ext uri="{BB962C8B-B14F-4D97-AF65-F5344CB8AC3E}">
        <p14:creationId xmlns:p14="http://schemas.microsoft.com/office/powerpoint/2010/main" val="181474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Packages are checked/monitored by the CRAN people. </a:t>
            </a:r>
          </a:p>
          <a:p>
            <a:pPr lvl="1"/>
            <a:r>
              <a:rPr lang="en-US" dirty="0" smtClean="0"/>
              <a:t>That means there’s some oversight to them.</a:t>
            </a:r>
          </a:p>
          <a:p>
            <a:pPr lvl="1"/>
            <a:r>
              <a:rPr lang="en-US" dirty="0" smtClean="0"/>
              <a:t>Many other types of functions can be downloaded from </a:t>
            </a:r>
            <a:r>
              <a:rPr lang="en-US" dirty="0" err="1" smtClean="0"/>
              <a:t>GitHub</a:t>
            </a:r>
            <a:r>
              <a:rPr lang="en-US" dirty="0" smtClean="0"/>
              <a:t>.</a:t>
            </a:r>
          </a:p>
          <a:p>
            <a:pPr lvl="2"/>
            <a:r>
              <a:rPr lang="en-US" dirty="0" smtClean="0"/>
              <a:t>Use at your own risk.</a:t>
            </a:r>
            <a:endParaRPr lang="en-US" dirty="0"/>
          </a:p>
        </p:txBody>
      </p:sp>
    </p:spTree>
    <p:extLst>
      <p:ext uri="{BB962C8B-B14F-4D97-AF65-F5344CB8AC3E}">
        <p14:creationId xmlns:p14="http://schemas.microsoft.com/office/powerpoint/2010/main" val="396720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Note: each time R updates, the packages sometimes come with it, sometimes they don</a:t>
            </a:r>
            <a:r>
              <a:rPr lang="fr-FR" dirty="0" smtClean="0"/>
              <a:t>’</a:t>
            </a:r>
            <a:r>
              <a:rPr lang="en-US" dirty="0" smtClean="0"/>
              <a:t>t.</a:t>
            </a:r>
          </a:p>
          <a:p>
            <a:pPr lvl="1"/>
            <a:r>
              <a:rPr lang="en-US" dirty="0" smtClean="0"/>
              <a:t>If you are looking for a specific package, and it doesn’t want to install the normal way (next couple slides), but you know it exists </a:t>
            </a:r>
            <a:r>
              <a:rPr lang="en-US" dirty="0" smtClean="0">
                <a:sym typeface="Wingdings"/>
              </a:rPr>
              <a:t> </a:t>
            </a:r>
            <a:r>
              <a:rPr lang="en-US" dirty="0" err="1" smtClean="0">
                <a:sym typeface="Wingdings"/>
              </a:rPr>
              <a:t>google</a:t>
            </a:r>
            <a:r>
              <a:rPr lang="en-US" dirty="0" smtClean="0">
                <a:sym typeface="Wingdings"/>
              </a:rPr>
              <a:t> it and get the TAR files.</a:t>
            </a:r>
          </a:p>
          <a:p>
            <a:pPr lvl="1"/>
            <a:r>
              <a:rPr lang="en-US" dirty="0" smtClean="0">
                <a:sym typeface="Wingdings"/>
              </a:rPr>
              <a:t>You can install them from the TAR files. </a:t>
            </a:r>
            <a:endParaRPr lang="en-US" dirty="0"/>
          </a:p>
        </p:txBody>
      </p:sp>
    </p:spTree>
    <p:extLst>
      <p:ext uri="{BB962C8B-B14F-4D97-AF65-F5344CB8AC3E}">
        <p14:creationId xmlns:p14="http://schemas.microsoft.com/office/powerpoint/2010/main" val="65978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How to install:</a:t>
            </a:r>
          </a:p>
          <a:p>
            <a:pPr lvl="1"/>
            <a:r>
              <a:rPr lang="en-US" dirty="0" smtClean="0"/>
              <a:t>Console: </a:t>
            </a:r>
            <a:r>
              <a:rPr lang="en-US" dirty="0" err="1" smtClean="0"/>
              <a:t>install.packages</a:t>
            </a:r>
            <a:r>
              <a:rPr lang="en-US" dirty="0" smtClean="0"/>
              <a:t>(“NAME OF PACKAGE”)</a:t>
            </a:r>
          </a:p>
          <a:p>
            <a:pPr lvl="1"/>
            <a:r>
              <a:rPr lang="en-US" dirty="0" smtClean="0"/>
              <a:t>Let’s try it!</a:t>
            </a:r>
          </a:p>
          <a:p>
            <a:pPr lvl="2"/>
            <a:r>
              <a:rPr lang="en-US" dirty="0" err="1" smtClean="0"/>
              <a:t>install.packages</a:t>
            </a:r>
            <a:r>
              <a:rPr lang="en-US" dirty="0" smtClean="0"/>
              <a:t>(“car”)</a:t>
            </a:r>
          </a:p>
          <a:p>
            <a:pPr lvl="2"/>
            <a:r>
              <a:rPr lang="en-US" dirty="0" smtClean="0"/>
              <a:t>Note: you have to be connected to the internet for packages to install. </a:t>
            </a:r>
          </a:p>
          <a:p>
            <a:endParaRPr lang="en-US" dirty="0"/>
          </a:p>
        </p:txBody>
      </p:sp>
    </p:spTree>
    <p:extLst>
      <p:ext uri="{BB962C8B-B14F-4D97-AF65-F5344CB8AC3E}">
        <p14:creationId xmlns:p14="http://schemas.microsoft.com/office/powerpoint/2010/main" val="81861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TotalTime>
  <Words>1658</Words>
  <Application>Microsoft Macintosh PowerPoint</Application>
  <PresentationFormat>On-screen Show (4:3)</PresentationFormat>
  <Paragraphs>199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Introduction to R</vt:lpstr>
      <vt:lpstr>Working Directory</vt:lpstr>
      <vt:lpstr>Working Directory </vt:lpstr>
      <vt:lpstr>Working Directory </vt:lpstr>
      <vt:lpstr>Working Directory </vt:lpstr>
      <vt:lpstr>Packages</vt:lpstr>
      <vt:lpstr>Packages</vt:lpstr>
      <vt:lpstr>Packages</vt:lpstr>
      <vt:lpstr>Packages</vt:lpstr>
      <vt:lpstr>Packages</vt:lpstr>
      <vt:lpstr>Packages</vt:lpstr>
      <vt:lpstr>Packages</vt:lpstr>
      <vt:lpstr>Packages</vt:lpstr>
      <vt:lpstr>Packages</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Files </vt:lpstr>
      <vt:lpstr>Working with Files</vt:lpstr>
      <vt:lpstr>Working with Files </vt:lpstr>
      <vt:lpstr>Functions</vt:lpstr>
      <vt:lpstr>Functions</vt:lpstr>
      <vt:lpstr>Functions</vt:lpstr>
      <vt:lpstr>Functions</vt:lpstr>
      <vt:lpstr>Functions</vt:lpstr>
      <vt:lpstr>Functions</vt:lpstr>
      <vt:lpstr>Functions</vt:lpstr>
      <vt:lpstr>Functions</vt:lpstr>
      <vt:lpstr>Table Function</vt:lpstr>
      <vt:lpstr>Summary Function</vt:lpstr>
      <vt:lpstr>Summary Function</vt:lpstr>
      <vt:lpstr>Summary Function</vt:lpstr>
      <vt:lpstr>Descriptives</vt:lpstr>
      <vt:lpstr>Descriptives</vt:lpstr>
      <vt:lpstr>Descriptives</vt:lpstr>
      <vt:lpstr>Descriptives</vt:lpstr>
      <vt:lpstr>Descriptives</vt:lpstr>
      <vt:lpstr>Rescoring Functions</vt:lpstr>
      <vt:lpstr>Rescoring Functions</vt:lpstr>
      <vt:lpstr>Rescoring Functions</vt:lpstr>
      <vt:lpstr>Lavaan Package</vt:lpstr>
    </vt:vector>
  </TitlesOfParts>
  <Company>Missouri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Erin Buchanan</dc:creator>
  <cp:lastModifiedBy>Erin Buchanan</cp:lastModifiedBy>
  <cp:revision>44</cp:revision>
  <dcterms:created xsi:type="dcterms:W3CDTF">2015-06-07T06:13:58Z</dcterms:created>
  <dcterms:modified xsi:type="dcterms:W3CDTF">2015-06-08T16:49:44Z</dcterms:modified>
</cp:coreProperties>
</file>