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34937" y="3017593"/>
            <a:ext cx="2972434" cy="405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3409" y="228600"/>
            <a:ext cx="789305" cy="7099934"/>
          </a:xfrm>
          <a:custGeom>
            <a:avLst/>
            <a:gdLst/>
            <a:ahLst/>
            <a:cxnLst/>
            <a:rect l="l" t="t" r="r" b="b"/>
            <a:pathLst>
              <a:path w="789305" h="7099934">
                <a:moveTo>
                  <a:pt x="0" y="0"/>
                </a:moveTo>
                <a:lnTo>
                  <a:pt x="788860" y="0"/>
                </a:lnTo>
                <a:lnTo>
                  <a:pt x="788860" y="7099553"/>
                </a:lnTo>
                <a:lnTo>
                  <a:pt x="0" y="7099553"/>
                </a:lnTo>
                <a:lnTo>
                  <a:pt x="0" y="0"/>
                </a:lnTo>
                <a:close/>
              </a:path>
            </a:pathLst>
          </a:custGeom>
          <a:solidFill>
            <a:srgbClr val="368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323384" y="228600"/>
            <a:ext cx="2603500" cy="1104900"/>
          </a:xfrm>
          <a:custGeom>
            <a:avLst/>
            <a:gdLst/>
            <a:ahLst/>
            <a:cxnLst/>
            <a:rect l="l" t="t" r="r" b="b"/>
            <a:pathLst>
              <a:path w="2603500" h="1104900">
                <a:moveTo>
                  <a:pt x="0" y="0"/>
                </a:moveTo>
                <a:lnTo>
                  <a:pt x="2603239" y="0"/>
                </a:lnTo>
                <a:lnTo>
                  <a:pt x="2603239" y="1104374"/>
                </a:lnTo>
                <a:lnTo>
                  <a:pt x="0" y="1104374"/>
                </a:lnTo>
                <a:lnTo>
                  <a:pt x="0" y="0"/>
                </a:lnTo>
                <a:close/>
              </a:path>
            </a:pathLst>
          </a:custGeom>
          <a:solidFill>
            <a:srgbClr val="368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02270" y="1017438"/>
            <a:ext cx="5285740" cy="631190"/>
          </a:xfrm>
          <a:custGeom>
            <a:avLst/>
            <a:gdLst/>
            <a:ahLst/>
            <a:cxnLst/>
            <a:rect l="l" t="t" r="r" b="b"/>
            <a:pathLst>
              <a:path w="5285740" h="631189">
                <a:moveTo>
                  <a:pt x="4969821" y="0"/>
                </a:moveTo>
                <a:lnTo>
                  <a:pt x="315544" y="0"/>
                </a:lnTo>
                <a:lnTo>
                  <a:pt x="268915" y="3421"/>
                </a:lnTo>
                <a:lnTo>
                  <a:pt x="224410" y="13359"/>
                </a:lnTo>
                <a:lnTo>
                  <a:pt x="182518" y="29326"/>
                </a:lnTo>
                <a:lnTo>
                  <a:pt x="143726" y="50834"/>
                </a:lnTo>
                <a:lnTo>
                  <a:pt x="108523" y="77395"/>
                </a:lnTo>
                <a:lnTo>
                  <a:pt x="77397" y="108521"/>
                </a:lnTo>
                <a:lnTo>
                  <a:pt x="50836" y="143723"/>
                </a:lnTo>
                <a:lnTo>
                  <a:pt x="29327" y="182514"/>
                </a:lnTo>
                <a:lnTo>
                  <a:pt x="13359" y="224404"/>
                </a:lnTo>
                <a:lnTo>
                  <a:pt x="3421" y="268908"/>
                </a:lnTo>
                <a:lnTo>
                  <a:pt x="0" y="315535"/>
                </a:lnTo>
                <a:lnTo>
                  <a:pt x="3421" y="362163"/>
                </a:lnTo>
                <a:lnTo>
                  <a:pt x="13359" y="406666"/>
                </a:lnTo>
                <a:lnTo>
                  <a:pt x="29327" y="448557"/>
                </a:lnTo>
                <a:lnTo>
                  <a:pt x="50836" y="487348"/>
                </a:lnTo>
                <a:lnTo>
                  <a:pt x="77397" y="522550"/>
                </a:lnTo>
                <a:lnTo>
                  <a:pt x="108523" y="553676"/>
                </a:lnTo>
                <a:lnTo>
                  <a:pt x="143726" y="580237"/>
                </a:lnTo>
                <a:lnTo>
                  <a:pt x="182518" y="601745"/>
                </a:lnTo>
                <a:lnTo>
                  <a:pt x="224410" y="617712"/>
                </a:lnTo>
                <a:lnTo>
                  <a:pt x="268915" y="627650"/>
                </a:lnTo>
                <a:lnTo>
                  <a:pt x="315544" y="631071"/>
                </a:lnTo>
                <a:lnTo>
                  <a:pt x="4969821" y="631071"/>
                </a:lnTo>
                <a:lnTo>
                  <a:pt x="5016449" y="627650"/>
                </a:lnTo>
                <a:lnTo>
                  <a:pt x="5060954" y="617712"/>
                </a:lnTo>
                <a:lnTo>
                  <a:pt x="5102846" y="601745"/>
                </a:lnTo>
                <a:lnTo>
                  <a:pt x="5141637" y="580237"/>
                </a:lnTo>
                <a:lnTo>
                  <a:pt x="5176840" y="553676"/>
                </a:lnTo>
                <a:lnTo>
                  <a:pt x="5207967" y="522550"/>
                </a:lnTo>
                <a:lnTo>
                  <a:pt x="5234529" y="487348"/>
                </a:lnTo>
                <a:lnTo>
                  <a:pt x="5256037" y="448557"/>
                </a:lnTo>
                <a:lnTo>
                  <a:pt x="5272005" y="406666"/>
                </a:lnTo>
                <a:lnTo>
                  <a:pt x="5281944" y="362163"/>
                </a:lnTo>
                <a:lnTo>
                  <a:pt x="5285365" y="315535"/>
                </a:lnTo>
                <a:lnTo>
                  <a:pt x="5281944" y="268908"/>
                </a:lnTo>
                <a:lnTo>
                  <a:pt x="5272005" y="224404"/>
                </a:lnTo>
                <a:lnTo>
                  <a:pt x="5256037" y="182514"/>
                </a:lnTo>
                <a:lnTo>
                  <a:pt x="5234529" y="143723"/>
                </a:lnTo>
                <a:lnTo>
                  <a:pt x="5207967" y="108521"/>
                </a:lnTo>
                <a:lnTo>
                  <a:pt x="5176840" y="77395"/>
                </a:lnTo>
                <a:lnTo>
                  <a:pt x="5141637" y="50834"/>
                </a:lnTo>
                <a:lnTo>
                  <a:pt x="5102846" y="29326"/>
                </a:lnTo>
                <a:lnTo>
                  <a:pt x="5060954" y="13359"/>
                </a:lnTo>
                <a:lnTo>
                  <a:pt x="5016449" y="3421"/>
                </a:lnTo>
                <a:lnTo>
                  <a:pt x="4969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44498" y="2279582"/>
            <a:ext cx="7258050" cy="328930"/>
          </a:xfrm>
          <a:custGeom>
            <a:avLst/>
            <a:gdLst/>
            <a:ahLst/>
            <a:cxnLst/>
            <a:rect l="l" t="t" r="r" b="b"/>
            <a:pathLst>
              <a:path w="7258050" h="328930">
                <a:moveTo>
                  <a:pt x="0" y="0"/>
                </a:moveTo>
                <a:lnTo>
                  <a:pt x="7257516" y="0"/>
                </a:lnTo>
                <a:lnTo>
                  <a:pt x="7257516" y="328682"/>
                </a:lnTo>
                <a:lnTo>
                  <a:pt x="0" y="328682"/>
                </a:lnTo>
                <a:lnTo>
                  <a:pt x="0" y="0"/>
                </a:lnTo>
                <a:close/>
              </a:path>
            </a:pathLst>
          </a:custGeom>
          <a:solidFill>
            <a:srgbClr val="DC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0068" y="2279582"/>
            <a:ext cx="407670" cy="330835"/>
          </a:xfrm>
          <a:custGeom>
            <a:avLst/>
            <a:gdLst/>
            <a:ahLst/>
            <a:cxnLst/>
            <a:rect l="l" t="t" r="r" b="b"/>
            <a:pathLst>
              <a:path w="407669" h="330835">
                <a:moveTo>
                  <a:pt x="407577" y="0"/>
                </a:moveTo>
                <a:lnTo>
                  <a:pt x="203788" y="0"/>
                </a:lnTo>
                <a:lnTo>
                  <a:pt x="149613" y="5899"/>
                </a:lnTo>
                <a:lnTo>
                  <a:pt x="100932" y="22549"/>
                </a:lnTo>
                <a:lnTo>
                  <a:pt x="59688" y="48375"/>
                </a:lnTo>
                <a:lnTo>
                  <a:pt x="27823" y="81802"/>
                </a:lnTo>
                <a:lnTo>
                  <a:pt x="7279" y="121256"/>
                </a:lnTo>
                <a:lnTo>
                  <a:pt x="0" y="165163"/>
                </a:lnTo>
                <a:lnTo>
                  <a:pt x="7279" y="209070"/>
                </a:lnTo>
                <a:lnTo>
                  <a:pt x="27823" y="248524"/>
                </a:lnTo>
                <a:lnTo>
                  <a:pt x="59688" y="281951"/>
                </a:lnTo>
                <a:lnTo>
                  <a:pt x="100932" y="307777"/>
                </a:lnTo>
                <a:lnTo>
                  <a:pt x="149613" y="324427"/>
                </a:lnTo>
                <a:lnTo>
                  <a:pt x="203788" y="330326"/>
                </a:lnTo>
                <a:lnTo>
                  <a:pt x="407577" y="330326"/>
                </a:lnTo>
                <a:lnTo>
                  <a:pt x="407577" y="0"/>
                </a:lnTo>
                <a:close/>
              </a:path>
            </a:pathLst>
          </a:custGeom>
          <a:solidFill>
            <a:srgbClr val="DC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2005" y="1114125"/>
            <a:ext cx="6943725" cy="593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2005" y="1613723"/>
            <a:ext cx="7727950" cy="3863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hyperlink" Target="mailto:luca.iandoli@stevens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262" y="228600"/>
            <a:ext cx="1596390" cy="7099934"/>
          </a:xfrm>
          <a:custGeom>
            <a:avLst/>
            <a:gdLst/>
            <a:ahLst/>
            <a:cxnLst/>
            <a:rect l="l" t="t" r="r" b="b"/>
            <a:pathLst>
              <a:path w="1596389" h="7099934">
                <a:moveTo>
                  <a:pt x="0" y="0"/>
                </a:moveTo>
                <a:lnTo>
                  <a:pt x="1595800" y="0"/>
                </a:lnTo>
                <a:lnTo>
                  <a:pt x="1595800" y="7099553"/>
                </a:lnTo>
                <a:lnTo>
                  <a:pt x="0" y="7099553"/>
                </a:lnTo>
                <a:lnTo>
                  <a:pt x="0" y="0"/>
                </a:lnTo>
                <a:close/>
              </a:path>
            </a:pathLst>
          </a:custGeom>
          <a:solidFill>
            <a:srgbClr val="368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0262" y="228600"/>
            <a:ext cx="1596390" cy="7099934"/>
          </a:xfrm>
          <a:custGeom>
            <a:avLst/>
            <a:gdLst/>
            <a:ahLst/>
            <a:cxnLst/>
            <a:rect l="l" t="t" r="r" b="b"/>
            <a:pathLst>
              <a:path w="1596389" h="7099934">
                <a:moveTo>
                  <a:pt x="0" y="0"/>
                </a:moveTo>
                <a:lnTo>
                  <a:pt x="1595799" y="0"/>
                </a:lnTo>
                <a:lnTo>
                  <a:pt x="1595799" y="7099553"/>
                </a:lnTo>
                <a:lnTo>
                  <a:pt x="0" y="7099553"/>
                </a:lnTo>
                <a:lnTo>
                  <a:pt x="0" y="0"/>
                </a:lnTo>
                <a:close/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84557" y="228600"/>
            <a:ext cx="7895590" cy="7099934"/>
          </a:xfrm>
          <a:custGeom>
            <a:avLst/>
            <a:gdLst/>
            <a:ahLst/>
            <a:cxnLst/>
            <a:rect l="l" t="t" r="r" b="b"/>
            <a:pathLst>
              <a:path w="7895590" h="7099934">
                <a:moveTo>
                  <a:pt x="0" y="0"/>
                </a:moveTo>
                <a:lnTo>
                  <a:pt x="7895178" y="0"/>
                </a:lnTo>
                <a:lnTo>
                  <a:pt x="7895178" y="7099553"/>
                </a:lnTo>
                <a:lnTo>
                  <a:pt x="0" y="70995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3384" y="1254090"/>
            <a:ext cx="8373745" cy="1972310"/>
          </a:xfrm>
          <a:custGeom>
            <a:avLst/>
            <a:gdLst/>
            <a:ahLst/>
            <a:cxnLst/>
            <a:rect l="l" t="t" r="r" b="b"/>
            <a:pathLst>
              <a:path w="8373745" h="1972310">
                <a:moveTo>
                  <a:pt x="7387349" y="0"/>
                </a:moveTo>
                <a:lnTo>
                  <a:pt x="986074" y="0"/>
                </a:lnTo>
                <a:lnTo>
                  <a:pt x="938298" y="1137"/>
                </a:lnTo>
                <a:lnTo>
                  <a:pt x="891109" y="4513"/>
                </a:lnTo>
                <a:lnTo>
                  <a:pt x="844558" y="10078"/>
                </a:lnTo>
                <a:lnTo>
                  <a:pt x="798697" y="17779"/>
                </a:lnTo>
                <a:lnTo>
                  <a:pt x="753578" y="27565"/>
                </a:lnTo>
                <a:lnTo>
                  <a:pt x="709253" y="39385"/>
                </a:lnTo>
                <a:lnTo>
                  <a:pt x="665773" y="53185"/>
                </a:lnTo>
                <a:lnTo>
                  <a:pt x="623189" y="68916"/>
                </a:lnTo>
                <a:lnTo>
                  <a:pt x="581554" y="86524"/>
                </a:lnTo>
                <a:lnTo>
                  <a:pt x="540919" y="105959"/>
                </a:lnTo>
                <a:lnTo>
                  <a:pt x="501336" y="127169"/>
                </a:lnTo>
                <a:lnTo>
                  <a:pt x="462856" y="150102"/>
                </a:lnTo>
                <a:lnTo>
                  <a:pt x="425531" y="174706"/>
                </a:lnTo>
                <a:lnTo>
                  <a:pt x="389412" y="200931"/>
                </a:lnTo>
                <a:lnTo>
                  <a:pt x="354552" y="228723"/>
                </a:lnTo>
                <a:lnTo>
                  <a:pt x="321003" y="258033"/>
                </a:lnTo>
                <a:lnTo>
                  <a:pt x="288814" y="288807"/>
                </a:lnTo>
                <a:lnTo>
                  <a:pt x="258039" y="320994"/>
                </a:lnTo>
                <a:lnTo>
                  <a:pt x="228729" y="354543"/>
                </a:lnTo>
                <a:lnTo>
                  <a:pt x="200936" y="389402"/>
                </a:lnTo>
                <a:lnTo>
                  <a:pt x="174711" y="425520"/>
                </a:lnTo>
                <a:lnTo>
                  <a:pt x="150106" y="462844"/>
                </a:lnTo>
                <a:lnTo>
                  <a:pt x="127172" y="501323"/>
                </a:lnTo>
                <a:lnTo>
                  <a:pt x="105962" y="540905"/>
                </a:lnTo>
                <a:lnTo>
                  <a:pt x="86526" y="581539"/>
                </a:lnTo>
                <a:lnTo>
                  <a:pt x="68917" y="623173"/>
                </a:lnTo>
                <a:lnTo>
                  <a:pt x="53187" y="665756"/>
                </a:lnTo>
                <a:lnTo>
                  <a:pt x="39386" y="709235"/>
                </a:lnTo>
                <a:lnTo>
                  <a:pt x="27566" y="753559"/>
                </a:lnTo>
                <a:lnTo>
                  <a:pt x="17780" y="798677"/>
                </a:lnTo>
                <a:lnTo>
                  <a:pt x="10078" y="844536"/>
                </a:lnTo>
                <a:lnTo>
                  <a:pt x="4513" y="891086"/>
                </a:lnTo>
                <a:lnTo>
                  <a:pt x="1137" y="938274"/>
                </a:lnTo>
                <a:lnTo>
                  <a:pt x="0" y="986049"/>
                </a:lnTo>
                <a:lnTo>
                  <a:pt x="1137" y="1033824"/>
                </a:lnTo>
                <a:lnTo>
                  <a:pt x="4513" y="1081012"/>
                </a:lnTo>
                <a:lnTo>
                  <a:pt x="10078" y="1127562"/>
                </a:lnTo>
                <a:lnTo>
                  <a:pt x="17780" y="1173421"/>
                </a:lnTo>
                <a:lnTo>
                  <a:pt x="27566" y="1218539"/>
                </a:lnTo>
                <a:lnTo>
                  <a:pt x="39386" y="1262863"/>
                </a:lnTo>
                <a:lnTo>
                  <a:pt x="53187" y="1306343"/>
                </a:lnTo>
                <a:lnTo>
                  <a:pt x="68917" y="1348925"/>
                </a:lnTo>
                <a:lnTo>
                  <a:pt x="86526" y="1390559"/>
                </a:lnTo>
                <a:lnTo>
                  <a:pt x="105962" y="1431193"/>
                </a:lnTo>
                <a:lnTo>
                  <a:pt x="127172" y="1470776"/>
                </a:lnTo>
                <a:lnTo>
                  <a:pt x="150106" y="1509255"/>
                </a:lnTo>
                <a:lnTo>
                  <a:pt x="174711" y="1546579"/>
                </a:lnTo>
                <a:lnTo>
                  <a:pt x="200936" y="1582696"/>
                </a:lnTo>
                <a:lnTo>
                  <a:pt x="228729" y="1617555"/>
                </a:lnTo>
                <a:lnTo>
                  <a:pt x="258039" y="1651104"/>
                </a:lnTo>
                <a:lnTo>
                  <a:pt x="288814" y="1683291"/>
                </a:lnTo>
                <a:lnTo>
                  <a:pt x="321003" y="1714065"/>
                </a:lnTo>
                <a:lnTo>
                  <a:pt x="354552" y="1743375"/>
                </a:lnTo>
                <a:lnTo>
                  <a:pt x="389412" y="1771167"/>
                </a:lnTo>
                <a:lnTo>
                  <a:pt x="425531" y="1797392"/>
                </a:lnTo>
                <a:lnTo>
                  <a:pt x="462856" y="1821996"/>
                </a:lnTo>
                <a:lnTo>
                  <a:pt x="501336" y="1844929"/>
                </a:lnTo>
                <a:lnTo>
                  <a:pt x="540919" y="1866139"/>
                </a:lnTo>
                <a:lnTo>
                  <a:pt x="581554" y="1885574"/>
                </a:lnTo>
                <a:lnTo>
                  <a:pt x="623189" y="1903183"/>
                </a:lnTo>
                <a:lnTo>
                  <a:pt x="665773" y="1918913"/>
                </a:lnTo>
                <a:lnTo>
                  <a:pt x="709253" y="1932714"/>
                </a:lnTo>
                <a:lnTo>
                  <a:pt x="753578" y="1944533"/>
                </a:lnTo>
                <a:lnTo>
                  <a:pt x="798697" y="1954319"/>
                </a:lnTo>
                <a:lnTo>
                  <a:pt x="844558" y="1962020"/>
                </a:lnTo>
                <a:lnTo>
                  <a:pt x="891109" y="1967585"/>
                </a:lnTo>
                <a:lnTo>
                  <a:pt x="938298" y="1970962"/>
                </a:lnTo>
                <a:lnTo>
                  <a:pt x="986074" y="1972099"/>
                </a:lnTo>
                <a:lnTo>
                  <a:pt x="7387349" y="1972099"/>
                </a:lnTo>
                <a:lnTo>
                  <a:pt x="7435126" y="1970962"/>
                </a:lnTo>
                <a:lnTo>
                  <a:pt x="7482315" y="1967585"/>
                </a:lnTo>
                <a:lnTo>
                  <a:pt x="7528866" y="1962020"/>
                </a:lnTo>
                <a:lnTo>
                  <a:pt x="7574727" y="1954319"/>
                </a:lnTo>
                <a:lnTo>
                  <a:pt x="7619846" y="1944533"/>
                </a:lnTo>
                <a:lnTo>
                  <a:pt x="7664171" y="1932714"/>
                </a:lnTo>
                <a:lnTo>
                  <a:pt x="7707652" y="1918913"/>
                </a:lnTo>
                <a:lnTo>
                  <a:pt x="7750236" y="1903183"/>
                </a:lnTo>
                <a:lnTo>
                  <a:pt x="7791871" y="1885574"/>
                </a:lnTo>
                <a:lnTo>
                  <a:pt x="7832506" y="1866139"/>
                </a:lnTo>
                <a:lnTo>
                  <a:pt x="7872089" y="1844929"/>
                </a:lnTo>
                <a:lnTo>
                  <a:pt x="7910569" y="1821996"/>
                </a:lnTo>
                <a:lnTo>
                  <a:pt x="7947894" y="1797392"/>
                </a:lnTo>
                <a:lnTo>
                  <a:pt x="7984013" y="1771167"/>
                </a:lnTo>
                <a:lnTo>
                  <a:pt x="8018873" y="1743375"/>
                </a:lnTo>
                <a:lnTo>
                  <a:pt x="8052422" y="1714065"/>
                </a:lnTo>
                <a:lnTo>
                  <a:pt x="8084611" y="1683291"/>
                </a:lnTo>
                <a:lnTo>
                  <a:pt x="8115386" y="1651104"/>
                </a:lnTo>
                <a:lnTo>
                  <a:pt x="8144696" y="1617555"/>
                </a:lnTo>
                <a:lnTo>
                  <a:pt x="8172489" y="1582696"/>
                </a:lnTo>
                <a:lnTo>
                  <a:pt x="8198714" y="1546579"/>
                </a:lnTo>
                <a:lnTo>
                  <a:pt x="8223319" y="1509255"/>
                </a:lnTo>
                <a:lnTo>
                  <a:pt x="8246253" y="1470776"/>
                </a:lnTo>
                <a:lnTo>
                  <a:pt x="8267463" y="1431193"/>
                </a:lnTo>
                <a:lnTo>
                  <a:pt x="8286899" y="1390559"/>
                </a:lnTo>
                <a:lnTo>
                  <a:pt x="8304508" y="1348925"/>
                </a:lnTo>
                <a:lnTo>
                  <a:pt x="8320239" y="1306343"/>
                </a:lnTo>
                <a:lnTo>
                  <a:pt x="8334040" y="1262863"/>
                </a:lnTo>
                <a:lnTo>
                  <a:pt x="8345859" y="1218539"/>
                </a:lnTo>
                <a:lnTo>
                  <a:pt x="8355645" y="1173421"/>
                </a:lnTo>
                <a:lnTo>
                  <a:pt x="8363347" y="1127562"/>
                </a:lnTo>
                <a:lnTo>
                  <a:pt x="8368912" y="1081012"/>
                </a:lnTo>
                <a:lnTo>
                  <a:pt x="8372289" y="1033824"/>
                </a:lnTo>
                <a:lnTo>
                  <a:pt x="8373426" y="986049"/>
                </a:lnTo>
                <a:lnTo>
                  <a:pt x="8372289" y="938274"/>
                </a:lnTo>
                <a:lnTo>
                  <a:pt x="8368912" y="891086"/>
                </a:lnTo>
                <a:lnTo>
                  <a:pt x="8363347" y="844536"/>
                </a:lnTo>
                <a:lnTo>
                  <a:pt x="8355645" y="798677"/>
                </a:lnTo>
                <a:lnTo>
                  <a:pt x="8345859" y="753559"/>
                </a:lnTo>
                <a:lnTo>
                  <a:pt x="8334040" y="709235"/>
                </a:lnTo>
                <a:lnTo>
                  <a:pt x="8320239" y="665756"/>
                </a:lnTo>
                <a:lnTo>
                  <a:pt x="8304508" y="623173"/>
                </a:lnTo>
                <a:lnTo>
                  <a:pt x="8286899" y="581539"/>
                </a:lnTo>
                <a:lnTo>
                  <a:pt x="8267463" y="540905"/>
                </a:lnTo>
                <a:lnTo>
                  <a:pt x="8246253" y="501323"/>
                </a:lnTo>
                <a:lnTo>
                  <a:pt x="8223319" y="462844"/>
                </a:lnTo>
                <a:lnTo>
                  <a:pt x="8198714" y="425520"/>
                </a:lnTo>
                <a:lnTo>
                  <a:pt x="8172489" y="389402"/>
                </a:lnTo>
                <a:lnTo>
                  <a:pt x="8144696" y="354543"/>
                </a:lnTo>
                <a:lnTo>
                  <a:pt x="8115386" y="320994"/>
                </a:lnTo>
                <a:lnTo>
                  <a:pt x="8084611" y="288807"/>
                </a:lnTo>
                <a:lnTo>
                  <a:pt x="8052422" y="258033"/>
                </a:lnTo>
                <a:lnTo>
                  <a:pt x="8018873" y="228723"/>
                </a:lnTo>
                <a:lnTo>
                  <a:pt x="7984013" y="200931"/>
                </a:lnTo>
                <a:lnTo>
                  <a:pt x="7947894" y="174706"/>
                </a:lnTo>
                <a:lnTo>
                  <a:pt x="7910569" y="150102"/>
                </a:lnTo>
                <a:lnTo>
                  <a:pt x="7872089" y="127169"/>
                </a:lnTo>
                <a:lnTo>
                  <a:pt x="7832506" y="105959"/>
                </a:lnTo>
                <a:lnTo>
                  <a:pt x="7791871" y="86524"/>
                </a:lnTo>
                <a:lnTo>
                  <a:pt x="7750236" y="68916"/>
                </a:lnTo>
                <a:lnTo>
                  <a:pt x="7707652" y="53185"/>
                </a:lnTo>
                <a:lnTo>
                  <a:pt x="7664171" y="39385"/>
                </a:lnTo>
                <a:lnTo>
                  <a:pt x="7619846" y="27565"/>
                </a:lnTo>
                <a:lnTo>
                  <a:pt x="7574727" y="17779"/>
                </a:lnTo>
                <a:lnTo>
                  <a:pt x="7528866" y="10078"/>
                </a:lnTo>
                <a:lnTo>
                  <a:pt x="7482315" y="4513"/>
                </a:lnTo>
                <a:lnTo>
                  <a:pt x="7435126" y="1137"/>
                </a:lnTo>
                <a:lnTo>
                  <a:pt x="73873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1328" y="4315773"/>
            <a:ext cx="6263640" cy="1600835"/>
          </a:xfrm>
          <a:custGeom>
            <a:avLst/>
            <a:gdLst/>
            <a:ahLst/>
            <a:cxnLst/>
            <a:rect l="l" t="t" r="r" b="b"/>
            <a:pathLst>
              <a:path w="6263640" h="1600835">
                <a:moveTo>
                  <a:pt x="5996430" y="0"/>
                </a:moveTo>
                <a:lnTo>
                  <a:pt x="266793" y="0"/>
                </a:lnTo>
                <a:lnTo>
                  <a:pt x="218837" y="4298"/>
                </a:lnTo>
                <a:lnTo>
                  <a:pt x="173700" y="16690"/>
                </a:lnTo>
                <a:lnTo>
                  <a:pt x="132137" y="36424"/>
                </a:lnTo>
                <a:lnTo>
                  <a:pt x="94901" y="62744"/>
                </a:lnTo>
                <a:lnTo>
                  <a:pt x="62746" y="94899"/>
                </a:lnTo>
                <a:lnTo>
                  <a:pt x="36425" y="132134"/>
                </a:lnTo>
                <a:lnTo>
                  <a:pt x="16691" y="173696"/>
                </a:lnTo>
                <a:lnTo>
                  <a:pt x="4298" y="218831"/>
                </a:lnTo>
                <a:lnTo>
                  <a:pt x="0" y="266786"/>
                </a:lnTo>
                <a:lnTo>
                  <a:pt x="0" y="1333901"/>
                </a:lnTo>
                <a:lnTo>
                  <a:pt x="4298" y="1381856"/>
                </a:lnTo>
                <a:lnTo>
                  <a:pt x="16691" y="1426991"/>
                </a:lnTo>
                <a:lnTo>
                  <a:pt x="36425" y="1468552"/>
                </a:lnTo>
                <a:lnTo>
                  <a:pt x="62746" y="1505787"/>
                </a:lnTo>
                <a:lnTo>
                  <a:pt x="94901" y="1537941"/>
                </a:lnTo>
                <a:lnTo>
                  <a:pt x="132137" y="1564262"/>
                </a:lnTo>
                <a:lnTo>
                  <a:pt x="173700" y="1583995"/>
                </a:lnTo>
                <a:lnTo>
                  <a:pt x="218837" y="1596388"/>
                </a:lnTo>
                <a:lnTo>
                  <a:pt x="266793" y="1600686"/>
                </a:lnTo>
                <a:lnTo>
                  <a:pt x="5996430" y="1600686"/>
                </a:lnTo>
                <a:lnTo>
                  <a:pt x="6044387" y="1596388"/>
                </a:lnTo>
                <a:lnTo>
                  <a:pt x="6089523" y="1583995"/>
                </a:lnTo>
                <a:lnTo>
                  <a:pt x="6131086" y="1564262"/>
                </a:lnTo>
                <a:lnTo>
                  <a:pt x="6168322" y="1537941"/>
                </a:lnTo>
                <a:lnTo>
                  <a:pt x="6200478" y="1505787"/>
                </a:lnTo>
                <a:lnTo>
                  <a:pt x="6226799" y="1468552"/>
                </a:lnTo>
                <a:lnTo>
                  <a:pt x="6246533" y="1426991"/>
                </a:lnTo>
                <a:lnTo>
                  <a:pt x="6258926" y="1381856"/>
                </a:lnTo>
                <a:lnTo>
                  <a:pt x="6263224" y="1333901"/>
                </a:lnTo>
                <a:lnTo>
                  <a:pt x="6263224" y="266786"/>
                </a:lnTo>
                <a:lnTo>
                  <a:pt x="6258926" y="218831"/>
                </a:lnTo>
                <a:lnTo>
                  <a:pt x="6246533" y="173696"/>
                </a:lnTo>
                <a:lnTo>
                  <a:pt x="6226799" y="132134"/>
                </a:lnTo>
                <a:lnTo>
                  <a:pt x="6200478" y="94899"/>
                </a:lnTo>
                <a:lnTo>
                  <a:pt x="6168322" y="62744"/>
                </a:lnTo>
                <a:lnTo>
                  <a:pt x="6131086" y="36424"/>
                </a:lnTo>
                <a:lnTo>
                  <a:pt x="6089523" y="16690"/>
                </a:lnTo>
                <a:lnTo>
                  <a:pt x="6044387" y="4298"/>
                </a:lnTo>
                <a:lnTo>
                  <a:pt x="5996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77717" y="3539039"/>
            <a:ext cx="3556000" cy="22707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600"/>
              </a:spcBef>
            </a:pPr>
            <a:r>
              <a:rPr sz="1850" b="1" dirty="0">
                <a:solidFill>
                  <a:srgbClr val="09213B"/>
                </a:solidFill>
                <a:latin typeface="Arial"/>
                <a:cs typeface="Arial"/>
              </a:rPr>
              <a:t>Instructor: </a:t>
            </a:r>
            <a:r>
              <a:rPr sz="1850" b="1" spc="0" dirty="0">
                <a:solidFill>
                  <a:srgbClr val="09213B"/>
                </a:solidFill>
                <a:latin typeface="Arial"/>
                <a:cs typeface="Arial"/>
              </a:rPr>
              <a:t>Luca </a:t>
            </a:r>
            <a:r>
              <a:rPr sz="1850" b="1" dirty="0">
                <a:solidFill>
                  <a:srgbClr val="09213B"/>
                </a:solidFill>
                <a:latin typeface="Arial"/>
                <a:cs typeface="Arial"/>
              </a:rPr>
              <a:t>Iandoli,</a:t>
            </a:r>
            <a:r>
              <a:rPr sz="1850" b="1" spc="-25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1850" b="1" spc="0" dirty="0">
                <a:solidFill>
                  <a:srgbClr val="09213B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 marL="427355">
              <a:lnSpc>
                <a:spcPct val="100000"/>
              </a:lnSpc>
              <a:spcBef>
                <a:spcPts val="505"/>
              </a:spcBef>
            </a:pPr>
            <a:r>
              <a:rPr sz="1850" spc="0" dirty="0">
                <a:solidFill>
                  <a:srgbClr val="09213B"/>
                </a:solidFill>
                <a:latin typeface="Arial"/>
                <a:cs typeface="Arial"/>
                <a:hlinkClick r:id="rId2"/>
              </a:rPr>
              <a:t>luca.iandoli@stevens.edu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 indent="-635" algn="ctr">
              <a:lnSpc>
                <a:spcPct val="122900"/>
              </a:lnSpc>
            </a:pPr>
            <a:r>
              <a:rPr sz="1650" b="1" dirty="0">
                <a:solidFill>
                  <a:srgbClr val="09213B"/>
                </a:solidFill>
                <a:latin typeface="Arial"/>
                <a:cs typeface="Arial"/>
              </a:rPr>
              <a:t>Stevens </a:t>
            </a:r>
            <a:r>
              <a:rPr sz="1650" b="1" spc="-5" dirty="0">
                <a:solidFill>
                  <a:srgbClr val="09213B"/>
                </a:solidFill>
                <a:latin typeface="Arial"/>
                <a:cs typeface="Arial"/>
              </a:rPr>
              <a:t>Institute </a:t>
            </a:r>
            <a:r>
              <a:rPr sz="1650" b="1" dirty="0">
                <a:solidFill>
                  <a:srgbClr val="09213B"/>
                </a:solidFill>
                <a:latin typeface="Arial"/>
                <a:cs typeface="Arial"/>
              </a:rPr>
              <a:t>of </a:t>
            </a:r>
            <a:r>
              <a:rPr sz="1650" b="1" spc="-15" dirty="0">
                <a:solidFill>
                  <a:srgbClr val="09213B"/>
                </a:solidFill>
                <a:latin typeface="Arial"/>
                <a:cs typeface="Arial"/>
              </a:rPr>
              <a:t>Technology  </a:t>
            </a:r>
            <a:r>
              <a:rPr sz="1650" b="1" dirty="0">
                <a:solidFill>
                  <a:srgbClr val="09213B"/>
                </a:solidFill>
                <a:latin typeface="Arial"/>
                <a:cs typeface="Arial"/>
              </a:rPr>
              <a:t>School of Systems and</a:t>
            </a:r>
            <a:r>
              <a:rPr sz="1650" b="1" spc="-5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9213B"/>
                </a:solidFill>
                <a:latin typeface="Arial"/>
                <a:cs typeface="Arial"/>
              </a:rPr>
              <a:t>Enterprises  Castle Point on</a:t>
            </a:r>
            <a:r>
              <a:rPr sz="1650" b="1" spc="-2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9213B"/>
                </a:solidFill>
                <a:latin typeface="Arial"/>
                <a:cs typeface="Arial"/>
              </a:rPr>
              <a:t>Hudson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650" b="1" spc="-5" dirty="0">
                <a:solidFill>
                  <a:srgbClr val="09213B"/>
                </a:solidFill>
                <a:latin typeface="Arial"/>
                <a:cs typeface="Arial"/>
              </a:rPr>
              <a:t>Hoboken, </a:t>
            </a:r>
            <a:r>
              <a:rPr sz="1650" b="1" dirty="0">
                <a:solidFill>
                  <a:srgbClr val="09213B"/>
                </a:solidFill>
                <a:latin typeface="Arial"/>
                <a:cs typeface="Arial"/>
              </a:rPr>
              <a:t>NJ</a:t>
            </a:r>
            <a:r>
              <a:rPr sz="1650" b="1" spc="45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1650" b="1" spc="-5" dirty="0">
                <a:solidFill>
                  <a:srgbClr val="09213B"/>
                </a:solidFill>
                <a:latin typeface="Arial"/>
                <a:cs typeface="Arial"/>
              </a:rPr>
              <a:t>07030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64930" y="362711"/>
            <a:ext cx="935735" cy="357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2779" y="678180"/>
            <a:ext cx="6707885" cy="410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82891" y="433697"/>
            <a:ext cx="881380" cy="197485"/>
          </a:xfrm>
          <a:custGeom>
            <a:avLst/>
            <a:gdLst/>
            <a:ahLst/>
            <a:cxnLst/>
            <a:rect l="l" t="t" r="r" b="b"/>
            <a:pathLst>
              <a:path w="881379" h="197484">
                <a:moveTo>
                  <a:pt x="144625" y="0"/>
                </a:moveTo>
                <a:lnTo>
                  <a:pt x="0" y="0"/>
                </a:lnTo>
                <a:lnTo>
                  <a:pt x="0" y="197210"/>
                </a:lnTo>
                <a:lnTo>
                  <a:pt x="144625" y="197210"/>
                </a:lnTo>
                <a:lnTo>
                  <a:pt x="144625" y="157768"/>
                </a:lnTo>
                <a:lnTo>
                  <a:pt x="39443" y="157768"/>
                </a:lnTo>
                <a:lnTo>
                  <a:pt x="39443" y="118325"/>
                </a:lnTo>
                <a:lnTo>
                  <a:pt x="131476" y="118325"/>
                </a:lnTo>
                <a:lnTo>
                  <a:pt x="131476" y="78884"/>
                </a:lnTo>
                <a:lnTo>
                  <a:pt x="39443" y="78884"/>
                </a:lnTo>
                <a:lnTo>
                  <a:pt x="39443" y="39442"/>
                </a:lnTo>
                <a:lnTo>
                  <a:pt x="144625" y="39442"/>
                </a:lnTo>
                <a:lnTo>
                  <a:pt x="144625" y="0"/>
                </a:lnTo>
                <a:close/>
              </a:path>
              <a:path w="881379" h="197484">
                <a:moveTo>
                  <a:pt x="247341" y="0"/>
                </a:moveTo>
                <a:lnTo>
                  <a:pt x="184068" y="0"/>
                </a:lnTo>
                <a:lnTo>
                  <a:pt x="184068" y="197210"/>
                </a:lnTo>
                <a:lnTo>
                  <a:pt x="223511" y="197210"/>
                </a:lnTo>
                <a:lnTo>
                  <a:pt x="230084" y="41907"/>
                </a:lnTo>
                <a:lnTo>
                  <a:pt x="258363" y="41907"/>
                </a:lnTo>
                <a:lnTo>
                  <a:pt x="247341" y="0"/>
                </a:lnTo>
                <a:close/>
              </a:path>
              <a:path w="881379" h="197484">
                <a:moveTo>
                  <a:pt x="258363" y="41907"/>
                </a:moveTo>
                <a:lnTo>
                  <a:pt x="230084" y="41907"/>
                </a:lnTo>
                <a:lnTo>
                  <a:pt x="264392" y="197210"/>
                </a:lnTo>
                <a:lnTo>
                  <a:pt x="300753" y="197210"/>
                </a:lnTo>
                <a:lnTo>
                  <a:pt x="314723" y="134349"/>
                </a:lnTo>
                <a:lnTo>
                  <a:pt x="282675" y="134349"/>
                </a:lnTo>
                <a:lnTo>
                  <a:pt x="258363" y="41907"/>
                </a:lnTo>
                <a:close/>
              </a:path>
              <a:path w="881379" h="197484">
                <a:moveTo>
                  <a:pt x="381283" y="41907"/>
                </a:moveTo>
                <a:lnTo>
                  <a:pt x="335266" y="41907"/>
                </a:lnTo>
                <a:lnTo>
                  <a:pt x="341839" y="197210"/>
                </a:lnTo>
                <a:lnTo>
                  <a:pt x="381283" y="197210"/>
                </a:lnTo>
                <a:lnTo>
                  <a:pt x="381283" y="41907"/>
                </a:lnTo>
                <a:close/>
              </a:path>
              <a:path w="881379" h="197484">
                <a:moveTo>
                  <a:pt x="381283" y="0"/>
                </a:moveTo>
                <a:lnTo>
                  <a:pt x="318215" y="0"/>
                </a:lnTo>
                <a:lnTo>
                  <a:pt x="282675" y="134349"/>
                </a:lnTo>
                <a:lnTo>
                  <a:pt x="314723" y="134349"/>
                </a:lnTo>
                <a:lnTo>
                  <a:pt x="335266" y="41907"/>
                </a:lnTo>
                <a:lnTo>
                  <a:pt x="381283" y="41907"/>
                </a:lnTo>
                <a:lnTo>
                  <a:pt x="381283" y="0"/>
                </a:lnTo>
                <a:close/>
              </a:path>
              <a:path w="881379" h="197484">
                <a:moveTo>
                  <a:pt x="539876" y="0"/>
                </a:moveTo>
                <a:lnTo>
                  <a:pt x="501744" y="10400"/>
                </a:lnTo>
                <a:lnTo>
                  <a:pt x="477938" y="48121"/>
                </a:lnTo>
                <a:lnTo>
                  <a:pt x="473513" y="95147"/>
                </a:lnTo>
                <a:lnTo>
                  <a:pt x="473390" y="101789"/>
                </a:lnTo>
                <a:lnTo>
                  <a:pt x="474394" y="125445"/>
                </a:lnTo>
                <a:lnTo>
                  <a:pt x="483023" y="163501"/>
                </a:lnTo>
                <a:lnTo>
                  <a:pt x="510242" y="191946"/>
                </a:lnTo>
                <a:lnTo>
                  <a:pt x="534741" y="197210"/>
                </a:lnTo>
                <a:lnTo>
                  <a:pt x="546700" y="194732"/>
                </a:lnTo>
                <a:lnTo>
                  <a:pt x="557518" y="190585"/>
                </a:lnTo>
                <a:lnTo>
                  <a:pt x="567193" y="184769"/>
                </a:lnTo>
                <a:lnTo>
                  <a:pt x="575725" y="177284"/>
                </a:lnTo>
                <a:lnTo>
                  <a:pt x="580557" y="170915"/>
                </a:lnTo>
                <a:lnTo>
                  <a:pt x="528236" y="170915"/>
                </a:lnTo>
                <a:lnTo>
                  <a:pt x="523374" y="167251"/>
                </a:lnTo>
                <a:lnTo>
                  <a:pt x="512759" y="128803"/>
                </a:lnTo>
                <a:lnTo>
                  <a:pt x="513113" y="120309"/>
                </a:lnTo>
                <a:lnTo>
                  <a:pt x="526797" y="92031"/>
                </a:lnTo>
                <a:lnTo>
                  <a:pt x="582218" y="92031"/>
                </a:lnTo>
                <a:lnTo>
                  <a:pt x="576648" y="83814"/>
                </a:lnTo>
                <a:lnTo>
                  <a:pt x="574399" y="81554"/>
                </a:lnTo>
                <a:lnTo>
                  <a:pt x="509678" y="81554"/>
                </a:lnTo>
                <a:lnTo>
                  <a:pt x="510853" y="66867"/>
                </a:lnTo>
                <a:lnTo>
                  <a:pt x="522654" y="29925"/>
                </a:lnTo>
                <a:lnTo>
                  <a:pt x="528099" y="26295"/>
                </a:lnTo>
                <a:lnTo>
                  <a:pt x="586691" y="26295"/>
                </a:lnTo>
                <a:lnTo>
                  <a:pt x="585457" y="23547"/>
                </a:lnTo>
                <a:lnTo>
                  <a:pt x="549808" y="661"/>
                </a:lnTo>
                <a:lnTo>
                  <a:pt x="539876" y="0"/>
                </a:lnTo>
                <a:close/>
              </a:path>
              <a:path w="881379" h="197484">
                <a:moveTo>
                  <a:pt x="582218" y="92031"/>
                </a:moveTo>
                <a:lnTo>
                  <a:pt x="538027" y="92031"/>
                </a:lnTo>
                <a:lnTo>
                  <a:pt x="542786" y="95284"/>
                </a:lnTo>
                <a:lnTo>
                  <a:pt x="546553" y="101789"/>
                </a:lnTo>
                <a:lnTo>
                  <a:pt x="549024" y="107368"/>
                </a:lnTo>
                <a:lnTo>
                  <a:pt x="550790" y="114346"/>
                </a:lnTo>
                <a:lnTo>
                  <a:pt x="551850" y="122723"/>
                </a:lnTo>
                <a:lnTo>
                  <a:pt x="552203" y="132500"/>
                </a:lnTo>
                <a:lnTo>
                  <a:pt x="551876" y="142046"/>
                </a:lnTo>
                <a:lnTo>
                  <a:pt x="539055" y="170915"/>
                </a:lnTo>
                <a:lnTo>
                  <a:pt x="580557" y="170915"/>
                </a:lnTo>
                <a:lnTo>
                  <a:pt x="582690" y="168103"/>
                </a:lnTo>
                <a:lnTo>
                  <a:pt x="587665" y="157203"/>
                </a:lnTo>
                <a:lnTo>
                  <a:pt x="590650" y="144582"/>
                </a:lnTo>
                <a:lnTo>
                  <a:pt x="591646" y="130241"/>
                </a:lnTo>
                <a:lnTo>
                  <a:pt x="590708" y="116708"/>
                </a:lnTo>
                <a:lnTo>
                  <a:pt x="587896" y="104460"/>
                </a:lnTo>
                <a:lnTo>
                  <a:pt x="583210" y="93495"/>
                </a:lnTo>
                <a:lnTo>
                  <a:pt x="582218" y="92031"/>
                </a:lnTo>
                <a:close/>
              </a:path>
              <a:path w="881379" h="197484">
                <a:moveTo>
                  <a:pt x="540698" y="65737"/>
                </a:moveTo>
                <a:lnTo>
                  <a:pt x="531826" y="66726"/>
                </a:lnTo>
                <a:lnTo>
                  <a:pt x="523699" y="69691"/>
                </a:lnTo>
                <a:lnTo>
                  <a:pt x="516316" y="74634"/>
                </a:lnTo>
                <a:lnTo>
                  <a:pt x="509678" y="81554"/>
                </a:lnTo>
                <a:lnTo>
                  <a:pt x="574399" y="81554"/>
                </a:lnTo>
                <a:lnTo>
                  <a:pt x="568778" y="75905"/>
                </a:lnTo>
                <a:lnTo>
                  <a:pt x="560163" y="70256"/>
                </a:lnTo>
                <a:lnTo>
                  <a:pt x="550803" y="66867"/>
                </a:lnTo>
                <a:lnTo>
                  <a:pt x="540698" y="65737"/>
                </a:lnTo>
                <a:close/>
              </a:path>
              <a:path w="881379" h="197484">
                <a:moveTo>
                  <a:pt x="586691" y="26295"/>
                </a:moveTo>
                <a:lnTo>
                  <a:pt x="539465" y="26295"/>
                </a:lnTo>
                <a:lnTo>
                  <a:pt x="542650" y="28417"/>
                </a:lnTo>
                <a:lnTo>
                  <a:pt x="545525" y="36908"/>
                </a:lnTo>
                <a:lnTo>
                  <a:pt x="548231" y="43550"/>
                </a:lnTo>
                <a:lnTo>
                  <a:pt x="552203" y="52589"/>
                </a:lnTo>
                <a:lnTo>
                  <a:pt x="591646" y="41291"/>
                </a:lnTo>
                <a:lnTo>
                  <a:pt x="589174" y="31822"/>
                </a:lnTo>
                <a:lnTo>
                  <a:pt x="586691" y="26295"/>
                </a:lnTo>
                <a:close/>
              </a:path>
              <a:path w="881379" h="197484">
                <a:moveTo>
                  <a:pt x="677105" y="0"/>
                </a:moveTo>
                <a:lnTo>
                  <a:pt x="633349" y="14380"/>
                </a:lnTo>
                <a:lnTo>
                  <a:pt x="617941" y="50535"/>
                </a:lnTo>
                <a:lnTo>
                  <a:pt x="617940" y="59162"/>
                </a:lnTo>
                <a:lnTo>
                  <a:pt x="620646" y="67072"/>
                </a:lnTo>
                <a:lnTo>
                  <a:pt x="652042" y="91210"/>
                </a:lnTo>
                <a:lnTo>
                  <a:pt x="643799" y="95074"/>
                </a:lnTo>
                <a:lnTo>
                  <a:pt x="618454" y="131935"/>
                </a:lnTo>
                <a:lnTo>
                  <a:pt x="617941" y="139485"/>
                </a:lnTo>
                <a:lnTo>
                  <a:pt x="619147" y="152722"/>
                </a:lnTo>
                <a:lnTo>
                  <a:pt x="645892" y="189584"/>
                </a:lnTo>
                <a:lnTo>
                  <a:pt x="678133" y="197210"/>
                </a:lnTo>
                <a:lnTo>
                  <a:pt x="690632" y="196183"/>
                </a:lnTo>
                <a:lnTo>
                  <a:pt x="727314" y="171930"/>
                </a:lnTo>
                <a:lnTo>
                  <a:pt x="727813" y="170915"/>
                </a:lnTo>
                <a:lnTo>
                  <a:pt x="671765" y="170915"/>
                </a:lnTo>
                <a:lnTo>
                  <a:pt x="666970" y="167902"/>
                </a:lnTo>
                <a:lnTo>
                  <a:pt x="657383" y="128803"/>
                </a:lnTo>
                <a:lnTo>
                  <a:pt x="658994" y="121613"/>
                </a:lnTo>
                <a:lnTo>
                  <a:pt x="665430" y="108465"/>
                </a:lnTo>
                <a:lnTo>
                  <a:pt x="670394" y="105178"/>
                </a:lnTo>
                <a:lnTo>
                  <a:pt x="723619" y="105178"/>
                </a:lnTo>
                <a:lnTo>
                  <a:pt x="722667" y="104055"/>
                </a:lnTo>
                <a:lnTo>
                  <a:pt x="716780" y="99041"/>
                </a:lnTo>
                <a:lnTo>
                  <a:pt x="709879" y="94760"/>
                </a:lnTo>
                <a:lnTo>
                  <a:pt x="701963" y="91210"/>
                </a:lnTo>
                <a:lnTo>
                  <a:pt x="709628" y="88115"/>
                </a:lnTo>
                <a:lnTo>
                  <a:pt x="716394" y="84379"/>
                </a:lnTo>
                <a:lnTo>
                  <a:pt x="722262" y="80001"/>
                </a:lnTo>
                <a:lnTo>
                  <a:pt x="723367" y="78884"/>
                </a:lnTo>
                <a:lnTo>
                  <a:pt x="671010" y="78884"/>
                </a:lnTo>
                <a:lnTo>
                  <a:pt x="666835" y="76555"/>
                </a:lnTo>
                <a:lnTo>
                  <a:pt x="661903" y="67243"/>
                </a:lnTo>
                <a:lnTo>
                  <a:pt x="659574" y="60737"/>
                </a:lnTo>
                <a:lnTo>
                  <a:pt x="657383" y="52384"/>
                </a:lnTo>
                <a:lnTo>
                  <a:pt x="657443" y="44372"/>
                </a:lnTo>
                <a:lnTo>
                  <a:pt x="659198" y="38279"/>
                </a:lnTo>
                <a:lnTo>
                  <a:pt x="666457" y="28691"/>
                </a:lnTo>
                <a:lnTo>
                  <a:pt x="671285" y="26295"/>
                </a:lnTo>
                <a:lnTo>
                  <a:pt x="729955" y="26295"/>
                </a:lnTo>
                <a:lnTo>
                  <a:pt x="727546" y="22032"/>
                </a:lnTo>
                <a:lnTo>
                  <a:pt x="720760" y="14380"/>
                </a:lnTo>
                <a:lnTo>
                  <a:pt x="712215" y="8089"/>
                </a:lnTo>
                <a:lnTo>
                  <a:pt x="702091" y="3595"/>
                </a:lnTo>
                <a:lnTo>
                  <a:pt x="690388" y="898"/>
                </a:lnTo>
                <a:lnTo>
                  <a:pt x="677105" y="0"/>
                </a:lnTo>
                <a:close/>
              </a:path>
              <a:path w="881379" h="197484">
                <a:moveTo>
                  <a:pt x="723619" y="105178"/>
                </a:moveTo>
                <a:lnTo>
                  <a:pt x="682857" y="105178"/>
                </a:lnTo>
                <a:lnTo>
                  <a:pt x="687583" y="108088"/>
                </a:lnTo>
                <a:lnTo>
                  <a:pt x="694978" y="119730"/>
                </a:lnTo>
                <a:lnTo>
                  <a:pt x="696827" y="127433"/>
                </a:lnTo>
                <a:lnTo>
                  <a:pt x="696716" y="139485"/>
                </a:lnTo>
                <a:lnTo>
                  <a:pt x="696480" y="144756"/>
                </a:lnTo>
                <a:lnTo>
                  <a:pt x="682994" y="170915"/>
                </a:lnTo>
                <a:lnTo>
                  <a:pt x="727813" y="170915"/>
                </a:lnTo>
                <a:lnTo>
                  <a:pt x="732289" y="161825"/>
                </a:lnTo>
                <a:lnTo>
                  <a:pt x="735274" y="150463"/>
                </a:lnTo>
                <a:lnTo>
                  <a:pt x="736269" y="137841"/>
                </a:lnTo>
                <a:lnTo>
                  <a:pt x="735724" y="130157"/>
                </a:lnTo>
                <a:lnTo>
                  <a:pt x="734086" y="122923"/>
                </a:lnTo>
                <a:lnTo>
                  <a:pt x="731358" y="116137"/>
                </a:lnTo>
                <a:lnTo>
                  <a:pt x="727539" y="109801"/>
                </a:lnTo>
                <a:lnTo>
                  <a:pt x="723619" y="105178"/>
                </a:lnTo>
                <a:close/>
              </a:path>
              <a:path w="881379" h="197484">
                <a:moveTo>
                  <a:pt x="729955" y="26295"/>
                </a:moveTo>
                <a:lnTo>
                  <a:pt x="683200" y="26295"/>
                </a:lnTo>
                <a:lnTo>
                  <a:pt x="687924" y="28657"/>
                </a:lnTo>
                <a:lnTo>
                  <a:pt x="695046" y="38107"/>
                </a:lnTo>
                <a:lnTo>
                  <a:pt x="696827" y="44372"/>
                </a:lnTo>
                <a:lnTo>
                  <a:pt x="696800" y="52384"/>
                </a:lnTo>
                <a:lnTo>
                  <a:pt x="695732" y="60533"/>
                </a:lnTo>
                <a:lnTo>
                  <a:pt x="693642" y="67072"/>
                </a:lnTo>
                <a:lnTo>
                  <a:pt x="687480" y="76521"/>
                </a:lnTo>
                <a:lnTo>
                  <a:pt x="682927" y="78884"/>
                </a:lnTo>
                <a:lnTo>
                  <a:pt x="723367" y="78884"/>
                </a:lnTo>
                <a:lnTo>
                  <a:pt x="736269" y="50535"/>
                </a:lnTo>
                <a:lnTo>
                  <a:pt x="735300" y="40110"/>
                </a:lnTo>
                <a:lnTo>
                  <a:pt x="732392" y="30609"/>
                </a:lnTo>
                <a:lnTo>
                  <a:pt x="729955" y="26295"/>
                </a:lnTo>
                <a:close/>
              </a:path>
              <a:path w="881379" h="197484">
                <a:moveTo>
                  <a:pt x="821730" y="0"/>
                </a:moveTo>
                <a:lnTo>
                  <a:pt x="780437" y="19721"/>
                </a:lnTo>
                <a:lnTo>
                  <a:pt x="763682" y="72875"/>
                </a:lnTo>
                <a:lnTo>
                  <a:pt x="762565" y="98193"/>
                </a:lnTo>
                <a:lnTo>
                  <a:pt x="763585" y="123956"/>
                </a:lnTo>
                <a:lnTo>
                  <a:pt x="771752" y="163038"/>
                </a:lnTo>
                <a:lnTo>
                  <a:pt x="797771" y="192819"/>
                </a:lnTo>
                <a:lnTo>
                  <a:pt x="821730" y="197210"/>
                </a:lnTo>
                <a:lnTo>
                  <a:pt x="834248" y="195978"/>
                </a:lnTo>
                <a:lnTo>
                  <a:pt x="845303" y="192280"/>
                </a:lnTo>
                <a:lnTo>
                  <a:pt x="854913" y="186097"/>
                </a:lnTo>
                <a:lnTo>
                  <a:pt x="863022" y="177488"/>
                </a:lnTo>
                <a:lnTo>
                  <a:pt x="866708" y="170915"/>
                </a:lnTo>
                <a:lnTo>
                  <a:pt x="818032" y="170915"/>
                </a:lnTo>
                <a:lnTo>
                  <a:pt x="814745" y="169409"/>
                </a:lnTo>
                <a:lnTo>
                  <a:pt x="802702" y="129239"/>
                </a:lnTo>
                <a:lnTo>
                  <a:pt x="802013" y="98193"/>
                </a:lnTo>
                <a:lnTo>
                  <a:pt x="802201" y="81837"/>
                </a:lnTo>
                <a:lnTo>
                  <a:pt x="806733" y="39305"/>
                </a:lnTo>
                <a:lnTo>
                  <a:pt x="818032" y="26295"/>
                </a:lnTo>
                <a:lnTo>
                  <a:pt x="866616" y="26295"/>
                </a:lnTo>
                <a:lnTo>
                  <a:pt x="863022" y="19926"/>
                </a:lnTo>
                <a:lnTo>
                  <a:pt x="854894" y="11208"/>
                </a:lnTo>
                <a:lnTo>
                  <a:pt x="845303" y="4981"/>
                </a:lnTo>
                <a:lnTo>
                  <a:pt x="834248" y="1245"/>
                </a:lnTo>
                <a:lnTo>
                  <a:pt x="821730" y="0"/>
                </a:lnTo>
                <a:close/>
              </a:path>
              <a:path w="881379" h="197484">
                <a:moveTo>
                  <a:pt x="866616" y="26295"/>
                </a:moveTo>
                <a:lnTo>
                  <a:pt x="825427" y="26295"/>
                </a:lnTo>
                <a:lnTo>
                  <a:pt x="828714" y="27802"/>
                </a:lnTo>
                <a:lnTo>
                  <a:pt x="834466" y="33827"/>
                </a:lnTo>
                <a:lnTo>
                  <a:pt x="841278" y="81940"/>
                </a:lnTo>
                <a:lnTo>
                  <a:pt x="841451" y="98605"/>
                </a:lnTo>
                <a:lnTo>
                  <a:pt x="841258" y="115450"/>
                </a:lnTo>
                <a:lnTo>
                  <a:pt x="836726" y="157905"/>
                </a:lnTo>
                <a:lnTo>
                  <a:pt x="825427" y="170915"/>
                </a:lnTo>
                <a:lnTo>
                  <a:pt x="866708" y="170915"/>
                </a:lnTo>
                <a:lnTo>
                  <a:pt x="870841" y="163545"/>
                </a:lnTo>
                <a:lnTo>
                  <a:pt x="876426" y="145750"/>
                </a:lnTo>
                <a:lnTo>
                  <a:pt x="879777" y="124103"/>
                </a:lnTo>
                <a:lnTo>
                  <a:pt x="880894" y="98605"/>
                </a:lnTo>
                <a:lnTo>
                  <a:pt x="879777" y="73119"/>
                </a:lnTo>
                <a:lnTo>
                  <a:pt x="876426" y="51511"/>
                </a:lnTo>
                <a:lnTo>
                  <a:pt x="870856" y="33827"/>
                </a:lnTo>
                <a:lnTo>
                  <a:pt x="866616" y="26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24209" y="801823"/>
            <a:ext cx="6639576" cy="249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2318" y="6646136"/>
            <a:ext cx="2295913" cy="6705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3409" y="228600"/>
            <a:ext cx="1559643" cy="663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82841" y="1784310"/>
            <a:ext cx="1848485" cy="530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dirty="0">
                <a:solidFill>
                  <a:srgbClr val="000000"/>
                </a:solidFill>
              </a:rPr>
              <a:t>Module</a:t>
            </a:r>
            <a:r>
              <a:rPr sz="3300" spc="-70" dirty="0">
                <a:solidFill>
                  <a:srgbClr val="000000"/>
                </a:solidFill>
              </a:rPr>
              <a:t> </a:t>
            </a:r>
            <a:r>
              <a:rPr sz="3300" spc="0" dirty="0">
                <a:solidFill>
                  <a:srgbClr val="000000"/>
                </a:solidFill>
              </a:rPr>
              <a:t>1</a:t>
            </a:r>
            <a:endParaRPr sz="3300"/>
          </a:p>
        </p:txBody>
      </p:sp>
      <p:sp>
        <p:nvSpPr>
          <p:cNvPr id="15" name="object 15"/>
          <p:cNvSpPr txBox="1"/>
          <p:nvPr/>
        </p:nvSpPr>
        <p:spPr>
          <a:xfrm>
            <a:off x="1582841" y="2244466"/>
            <a:ext cx="3064510" cy="530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b="1" dirty="0">
                <a:latin typeface="Arial"/>
                <a:cs typeface="Arial"/>
              </a:rPr>
              <a:t>Getting</a:t>
            </a:r>
            <a:r>
              <a:rPr sz="3300" b="1" spc="-70" dirty="0">
                <a:latin typeface="Arial"/>
                <a:cs typeface="Arial"/>
              </a:rPr>
              <a:t> </a:t>
            </a:r>
            <a:r>
              <a:rPr sz="3300" b="1" spc="0" dirty="0">
                <a:latin typeface="Arial"/>
                <a:cs typeface="Arial"/>
              </a:rPr>
              <a:t>Started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625292"/>
            <a:ext cx="2357755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65" dirty="0"/>
              <a:t>T</a:t>
            </a:r>
            <a:r>
              <a:rPr spc="5" dirty="0"/>
              <a:t>ex</a:t>
            </a:r>
            <a:r>
              <a:rPr spc="0" dirty="0"/>
              <a:t>tboo</a:t>
            </a:r>
            <a:r>
              <a:rPr spc="5" dirty="0"/>
              <a:t>ks</a:t>
            </a:r>
          </a:p>
        </p:txBody>
      </p:sp>
      <p:sp>
        <p:nvSpPr>
          <p:cNvPr id="3" name="object 3"/>
          <p:cNvSpPr/>
          <p:nvPr/>
        </p:nvSpPr>
        <p:spPr>
          <a:xfrm>
            <a:off x="2180173" y="3081569"/>
            <a:ext cx="6261580" cy="3415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114125"/>
            <a:ext cx="749554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Basic concepts of</a:t>
            </a:r>
            <a:r>
              <a:rPr spc="-60" dirty="0"/>
              <a:t> </a:t>
            </a:r>
            <a:r>
              <a:rPr spc="5" dirty="0"/>
              <a:t>Organizational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1613723"/>
            <a:ext cx="5046345" cy="1562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behavior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Times New Roman"/>
              <a:cs typeface="Times New Roman"/>
            </a:endParaRPr>
          </a:p>
          <a:p>
            <a:pPr marL="367665" indent="-354965">
              <a:lnSpc>
                <a:spcPct val="100000"/>
              </a:lnSpc>
              <a:buSzPct val="74137"/>
              <a:buFont typeface="Wingdings"/>
              <a:buChar char=""/>
              <a:tabLst>
                <a:tab pos="368300" algn="l"/>
              </a:tabLst>
            </a:pPr>
            <a:r>
              <a:rPr sz="2900" spc="-5" dirty="0">
                <a:latin typeface="Arial"/>
                <a:cs typeface="Arial"/>
              </a:rPr>
              <a:t>Organizational Behavior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is…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1244" y="3433259"/>
            <a:ext cx="5440864" cy="3673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114125"/>
            <a:ext cx="749554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Basic concepts of</a:t>
            </a:r>
            <a:r>
              <a:rPr spc="-60" dirty="0"/>
              <a:t> </a:t>
            </a:r>
            <a:r>
              <a:rPr spc="5" dirty="0"/>
              <a:t>Organizational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1613723"/>
            <a:ext cx="199898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behavior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2005" y="2708631"/>
            <a:ext cx="7941309" cy="35858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67665" marR="5080" indent="-354965">
              <a:lnSpc>
                <a:spcPct val="102099"/>
              </a:lnSpc>
              <a:spcBef>
                <a:spcPts val="70"/>
              </a:spcBef>
              <a:buSzPct val="75510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450" spc="5" dirty="0">
                <a:latin typeface="Arial"/>
                <a:cs typeface="Arial"/>
              </a:rPr>
              <a:t>Organizational </a:t>
            </a:r>
            <a:r>
              <a:rPr sz="2450" spc="10" dirty="0">
                <a:latin typeface="Arial"/>
                <a:cs typeface="Arial"/>
              </a:rPr>
              <a:t>Behavior science </a:t>
            </a:r>
            <a:r>
              <a:rPr sz="2450" spc="5" dirty="0">
                <a:latin typeface="Arial"/>
                <a:cs typeface="Arial"/>
              </a:rPr>
              <a:t>is </a:t>
            </a:r>
            <a:r>
              <a:rPr sz="2450" spc="10" dirty="0">
                <a:latin typeface="Arial"/>
                <a:cs typeface="Arial"/>
              </a:rPr>
              <a:t>about </a:t>
            </a:r>
            <a:r>
              <a:rPr sz="2450" spc="5" dirty="0">
                <a:latin typeface="Arial"/>
                <a:cs typeface="Arial"/>
              </a:rPr>
              <a:t>investigating </a:t>
            </a:r>
            <a:r>
              <a:rPr sz="2450" spc="5" dirty="0">
                <a:solidFill>
                  <a:srgbClr val="E2751D"/>
                </a:solidFill>
                <a:latin typeface="Arial"/>
                <a:cs typeface="Arial"/>
              </a:rPr>
              <a:t> </a:t>
            </a:r>
            <a:r>
              <a:rPr sz="2450" b="1" spc="15" dirty="0">
                <a:solidFill>
                  <a:srgbClr val="E2751D"/>
                </a:solidFill>
                <a:latin typeface="Arial"/>
                <a:cs typeface="Arial"/>
              </a:rPr>
              <a:t>how </a:t>
            </a:r>
            <a:r>
              <a:rPr sz="2450" b="1" spc="10" dirty="0">
                <a:solidFill>
                  <a:srgbClr val="E2751D"/>
                </a:solidFill>
                <a:latin typeface="Arial"/>
                <a:cs typeface="Arial"/>
              </a:rPr>
              <a:t>individuals and groups behave in  </a:t>
            </a:r>
            <a:r>
              <a:rPr sz="2450" b="1" spc="5" dirty="0">
                <a:solidFill>
                  <a:srgbClr val="E2751D"/>
                </a:solidFill>
                <a:latin typeface="Arial"/>
                <a:cs typeface="Arial"/>
              </a:rPr>
              <a:t>organizations</a:t>
            </a:r>
            <a:endParaRPr sz="2450">
              <a:latin typeface="Arial"/>
              <a:cs typeface="Arial"/>
            </a:endParaRPr>
          </a:p>
          <a:p>
            <a:pPr marL="367665" marR="718185" indent="-354965">
              <a:lnSpc>
                <a:spcPct val="103000"/>
              </a:lnSpc>
              <a:spcBef>
                <a:spcPts val="470"/>
              </a:spcBef>
              <a:buSzPct val="75510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450" spc="10" dirty="0">
                <a:latin typeface="Arial"/>
                <a:cs typeface="Arial"/>
              </a:rPr>
              <a:t>The purpose </a:t>
            </a:r>
            <a:r>
              <a:rPr sz="2450" spc="5" dirty="0">
                <a:latin typeface="Arial"/>
                <a:cs typeface="Arial"/>
              </a:rPr>
              <a:t>is </a:t>
            </a:r>
            <a:r>
              <a:rPr sz="2450" spc="10" dirty="0">
                <a:latin typeface="Arial"/>
                <a:cs typeface="Arial"/>
              </a:rPr>
              <a:t>applying </a:t>
            </a:r>
            <a:r>
              <a:rPr sz="2450" spc="5" dirty="0">
                <a:latin typeface="Arial"/>
                <a:cs typeface="Arial"/>
              </a:rPr>
              <a:t>this </a:t>
            </a:r>
            <a:r>
              <a:rPr sz="2450" spc="10" dirty="0">
                <a:latin typeface="Arial"/>
                <a:cs typeface="Arial"/>
              </a:rPr>
              <a:t>science </a:t>
            </a:r>
            <a:r>
              <a:rPr sz="2450" spc="5" dirty="0">
                <a:latin typeface="Arial"/>
                <a:cs typeface="Arial"/>
              </a:rPr>
              <a:t>to</a:t>
            </a:r>
            <a:r>
              <a:rPr sz="2450" spc="-45" dirty="0">
                <a:latin typeface="Arial"/>
                <a:cs typeface="Arial"/>
              </a:rPr>
              <a:t> </a:t>
            </a:r>
            <a:r>
              <a:rPr sz="2450" b="1" spc="40" dirty="0">
                <a:solidFill>
                  <a:srgbClr val="3F8DE2"/>
                </a:solidFill>
                <a:latin typeface="Tahoma"/>
                <a:cs typeface="Tahoma"/>
              </a:rPr>
              <a:t>improve  </a:t>
            </a:r>
            <a:r>
              <a:rPr sz="2450" b="1" spc="35" dirty="0">
                <a:solidFill>
                  <a:srgbClr val="3F8DE2"/>
                </a:solidFill>
                <a:latin typeface="Tahoma"/>
                <a:cs typeface="Tahoma"/>
              </a:rPr>
              <a:t>organizational </a:t>
            </a:r>
            <a:r>
              <a:rPr sz="2450" b="1" spc="5" dirty="0">
                <a:solidFill>
                  <a:srgbClr val="3F8DE2"/>
                </a:solidFill>
                <a:latin typeface="Tahoma"/>
                <a:cs typeface="Tahoma"/>
              </a:rPr>
              <a:t>design </a:t>
            </a:r>
            <a:r>
              <a:rPr sz="2450" b="1" spc="204" dirty="0">
                <a:solidFill>
                  <a:srgbClr val="3F8DE2"/>
                </a:solidFill>
                <a:latin typeface="Tahoma"/>
                <a:cs typeface="Tahoma"/>
              </a:rPr>
              <a:t>&amp;</a:t>
            </a:r>
            <a:r>
              <a:rPr sz="2450" b="1" spc="-355" dirty="0">
                <a:solidFill>
                  <a:srgbClr val="3F8DE2"/>
                </a:solidFill>
                <a:latin typeface="Tahoma"/>
                <a:cs typeface="Tahoma"/>
              </a:rPr>
              <a:t> </a:t>
            </a:r>
            <a:r>
              <a:rPr sz="2450" b="1" spc="15" dirty="0">
                <a:solidFill>
                  <a:srgbClr val="3F8DE2"/>
                </a:solidFill>
                <a:latin typeface="Tahoma"/>
                <a:cs typeface="Tahoma"/>
              </a:rPr>
              <a:t>effectiveness</a:t>
            </a:r>
            <a:endParaRPr sz="2450">
              <a:latin typeface="Tahoma"/>
              <a:cs typeface="Tahoma"/>
            </a:endParaRPr>
          </a:p>
          <a:p>
            <a:pPr marL="367665" marR="250825" indent="-354965">
              <a:lnSpc>
                <a:spcPct val="101200"/>
              </a:lnSpc>
              <a:spcBef>
                <a:spcPts val="620"/>
              </a:spcBef>
              <a:buSzPct val="75510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450" spc="10" dirty="0">
                <a:latin typeface="Arial"/>
                <a:cs typeface="Arial"/>
              </a:rPr>
              <a:t>Management </a:t>
            </a:r>
            <a:r>
              <a:rPr sz="2450" spc="5" dirty="0">
                <a:latin typeface="Arial"/>
                <a:cs typeface="Arial"/>
              </a:rPr>
              <a:t>of </a:t>
            </a:r>
            <a:r>
              <a:rPr sz="2450" spc="15" dirty="0">
                <a:latin typeface="Arial"/>
                <a:cs typeface="Arial"/>
              </a:rPr>
              <a:t>OB </a:t>
            </a:r>
            <a:r>
              <a:rPr sz="2450" spc="5" dirty="0">
                <a:latin typeface="Arial"/>
                <a:cs typeface="Arial"/>
              </a:rPr>
              <a:t>is ultimately </a:t>
            </a:r>
            <a:r>
              <a:rPr sz="2450" spc="10" dirty="0">
                <a:latin typeface="Arial"/>
                <a:cs typeface="Arial"/>
              </a:rPr>
              <a:t>about implementing  </a:t>
            </a:r>
            <a:r>
              <a:rPr sz="2450" spc="5" dirty="0">
                <a:latin typeface="Arial"/>
                <a:cs typeface="Arial"/>
              </a:rPr>
              <a:t>actions </a:t>
            </a:r>
            <a:r>
              <a:rPr sz="2450" spc="10" dirty="0">
                <a:latin typeface="Arial"/>
                <a:cs typeface="Arial"/>
              </a:rPr>
              <a:t>focused on </a:t>
            </a:r>
            <a:r>
              <a:rPr sz="2450" b="1" spc="5" dirty="0">
                <a:solidFill>
                  <a:srgbClr val="5F8804"/>
                </a:solidFill>
                <a:latin typeface="Constantia"/>
                <a:cs typeface="Constantia"/>
              </a:rPr>
              <a:t>acquiring, </a:t>
            </a:r>
            <a:r>
              <a:rPr sz="2450" b="1" spc="10" dirty="0">
                <a:solidFill>
                  <a:srgbClr val="5F8804"/>
                </a:solidFill>
                <a:latin typeface="Constantia"/>
                <a:cs typeface="Constantia"/>
              </a:rPr>
              <a:t>developing and  </a:t>
            </a:r>
            <a:r>
              <a:rPr sz="2450" b="1" spc="5" dirty="0">
                <a:solidFill>
                  <a:srgbClr val="5F8804"/>
                </a:solidFill>
                <a:latin typeface="Constantia"/>
                <a:cs typeface="Constantia"/>
              </a:rPr>
              <a:t>applying the </a:t>
            </a:r>
            <a:r>
              <a:rPr sz="2450" b="1" spc="10" dirty="0">
                <a:solidFill>
                  <a:srgbClr val="5F8804"/>
                </a:solidFill>
                <a:latin typeface="Constantia"/>
                <a:cs typeface="Constantia"/>
              </a:rPr>
              <a:t>knowledge and </a:t>
            </a:r>
            <a:r>
              <a:rPr sz="2450" b="1" spc="5" dirty="0">
                <a:solidFill>
                  <a:srgbClr val="5F8804"/>
                </a:solidFill>
                <a:latin typeface="Constantia"/>
                <a:cs typeface="Constantia"/>
              </a:rPr>
              <a:t>skills of </a:t>
            </a:r>
            <a:r>
              <a:rPr sz="2450" b="1" spc="10" dirty="0">
                <a:solidFill>
                  <a:srgbClr val="5F8804"/>
                </a:solidFill>
                <a:latin typeface="Constantia"/>
                <a:cs typeface="Constantia"/>
              </a:rPr>
              <a:t>people </a:t>
            </a:r>
            <a:r>
              <a:rPr sz="2450" b="1" spc="10" dirty="0">
                <a:latin typeface="Constantia"/>
                <a:cs typeface="Constantia"/>
              </a:rPr>
              <a:t> </a:t>
            </a:r>
            <a:r>
              <a:rPr sz="2450" spc="5" dirty="0">
                <a:latin typeface="Arial"/>
                <a:cs typeface="Arial"/>
              </a:rPr>
              <a:t>(associates)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625292"/>
            <a:ext cx="4365625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In </a:t>
            </a:r>
            <a:r>
              <a:rPr spc="0" dirty="0"/>
              <a:t>class</a:t>
            </a:r>
            <a:r>
              <a:rPr spc="-35" dirty="0"/>
              <a:t> </a:t>
            </a:r>
            <a:r>
              <a:rPr spc="5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2614145"/>
            <a:ext cx="4601210" cy="146875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840"/>
              </a:spcBef>
              <a:buSzPct val="74137"/>
              <a:buFont typeface="Wingdings"/>
              <a:buChar char=""/>
              <a:tabLst>
                <a:tab pos="368300" algn="l"/>
              </a:tabLst>
            </a:pPr>
            <a:r>
              <a:rPr sz="2900" spc="-5" dirty="0">
                <a:latin typeface="Arial"/>
                <a:cs typeface="Arial"/>
              </a:rPr>
              <a:t>What is an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organization?</a:t>
            </a:r>
            <a:endParaRPr sz="2900">
              <a:latin typeface="Arial"/>
              <a:cs typeface="Arial"/>
            </a:endParaRPr>
          </a:p>
          <a:p>
            <a:pPr marL="781685" lvl="1" indent="-295910">
              <a:lnSpc>
                <a:spcPct val="100000"/>
              </a:lnSpc>
              <a:spcBef>
                <a:spcPts val="675"/>
              </a:spcBef>
              <a:buSzPct val="75510"/>
              <a:buChar char="–"/>
              <a:tabLst>
                <a:tab pos="782320" algn="l"/>
              </a:tabLst>
            </a:pPr>
            <a:r>
              <a:rPr sz="2450" spc="10" dirty="0">
                <a:latin typeface="Arial"/>
                <a:cs typeface="Arial"/>
              </a:rPr>
              <a:t>Propose a</a:t>
            </a:r>
            <a:r>
              <a:rPr sz="2450" spc="-5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metaphor/image</a:t>
            </a:r>
            <a:endParaRPr sz="2450">
              <a:latin typeface="Arial"/>
              <a:cs typeface="Arial"/>
            </a:endParaRPr>
          </a:p>
          <a:p>
            <a:pPr marL="781685" lvl="1" indent="-295910">
              <a:lnSpc>
                <a:spcPct val="100000"/>
              </a:lnSpc>
              <a:spcBef>
                <a:spcPts val="580"/>
              </a:spcBef>
              <a:buSzPct val="75510"/>
              <a:buChar char="–"/>
              <a:tabLst>
                <a:tab pos="782320" algn="l"/>
              </a:tabLst>
            </a:pPr>
            <a:r>
              <a:rPr sz="2450" spc="-20" dirty="0">
                <a:latin typeface="Arial"/>
                <a:cs typeface="Arial"/>
              </a:rPr>
              <a:t>Try </a:t>
            </a:r>
            <a:r>
              <a:rPr sz="2450" spc="10" dirty="0">
                <a:latin typeface="Arial"/>
                <a:cs typeface="Arial"/>
              </a:rPr>
              <a:t>a</a:t>
            </a:r>
            <a:r>
              <a:rPr sz="2450" spc="15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definition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0" dirty="0"/>
              <a:t>In </a:t>
            </a:r>
            <a:r>
              <a:rPr spc="5" dirty="0"/>
              <a:t>class discussion: what </a:t>
            </a:r>
            <a:r>
              <a:rPr spc="0" dirty="0"/>
              <a:t>is</a:t>
            </a:r>
            <a:r>
              <a:rPr spc="-60" dirty="0"/>
              <a:t> </a:t>
            </a:r>
            <a:r>
              <a:rPr spc="10"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1613723"/>
            <a:ext cx="312801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orga</a:t>
            </a:r>
            <a:r>
              <a:rPr sz="3700" b="1" spc="0" dirty="0">
                <a:solidFill>
                  <a:srgbClr val="09213B"/>
                </a:solidFill>
                <a:latin typeface="Arial"/>
                <a:cs typeface="Arial"/>
              </a:rPr>
              <a:t>ni</a:t>
            </a: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za</a:t>
            </a:r>
            <a:r>
              <a:rPr sz="3700" b="1" spc="0" dirty="0">
                <a:solidFill>
                  <a:srgbClr val="09213B"/>
                </a:solidFill>
                <a:latin typeface="Arial"/>
                <a:cs typeface="Arial"/>
              </a:rPr>
              <a:t>tion</a:t>
            </a:r>
            <a:r>
              <a:rPr sz="3700" b="1" spc="10" dirty="0">
                <a:solidFill>
                  <a:srgbClr val="09213B"/>
                </a:solidFill>
                <a:latin typeface="Arial"/>
                <a:cs typeface="Arial"/>
              </a:rPr>
              <a:t>?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2005" y="2708631"/>
            <a:ext cx="8082915" cy="431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2920" indent="-354965">
              <a:lnSpc>
                <a:spcPct val="101000"/>
              </a:lnSpc>
              <a:spcBef>
                <a:spcPts val="95"/>
              </a:spcBef>
              <a:buSzPct val="75609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050" spc="5" dirty="0">
                <a:latin typeface="Arial"/>
                <a:cs typeface="Arial"/>
              </a:rPr>
              <a:t>The ways </a:t>
            </a:r>
            <a:r>
              <a:rPr sz="2050" spc="0" dirty="0">
                <a:latin typeface="Arial"/>
                <a:cs typeface="Arial"/>
              </a:rPr>
              <a:t>in </a:t>
            </a:r>
            <a:r>
              <a:rPr sz="2050" spc="5" dirty="0">
                <a:latin typeface="Arial"/>
                <a:cs typeface="Arial"/>
              </a:rPr>
              <a:t>which </a:t>
            </a:r>
            <a:r>
              <a:rPr sz="2050" spc="0" dirty="0">
                <a:latin typeface="Arial"/>
                <a:cs typeface="Arial"/>
              </a:rPr>
              <a:t>the </a:t>
            </a:r>
            <a:r>
              <a:rPr sz="2050" b="1" spc="0" dirty="0">
                <a:solidFill>
                  <a:srgbClr val="FF0000"/>
                </a:solidFill>
                <a:latin typeface="Arial"/>
                <a:cs typeface="Arial"/>
              </a:rPr>
              <a:t>division of labor </a:t>
            </a:r>
            <a:r>
              <a:rPr sz="2050" spc="0" dirty="0">
                <a:latin typeface="Arial"/>
                <a:cs typeface="Arial"/>
              </a:rPr>
              <a:t>is broken </a:t>
            </a:r>
            <a:r>
              <a:rPr sz="2050" spc="5" dirty="0">
                <a:latin typeface="Arial"/>
                <a:cs typeface="Arial"/>
              </a:rPr>
              <a:t>down </a:t>
            </a:r>
            <a:r>
              <a:rPr sz="2050" spc="0" dirty="0">
                <a:latin typeface="Arial"/>
                <a:cs typeface="Arial"/>
              </a:rPr>
              <a:t>into  distinct tasks </a:t>
            </a:r>
            <a:r>
              <a:rPr sz="2050" spc="5" dirty="0">
                <a:latin typeface="Arial"/>
                <a:cs typeface="Arial"/>
              </a:rPr>
              <a:t>and </a:t>
            </a:r>
            <a:r>
              <a:rPr sz="2050" spc="0" dirty="0">
                <a:latin typeface="Arial"/>
                <a:cs typeface="Arial"/>
              </a:rPr>
              <a:t>the </a:t>
            </a:r>
            <a:r>
              <a:rPr sz="2050" b="1" spc="0" dirty="0">
                <a:solidFill>
                  <a:srgbClr val="FF0000"/>
                </a:solidFill>
                <a:latin typeface="Arial"/>
                <a:cs typeface="Arial"/>
              </a:rPr>
              <a:t>coordination </a:t>
            </a:r>
            <a:r>
              <a:rPr sz="2050" spc="0" dirty="0">
                <a:latin typeface="Arial"/>
                <a:cs typeface="Arial"/>
              </a:rPr>
              <a:t>of these tasks (Mintzberg,  1979).</a:t>
            </a:r>
            <a:endParaRPr sz="2050">
              <a:latin typeface="Arial"/>
              <a:cs typeface="Arial"/>
            </a:endParaRPr>
          </a:p>
          <a:p>
            <a:pPr marL="367665" marR="237490" indent="-354965">
              <a:lnSpc>
                <a:spcPct val="101400"/>
              </a:lnSpc>
              <a:spcBef>
                <a:spcPts val="484"/>
              </a:spcBef>
              <a:buSzPct val="75609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050" spc="5" dirty="0">
                <a:latin typeface="Arial"/>
                <a:cs typeface="Arial"/>
              </a:rPr>
              <a:t>The number </a:t>
            </a:r>
            <a:r>
              <a:rPr sz="2050" spc="0" dirty="0">
                <a:latin typeface="Arial"/>
                <a:cs typeface="Arial"/>
              </a:rPr>
              <a:t>of </a:t>
            </a:r>
            <a:r>
              <a:rPr sz="2050" b="1" spc="0" dirty="0">
                <a:solidFill>
                  <a:srgbClr val="184B5B"/>
                </a:solidFill>
                <a:latin typeface="Arial"/>
                <a:cs typeface="Arial"/>
              </a:rPr>
              <a:t>roles </a:t>
            </a:r>
            <a:r>
              <a:rPr sz="2050" spc="0" dirty="0">
                <a:latin typeface="Arial"/>
                <a:cs typeface="Arial"/>
              </a:rPr>
              <a:t>that single </a:t>
            </a:r>
            <a:r>
              <a:rPr sz="2050" spc="5" dirty="0">
                <a:latin typeface="Arial"/>
                <a:cs typeface="Arial"/>
              </a:rPr>
              <a:t>employees have </a:t>
            </a:r>
            <a:r>
              <a:rPr sz="2050" spc="0" dirty="0">
                <a:latin typeface="Arial"/>
                <a:cs typeface="Arial"/>
              </a:rPr>
              <a:t>to play </a:t>
            </a:r>
            <a:r>
              <a:rPr sz="2050" spc="5" dirty="0">
                <a:latin typeface="Arial"/>
                <a:cs typeface="Arial"/>
              </a:rPr>
              <a:t>and </a:t>
            </a:r>
            <a:r>
              <a:rPr sz="2050" spc="0" dirty="0">
                <a:latin typeface="Arial"/>
                <a:cs typeface="Arial"/>
              </a:rPr>
              <a:t>the </a:t>
            </a:r>
            <a:r>
              <a:rPr sz="2050" spc="0" dirty="0">
                <a:solidFill>
                  <a:srgbClr val="184B5B"/>
                </a:solidFill>
                <a:latin typeface="Arial"/>
                <a:cs typeface="Arial"/>
              </a:rPr>
              <a:t> </a:t>
            </a:r>
            <a:r>
              <a:rPr sz="2050" b="1" spc="0" dirty="0">
                <a:solidFill>
                  <a:srgbClr val="184B5B"/>
                </a:solidFill>
                <a:latin typeface="Arial"/>
                <a:cs typeface="Arial"/>
              </a:rPr>
              <a:t>relationships </a:t>
            </a:r>
            <a:r>
              <a:rPr sz="2050" spc="5" dirty="0">
                <a:latin typeface="Arial"/>
                <a:cs typeface="Arial"/>
              </a:rPr>
              <a:t>between them whose </a:t>
            </a:r>
            <a:r>
              <a:rPr sz="2050" spc="0" dirty="0">
                <a:latin typeface="Arial"/>
                <a:cs typeface="Arial"/>
              </a:rPr>
              <a:t>coordination will permit the  </a:t>
            </a:r>
            <a:r>
              <a:rPr sz="2050" spc="5" dirty="0">
                <a:latin typeface="Arial"/>
                <a:cs typeface="Arial"/>
              </a:rPr>
              <a:t>achievement </a:t>
            </a:r>
            <a:r>
              <a:rPr sz="2050" spc="0" dirty="0">
                <a:latin typeface="Arial"/>
                <a:cs typeface="Arial"/>
              </a:rPr>
              <a:t>of </a:t>
            </a:r>
            <a:r>
              <a:rPr sz="2050" spc="5" dirty="0">
                <a:latin typeface="Arial"/>
                <a:cs typeface="Arial"/>
              </a:rPr>
              <a:t>company </a:t>
            </a:r>
            <a:r>
              <a:rPr sz="2050" spc="0" dirty="0">
                <a:latin typeface="Arial"/>
                <a:cs typeface="Arial"/>
              </a:rPr>
              <a:t>goals (Aldrich,</a:t>
            </a:r>
            <a:r>
              <a:rPr sz="2050" spc="-10" dirty="0">
                <a:latin typeface="Arial"/>
                <a:cs typeface="Arial"/>
              </a:rPr>
              <a:t> </a:t>
            </a:r>
            <a:r>
              <a:rPr sz="2050" spc="0" dirty="0">
                <a:latin typeface="Arial"/>
                <a:cs typeface="Arial"/>
              </a:rPr>
              <a:t>1979).</a:t>
            </a:r>
            <a:endParaRPr sz="2050">
              <a:latin typeface="Arial"/>
              <a:cs typeface="Arial"/>
            </a:endParaRPr>
          </a:p>
          <a:p>
            <a:pPr marL="367665" marR="5080" indent="-354965">
              <a:lnSpc>
                <a:spcPct val="101299"/>
              </a:lnSpc>
              <a:spcBef>
                <a:spcPts val="490"/>
              </a:spcBef>
              <a:buSzPct val="75609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050" spc="5" dirty="0">
                <a:latin typeface="Arial"/>
                <a:cs typeface="Arial"/>
              </a:rPr>
              <a:t>The </a:t>
            </a:r>
            <a:r>
              <a:rPr sz="2050" spc="0" dirty="0">
                <a:latin typeface="Arial"/>
                <a:cs typeface="Arial"/>
              </a:rPr>
              <a:t>rational coordination of activities of </a:t>
            </a:r>
            <a:r>
              <a:rPr sz="2050" spc="5" dirty="0">
                <a:latin typeface="Arial"/>
                <a:cs typeface="Arial"/>
              </a:rPr>
              <a:t>a </a:t>
            </a:r>
            <a:r>
              <a:rPr sz="2050" spc="0" dirty="0">
                <a:latin typeface="Arial"/>
                <a:cs typeface="Arial"/>
              </a:rPr>
              <a:t>certain </a:t>
            </a:r>
            <a:r>
              <a:rPr sz="2050" spc="5" dirty="0">
                <a:latin typeface="Arial"/>
                <a:cs typeface="Arial"/>
              </a:rPr>
              <a:t>number </a:t>
            </a:r>
            <a:r>
              <a:rPr sz="2050" spc="0" dirty="0">
                <a:latin typeface="Arial"/>
                <a:cs typeface="Arial"/>
              </a:rPr>
              <a:t>of  </a:t>
            </a:r>
            <a:r>
              <a:rPr sz="2050" spc="5" dirty="0">
                <a:latin typeface="Arial"/>
                <a:cs typeface="Arial"/>
              </a:rPr>
              <a:t>people </a:t>
            </a:r>
            <a:r>
              <a:rPr sz="2050" spc="0" dirty="0">
                <a:latin typeface="Arial"/>
                <a:cs typeface="Arial"/>
              </a:rPr>
              <a:t>in order to reach </a:t>
            </a:r>
            <a:r>
              <a:rPr sz="2050" spc="5" dirty="0">
                <a:latin typeface="Arial"/>
                <a:cs typeface="Arial"/>
              </a:rPr>
              <a:t>a </a:t>
            </a:r>
            <a:r>
              <a:rPr sz="2050" b="1" spc="5" dirty="0">
                <a:solidFill>
                  <a:srgbClr val="FF6600"/>
                </a:solidFill>
                <a:latin typeface="Arial"/>
                <a:cs typeface="Arial"/>
              </a:rPr>
              <a:t>common and </a:t>
            </a:r>
            <a:r>
              <a:rPr sz="2050" b="1" spc="0" dirty="0">
                <a:solidFill>
                  <a:srgbClr val="FF6600"/>
                </a:solidFill>
                <a:latin typeface="Arial"/>
                <a:cs typeface="Arial"/>
              </a:rPr>
              <a:t>explicit goal </a:t>
            </a:r>
            <a:r>
              <a:rPr sz="2050" spc="0" dirty="0">
                <a:latin typeface="Arial"/>
                <a:cs typeface="Arial"/>
              </a:rPr>
              <a:t>through the  division of labor </a:t>
            </a:r>
            <a:r>
              <a:rPr sz="2050" spc="5" dirty="0">
                <a:latin typeface="Arial"/>
                <a:cs typeface="Arial"/>
              </a:rPr>
              <a:t>and </a:t>
            </a:r>
            <a:r>
              <a:rPr sz="2050" spc="0" dirty="0">
                <a:latin typeface="Arial"/>
                <a:cs typeface="Arial"/>
              </a:rPr>
              <a:t>through the creation of </a:t>
            </a:r>
            <a:r>
              <a:rPr sz="2050" spc="5" dirty="0">
                <a:latin typeface="Arial"/>
                <a:cs typeface="Arial"/>
              </a:rPr>
              <a:t>a </a:t>
            </a:r>
            <a:r>
              <a:rPr sz="2050" b="1" spc="0" dirty="0">
                <a:solidFill>
                  <a:srgbClr val="FF6600"/>
                </a:solidFill>
                <a:latin typeface="Arial"/>
                <a:cs typeface="Arial"/>
              </a:rPr>
              <a:t>hierarchy </a:t>
            </a:r>
            <a:r>
              <a:rPr sz="2050" spc="0" dirty="0">
                <a:latin typeface="Arial"/>
                <a:cs typeface="Arial"/>
              </a:rPr>
              <a:t>(Schein,  1985).</a:t>
            </a:r>
            <a:endParaRPr sz="2050">
              <a:latin typeface="Arial"/>
              <a:cs typeface="Arial"/>
            </a:endParaRPr>
          </a:p>
          <a:p>
            <a:pPr marL="367665" marR="354330" indent="-354965">
              <a:lnSpc>
                <a:spcPct val="99300"/>
              </a:lnSpc>
              <a:spcBef>
                <a:spcPts val="540"/>
              </a:spcBef>
              <a:buSzPct val="75609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050" spc="5" dirty="0">
                <a:latin typeface="Arial"/>
                <a:cs typeface="Arial"/>
              </a:rPr>
              <a:t>A </a:t>
            </a:r>
            <a:r>
              <a:rPr sz="2050" spc="0" dirty="0">
                <a:latin typeface="Arial"/>
                <a:cs typeface="Arial"/>
              </a:rPr>
              <a:t>social entity </a:t>
            </a:r>
            <a:r>
              <a:rPr sz="2050" spc="5" dirty="0">
                <a:latin typeface="Arial"/>
                <a:cs typeface="Arial"/>
              </a:rPr>
              <a:t>guided by </a:t>
            </a:r>
            <a:r>
              <a:rPr sz="2050" spc="0" dirty="0">
                <a:latin typeface="Arial"/>
                <a:cs typeface="Arial"/>
              </a:rPr>
              <a:t>objectives </a:t>
            </a:r>
            <a:r>
              <a:rPr sz="2050" spc="5" dirty="0">
                <a:latin typeface="Arial"/>
                <a:cs typeface="Arial"/>
              </a:rPr>
              <a:t>and planned as a </a:t>
            </a:r>
            <a:r>
              <a:rPr sz="2050" spc="0" dirty="0">
                <a:latin typeface="Arial"/>
                <a:cs typeface="Arial"/>
              </a:rPr>
              <a:t>system</a:t>
            </a:r>
            <a:r>
              <a:rPr sz="2050" spc="-125" dirty="0">
                <a:latin typeface="Arial"/>
                <a:cs typeface="Arial"/>
              </a:rPr>
              <a:t> </a:t>
            </a:r>
            <a:r>
              <a:rPr sz="2050" spc="0" dirty="0">
                <a:latin typeface="Arial"/>
                <a:cs typeface="Arial"/>
              </a:rPr>
              <a:t>of  activities that are deliberately structured </a:t>
            </a:r>
            <a:r>
              <a:rPr sz="2050" spc="5" dirty="0">
                <a:latin typeface="Arial"/>
                <a:cs typeface="Arial"/>
              </a:rPr>
              <a:t>and </a:t>
            </a:r>
            <a:r>
              <a:rPr sz="2050" spc="0" dirty="0">
                <a:latin typeface="Arial"/>
                <a:cs typeface="Arial"/>
              </a:rPr>
              <a:t>coordinated to  interact with the </a:t>
            </a:r>
            <a:r>
              <a:rPr sz="2050" b="1" spc="0" dirty="0">
                <a:solidFill>
                  <a:srgbClr val="008000"/>
                </a:solidFill>
                <a:latin typeface="Arial"/>
                <a:cs typeface="Arial"/>
              </a:rPr>
              <a:t>external environment </a:t>
            </a:r>
            <a:r>
              <a:rPr sz="2050" spc="0" dirty="0">
                <a:latin typeface="Arial"/>
                <a:cs typeface="Arial"/>
              </a:rPr>
              <a:t>(Daft,</a:t>
            </a:r>
            <a:r>
              <a:rPr sz="2050" spc="5" dirty="0">
                <a:latin typeface="Arial"/>
                <a:cs typeface="Arial"/>
              </a:rPr>
              <a:t> </a:t>
            </a:r>
            <a:r>
              <a:rPr sz="2050" spc="0" dirty="0">
                <a:latin typeface="Arial"/>
                <a:cs typeface="Arial"/>
              </a:rPr>
              <a:t>2001).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0" dirty="0"/>
              <a:t>In </a:t>
            </a:r>
            <a:r>
              <a:rPr spc="5" dirty="0"/>
              <a:t>class discussion: what </a:t>
            </a:r>
            <a:r>
              <a:rPr spc="0" dirty="0"/>
              <a:t>is</a:t>
            </a:r>
            <a:r>
              <a:rPr spc="-60" dirty="0"/>
              <a:t> </a:t>
            </a:r>
            <a:r>
              <a:rPr spc="10"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1613723"/>
            <a:ext cx="312801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orga</a:t>
            </a:r>
            <a:r>
              <a:rPr sz="3700" b="1" spc="0" dirty="0">
                <a:solidFill>
                  <a:srgbClr val="09213B"/>
                </a:solidFill>
                <a:latin typeface="Arial"/>
                <a:cs typeface="Arial"/>
              </a:rPr>
              <a:t>ni</a:t>
            </a: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za</a:t>
            </a:r>
            <a:r>
              <a:rPr sz="3700" b="1" spc="0" dirty="0">
                <a:solidFill>
                  <a:srgbClr val="09213B"/>
                </a:solidFill>
                <a:latin typeface="Arial"/>
                <a:cs typeface="Arial"/>
              </a:rPr>
              <a:t>tion</a:t>
            </a:r>
            <a:r>
              <a:rPr sz="3700" b="1" spc="10" dirty="0">
                <a:solidFill>
                  <a:srgbClr val="09213B"/>
                </a:solidFill>
                <a:latin typeface="Arial"/>
                <a:cs typeface="Arial"/>
              </a:rPr>
              <a:t>?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2372" y="2566415"/>
            <a:ext cx="8497824" cy="4505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2005" y="2708631"/>
            <a:ext cx="6065520" cy="656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4965">
              <a:lnSpc>
                <a:spcPct val="101000"/>
              </a:lnSpc>
              <a:spcBef>
                <a:spcPts val="95"/>
              </a:spcBef>
              <a:buClr>
                <a:srgbClr val="000000"/>
              </a:buClr>
              <a:buSzPct val="75609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The ways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in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which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the </a:t>
            </a:r>
            <a:r>
              <a:rPr sz="2050" b="1" spc="0" dirty="0">
                <a:solidFill>
                  <a:srgbClr val="BFBFBF"/>
                </a:solidFill>
                <a:latin typeface="Arial"/>
                <a:cs typeface="Arial"/>
              </a:rPr>
              <a:t>division of labor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is broke  distinct tasks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and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the </a:t>
            </a:r>
            <a:r>
              <a:rPr sz="2050" b="1" spc="0" dirty="0">
                <a:solidFill>
                  <a:srgbClr val="BFBFBF"/>
                </a:solidFill>
                <a:latin typeface="Arial"/>
                <a:cs typeface="Arial"/>
              </a:rPr>
              <a:t>coordination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of these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task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4249" y="2746239"/>
            <a:ext cx="152019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5"/>
              </a:lnSpc>
            </a:pP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n down</a:t>
            </a:r>
            <a:r>
              <a:rPr sz="2050" spc="-40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into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s</a:t>
            </a:r>
            <a:r>
              <a:rPr sz="2050" spc="-70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(Mintzberg,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6992" y="3339703"/>
            <a:ext cx="77152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1979</a:t>
            </a:r>
            <a:r>
              <a:rPr sz="2050" dirty="0">
                <a:solidFill>
                  <a:srgbClr val="BFBFBF"/>
                </a:solidFill>
                <a:latin typeface="Arial"/>
                <a:cs typeface="Arial"/>
              </a:rPr>
              <a:t>).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2005" y="3718346"/>
            <a:ext cx="3376929" cy="974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665" marR="5080" indent="-354965" algn="just">
              <a:lnSpc>
                <a:spcPct val="101400"/>
              </a:lnSpc>
              <a:spcBef>
                <a:spcPts val="85"/>
              </a:spcBef>
              <a:buClr>
                <a:srgbClr val="000000"/>
              </a:buClr>
              <a:buSzPct val="75609"/>
              <a:buFont typeface="Wingdings"/>
              <a:buChar char=""/>
              <a:tabLst>
                <a:tab pos="368300" algn="l"/>
              </a:tabLst>
            </a:pP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The number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of </a:t>
            </a:r>
            <a:r>
              <a:rPr sz="2050" b="1" spc="0" dirty="0">
                <a:solidFill>
                  <a:srgbClr val="BFBFBF"/>
                </a:solidFill>
                <a:latin typeface="Arial"/>
                <a:cs typeface="Arial"/>
              </a:rPr>
              <a:t>roles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that  </a:t>
            </a:r>
            <a:r>
              <a:rPr sz="2050" b="1" spc="0" dirty="0">
                <a:solidFill>
                  <a:srgbClr val="BFBFBF"/>
                </a:solidFill>
                <a:latin typeface="Arial"/>
                <a:cs typeface="Arial"/>
              </a:rPr>
              <a:t>relationships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between</a:t>
            </a:r>
            <a:r>
              <a:rPr sz="2050" spc="-65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th 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achievement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of</a:t>
            </a:r>
            <a:r>
              <a:rPr sz="2050" spc="-55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company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5846" y="3755954"/>
            <a:ext cx="2032635" cy="92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5"/>
              </a:lnSpc>
            </a:pP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single</a:t>
            </a:r>
            <a:r>
              <a:rPr sz="2050" spc="-70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employees</a:t>
            </a:r>
            <a:endParaRPr sz="2050">
              <a:latin typeface="Arial"/>
              <a:cs typeface="Arial"/>
            </a:endParaRPr>
          </a:p>
          <a:p>
            <a:pPr indent="-635">
              <a:lnSpc>
                <a:spcPct val="101000"/>
              </a:lnSpc>
              <a:spcBef>
                <a:spcPts val="20"/>
              </a:spcBef>
            </a:pP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em whose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coordi  goals (Aldrich,</a:t>
            </a:r>
            <a:r>
              <a:rPr sz="2050" spc="-55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19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1033" y="3718346"/>
            <a:ext cx="2511425" cy="974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16839">
              <a:lnSpc>
                <a:spcPct val="101400"/>
              </a:lnSpc>
              <a:spcBef>
                <a:spcPts val="85"/>
              </a:spcBef>
            </a:pP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have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to play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and</a:t>
            </a:r>
            <a:r>
              <a:rPr sz="2050" spc="-65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the  nation will permit the  79).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2005" y="4730689"/>
            <a:ext cx="7280275" cy="6591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7665" marR="5080" indent="-354965">
              <a:lnSpc>
                <a:spcPct val="101800"/>
              </a:lnSpc>
              <a:spcBef>
                <a:spcPts val="75"/>
              </a:spcBef>
              <a:buClr>
                <a:srgbClr val="000000"/>
              </a:buClr>
              <a:buSzPct val="75609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The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rational coordination of activities of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a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certain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number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of 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people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in order to reach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a </a:t>
            </a:r>
            <a:r>
              <a:rPr sz="2050" b="1" spc="5" dirty="0">
                <a:solidFill>
                  <a:srgbClr val="BFBFBF"/>
                </a:solidFill>
                <a:latin typeface="Arial"/>
                <a:cs typeface="Arial"/>
              </a:rPr>
              <a:t>common and</a:t>
            </a:r>
            <a:r>
              <a:rPr sz="2050" b="1" spc="-25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b="1" spc="0" dirty="0">
                <a:solidFill>
                  <a:srgbClr val="BFBFBF"/>
                </a:solidFill>
                <a:latin typeface="Arial"/>
                <a:cs typeface="Arial"/>
              </a:rPr>
              <a:t>explicit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6992" y="5364391"/>
            <a:ext cx="5843270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division of labor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and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through the creation of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a</a:t>
            </a:r>
            <a:r>
              <a:rPr sz="2050" spc="35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BFBFBF"/>
                </a:solidFill>
                <a:latin typeface="Arial"/>
                <a:cs typeface="Arial"/>
              </a:rPr>
              <a:t>hier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7928" y="5086463"/>
            <a:ext cx="1799589" cy="130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5"/>
              </a:lnSpc>
            </a:pPr>
            <a:r>
              <a:rPr sz="2050" b="1" spc="0" dirty="0">
                <a:solidFill>
                  <a:srgbClr val="BFBFBF"/>
                </a:solidFill>
                <a:latin typeface="Arial"/>
                <a:cs typeface="Arial"/>
              </a:rPr>
              <a:t>goal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through</a:t>
            </a:r>
            <a:r>
              <a:rPr sz="2050" spc="-60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th</a:t>
            </a:r>
            <a:endParaRPr sz="2050">
              <a:latin typeface="Arial"/>
              <a:cs typeface="Arial"/>
            </a:endParaRPr>
          </a:p>
          <a:p>
            <a:pPr marL="59055">
              <a:lnSpc>
                <a:spcPct val="100000"/>
              </a:lnSpc>
              <a:spcBef>
                <a:spcPts val="25"/>
              </a:spcBef>
            </a:pPr>
            <a:r>
              <a:rPr sz="2050" b="1" spc="0" dirty="0">
                <a:solidFill>
                  <a:srgbClr val="BFBFBF"/>
                </a:solidFill>
                <a:latin typeface="Arial"/>
                <a:cs typeface="Arial"/>
              </a:rPr>
              <a:t>archy</a:t>
            </a:r>
            <a:r>
              <a:rPr sz="2050" b="1" spc="-65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(Schein,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s a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system</a:t>
            </a:r>
            <a:r>
              <a:rPr sz="2050" spc="-40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of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2005" y="5616818"/>
            <a:ext cx="1388745" cy="14033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615"/>
              </a:spcBef>
            </a:pP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1985).</a:t>
            </a:r>
            <a:endParaRPr sz="2050">
              <a:latin typeface="Arial"/>
              <a:cs typeface="Arial"/>
            </a:endParaRPr>
          </a:p>
          <a:p>
            <a:pPr marL="367665" marR="5080" indent="-354965">
              <a:lnSpc>
                <a:spcPct val="99300"/>
              </a:lnSpc>
              <a:spcBef>
                <a:spcPts val="540"/>
              </a:spcBef>
              <a:buClr>
                <a:srgbClr val="000000"/>
              </a:buClr>
              <a:buSzPct val="75609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A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social 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ac</a:t>
            </a:r>
            <a:r>
              <a:rPr sz="2050" dirty="0">
                <a:solidFill>
                  <a:srgbClr val="BFBFBF"/>
                </a:solidFill>
                <a:latin typeface="Arial"/>
                <a:cs typeface="Arial"/>
              </a:rPr>
              <a:t>t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ivi</a:t>
            </a:r>
            <a:r>
              <a:rPr sz="2050" dirty="0">
                <a:solidFill>
                  <a:srgbClr val="BFBFBF"/>
                </a:solidFill>
                <a:latin typeface="Arial"/>
                <a:cs typeface="Arial"/>
              </a:rPr>
              <a:t>t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ies  interact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5064" y="6096177"/>
            <a:ext cx="220726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255"/>
              </a:lnSpc>
            </a:pP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entity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guided by</a:t>
            </a:r>
            <a:r>
              <a:rPr sz="2050" spc="-60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o</a:t>
            </a:r>
            <a:endParaRPr sz="2050">
              <a:latin typeface="Arial"/>
              <a:cs typeface="Arial"/>
            </a:endParaRPr>
          </a:p>
          <a:p>
            <a:pPr indent="58419" algn="ctr">
              <a:lnSpc>
                <a:spcPts val="2480"/>
              </a:lnSpc>
              <a:spcBef>
                <a:spcPts val="35"/>
              </a:spcBef>
            </a:pP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that are deliberat  with the </a:t>
            </a:r>
            <a:r>
              <a:rPr sz="2050" b="1" spc="0" dirty="0">
                <a:solidFill>
                  <a:srgbClr val="BFBFBF"/>
                </a:solidFill>
                <a:latin typeface="Arial"/>
                <a:cs typeface="Arial"/>
              </a:rPr>
              <a:t>external</a:t>
            </a:r>
            <a:r>
              <a:rPr sz="2050" b="1" spc="-45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b="1" spc="5" dirty="0">
                <a:solidFill>
                  <a:srgbClr val="BFBFBF"/>
                </a:solidFill>
                <a:latin typeface="Arial"/>
                <a:cs typeface="Arial"/>
              </a:rPr>
              <a:t>e</a:t>
            </a:r>
            <a:endParaRPr sz="2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37714" y="6058570"/>
            <a:ext cx="3869690" cy="9620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430"/>
              </a:lnSpc>
              <a:spcBef>
                <a:spcPts val="120"/>
              </a:spcBef>
            </a:pP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bjectives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and planned</a:t>
            </a:r>
            <a:r>
              <a:rPr sz="2050" spc="-15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a</a:t>
            </a:r>
            <a:endParaRPr sz="2050">
              <a:latin typeface="Arial"/>
              <a:cs typeface="Arial"/>
            </a:endParaRPr>
          </a:p>
          <a:p>
            <a:pPr marL="26670">
              <a:lnSpc>
                <a:spcPts val="2430"/>
              </a:lnSpc>
            </a:pP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ely structured </a:t>
            </a: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and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coordinated</a:t>
            </a:r>
            <a:r>
              <a:rPr sz="2050" spc="-20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to</a:t>
            </a:r>
            <a:endParaRPr sz="205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25"/>
              </a:spcBef>
            </a:pPr>
            <a:r>
              <a:rPr sz="2050" b="1" spc="0" dirty="0">
                <a:solidFill>
                  <a:srgbClr val="BFBFBF"/>
                </a:solidFill>
                <a:latin typeface="Arial"/>
                <a:cs typeface="Arial"/>
              </a:rPr>
              <a:t>nvironment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(Daft,</a:t>
            </a:r>
            <a:r>
              <a:rPr sz="2050" spc="-5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BFBFBF"/>
                </a:solidFill>
                <a:latin typeface="Arial"/>
                <a:cs typeface="Arial"/>
              </a:rPr>
              <a:t>2001).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59171" y="2266434"/>
            <a:ext cx="1696049" cy="1281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03084" y="1849126"/>
            <a:ext cx="179387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b="1" spc="5" dirty="0">
                <a:latin typeface="Arial"/>
                <a:cs typeface="Arial"/>
              </a:rPr>
              <a:t>Assembly</a:t>
            </a:r>
            <a:r>
              <a:rPr sz="2050" b="1" spc="-55" dirty="0">
                <a:latin typeface="Arial"/>
                <a:cs typeface="Arial"/>
              </a:rPr>
              <a:t> </a:t>
            </a:r>
            <a:r>
              <a:rPr sz="2050" b="1" dirty="0">
                <a:latin typeface="Arial"/>
                <a:cs typeface="Arial"/>
              </a:rPr>
              <a:t>line</a:t>
            </a:r>
            <a:endParaRPr sz="2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81724" y="3374096"/>
            <a:ext cx="2026385" cy="1516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83935" y="3398866"/>
            <a:ext cx="81470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b="1" spc="0" dirty="0">
                <a:latin typeface="Arial"/>
                <a:cs typeface="Arial"/>
              </a:rPr>
              <a:t>drama</a:t>
            </a:r>
            <a:endParaRPr sz="20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79144" y="5007652"/>
            <a:ext cx="1773292" cy="1334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67155" y="4527893"/>
            <a:ext cx="697865" cy="862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2050" b="1" spc="5" dirty="0">
                <a:latin typeface="Arial"/>
                <a:cs typeface="Arial"/>
              </a:rPr>
              <a:t>Army</a:t>
            </a:r>
            <a:endParaRPr sz="2050">
              <a:latin typeface="Arial"/>
              <a:cs typeface="Arial"/>
            </a:endParaRPr>
          </a:p>
          <a:p>
            <a:pPr marR="45085" algn="r">
              <a:lnSpc>
                <a:spcPct val="100000"/>
              </a:lnSpc>
              <a:spcBef>
                <a:spcPts val="1639"/>
              </a:spcBef>
            </a:pPr>
            <a:r>
              <a:rPr sz="2050" spc="5" dirty="0">
                <a:solidFill>
                  <a:srgbClr val="BFBFBF"/>
                </a:solidFill>
                <a:latin typeface="Arial"/>
                <a:cs typeface="Arial"/>
              </a:rPr>
              <a:t>e</a:t>
            </a:r>
            <a:endParaRPr sz="2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64350" y="5566531"/>
            <a:ext cx="125285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b="1" spc="0" dirty="0">
                <a:latin typeface="Arial"/>
                <a:cs typeface="Arial"/>
              </a:rPr>
              <a:t>Organism</a:t>
            </a:r>
            <a:endParaRPr sz="20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590" y="5949329"/>
            <a:ext cx="2062542" cy="1298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0" dirty="0"/>
              <a:t>In </a:t>
            </a:r>
            <a:r>
              <a:rPr spc="5" dirty="0"/>
              <a:t>class discussion: what </a:t>
            </a:r>
            <a:r>
              <a:rPr spc="0" dirty="0"/>
              <a:t>is</a:t>
            </a:r>
            <a:r>
              <a:rPr spc="-60" dirty="0"/>
              <a:t> </a:t>
            </a:r>
            <a:r>
              <a:rPr spc="10"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1613723"/>
            <a:ext cx="7952105" cy="32975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organization?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Times New Roman"/>
              <a:cs typeface="Times New Roman"/>
            </a:endParaRPr>
          </a:p>
          <a:p>
            <a:pPr marL="367665" indent="-354965">
              <a:lnSpc>
                <a:spcPct val="100000"/>
              </a:lnSpc>
              <a:buSzPct val="75609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050" spc="-40" dirty="0">
                <a:latin typeface="Arial"/>
                <a:cs typeface="Arial"/>
              </a:rPr>
              <a:t>Your </a:t>
            </a:r>
            <a:r>
              <a:rPr sz="2050" spc="0" dirty="0">
                <a:latin typeface="Arial"/>
                <a:cs typeface="Arial"/>
              </a:rPr>
              <a:t>textbook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0" dirty="0">
                <a:latin typeface="Arial"/>
                <a:cs typeface="Arial"/>
              </a:rPr>
              <a:t>definition:</a:t>
            </a:r>
            <a:endParaRPr sz="2050">
              <a:latin typeface="Arial"/>
              <a:cs typeface="Arial"/>
            </a:endParaRPr>
          </a:p>
          <a:p>
            <a:pPr marL="367665" marR="5080">
              <a:lnSpc>
                <a:spcPct val="100400"/>
              </a:lnSpc>
              <a:spcBef>
                <a:spcPts val="685"/>
              </a:spcBef>
            </a:pPr>
            <a:r>
              <a:rPr sz="2900" spc="-5" dirty="0">
                <a:latin typeface="Arial"/>
                <a:cs typeface="Arial"/>
              </a:rPr>
              <a:t>A collection of individuals forming a  coordinated system of specialized activities for  the purpose of achieving certain goals over an  extended period of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time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0" dirty="0"/>
              <a:t>In </a:t>
            </a:r>
            <a:r>
              <a:rPr spc="5" dirty="0"/>
              <a:t>class discussion: what </a:t>
            </a:r>
            <a:r>
              <a:rPr spc="0" dirty="0"/>
              <a:t>is</a:t>
            </a:r>
            <a:r>
              <a:rPr spc="-60" dirty="0"/>
              <a:t> </a:t>
            </a:r>
            <a:r>
              <a:rPr spc="10"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1613723"/>
            <a:ext cx="312801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orga</a:t>
            </a:r>
            <a:r>
              <a:rPr sz="3700" b="1" spc="0" dirty="0">
                <a:solidFill>
                  <a:srgbClr val="09213B"/>
                </a:solidFill>
                <a:latin typeface="Arial"/>
                <a:cs typeface="Arial"/>
              </a:rPr>
              <a:t>ni</a:t>
            </a: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za</a:t>
            </a:r>
            <a:r>
              <a:rPr sz="3700" b="1" spc="0" dirty="0">
                <a:solidFill>
                  <a:srgbClr val="09213B"/>
                </a:solidFill>
                <a:latin typeface="Arial"/>
                <a:cs typeface="Arial"/>
              </a:rPr>
              <a:t>tion</a:t>
            </a:r>
            <a:r>
              <a:rPr sz="3700" b="1" spc="10" dirty="0">
                <a:solidFill>
                  <a:srgbClr val="09213B"/>
                </a:solidFill>
                <a:latin typeface="Arial"/>
                <a:cs typeface="Arial"/>
              </a:rPr>
              <a:t>?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3357" y="3811245"/>
            <a:ext cx="3983745" cy="318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4819" y="2797377"/>
            <a:ext cx="7828280" cy="43681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b="1" spc="10" dirty="0">
                <a:solidFill>
                  <a:srgbClr val="FF0000"/>
                </a:solidFill>
                <a:latin typeface="Arial"/>
                <a:cs typeface="Arial"/>
              </a:rPr>
              <a:t>What do these </a:t>
            </a:r>
            <a:r>
              <a:rPr sz="2450" b="1" spc="5" dirty="0">
                <a:solidFill>
                  <a:srgbClr val="FF0000"/>
                </a:solidFill>
                <a:latin typeface="Arial"/>
                <a:cs typeface="Arial"/>
              </a:rPr>
              <a:t>definitions </a:t>
            </a:r>
            <a:r>
              <a:rPr sz="2450" b="1" spc="10" dirty="0">
                <a:solidFill>
                  <a:srgbClr val="FF0000"/>
                </a:solidFill>
                <a:latin typeface="Arial"/>
                <a:cs typeface="Arial"/>
              </a:rPr>
              <a:t>have </a:t>
            </a:r>
            <a:r>
              <a:rPr sz="2450" b="1" spc="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45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50" b="1" spc="15" dirty="0">
                <a:solidFill>
                  <a:srgbClr val="FF0000"/>
                </a:solidFill>
                <a:latin typeface="Arial"/>
                <a:cs typeface="Arial"/>
              </a:rPr>
              <a:t>common?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956050" marR="5080" algn="ctr">
              <a:lnSpc>
                <a:spcPct val="101000"/>
              </a:lnSpc>
            </a:pPr>
            <a:r>
              <a:rPr sz="2450" spc="15" dirty="0">
                <a:latin typeface="Arial"/>
                <a:cs typeface="Arial"/>
              </a:rPr>
              <a:t>An </a:t>
            </a:r>
            <a:r>
              <a:rPr sz="2450" spc="5" dirty="0">
                <a:latin typeface="Arial"/>
                <a:cs typeface="Arial"/>
              </a:rPr>
              <a:t>organization is </a:t>
            </a:r>
            <a:r>
              <a:rPr sz="2450" spc="10" dirty="0">
                <a:latin typeface="Arial"/>
                <a:cs typeface="Arial"/>
              </a:rPr>
              <a:t>a</a:t>
            </a:r>
            <a:r>
              <a:rPr sz="2450" spc="-3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system  </a:t>
            </a:r>
            <a:r>
              <a:rPr sz="2450" spc="5" dirty="0">
                <a:latin typeface="Arial"/>
                <a:cs typeface="Arial"/>
              </a:rPr>
              <a:t>for the </a:t>
            </a:r>
            <a:r>
              <a:rPr sz="2450" spc="10" dirty="0">
                <a:latin typeface="Arial"/>
                <a:cs typeface="Arial"/>
              </a:rPr>
              <a:t>composition and  </a:t>
            </a:r>
            <a:r>
              <a:rPr sz="2450" spc="5" dirty="0">
                <a:latin typeface="Arial"/>
                <a:cs typeface="Arial"/>
              </a:rPr>
              <a:t>integration of individual  actions into </a:t>
            </a:r>
            <a:r>
              <a:rPr sz="3300" b="1" dirty="0">
                <a:solidFill>
                  <a:srgbClr val="2C7C9F"/>
                </a:solidFill>
                <a:latin typeface="Arial"/>
                <a:cs typeface="Arial"/>
              </a:rPr>
              <a:t>collective  action</a:t>
            </a:r>
            <a:endParaRPr sz="3300">
              <a:latin typeface="Arial"/>
              <a:cs typeface="Arial"/>
            </a:endParaRPr>
          </a:p>
          <a:p>
            <a:pPr marL="4052570" marR="85090" algn="ctr">
              <a:lnSpc>
                <a:spcPct val="102099"/>
              </a:lnSpc>
              <a:spcBef>
                <a:spcPts val="1265"/>
              </a:spcBef>
            </a:pPr>
            <a:r>
              <a:rPr sz="2450" spc="25" dirty="0">
                <a:latin typeface="Arial"/>
                <a:cs typeface="Arial"/>
              </a:rPr>
              <a:t>… </a:t>
            </a:r>
            <a:r>
              <a:rPr sz="2450" spc="5" dirty="0">
                <a:latin typeface="Arial"/>
                <a:cs typeface="Arial"/>
              </a:rPr>
              <a:t>in </a:t>
            </a:r>
            <a:r>
              <a:rPr sz="2450" spc="10" dirty="0">
                <a:latin typeface="Arial"/>
                <a:cs typeface="Arial"/>
              </a:rPr>
              <a:t>a </a:t>
            </a:r>
            <a:r>
              <a:rPr sz="2450" spc="15" dirty="0">
                <a:latin typeface="Arial"/>
                <a:cs typeface="Arial"/>
              </a:rPr>
              <a:t>way </a:t>
            </a:r>
            <a:r>
              <a:rPr sz="2450" spc="5" dirty="0">
                <a:latin typeface="Arial"/>
                <a:cs typeface="Arial"/>
              </a:rPr>
              <a:t>that collective  action </a:t>
            </a:r>
            <a:r>
              <a:rPr sz="2450" spc="10" dirty="0">
                <a:latin typeface="Arial"/>
                <a:cs typeface="Arial"/>
              </a:rPr>
              <a:t>has </a:t>
            </a:r>
            <a:r>
              <a:rPr sz="2450" b="1" spc="5" dirty="0">
                <a:solidFill>
                  <a:srgbClr val="E2751D"/>
                </a:solidFill>
                <a:latin typeface="Arial"/>
                <a:cs typeface="Arial"/>
              </a:rPr>
              <a:t>continuity</a:t>
            </a:r>
            <a:r>
              <a:rPr sz="2450" b="1" spc="-30" dirty="0">
                <a:solidFill>
                  <a:srgbClr val="E2751D"/>
                </a:solidFill>
                <a:latin typeface="Arial"/>
                <a:cs typeface="Arial"/>
              </a:rPr>
              <a:t> </a:t>
            </a:r>
            <a:r>
              <a:rPr sz="2450" b="1" spc="10" dirty="0">
                <a:solidFill>
                  <a:srgbClr val="E2751D"/>
                </a:solidFill>
                <a:latin typeface="Arial"/>
                <a:cs typeface="Arial"/>
              </a:rPr>
              <a:t>and  </a:t>
            </a:r>
            <a:r>
              <a:rPr sz="2450" b="1" spc="5" dirty="0">
                <a:solidFill>
                  <a:srgbClr val="E2751D"/>
                </a:solidFill>
                <a:latin typeface="Arial"/>
                <a:cs typeface="Arial"/>
              </a:rPr>
              <a:t>regularity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0" dirty="0"/>
              <a:t>In </a:t>
            </a:r>
            <a:r>
              <a:rPr spc="5" dirty="0"/>
              <a:t>class discussion: what </a:t>
            </a:r>
            <a:r>
              <a:rPr spc="0" dirty="0"/>
              <a:t>is</a:t>
            </a:r>
            <a:r>
              <a:rPr spc="-60" dirty="0"/>
              <a:t> </a:t>
            </a:r>
            <a:r>
              <a:rPr spc="10"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1613723"/>
            <a:ext cx="7727315" cy="3687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organization?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50">
              <a:latin typeface="Times New Roman"/>
              <a:cs typeface="Times New Roman"/>
            </a:endParaRPr>
          </a:p>
          <a:p>
            <a:pPr marL="346075" marR="5080" indent="-635" algn="ctr">
              <a:lnSpc>
                <a:spcPts val="4970"/>
              </a:lnSpc>
            </a:pPr>
            <a:r>
              <a:rPr sz="4150" spc="-10" dirty="0">
                <a:latin typeface="Arial"/>
                <a:cs typeface="Arial"/>
              </a:rPr>
              <a:t>How regularity and </a:t>
            </a:r>
            <a:r>
              <a:rPr sz="4150" spc="-5" dirty="0">
                <a:latin typeface="Arial"/>
                <a:cs typeface="Arial"/>
              </a:rPr>
              <a:t>continuity of  collective action is achieved in  organizations? </a:t>
            </a:r>
            <a:r>
              <a:rPr sz="4150" spc="-10" dirty="0">
                <a:latin typeface="Arial"/>
                <a:cs typeface="Arial"/>
              </a:rPr>
              <a:t>Can </a:t>
            </a:r>
            <a:r>
              <a:rPr sz="4150" spc="-5" dirty="0">
                <a:latin typeface="Arial"/>
                <a:cs typeface="Arial"/>
              </a:rPr>
              <a:t>you think</a:t>
            </a:r>
            <a:r>
              <a:rPr sz="4150" spc="-85" dirty="0">
                <a:latin typeface="Arial"/>
                <a:cs typeface="Arial"/>
              </a:rPr>
              <a:t> </a:t>
            </a:r>
            <a:r>
              <a:rPr sz="4150" spc="-5" dirty="0">
                <a:latin typeface="Arial"/>
                <a:cs typeface="Arial"/>
              </a:rPr>
              <a:t>of  </a:t>
            </a:r>
            <a:r>
              <a:rPr sz="4150" spc="-10" dirty="0">
                <a:latin typeface="Arial"/>
                <a:cs typeface="Arial"/>
              </a:rPr>
              <a:t>some examples?</a:t>
            </a:r>
            <a:endParaRPr sz="41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0" dirty="0"/>
              <a:t>In </a:t>
            </a:r>
            <a:r>
              <a:rPr spc="5" dirty="0"/>
              <a:t>class discussion: what </a:t>
            </a:r>
            <a:r>
              <a:rPr spc="0" dirty="0"/>
              <a:t>is</a:t>
            </a:r>
            <a:r>
              <a:rPr spc="-60" dirty="0"/>
              <a:t> </a:t>
            </a:r>
            <a:r>
              <a:rPr spc="10"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1613723"/>
            <a:ext cx="312801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orga</a:t>
            </a:r>
            <a:r>
              <a:rPr sz="3700" b="1" spc="0" dirty="0">
                <a:solidFill>
                  <a:srgbClr val="09213B"/>
                </a:solidFill>
                <a:latin typeface="Arial"/>
                <a:cs typeface="Arial"/>
              </a:rPr>
              <a:t>ni</a:t>
            </a: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za</a:t>
            </a:r>
            <a:r>
              <a:rPr sz="3700" b="1" spc="0" dirty="0">
                <a:solidFill>
                  <a:srgbClr val="09213B"/>
                </a:solidFill>
                <a:latin typeface="Arial"/>
                <a:cs typeface="Arial"/>
              </a:rPr>
              <a:t>tion</a:t>
            </a:r>
            <a:r>
              <a:rPr sz="3700" b="1" spc="10" dirty="0">
                <a:solidFill>
                  <a:srgbClr val="09213B"/>
                </a:solidFill>
                <a:latin typeface="Arial"/>
                <a:cs typeface="Arial"/>
              </a:rPr>
              <a:t>?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5390" y="2604978"/>
            <a:ext cx="4769318" cy="4026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465" marR="102235" indent="-635" algn="ctr">
              <a:lnSpc>
                <a:spcPct val="101400"/>
              </a:lnSpc>
              <a:spcBef>
                <a:spcPts val="90"/>
              </a:spcBef>
            </a:pPr>
            <a:r>
              <a:rPr spc="5" dirty="0"/>
              <a:t>Stability </a:t>
            </a:r>
            <a:r>
              <a:rPr spc="10" dirty="0"/>
              <a:t>and  </a:t>
            </a:r>
            <a:r>
              <a:rPr spc="5" dirty="0"/>
              <a:t>regularity of  Collective action  </a:t>
            </a:r>
            <a:r>
              <a:rPr spc="10" dirty="0"/>
              <a:t>should not be taken  </a:t>
            </a:r>
            <a:r>
              <a:rPr spc="5" dirty="0"/>
              <a:t>for granted. </a:t>
            </a:r>
            <a:r>
              <a:rPr spc="0" dirty="0"/>
              <a:t>It</a:t>
            </a:r>
            <a:r>
              <a:rPr spc="-40" dirty="0"/>
              <a:t> </a:t>
            </a:r>
            <a:r>
              <a:rPr spc="10" dirty="0"/>
              <a:t>needs  maintenance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  <a:p>
            <a:pPr marL="12065" marR="5080" algn="ctr">
              <a:lnSpc>
                <a:spcPct val="102099"/>
              </a:lnSpc>
            </a:pPr>
            <a:r>
              <a:rPr spc="10" dirty="0"/>
              <a:t>What </a:t>
            </a:r>
            <a:r>
              <a:rPr spc="5" dirty="0"/>
              <a:t>is</a:t>
            </a:r>
            <a:r>
              <a:rPr spc="-65" dirty="0"/>
              <a:t> </a:t>
            </a:r>
            <a:r>
              <a:rPr spc="10" dirty="0"/>
              <a:t>maintenance  </a:t>
            </a:r>
            <a:r>
              <a:rPr spc="0" dirty="0"/>
              <a:t>all</a:t>
            </a:r>
            <a:r>
              <a:rPr dirty="0"/>
              <a:t> </a:t>
            </a:r>
            <a:r>
              <a:rPr spc="5" dirty="0"/>
              <a:t>about?</a:t>
            </a: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pc="5" dirty="0"/>
              <a:t>Reinforcement!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625292"/>
            <a:ext cx="3550285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Today’s </a:t>
            </a:r>
            <a:r>
              <a:rPr spc="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2615022"/>
            <a:ext cx="7257415" cy="31248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835"/>
              </a:spcBef>
              <a:buSzPct val="74137"/>
              <a:buFont typeface="Wingdings"/>
              <a:buChar char=""/>
              <a:tabLst>
                <a:tab pos="368300" algn="l"/>
              </a:tabLst>
            </a:pPr>
            <a:r>
              <a:rPr sz="2900" spc="-5" dirty="0">
                <a:latin typeface="Arial"/>
                <a:cs typeface="Arial"/>
              </a:rPr>
              <a:t>Introductions</a:t>
            </a:r>
            <a:endParaRPr sz="29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735"/>
              </a:spcBef>
              <a:buSzPct val="74137"/>
              <a:buFont typeface="Wingdings"/>
              <a:buChar char=""/>
              <a:tabLst>
                <a:tab pos="368300" algn="l"/>
              </a:tabLst>
            </a:pPr>
            <a:r>
              <a:rPr sz="2900" spc="-10" dirty="0">
                <a:latin typeface="Arial"/>
                <a:cs typeface="Arial"/>
              </a:rPr>
              <a:t>Course’s </a:t>
            </a:r>
            <a:r>
              <a:rPr sz="2900" spc="-5" dirty="0">
                <a:latin typeface="Arial"/>
                <a:cs typeface="Arial"/>
              </a:rPr>
              <a:t>objectives &amp; content</a:t>
            </a:r>
            <a:endParaRPr sz="29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660"/>
              </a:spcBef>
              <a:buSzPct val="74137"/>
              <a:buFont typeface="Wingdings"/>
              <a:buChar char=""/>
              <a:tabLst>
                <a:tab pos="368300" algn="l"/>
              </a:tabLst>
            </a:pPr>
            <a:r>
              <a:rPr sz="2900" spc="-5" dirty="0">
                <a:latin typeface="Arial"/>
                <a:cs typeface="Arial"/>
              </a:rPr>
              <a:t>Assignments &amp;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grading</a:t>
            </a:r>
            <a:endParaRPr sz="29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660"/>
              </a:spcBef>
              <a:buSzPct val="74137"/>
              <a:buFont typeface="Wingdings"/>
              <a:buChar char=""/>
              <a:tabLst>
                <a:tab pos="368300" algn="l"/>
              </a:tabLst>
            </a:pPr>
            <a:r>
              <a:rPr sz="2900" spc="-5" dirty="0">
                <a:latin typeface="Arial"/>
                <a:cs typeface="Arial"/>
              </a:rPr>
              <a:t>Basic concepts of Organizational</a:t>
            </a:r>
            <a:r>
              <a:rPr sz="2900" spc="3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behavior</a:t>
            </a:r>
            <a:endParaRPr sz="2900">
              <a:latin typeface="Arial"/>
              <a:cs typeface="Arial"/>
            </a:endParaRPr>
          </a:p>
          <a:p>
            <a:pPr marL="367665" marR="823594" indent="-354965">
              <a:lnSpc>
                <a:spcPts val="3450"/>
              </a:lnSpc>
              <a:spcBef>
                <a:spcPts val="905"/>
              </a:spcBef>
              <a:buSzPct val="74137"/>
              <a:buFont typeface="Wingdings"/>
              <a:buChar char=""/>
              <a:tabLst>
                <a:tab pos="368300" algn="l"/>
              </a:tabLst>
            </a:pPr>
            <a:r>
              <a:rPr sz="2900" spc="-5" dirty="0">
                <a:latin typeface="Arial"/>
                <a:cs typeface="Arial"/>
              </a:rPr>
              <a:t>Introduction to project #1: </a:t>
            </a:r>
            <a:r>
              <a:rPr sz="2900" i="1" spc="-5" dirty="0">
                <a:latin typeface="Arial"/>
                <a:cs typeface="Arial"/>
              </a:rPr>
              <a:t>defining </a:t>
            </a:r>
            <a:r>
              <a:rPr sz="2900" i="1" spc="-10" dirty="0">
                <a:latin typeface="Arial"/>
                <a:cs typeface="Arial"/>
              </a:rPr>
              <a:t>an  </a:t>
            </a:r>
            <a:r>
              <a:rPr sz="2900" i="1" spc="-5" dirty="0">
                <a:latin typeface="Arial"/>
                <a:cs typeface="Arial"/>
              </a:rPr>
              <a:t>organizational</a:t>
            </a:r>
            <a:r>
              <a:rPr sz="2900" i="1" spc="-10" dirty="0">
                <a:latin typeface="Arial"/>
                <a:cs typeface="Arial"/>
              </a:rPr>
              <a:t> </a:t>
            </a:r>
            <a:r>
              <a:rPr sz="2900" i="1" spc="-5" dirty="0">
                <a:latin typeface="Arial"/>
                <a:cs typeface="Arial"/>
              </a:rPr>
              <a:t>accident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0" dirty="0"/>
              <a:t>In </a:t>
            </a:r>
            <a:r>
              <a:rPr spc="5" dirty="0"/>
              <a:t>class discussion: what </a:t>
            </a:r>
            <a:r>
              <a:rPr spc="0" dirty="0"/>
              <a:t>is</a:t>
            </a:r>
            <a:r>
              <a:rPr spc="-60" dirty="0"/>
              <a:t> </a:t>
            </a:r>
            <a:r>
              <a:rPr spc="10"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1613723"/>
            <a:ext cx="312801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orga</a:t>
            </a:r>
            <a:r>
              <a:rPr sz="3700" b="1" spc="0" dirty="0">
                <a:solidFill>
                  <a:srgbClr val="09213B"/>
                </a:solidFill>
                <a:latin typeface="Arial"/>
                <a:cs typeface="Arial"/>
              </a:rPr>
              <a:t>ni</a:t>
            </a: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za</a:t>
            </a:r>
            <a:r>
              <a:rPr sz="3700" b="1" spc="0" dirty="0">
                <a:solidFill>
                  <a:srgbClr val="09213B"/>
                </a:solidFill>
                <a:latin typeface="Arial"/>
                <a:cs typeface="Arial"/>
              </a:rPr>
              <a:t>tion</a:t>
            </a:r>
            <a:r>
              <a:rPr sz="3700" b="1" spc="10" dirty="0">
                <a:solidFill>
                  <a:srgbClr val="09213B"/>
                </a:solidFill>
                <a:latin typeface="Arial"/>
                <a:cs typeface="Arial"/>
              </a:rPr>
              <a:t>?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8640" y="6845108"/>
            <a:ext cx="576135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15" dirty="0">
                <a:latin typeface="Arial"/>
                <a:cs typeface="Arial"/>
              </a:rPr>
              <a:t>An </a:t>
            </a:r>
            <a:r>
              <a:rPr sz="2450" spc="5" dirty="0">
                <a:latin typeface="Arial"/>
                <a:cs typeface="Arial"/>
              </a:rPr>
              <a:t>organization </a:t>
            </a:r>
            <a:r>
              <a:rPr sz="2450" spc="10" dirty="0">
                <a:latin typeface="Arial"/>
                <a:cs typeface="Arial"/>
              </a:rPr>
              <a:t>does not </a:t>
            </a:r>
            <a:r>
              <a:rPr sz="2450" spc="5" dirty="0">
                <a:latin typeface="Arial"/>
                <a:cs typeface="Arial"/>
              </a:rPr>
              <a:t>exist, </a:t>
            </a:r>
            <a:r>
              <a:rPr sz="2450" spc="0" dirty="0">
                <a:latin typeface="Arial"/>
                <a:cs typeface="Arial"/>
              </a:rPr>
              <a:t>it</a:t>
            </a:r>
            <a:r>
              <a:rPr sz="2450" spc="-1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persists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4307" y="2743025"/>
            <a:ext cx="5344529" cy="4006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0" dirty="0"/>
              <a:t>In </a:t>
            </a:r>
            <a:r>
              <a:rPr spc="5" dirty="0"/>
              <a:t>class discussion: what </a:t>
            </a:r>
            <a:r>
              <a:rPr spc="0" dirty="0"/>
              <a:t>is</a:t>
            </a:r>
            <a:r>
              <a:rPr spc="-60" dirty="0"/>
              <a:t> </a:t>
            </a:r>
            <a:r>
              <a:rPr spc="10"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1613723"/>
            <a:ext cx="312801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orga</a:t>
            </a:r>
            <a:r>
              <a:rPr sz="3700" b="1" spc="0" dirty="0">
                <a:solidFill>
                  <a:srgbClr val="09213B"/>
                </a:solidFill>
                <a:latin typeface="Arial"/>
                <a:cs typeface="Arial"/>
              </a:rPr>
              <a:t>ni</a:t>
            </a: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za</a:t>
            </a:r>
            <a:r>
              <a:rPr sz="3700" b="1" spc="0" dirty="0">
                <a:solidFill>
                  <a:srgbClr val="09213B"/>
                </a:solidFill>
                <a:latin typeface="Arial"/>
                <a:cs typeface="Arial"/>
              </a:rPr>
              <a:t>tion</a:t>
            </a:r>
            <a:r>
              <a:rPr sz="3700" b="1" spc="10" dirty="0">
                <a:solidFill>
                  <a:srgbClr val="09213B"/>
                </a:solidFill>
                <a:latin typeface="Arial"/>
                <a:cs typeface="Arial"/>
              </a:rPr>
              <a:t>?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3190" y="3720857"/>
            <a:ext cx="4815335" cy="3163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6933" y="3787452"/>
            <a:ext cx="4565015" cy="2006600"/>
          </a:xfrm>
          <a:custGeom>
            <a:avLst/>
            <a:gdLst/>
            <a:ahLst/>
            <a:cxnLst/>
            <a:rect l="l" t="t" r="r" b="b"/>
            <a:pathLst>
              <a:path w="4565015" h="2006600">
                <a:moveTo>
                  <a:pt x="2923459" y="1828800"/>
                </a:moveTo>
                <a:lnTo>
                  <a:pt x="1743052" y="1828800"/>
                </a:lnTo>
                <a:lnTo>
                  <a:pt x="1775229" y="1854200"/>
                </a:lnTo>
                <a:lnTo>
                  <a:pt x="1810528" y="1879600"/>
                </a:lnTo>
                <a:lnTo>
                  <a:pt x="1848757" y="1892300"/>
                </a:lnTo>
                <a:lnTo>
                  <a:pt x="1889724" y="1917700"/>
                </a:lnTo>
                <a:lnTo>
                  <a:pt x="1933239" y="1943100"/>
                </a:lnTo>
                <a:lnTo>
                  <a:pt x="1979109" y="1955800"/>
                </a:lnTo>
                <a:lnTo>
                  <a:pt x="2027144" y="1968500"/>
                </a:lnTo>
                <a:lnTo>
                  <a:pt x="2077152" y="1981200"/>
                </a:lnTo>
                <a:lnTo>
                  <a:pt x="2182858" y="2006600"/>
                </a:lnTo>
                <a:lnTo>
                  <a:pt x="2501337" y="2006600"/>
                </a:lnTo>
                <a:lnTo>
                  <a:pt x="2600843" y="1981200"/>
                </a:lnTo>
                <a:lnTo>
                  <a:pt x="2694388" y="1955800"/>
                </a:lnTo>
                <a:lnTo>
                  <a:pt x="2738432" y="1943100"/>
                </a:lnTo>
                <a:lnTo>
                  <a:pt x="2780393" y="1917700"/>
                </a:lnTo>
                <a:lnTo>
                  <a:pt x="2820074" y="1892300"/>
                </a:lnTo>
                <a:lnTo>
                  <a:pt x="2857277" y="1879600"/>
                </a:lnTo>
                <a:lnTo>
                  <a:pt x="2891804" y="1854200"/>
                </a:lnTo>
                <a:lnTo>
                  <a:pt x="2923459" y="1828800"/>
                </a:lnTo>
                <a:close/>
              </a:path>
              <a:path w="4565015" h="2006600">
                <a:moveTo>
                  <a:pt x="1490537" y="1879600"/>
                </a:moveTo>
                <a:lnTo>
                  <a:pt x="1177325" y="1879600"/>
                </a:lnTo>
                <a:lnTo>
                  <a:pt x="1228911" y="1892300"/>
                </a:lnTo>
                <a:lnTo>
                  <a:pt x="1438274" y="1892300"/>
                </a:lnTo>
                <a:lnTo>
                  <a:pt x="1490537" y="1879600"/>
                </a:lnTo>
                <a:close/>
              </a:path>
              <a:path w="4565015" h="2006600">
                <a:moveTo>
                  <a:pt x="1286938" y="190500"/>
                </a:moveTo>
                <a:lnTo>
                  <a:pt x="964938" y="190500"/>
                </a:lnTo>
                <a:lnTo>
                  <a:pt x="850343" y="215900"/>
                </a:lnTo>
                <a:lnTo>
                  <a:pt x="796691" y="228600"/>
                </a:lnTo>
                <a:lnTo>
                  <a:pt x="745714" y="241300"/>
                </a:lnTo>
                <a:lnTo>
                  <a:pt x="697594" y="266700"/>
                </a:lnTo>
                <a:lnTo>
                  <a:pt x="652516" y="292100"/>
                </a:lnTo>
                <a:lnTo>
                  <a:pt x="610661" y="304800"/>
                </a:lnTo>
                <a:lnTo>
                  <a:pt x="572213" y="330200"/>
                </a:lnTo>
                <a:lnTo>
                  <a:pt x="537356" y="368300"/>
                </a:lnTo>
                <a:lnTo>
                  <a:pt x="506272" y="393700"/>
                </a:lnTo>
                <a:lnTo>
                  <a:pt x="479144" y="419100"/>
                </a:lnTo>
                <a:lnTo>
                  <a:pt x="456157" y="457200"/>
                </a:lnTo>
                <a:lnTo>
                  <a:pt x="437492" y="482600"/>
                </a:lnTo>
                <a:lnTo>
                  <a:pt x="423332" y="520700"/>
                </a:lnTo>
                <a:lnTo>
                  <a:pt x="413862" y="558800"/>
                </a:lnTo>
                <a:lnTo>
                  <a:pt x="409264" y="596900"/>
                </a:lnTo>
                <a:lnTo>
                  <a:pt x="409722" y="622300"/>
                </a:lnTo>
                <a:lnTo>
                  <a:pt x="415418" y="660400"/>
                </a:lnTo>
                <a:lnTo>
                  <a:pt x="411577" y="673100"/>
                </a:lnTo>
                <a:lnTo>
                  <a:pt x="357899" y="673100"/>
                </a:lnTo>
                <a:lnTo>
                  <a:pt x="306173" y="685800"/>
                </a:lnTo>
                <a:lnTo>
                  <a:pt x="256865" y="698500"/>
                </a:lnTo>
                <a:lnTo>
                  <a:pt x="210442" y="711200"/>
                </a:lnTo>
                <a:lnTo>
                  <a:pt x="167370" y="736600"/>
                </a:lnTo>
                <a:lnTo>
                  <a:pt x="128116" y="749300"/>
                </a:lnTo>
                <a:lnTo>
                  <a:pt x="93148" y="774700"/>
                </a:lnTo>
                <a:lnTo>
                  <a:pt x="62931" y="812800"/>
                </a:lnTo>
                <a:lnTo>
                  <a:pt x="35100" y="838200"/>
                </a:lnTo>
                <a:lnTo>
                  <a:pt x="15465" y="876300"/>
                </a:lnTo>
                <a:lnTo>
                  <a:pt x="3830" y="914400"/>
                </a:lnTo>
                <a:lnTo>
                  <a:pt x="0" y="952500"/>
                </a:lnTo>
                <a:lnTo>
                  <a:pt x="3779" y="977900"/>
                </a:lnTo>
                <a:lnTo>
                  <a:pt x="14972" y="1016000"/>
                </a:lnTo>
                <a:lnTo>
                  <a:pt x="33384" y="1054100"/>
                </a:lnTo>
                <a:lnTo>
                  <a:pt x="58820" y="1079500"/>
                </a:lnTo>
                <a:lnTo>
                  <a:pt x="91083" y="1117600"/>
                </a:lnTo>
                <a:lnTo>
                  <a:pt x="129980" y="1143000"/>
                </a:lnTo>
                <a:lnTo>
                  <a:pt x="175313" y="1168400"/>
                </a:lnTo>
                <a:lnTo>
                  <a:pt x="226889" y="1181100"/>
                </a:lnTo>
                <a:lnTo>
                  <a:pt x="184687" y="1219200"/>
                </a:lnTo>
                <a:lnTo>
                  <a:pt x="150858" y="1244600"/>
                </a:lnTo>
                <a:lnTo>
                  <a:pt x="125730" y="1282700"/>
                </a:lnTo>
                <a:lnTo>
                  <a:pt x="109632" y="1320800"/>
                </a:lnTo>
                <a:lnTo>
                  <a:pt x="102890" y="1358900"/>
                </a:lnTo>
                <a:lnTo>
                  <a:pt x="105832" y="1409700"/>
                </a:lnTo>
                <a:lnTo>
                  <a:pt x="132995" y="1473200"/>
                </a:lnTo>
                <a:lnTo>
                  <a:pt x="184589" y="1524000"/>
                </a:lnTo>
                <a:lnTo>
                  <a:pt x="218351" y="1549400"/>
                </a:lnTo>
                <a:lnTo>
                  <a:pt x="256785" y="1574800"/>
                </a:lnTo>
                <a:lnTo>
                  <a:pt x="299413" y="1600200"/>
                </a:lnTo>
                <a:lnTo>
                  <a:pt x="345755" y="1612900"/>
                </a:lnTo>
                <a:lnTo>
                  <a:pt x="395335" y="1625600"/>
                </a:lnTo>
                <a:lnTo>
                  <a:pt x="447672" y="1638300"/>
                </a:lnTo>
                <a:lnTo>
                  <a:pt x="502290" y="1651000"/>
                </a:lnTo>
                <a:lnTo>
                  <a:pt x="625059" y="1651000"/>
                </a:lnTo>
                <a:lnTo>
                  <a:pt x="655408" y="1689100"/>
                </a:lnTo>
                <a:lnTo>
                  <a:pt x="688389" y="1714500"/>
                </a:lnTo>
                <a:lnTo>
                  <a:pt x="723837" y="1739900"/>
                </a:lnTo>
                <a:lnTo>
                  <a:pt x="761584" y="1752600"/>
                </a:lnTo>
                <a:lnTo>
                  <a:pt x="801465" y="1778000"/>
                </a:lnTo>
                <a:lnTo>
                  <a:pt x="843312" y="1803400"/>
                </a:lnTo>
                <a:lnTo>
                  <a:pt x="886960" y="1816100"/>
                </a:lnTo>
                <a:lnTo>
                  <a:pt x="978989" y="1841500"/>
                </a:lnTo>
                <a:lnTo>
                  <a:pt x="1126373" y="1879600"/>
                </a:lnTo>
                <a:lnTo>
                  <a:pt x="1542434" y="1879600"/>
                </a:lnTo>
                <a:lnTo>
                  <a:pt x="1743052" y="1828800"/>
                </a:lnTo>
                <a:lnTo>
                  <a:pt x="2923459" y="1828800"/>
                </a:lnTo>
                <a:lnTo>
                  <a:pt x="2952044" y="1803400"/>
                </a:lnTo>
                <a:lnTo>
                  <a:pt x="2977360" y="1765300"/>
                </a:lnTo>
                <a:lnTo>
                  <a:pt x="2999212" y="1739900"/>
                </a:lnTo>
                <a:lnTo>
                  <a:pt x="3017400" y="1714500"/>
                </a:lnTo>
                <a:lnTo>
                  <a:pt x="3660471" y="1714500"/>
                </a:lnTo>
                <a:lnTo>
                  <a:pt x="3706192" y="1689100"/>
                </a:lnTo>
                <a:lnTo>
                  <a:pt x="3748829" y="1676400"/>
                </a:lnTo>
                <a:lnTo>
                  <a:pt x="3788122" y="1651000"/>
                </a:lnTo>
                <a:lnTo>
                  <a:pt x="3823814" y="1625600"/>
                </a:lnTo>
                <a:lnTo>
                  <a:pt x="3855648" y="1600200"/>
                </a:lnTo>
                <a:lnTo>
                  <a:pt x="3883365" y="1562100"/>
                </a:lnTo>
                <a:lnTo>
                  <a:pt x="3906708" y="1536700"/>
                </a:lnTo>
                <a:lnTo>
                  <a:pt x="3925419" y="1498600"/>
                </a:lnTo>
                <a:lnTo>
                  <a:pt x="3939239" y="1473200"/>
                </a:lnTo>
                <a:lnTo>
                  <a:pt x="3947912" y="1435100"/>
                </a:lnTo>
                <a:lnTo>
                  <a:pt x="3951178" y="1397000"/>
                </a:lnTo>
                <a:lnTo>
                  <a:pt x="4002894" y="1397000"/>
                </a:lnTo>
                <a:lnTo>
                  <a:pt x="4103145" y="1371600"/>
                </a:lnTo>
                <a:lnTo>
                  <a:pt x="4151291" y="1371600"/>
                </a:lnTo>
                <a:lnTo>
                  <a:pt x="4197859" y="1346200"/>
                </a:lnTo>
                <a:lnTo>
                  <a:pt x="4242655" y="1333500"/>
                </a:lnTo>
                <a:lnTo>
                  <a:pt x="4285482" y="1320800"/>
                </a:lnTo>
                <a:lnTo>
                  <a:pt x="4335314" y="1295400"/>
                </a:lnTo>
                <a:lnTo>
                  <a:pt x="4380390" y="1270000"/>
                </a:lnTo>
                <a:lnTo>
                  <a:pt x="4420664" y="1231900"/>
                </a:lnTo>
                <a:lnTo>
                  <a:pt x="4456090" y="1206500"/>
                </a:lnTo>
                <a:lnTo>
                  <a:pt x="4486621" y="1168400"/>
                </a:lnTo>
                <a:lnTo>
                  <a:pt x="4512212" y="1143000"/>
                </a:lnTo>
                <a:lnTo>
                  <a:pt x="4532815" y="1104900"/>
                </a:lnTo>
                <a:lnTo>
                  <a:pt x="4548384" y="1066800"/>
                </a:lnTo>
                <a:lnTo>
                  <a:pt x="4558873" y="1028700"/>
                </a:lnTo>
                <a:lnTo>
                  <a:pt x="4564235" y="990600"/>
                </a:lnTo>
                <a:lnTo>
                  <a:pt x="4564423" y="965200"/>
                </a:lnTo>
                <a:lnTo>
                  <a:pt x="4559393" y="927100"/>
                </a:lnTo>
                <a:lnTo>
                  <a:pt x="4549096" y="889000"/>
                </a:lnTo>
                <a:lnTo>
                  <a:pt x="4533487" y="850900"/>
                </a:lnTo>
                <a:lnTo>
                  <a:pt x="4512519" y="812800"/>
                </a:lnTo>
                <a:lnTo>
                  <a:pt x="4486146" y="787400"/>
                </a:lnTo>
                <a:lnTo>
                  <a:pt x="4454321" y="749300"/>
                </a:lnTo>
                <a:lnTo>
                  <a:pt x="4416997" y="711200"/>
                </a:lnTo>
                <a:lnTo>
                  <a:pt x="4424405" y="711200"/>
                </a:lnTo>
                <a:lnTo>
                  <a:pt x="4431174" y="698500"/>
                </a:lnTo>
                <a:lnTo>
                  <a:pt x="4437298" y="685800"/>
                </a:lnTo>
                <a:lnTo>
                  <a:pt x="4442773" y="673100"/>
                </a:lnTo>
                <a:lnTo>
                  <a:pt x="4455698" y="635000"/>
                </a:lnTo>
                <a:lnTo>
                  <a:pt x="4461968" y="596900"/>
                </a:lnTo>
                <a:lnTo>
                  <a:pt x="4461825" y="558800"/>
                </a:lnTo>
                <a:lnTo>
                  <a:pt x="4455510" y="533400"/>
                </a:lnTo>
                <a:lnTo>
                  <a:pt x="4443263" y="495300"/>
                </a:lnTo>
                <a:lnTo>
                  <a:pt x="4425326" y="457200"/>
                </a:lnTo>
                <a:lnTo>
                  <a:pt x="4401939" y="431800"/>
                </a:lnTo>
                <a:lnTo>
                  <a:pt x="4373345" y="393700"/>
                </a:lnTo>
                <a:lnTo>
                  <a:pt x="4339783" y="368300"/>
                </a:lnTo>
                <a:lnTo>
                  <a:pt x="4301496" y="342900"/>
                </a:lnTo>
                <a:lnTo>
                  <a:pt x="4258723" y="317500"/>
                </a:lnTo>
                <a:lnTo>
                  <a:pt x="4211707" y="304800"/>
                </a:lnTo>
                <a:lnTo>
                  <a:pt x="4160688" y="279400"/>
                </a:lnTo>
                <a:lnTo>
                  <a:pt x="4105907" y="266700"/>
                </a:lnTo>
                <a:lnTo>
                  <a:pt x="4047605" y="254000"/>
                </a:lnTo>
                <a:lnTo>
                  <a:pt x="4041812" y="241300"/>
                </a:lnTo>
                <a:lnTo>
                  <a:pt x="1481827" y="241300"/>
                </a:lnTo>
                <a:lnTo>
                  <a:pt x="1386953" y="215900"/>
                </a:lnTo>
                <a:lnTo>
                  <a:pt x="1286938" y="190500"/>
                </a:lnTo>
                <a:close/>
              </a:path>
              <a:path w="4565015" h="2006600">
                <a:moveTo>
                  <a:pt x="3451894" y="1752600"/>
                </a:moveTo>
                <a:lnTo>
                  <a:pt x="3224423" y="1752600"/>
                </a:lnTo>
                <a:lnTo>
                  <a:pt x="3279738" y="1765300"/>
                </a:lnTo>
                <a:lnTo>
                  <a:pt x="3394616" y="1765300"/>
                </a:lnTo>
                <a:lnTo>
                  <a:pt x="3451894" y="1752600"/>
                </a:lnTo>
                <a:close/>
              </a:path>
              <a:path w="4565015" h="2006600">
                <a:moveTo>
                  <a:pt x="3660471" y="1714500"/>
                </a:moveTo>
                <a:lnTo>
                  <a:pt x="3017400" y="1714500"/>
                </a:lnTo>
                <a:lnTo>
                  <a:pt x="3066342" y="1727200"/>
                </a:lnTo>
                <a:lnTo>
                  <a:pt x="3170192" y="1752600"/>
                </a:lnTo>
                <a:lnTo>
                  <a:pt x="3507377" y="1752600"/>
                </a:lnTo>
                <a:lnTo>
                  <a:pt x="3560805" y="1739900"/>
                </a:lnTo>
                <a:lnTo>
                  <a:pt x="3611923" y="1727200"/>
                </a:lnTo>
                <a:lnTo>
                  <a:pt x="3660471" y="1714500"/>
                </a:lnTo>
                <a:close/>
              </a:path>
              <a:path w="4565015" h="2006600">
                <a:moveTo>
                  <a:pt x="2092794" y="63500"/>
                </a:moveTo>
                <a:lnTo>
                  <a:pt x="1888325" y="63500"/>
                </a:lnTo>
                <a:lnTo>
                  <a:pt x="1838554" y="76200"/>
                </a:lnTo>
                <a:lnTo>
                  <a:pt x="1789959" y="76200"/>
                </a:lnTo>
                <a:lnTo>
                  <a:pt x="1742860" y="88900"/>
                </a:lnTo>
                <a:lnTo>
                  <a:pt x="1697576" y="101600"/>
                </a:lnTo>
                <a:lnTo>
                  <a:pt x="1654424" y="127000"/>
                </a:lnTo>
                <a:lnTo>
                  <a:pt x="1613725" y="139700"/>
                </a:lnTo>
                <a:lnTo>
                  <a:pt x="1575796" y="165100"/>
                </a:lnTo>
                <a:lnTo>
                  <a:pt x="1540958" y="190500"/>
                </a:lnTo>
                <a:lnTo>
                  <a:pt x="1509528" y="215900"/>
                </a:lnTo>
                <a:lnTo>
                  <a:pt x="1481827" y="241300"/>
                </a:lnTo>
                <a:lnTo>
                  <a:pt x="4041812" y="241300"/>
                </a:lnTo>
                <a:lnTo>
                  <a:pt x="4030225" y="215900"/>
                </a:lnTo>
                <a:lnTo>
                  <a:pt x="4003729" y="177800"/>
                </a:lnTo>
                <a:lnTo>
                  <a:pt x="3980323" y="152400"/>
                </a:lnTo>
                <a:lnTo>
                  <a:pt x="2373659" y="152400"/>
                </a:lnTo>
                <a:lnTo>
                  <a:pt x="2343632" y="139700"/>
                </a:lnTo>
                <a:lnTo>
                  <a:pt x="2311739" y="127000"/>
                </a:lnTo>
                <a:lnTo>
                  <a:pt x="2278109" y="114300"/>
                </a:lnTo>
                <a:lnTo>
                  <a:pt x="2242870" y="101600"/>
                </a:lnTo>
                <a:lnTo>
                  <a:pt x="2092794" y="63500"/>
                </a:lnTo>
                <a:close/>
              </a:path>
              <a:path w="4565015" h="2006600">
                <a:moveTo>
                  <a:pt x="1183474" y="177800"/>
                </a:moveTo>
                <a:lnTo>
                  <a:pt x="1078254" y="177800"/>
                </a:lnTo>
                <a:lnTo>
                  <a:pt x="1025514" y="190500"/>
                </a:lnTo>
                <a:lnTo>
                  <a:pt x="1235532" y="190500"/>
                </a:lnTo>
                <a:lnTo>
                  <a:pt x="1183474" y="177800"/>
                </a:lnTo>
                <a:close/>
              </a:path>
              <a:path w="4565015" h="2006600">
                <a:moveTo>
                  <a:pt x="2840478" y="0"/>
                </a:moveTo>
                <a:lnTo>
                  <a:pt x="2738494" y="0"/>
                </a:lnTo>
                <a:lnTo>
                  <a:pt x="2688500" y="12700"/>
                </a:lnTo>
                <a:lnTo>
                  <a:pt x="2639787" y="12700"/>
                </a:lnTo>
                <a:lnTo>
                  <a:pt x="2592822" y="25400"/>
                </a:lnTo>
                <a:lnTo>
                  <a:pt x="2548066" y="38100"/>
                </a:lnTo>
                <a:lnTo>
                  <a:pt x="2505983" y="63500"/>
                </a:lnTo>
                <a:lnTo>
                  <a:pt x="2467038" y="76200"/>
                </a:lnTo>
                <a:lnTo>
                  <a:pt x="2431693" y="101600"/>
                </a:lnTo>
                <a:lnTo>
                  <a:pt x="2400412" y="127000"/>
                </a:lnTo>
                <a:lnTo>
                  <a:pt x="2373659" y="152400"/>
                </a:lnTo>
                <a:lnTo>
                  <a:pt x="3980323" y="152400"/>
                </a:lnTo>
                <a:lnTo>
                  <a:pt x="3968620" y="139700"/>
                </a:lnTo>
                <a:lnTo>
                  <a:pt x="3939809" y="114300"/>
                </a:lnTo>
                <a:lnTo>
                  <a:pt x="3152157" y="114300"/>
                </a:lnTo>
                <a:lnTo>
                  <a:pt x="3117900" y="88900"/>
                </a:lnTo>
                <a:lnTo>
                  <a:pt x="3079439" y="63500"/>
                </a:lnTo>
                <a:lnTo>
                  <a:pt x="3037169" y="50800"/>
                </a:lnTo>
                <a:lnTo>
                  <a:pt x="2991486" y="38100"/>
                </a:lnTo>
                <a:lnTo>
                  <a:pt x="2840478" y="0"/>
                </a:lnTo>
                <a:close/>
              </a:path>
              <a:path w="4565015" h="2006600">
                <a:moveTo>
                  <a:pt x="3696342" y="12700"/>
                </a:moveTo>
                <a:lnTo>
                  <a:pt x="3404236" y="12700"/>
                </a:lnTo>
                <a:lnTo>
                  <a:pt x="3311889" y="38100"/>
                </a:lnTo>
                <a:lnTo>
                  <a:pt x="3268291" y="50800"/>
                </a:lnTo>
                <a:lnTo>
                  <a:pt x="3226894" y="63500"/>
                </a:lnTo>
                <a:lnTo>
                  <a:pt x="3188062" y="88900"/>
                </a:lnTo>
                <a:lnTo>
                  <a:pt x="3152157" y="114300"/>
                </a:lnTo>
                <a:lnTo>
                  <a:pt x="3939809" y="114300"/>
                </a:lnTo>
                <a:lnTo>
                  <a:pt x="3925403" y="101600"/>
                </a:lnTo>
                <a:lnTo>
                  <a:pt x="3874582" y="76200"/>
                </a:lnTo>
                <a:lnTo>
                  <a:pt x="3832893" y="63500"/>
                </a:lnTo>
                <a:lnTo>
                  <a:pt x="3789048" y="38100"/>
                </a:lnTo>
                <a:lnTo>
                  <a:pt x="3696342" y="12700"/>
                </a:lnTo>
                <a:close/>
              </a:path>
              <a:path w="4565015" h="2006600">
                <a:moveTo>
                  <a:pt x="3599368" y="0"/>
                </a:moveTo>
                <a:lnTo>
                  <a:pt x="3501031" y="0"/>
                </a:lnTo>
                <a:lnTo>
                  <a:pt x="3452259" y="12700"/>
                </a:lnTo>
                <a:lnTo>
                  <a:pt x="3648207" y="12700"/>
                </a:lnTo>
                <a:lnTo>
                  <a:pt x="35993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1822" y="6203166"/>
            <a:ext cx="111573" cy="111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2306" y="5957893"/>
            <a:ext cx="223146" cy="223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4800" y="5649517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167359" y="0"/>
                </a:moveTo>
                <a:lnTo>
                  <a:pt x="122868" y="5977"/>
                </a:lnTo>
                <a:lnTo>
                  <a:pt x="82889" y="22848"/>
                </a:lnTo>
                <a:lnTo>
                  <a:pt x="49018" y="49016"/>
                </a:lnTo>
                <a:lnTo>
                  <a:pt x="22849" y="82886"/>
                </a:lnTo>
                <a:lnTo>
                  <a:pt x="5978" y="122863"/>
                </a:lnTo>
                <a:lnTo>
                  <a:pt x="0" y="167352"/>
                </a:lnTo>
                <a:lnTo>
                  <a:pt x="5978" y="211842"/>
                </a:lnTo>
                <a:lnTo>
                  <a:pt x="22849" y="251820"/>
                </a:lnTo>
                <a:lnTo>
                  <a:pt x="49018" y="285690"/>
                </a:lnTo>
                <a:lnTo>
                  <a:pt x="82889" y="311858"/>
                </a:lnTo>
                <a:lnTo>
                  <a:pt x="122868" y="328729"/>
                </a:lnTo>
                <a:lnTo>
                  <a:pt x="167359" y="334707"/>
                </a:lnTo>
                <a:lnTo>
                  <a:pt x="211849" y="328729"/>
                </a:lnTo>
                <a:lnTo>
                  <a:pt x="251828" y="311858"/>
                </a:lnTo>
                <a:lnTo>
                  <a:pt x="285699" y="285690"/>
                </a:lnTo>
                <a:lnTo>
                  <a:pt x="311868" y="251820"/>
                </a:lnTo>
                <a:lnTo>
                  <a:pt x="328739" y="211842"/>
                </a:lnTo>
                <a:lnTo>
                  <a:pt x="334717" y="167352"/>
                </a:lnTo>
                <a:lnTo>
                  <a:pt x="328739" y="122863"/>
                </a:lnTo>
                <a:lnTo>
                  <a:pt x="311868" y="82886"/>
                </a:lnTo>
                <a:lnTo>
                  <a:pt x="285699" y="49016"/>
                </a:lnTo>
                <a:lnTo>
                  <a:pt x="251828" y="22848"/>
                </a:lnTo>
                <a:lnTo>
                  <a:pt x="211849" y="5977"/>
                </a:lnTo>
                <a:lnTo>
                  <a:pt x="1673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16933" y="3784868"/>
            <a:ext cx="4565015" cy="2009775"/>
          </a:xfrm>
          <a:custGeom>
            <a:avLst/>
            <a:gdLst/>
            <a:ahLst/>
            <a:cxnLst/>
            <a:rect l="l" t="t" r="r" b="b"/>
            <a:pathLst>
              <a:path w="4565015" h="2009775">
                <a:moveTo>
                  <a:pt x="415419" y="661531"/>
                </a:moveTo>
                <a:lnTo>
                  <a:pt x="409723" y="624794"/>
                </a:lnTo>
                <a:lnTo>
                  <a:pt x="409265" y="588508"/>
                </a:lnTo>
                <a:lnTo>
                  <a:pt x="423333" y="517870"/>
                </a:lnTo>
                <a:lnTo>
                  <a:pt x="456157" y="450770"/>
                </a:lnTo>
                <a:lnTo>
                  <a:pt x="479145" y="418908"/>
                </a:lnTo>
                <a:lnTo>
                  <a:pt x="506272" y="388363"/>
                </a:lnTo>
                <a:lnTo>
                  <a:pt x="537356" y="359281"/>
                </a:lnTo>
                <a:lnTo>
                  <a:pt x="572213" y="331805"/>
                </a:lnTo>
                <a:lnTo>
                  <a:pt x="610661" y="306080"/>
                </a:lnTo>
                <a:lnTo>
                  <a:pt x="652516" y="282250"/>
                </a:lnTo>
                <a:lnTo>
                  <a:pt x="697594" y="260459"/>
                </a:lnTo>
                <a:lnTo>
                  <a:pt x="745714" y="240853"/>
                </a:lnTo>
                <a:lnTo>
                  <a:pt x="796691" y="223574"/>
                </a:lnTo>
                <a:lnTo>
                  <a:pt x="850343" y="208768"/>
                </a:lnTo>
                <a:lnTo>
                  <a:pt x="906486" y="196579"/>
                </a:lnTo>
                <a:lnTo>
                  <a:pt x="964938" y="187151"/>
                </a:lnTo>
                <a:lnTo>
                  <a:pt x="1025514" y="180629"/>
                </a:lnTo>
                <a:lnTo>
                  <a:pt x="1078254" y="177520"/>
                </a:lnTo>
                <a:lnTo>
                  <a:pt x="1130978" y="176767"/>
                </a:lnTo>
                <a:lnTo>
                  <a:pt x="1183474" y="178345"/>
                </a:lnTo>
                <a:lnTo>
                  <a:pt x="1235532" y="182228"/>
                </a:lnTo>
                <a:lnTo>
                  <a:pt x="1286939" y="188392"/>
                </a:lnTo>
                <a:lnTo>
                  <a:pt x="1337483" y="196810"/>
                </a:lnTo>
                <a:lnTo>
                  <a:pt x="1386954" y="207457"/>
                </a:lnTo>
                <a:lnTo>
                  <a:pt x="1435139" y="220308"/>
                </a:lnTo>
                <a:lnTo>
                  <a:pt x="1481827" y="235338"/>
                </a:lnTo>
                <a:lnTo>
                  <a:pt x="1509528" y="207331"/>
                </a:lnTo>
                <a:lnTo>
                  <a:pt x="1540958" y="181503"/>
                </a:lnTo>
                <a:lnTo>
                  <a:pt x="1575796" y="157913"/>
                </a:lnTo>
                <a:lnTo>
                  <a:pt x="1613725" y="136620"/>
                </a:lnTo>
                <a:lnTo>
                  <a:pt x="1654424" y="117682"/>
                </a:lnTo>
                <a:lnTo>
                  <a:pt x="1697576" y="101157"/>
                </a:lnTo>
                <a:lnTo>
                  <a:pt x="1742861" y="87106"/>
                </a:lnTo>
                <a:lnTo>
                  <a:pt x="1789960" y="75585"/>
                </a:lnTo>
                <a:lnTo>
                  <a:pt x="1838554" y="66654"/>
                </a:lnTo>
                <a:lnTo>
                  <a:pt x="1888325" y="60371"/>
                </a:lnTo>
                <a:lnTo>
                  <a:pt x="1938953" y="56795"/>
                </a:lnTo>
                <a:lnTo>
                  <a:pt x="1990120" y="55985"/>
                </a:lnTo>
                <a:lnTo>
                  <a:pt x="2041507" y="57999"/>
                </a:lnTo>
                <a:lnTo>
                  <a:pt x="2092794" y="62896"/>
                </a:lnTo>
                <a:lnTo>
                  <a:pt x="2143663" y="70734"/>
                </a:lnTo>
                <a:lnTo>
                  <a:pt x="2193795" y="81572"/>
                </a:lnTo>
                <a:lnTo>
                  <a:pt x="2242871" y="95468"/>
                </a:lnTo>
                <a:lnTo>
                  <a:pt x="2311739" y="121419"/>
                </a:lnTo>
                <a:lnTo>
                  <a:pt x="2373658" y="153057"/>
                </a:lnTo>
                <a:lnTo>
                  <a:pt x="2400412" y="125045"/>
                </a:lnTo>
                <a:lnTo>
                  <a:pt x="2431693" y="99610"/>
                </a:lnTo>
                <a:lnTo>
                  <a:pt x="2467038" y="76843"/>
                </a:lnTo>
                <a:lnTo>
                  <a:pt x="2505983" y="56837"/>
                </a:lnTo>
                <a:lnTo>
                  <a:pt x="2548066" y="39685"/>
                </a:lnTo>
                <a:lnTo>
                  <a:pt x="2592822" y="25481"/>
                </a:lnTo>
                <a:lnTo>
                  <a:pt x="2639788" y="14318"/>
                </a:lnTo>
                <a:lnTo>
                  <a:pt x="2688500" y="6288"/>
                </a:lnTo>
                <a:lnTo>
                  <a:pt x="2738495" y="1484"/>
                </a:lnTo>
                <a:lnTo>
                  <a:pt x="2789309" y="0"/>
                </a:lnTo>
                <a:lnTo>
                  <a:pt x="2840479" y="1927"/>
                </a:lnTo>
                <a:lnTo>
                  <a:pt x="2891541" y="7361"/>
                </a:lnTo>
                <a:lnTo>
                  <a:pt x="2942031" y="16393"/>
                </a:lnTo>
                <a:lnTo>
                  <a:pt x="2991486" y="29116"/>
                </a:lnTo>
                <a:lnTo>
                  <a:pt x="3037169" y="44804"/>
                </a:lnTo>
                <a:lnTo>
                  <a:pt x="3079439" y="63451"/>
                </a:lnTo>
                <a:lnTo>
                  <a:pt x="3117900" y="84861"/>
                </a:lnTo>
                <a:lnTo>
                  <a:pt x="3152157" y="108838"/>
                </a:lnTo>
                <a:lnTo>
                  <a:pt x="3188062" y="85949"/>
                </a:lnTo>
                <a:lnTo>
                  <a:pt x="3226894" y="65732"/>
                </a:lnTo>
                <a:lnTo>
                  <a:pt x="3268291" y="48204"/>
                </a:lnTo>
                <a:lnTo>
                  <a:pt x="3311889" y="33382"/>
                </a:lnTo>
                <a:lnTo>
                  <a:pt x="3357325" y="21286"/>
                </a:lnTo>
                <a:lnTo>
                  <a:pt x="3404236" y="11933"/>
                </a:lnTo>
                <a:lnTo>
                  <a:pt x="3452259" y="5341"/>
                </a:lnTo>
                <a:lnTo>
                  <a:pt x="3501030" y="1527"/>
                </a:lnTo>
                <a:lnTo>
                  <a:pt x="3550188" y="510"/>
                </a:lnTo>
                <a:lnTo>
                  <a:pt x="3599367" y="2307"/>
                </a:lnTo>
                <a:lnTo>
                  <a:pt x="3648206" y="6937"/>
                </a:lnTo>
                <a:lnTo>
                  <a:pt x="3696342" y="14418"/>
                </a:lnTo>
                <a:lnTo>
                  <a:pt x="3743410" y="24767"/>
                </a:lnTo>
                <a:lnTo>
                  <a:pt x="3789048" y="38001"/>
                </a:lnTo>
                <a:lnTo>
                  <a:pt x="3832894" y="54140"/>
                </a:lnTo>
                <a:lnTo>
                  <a:pt x="3874582" y="73202"/>
                </a:lnTo>
                <a:lnTo>
                  <a:pt x="3925404" y="102818"/>
                </a:lnTo>
                <a:lnTo>
                  <a:pt x="3968621" y="136100"/>
                </a:lnTo>
                <a:lnTo>
                  <a:pt x="4003729" y="172526"/>
                </a:lnTo>
                <a:lnTo>
                  <a:pt x="4030225" y="211574"/>
                </a:lnTo>
                <a:lnTo>
                  <a:pt x="4047606" y="252722"/>
                </a:lnTo>
                <a:lnTo>
                  <a:pt x="4105907" y="264314"/>
                </a:lnTo>
                <a:lnTo>
                  <a:pt x="4160688" y="279301"/>
                </a:lnTo>
                <a:lnTo>
                  <a:pt x="4211707" y="297429"/>
                </a:lnTo>
                <a:lnTo>
                  <a:pt x="4258723" y="318444"/>
                </a:lnTo>
                <a:lnTo>
                  <a:pt x="4301496" y="342094"/>
                </a:lnTo>
                <a:lnTo>
                  <a:pt x="4339783" y="368124"/>
                </a:lnTo>
                <a:lnTo>
                  <a:pt x="4373345" y="396283"/>
                </a:lnTo>
                <a:lnTo>
                  <a:pt x="4401939" y="426316"/>
                </a:lnTo>
                <a:lnTo>
                  <a:pt x="4425326" y="457971"/>
                </a:lnTo>
                <a:lnTo>
                  <a:pt x="4455510" y="525133"/>
                </a:lnTo>
                <a:lnTo>
                  <a:pt x="4461968" y="595742"/>
                </a:lnTo>
                <a:lnTo>
                  <a:pt x="4455698" y="631707"/>
                </a:lnTo>
                <a:lnTo>
                  <a:pt x="4442773" y="667774"/>
                </a:lnTo>
                <a:lnTo>
                  <a:pt x="4424405" y="701293"/>
                </a:lnTo>
                <a:lnTo>
                  <a:pt x="4416998" y="712190"/>
                </a:lnTo>
                <a:lnTo>
                  <a:pt x="4454321" y="744197"/>
                </a:lnTo>
                <a:lnTo>
                  <a:pt x="4486146" y="777498"/>
                </a:lnTo>
                <a:lnTo>
                  <a:pt x="4512519" y="811881"/>
                </a:lnTo>
                <a:lnTo>
                  <a:pt x="4533487" y="847134"/>
                </a:lnTo>
                <a:lnTo>
                  <a:pt x="4549096" y="883044"/>
                </a:lnTo>
                <a:lnTo>
                  <a:pt x="4564423" y="955989"/>
                </a:lnTo>
                <a:lnTo>
                  <a:pt x="4564234" y="992600"/>
                </a:lnTo>
                <a:lnTo>
                  <a:pt x="4548383" y="1065036"/>
                </a:lnTo>
                <a:lnTo>
                  <a:pt x="4532814" y="1100437"/>
                </a:lnTo>
                <a:lnTo>
                  <a:pt x="4512211" y="1135010"/>
                </a:lnTo>
                <a:lnTo>
                  <a:pt x="4486621" y="1168544"/>
                </a:lnTo>
                <a:lnTo>
                  <a:pt x="4456090" y="1200826"/>
                </a:lnTo>
                <a:lnTo>
                  <a:pt x="4420664" y="1231644"/>
                </a:lnTo>
                <a:lnTo>
                  <a:pt x="4380390" y="1260786"/>
                </a:lnTo>
                <a:lnTo>
                  <a:pt x="4335314" y="1288039"/>
                </a:lnTo>
                <a:lnTo>
                  <a:pt x="4285483" y="1313192"/>
                </a:lnTo>
                <a:lnTo>
                  <a:pt x="4242655" y="1331451"/>
                </a:lnTo>
                <a:lnTo>
                  <a:pt x="4197860" y="1347723"/>
                </a:lnTo>
                <a:lnTo>
                  <a:pt x="4151292" y="1361960"/>
                </a:lnTo>
                <a:lnTo>
                  <a:pt x="4103145" y="1374112"/>
                </a:lnTo>
                <a:lnTo>
                  <a:pt x="4053614" y="1384130"/>
                </a:lnTo>
                <a:lnTo>
                  <a:pt x="4002894" y="1391965"/>
                </a:lnTo>
                <a:lnTo>
                  <a:pt x="3951178" y="1397567"/>
                </a:lnTo>
                <a:lnTo>
                  <a:pt x="3939239" y="1467007"/>
                </a:lnTo>
                <a:lnTo>
                  <a:pt x="3906708" y="1531945"/>
                </a:lnTo>
                <a:lnTo>
                  <a:pt x="3883365" y="1562347"/>
                </a:lnTo>
                <a:lnTo>
                  <a:pt x="3855648" y="1591167"/>
                </a:lnTo>
                <a:lnTo>
                  <a:pt x="3823814" y="1618253"/>
                </a:lnTo>
                <a:lnTo>
                  <a:pt x="3788122" y="1643454"/>
                </a:lnTo>
                <a:lnTo>
                  <a:pt x="3748829" y="1666618"/>
                </a:lnTo>
                <a:lnTo>
                  <a:pt x="3706193" y="1687592"/>
                </a:lnTo>
                <a:lnTo>
                  <a:pt x="3660471" y="1706225"/>
                </a:lnTo>
                <a:lnTo>
                  <a:pt x="3611923" y="1722365"/>
                </a:lnTo>
                <a:lnTo>
                  <a:pt x="3560806" y="1735858"/>
                </a:lnTo>
                <a:lnTo>
                  <a:pt x="3507377" y="1746555"/>
                </a:lnTo>
                <a:lnTo>
                  <a:pt x="3451895" y="1754302"/>
                </a:lnTo>
                <a:lnTo>
                  <a:pt x="3394617" y="1758947"/>
                </a:lnTo>
                <a:lnTo>
                  <a:pt x="3335801" y="1760338"/>
                </a:lnTo>
                <a:lnTo>
                  <a:pt x="3279739" y="1758522"/>
                </a:lnTo>
                <a:lnTo>
                  <a:pt x="3224423" y="1753656"/>
                </a:lnTo>
                <a:lnTo>
                  <a:pt x="3170192" y="1745797"/>
                </a:lnTo>
                <a:lnTo>
                  <a:pt x="3117386" y="1735005"/>
                </a:lnTo>
                <a:lnTo>
                  <a:pt x="3066342" y="1721340"/>
                </a:lnTo>
                <a:lnTo>
                  <a:pt x="3017400" y="1704860"/>
                </a:lnTo>
                <a:lnTo>
                  <a:pt x="2977360" y="1766792"/>
                </a:lnTo>
                <a:lnTo>
                  <a:pt x="2952043" y="1795591"/>
                </a:lnTo>
                <a:lnTo>
                  <a:pt x="2923459" y="1822859"/>
                </a:lnTo>
                <a:lnTo>
                  <a:pt x="2891804" y="1848533"/>
                </a:lnTo>
                <a:lnTo>
                  <a:pt x="2857276" y="1872550"/>
                </a:lnTo>
                <a:lnTo>
                  <a:pt x="2820074" y="1894846"/>
                </a:lnTo>
                <a:lnTo>
                  <a:pt x="2780393" y="1915358"/>
                </a:lnTo>
                <a:lnTo>
                  <a:pt x="2738432" y="1934022"/>
                </a:lnTo>
                <a:lnTo>
                  <a:pt x="2694388" y="1950775"/>
                </a:lnTo>
                <a:lnTo>
                  <a:pt x="2648460" y="1965552"/>
                </a:lnTo>
                <a:lnTo>
                  <a:pt x="2600843" y="1978291"/>
                </a:lnTo>
                <a:lnTo>
                  <a:pt x="2551737" y="1988928"/>
                </a:lnTo>
                <a:lnTo>
                  <a:pt x="2501337" y="1997399"/>
                </a:lnTo>
                <a:lnTo>
                  <a:pt x="2449843" y="2003641"/>
                </a:lnTo>
                <a:lnTo>
                  <a:pt x="2397451" y="2007591"/>
                </a:lnTo>
                <a:lnTo>
                  <a:pt x="2344359" y="2009184"/>
                </a:lnTo>
                <a:lnTo>
                  <a:pt x="2290765" y="2008357"/>
                </a:lnTo>
                <a:lnTo>
                  <a:pt x="2236865" y="2005046"/>
                </a:lnTo>
                <a:lnTo>
                  <a:pt x="2182858" y="1999189"/>
                </a:lnTo>
                <a:lnTo>
                  <a:pt x="2128941" y="1990721"/>
                </a:lnTo>
                <a:lnTo>
                  <a:pt x="2077152" y="1979971"/>
                </a:lnTo>
                <a:lnTo>
                  <a:pt x="2027144" y="1966934"/>
                </a:lnTo>
                <a:lnTo>
                  <a:pt x="1979109" y="1951695"/>
                </a:lnTo>
                <a:lnTo>
                  <a:pt x="1933238" y="1934340"/>
                </a:lnTo>
                <a:lnTo>
                  <a:pt x="1889724" y="1914953"/>
                </a:lnTo>
                <a:lnTo>
                  <a:pt x="1848756" y="1893619"/>
                </a:lnTo>
                <a:lnTo>
                  <a:pt x="1810528" y="1870425"/>
                </a:lnTo>
                <a:lnTo>
                  <a:pt x="1775229" y="1845455"/>
                </a:lnTo>
                <a:lnTo>
                  <a:pt x="1743052" y="1818795"/>
                </a:lnTo>
                <a:lnTo>
                  <a:pt x="1694277" y="1835114"/>
                </a:lnTo>
                <a:lnTo>
                  <a:pt x="1644471" y="1849225"/>
                </a:lnTo>
                <a:lnTo>
                  <a:pt x="1593802" y="1861150"/>
                </a:lnTo>
                <a:lnTo>
                  <a:pt x="1542435" y="1870917"/>
                </a:lnTo>
                <a:lnTo>
                  <a:pt x="1490537" y="1878549"/>
                </a:lnTo>
                <a:lnTo>
                  <a:pt x="1438274" y="1884073"/>
                </a:lnTo>
                <a:lnTo>
                  <a:pt x="1385814" y="1887511"/>
                </a:lnTo>
                <a:lnTo>
                  <a:pt x="1333322" y="1888890"/>
                </a:lnTo>
                <a:lnTo>
                  <a:pt x="1280966" y="1888235"/>
                </a:lnTo>
                <a:lnTo>
                  <a:pt x="1228911" y="1885571"/>
                </a:lnTo>
                <a:lnTo>
                  <a:pt x="1177324" y="1880921"/>
                </a:lnTo>
                <a:lnTo>
                  <a:pt x="1126372" y="1874312"/>
                </a:lnTo>
                <a:lnTo>
                  <a:pt x="1076221" y="1865769"/>
                </a:lnTo>
                <a:lnTo>
                  <a:pt x="1027038" y="1855316"/>
                </a:lnTo>
                <a:lnTo>
                  <a:pt x="978989" y="1842978"/>
                </a:lnTo>
                <a:lnTo>
                  <a:pt x="932241" y="1828780"/>
                </a:lnTo>
                <a:lnTo>
                  <a:pt x="886959" y="1812747"/>
                </a:lnTo>
                <a:lnTo>
                  <a:pt x="843312" y="1794905"/>
                </a:lnTo>
                <a:lnTo>
                  <a:pt x="801465" y="1775278"/>
                </a:lnTo>
                <a:lnTo>
                  <a:pt x="761584" y="1753890"/>
                </a:lnTo>
                <a:lnTo>
                  <a:pt x="723837" y="1730768"/>
                </a:lnTo>
                <a:lnTo>
                  <a:pt x="688389" y="1705936"/>
                </a:lnTo>
                <a:lnTo>
                  <a:pt x="655408" y="1679418"/>
                </a:lnTo>
                <a:lnTo>
                  <a:pt x="625059" y="1651240"/>
                </a:lnTo>
                <a:lnTo>
                  <a:pt x="616448" y="1642415"/>
                </a:lnTo>
                <a:lnTo>
                  <a:pt x="558707" y="1644309"/>
                </a:lnTo>
                <a:lnTo>
                  <a:pt x="502289" y="1641967"/>
                </a:lnTo>
                <a:lnTo>
                  <a:pt x="447672" y="1635614"/>
                </a:lnTo>
                <a:lnTo>
                  <a:pt x="395335" y="1625477"/>
                </a:lnTo>
                <a:lnTo>
                  <a:pt x="345755" y="1611783"/>
                </a:lnTo>
                <a:lnTo>
                  <a:pt x="299413" y="1594755"/>
                </a:lnTo>
                <a:lnTo>
                  <a:pt x="256785" y="1574622"/>
                </a:lnTo>
                <a:lnTo>
                  <a:pt x="218351" y="1551609"/>
                </a:lnTo>
                <a:lnTo>
                  <a:pt x="184589" y="1525941"/>
                </a:lnTo>
                <a:lnTo>
                  <a:pt x="155978" y="1497845"/>
                </a:lnTo>
                <a:lnTo>
                  <a:pt x="116121" y="1435273"/>
                </a:lnTo>
                <a:lnTo>
                  <a:pt x="102890" y="1361125"/>
                </a:lnTo>
                <a:lnTo>
                  <a:pt x="109632" y="1321584"/>
                </a:lnTo>
                <a:lnTo>
                  <a:pt x="125730" y="1283223"/>
                </a:lnTo>
                <a:lnTo>
                  <a:pt x="150858" y="1246638"/>
                </a:lnTo>
                <a:lnTo>
                  <a:pt x="184687" y="1212424"/>
                </a:lnTo>
                <a:lnTo>
                  <a:pt x="226889" y="1181178"/>
                </a:lnTo>
                <a:lnTo>
                  <a:pt x="175314" y="1160050"/>
                </a:lnTo>
                <a:lnTo>
                  <a:pt x="129980" y="1135532"/>
                </a:lnTo>
                <a:lnTo>
                  <a:pt x="91084" y="1108075"/>
                </a:lnTo>
                <a:lnTo>
                  <a:pt x="58820" y="1078129"/>
                </a:lnTo>
                <a:lnTo>
                  <a:pt x="33384" y="1046145"/>
                </a:lnTo>
                <a:lnTo>
                  <a:pt x="14972" y="1012573"/>
                </a:lnTo>
                <a:lnTo>
                  <a:pt x="0" y="942470"/>
                </a:lnTo>
                <a:lnTo>
                  <a:pt x="3830" y="906839"/>
                </a:lnTo>
                <a:lnTo>
                  <a:pt x="35100" y="836671"/>
                </a:lnTo>
                <a:lnTo>
                  <a:pt x="62931" y="803035"/>
                </a:lnTo>
                <a:lnTo>
                  <a:pt x="93148" y="775778"/>
                </a:lnTo>
                <a:lnTo>
                  <a:pt x="128117" y="751116"/>
                </a:lnTo>
                <a:lnTo>
                  <a:pt x="167370" y="729231"/>
                </a:lnTo>
                <a:lnTo>
                  <a:pt x="210442" y="710303"/>
                </a:lnTo>
                <a:lnTo>
                  <a:pt x="256865" y="694513"/>
                </a:lnTo>
                <a:lnTo>
                  <a:pt x="306173" y="682043"/>
                </a:lnTo>
                <a:lnTo>
                  <a:pt x="357899" y="673074"/>
                </a:lnTo>
                <a:lnTo>
                  <a:pt x="411577" y="667786"/>
                </a:lnTo>
                <a:lnTo>
                  <a:pt x="415419" y="661531"/>
                </a:lnTo>
                <a:close/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85249" y="6196592"/>
            <a:ext cx="124720" cy="1247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5732" y="5951320"/>
            <a:ext cx="236293" cy="2362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24801" y="5649517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334717" y="167354"/>
                </a:moveTo>
                <a:lnTo>
                  <a:pt x="328738" y="211843"/>
                </a:lnTo>
                <a:lnTo>
                  <a:pt x="311867" y="251821"/>
                </a:lnTo>
                <a:lnTo>
                  <a:pt x="285698" y="285691"/>
                </a:lnTo>
                <a:lnTo>
                  <a:pt x="251827" y="311859"/>
                </a:lnTo>
                <a:lnTo>
                  <a:pt x="211848" y="328730"/>
                </a:lnTo>
                <a:lnTo>
                  <a:pt x="167358" y="334708"/>
                </a:lnTo>
                <a:lnTo>
                  <a:pt x="122868" y="328730"/>
                </a:lnTo>
                <a:lnTo>
                  <a:pt x="82889" y="311859"/>
                </a:lnTo>
                <a:lnTo>
                  <a:pt x="49018" y="285691"/>
                </a:lnTo>
                <a:lnTo>
                  <a:pt x="22849" y="251821"/>
                </a:lnTo>
                <a:lnTo>
                  <a:pt x="5978" y="211843"/>
                </a:lnTo>
                <a:lnTo>
                  <a:pt x="0" y="167354"/>
                </a:lnTo>
                <a:lnTo>
                  <a:pt x="5978" y="122864"/>
                </a:lnTo>
                <a:lnTo>
                  <a:pt x="22849" y="82886"/>
                </a:lnTo>
                <a:lnTo>
                  <a:pt x="49018" y="49016"/>
                </a:lnTo>
                <a:lnTo>
                  <a:pt x="82889" y="22848"/>
                </a:lnTo>
                <a:lnTo>
                  <a:pt x="122868" y="5978"/>
                </a:lnTo>
                <a:lnTo>
                  <a:pt x="167358" y="0"/>
                </a:lnTo>
                <a:lnTo>
                  <a:pt x="211848" y="5978"/>
                </a:lnTo>
                <a:lnTo>
                  <a:pt x="251827" y="22848"/>
                </a:lnTo>
                <a:lnTo>
                  <a:pt x="285698" y="49016"/>
                </a:lnTo>
                <a:lnTo>
                  <a:pt x="311867" y="82886"/>
                </a:lnTo>
                <a:lnTo>
                  <a:pt x="328738" y="122864"/>
                </a:lnTo>
                <a:lnTo>
                  <a:pt x="334717" y="167354"/>
                </a:lnTo>
                <a:close/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48715" y="4958225"/>
            <a:ext cx="267335" cy="38100"/>
          </a:xfrm>
          <a:custGeom>
            <a:avLst/>
            <a:gdLst/>
            <a:ahLst/>
            <a:cxnLst/>
            <a:rect l="l" t="t" r="r" b="b"/>
            <a:pathLst>
              <a:path w="267335" h="38100">
                <a:moveTo>
                  <a:pt x="267322" y="37050"/>
                </a:moveTo>
                <a:lnTo>
                  <a:pt x="211448" y="37614"/>
                </a:lnTo>
                <a:lnTo>
                  <a:pt x="156177" y="34108"/>
                </a:lnTo>
                <a:lnTo>
                  <a:pt x="102112" y="26615"/>
                </a:lnTo>
                <a:lnTo>
                  <a:pt x="49852" y="15217"/>
                </a:lnTo>
                <a:lnTo>
                  <a:pt x="0" y="0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34941" y="5400738"/>
            <a:ext cx="117475" cy="17780"/>
          </a:xfrm>
          <a:custGeom>
            <a:avLst/>
            <a:gdLst/>
            <a:ahLst/>
            <a:cxnLst/>
            <a:rect l="l" t="t" r="r" b="b"/>
            <a:pathLst>
              <a:path w="117475" h="17779">
                <a:moveTo>
                  <a:pt x="116959" y="0"/>
                </a:moveTo>
                <a:lnTo>
                  <a:pt x="88499" y="6152"/>
                </a:lnTo>
                <a:lnTo>
                  <a:pt x="59456" y="11168"/>
                </a:lnTo>
                <a:lnTo>
                  <a:pt x="29924" y="15032"/>
                </a:lnTo>
                <a:lnTo>
                  <a:pt x="0" y="17732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89253" y="5514678"/>
            <a:ext cx="70485" cy="81280"/>
          </a:xfrm>
          <a:custGeom>
            <a:avLst/>
            <a:gdLst/>
            <a:ahLst/>
            <a:cxnLst/>
            <a:rect l="l" t="t" r="r" b="b"/>
            <a:pathLst>
              <a:path w="70484" h="81279">
                <a:moveTo>
                  <a:pt x="70471" y="80888"/>
                </a:moveTo>
                <a:lnTo>
                  <a:pt x="50176" y="61537"/>
                </a:lnTo>
                <a:lnTo>
                  <a:pt x="31640" y="41576"/>
                </a:lnTo>
                <a:lnTo>
                  <a:pt x="14902" y="21049"/>
                </a:lnTo>
                <a:lnTo>
                  <a:pt x="0" y="0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34792" y="5393858"/>
            <a:ext cx="28575" cy="88900"/>
          </a:xfrm>
          <a:custGeom>
            <a:avLst/>
            <a:gdLst/>
            <a:ahLst/>
            <a:cxnLst/>
            <a:rect l="l" t="t" r="r" b="b"/>
            <a:pathLst>
              <a:path w="28575" h="88900">
                <a:moveTo>
                  <a:pt x="28140" y="0"/>
                </a:moveTo>
                <a:lnTo>
                  <a:pt x="24040" y="22501"/>
                </a:lnTo>
                <a:lnTo>
                  <a:pt x="17973" y="44825"/>
                </a:lnTo>
                <a:lnTo>
                  <a:pt x="9955" y="66926"/>
                </a:lnTo>
                <a:lnTo>
                  <a:pt x="0" y="88756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22461" y="4845447"/>
            <a:ext cx="343535" cy="332105"/>
          </a:xfrm>
          <a:custGeom>
            <a:avLst/>
            <a:gdLst/>
            <a:ahLst/>
            <a:cxnLst/>
            <a:rect l="l" t="t" r="r" b="b"/>
            <a:pathLst>
              <a:path w="343534" h="332104">
                <a:moveTo>
                  <a:pt x="0" y="0"/>
                </a:moveTo>
                <a:lnTo>
                  <a:pt x="55711" y="18461"/>
                </a:lnTo>
                <a:lnTo>
                  <a:pt x="107294" y="40011"/>
                </a:lnTo>
                <a:lnTo>
                  <a:pt x="154490" y="64400"/>
                </a:lnTo>
                <a:lnTo>
                  <a:pt x="197041" y="91377"/>
                </a:lnTo>
                <a:lnTo>
                  <a:pt x="234689" y="120694"/>
                </a:lnTo>
                <a:lnTo>
                  <a:pt x="267174" y="152099"/>
                </a:lnTo>
                <a:lnTo>
                  <a:pt x="294239" y="185344"/>
                </a:lnTo>
                <a:lnTo>
                  <a:pt x="315626" y="220177"/>
                </a:lnTo>
                <a:lnTo>
                  <a:pt x="331074" y="256351"/>
                </a:lnTo>
                <a:lnTo>
                  <a:pt x="340327" y="293613"/>
                </a:lnTo>
                <a:lnTo>
                  <a:pt x="343126" y="331716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78993" y="4492144"/>
            <a:ext cx="153035" cy="124460"/>
          </a:xfrm>
          <a:custGeom>
            <a:avLst/>
            <a:gdLst/>
            <a:ahLst/>
            <a:cxnLst/>
            <a:rect l="l" t="t" r="r" b="b"/>
            <a:pathLst>
              <a:path w="153034" h="124460">
                <a:moveTo>
                  <a:pt x="152787" y="0"/>
                </a:moveTo>
                <a:lnTo>
                  <a:pt x="123776" y="34926"/>
                </a:lnTo>
                <a:lnTo>
                  <a:pt x="88385" y="67508"/>
                </a:lnTo>
                <a:lnTo>
                  <a:pt x="46998" y="97432"/>
                </a:lnTo>
                <a:lnTo>
                  <a:pt x="0" y="124386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65164" y="4030617"/>
            <a:ext cx="8255" cy="59055"/>
          </a:xfrm>
          <a:custGeom>
            <a:avLst/>
            <a:gdLst/>
            <a:ahLst/>
            <a:cxnLst/>
            <a:rect l="l" t="t" r="r" b="b"/>
            <a:pathLst>
              <a:path w="8254" h="59054">
                <a:moveTo>
                  <a:pt x="0" y="0"/>
                </a:moveTo>
                <a:lnTo>
                  <a:pt x="3789" y="14586"/>
                </a:lnTo>
                <a:lnTo>
                  <a:pt x="6399" y="29256"/>
                </a:lnTo>
                <a:lnTo>
                  <a:pt x="7826" y="43984"/>
                </a:lnTo>
                <a:lnTo>
                  <a:pt x="8066" y="58744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89421" y="3887178"/>
            <a:ext cx="78740" cy="74930"/>
          </a:xfrm>
          <a:custGeom>
            <a:avLst/>
            <a:gdLst/>
            <a:ahLst/>
            <a:cxnLst/>
            <a:rect l="l" t="t" r="r" b="b"/>
            <a:pathLst>
              <a:path w="78740" h="74929">
                <a:moveTo>
                  <a:pt x="0" y="74916"/>
                </a:moveTo>
                <a:lnTo>
                  <a:pt x="16128" y="54952"/>
                </a:lnTo>
                <a:lnTo>
                  <a:pt x="34601" y="35762"/>
                </a:lnTo>
                <a:lnTo>
                  <a:pt x="55340" y="17420"/>
                </a:lnTo>
                <a:lnTo>
                  <a:pt x="78271" y="0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57350" y="3933187"/>
            <a:ext cx="38100" cy="64769"/>
          </a:xfrm>
          <a:custGeom>
            <a:avLst/>
            <a:gdLst/>
            <a:ahLst/>
            <a:cxnLst/>
            <a:rect l="l" t="t" r="r" b="b"/>
            <a:pathLst>
              <a:path w="38100" h="64770">
                <a:moveTo>
                  <a:pt x="0" y="64610"/>
                </a:moveTo>
                <a:lnTo>
                  <a:pt x="6951" y="47950"/>
                </a:lnTo>
                <a:lnTo>
                  <a:pt x="15605" y="31597"/>
                </a:lnTo>
                <a:lnTo>
                  <a:pt x="25933" y="15598"/>
                </a:lnTo>
                <a:lnTo>
                  <a:pt x="37909" y="0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98219" y="4019738"/>
            <a:ext cx="137795" cy="62865"/>
          </a:xfrm>
          <a:custGeom>
            <a:avLst/>
            <a:gdLst/>
            <a:ahLst/>
            <a:cxnLst/>
            <a:rect l="l" t="t" r="r" b="b"/>
            <a:pathLst>
              <a:path w="137795" h="62864">
                <a:moveTo>
                  <a:pt x="0" y="0"/>
                </a:moveTo>
                <a:lnTo>
                  <a:pt x="36628" y="13776"/>
                </a:lnTo>
                <a:lnTo>
                  <a:pt x="71763" y="28844"/>
                </a:lnTo>
                <a:lnTo>
                  <a:pt x="105311" y="45160"/>
                </a:lnTo>
                <a:lnTo>
                  <a:pt x="137176" y="62682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32368" y="4446416"/>
            <a:ext cx="24130" cy="66040"/>
          </a:xfrm>
          <a:custGeom>
            <a:avLst/>
            <a:gdLst/>
            <a:ahLst/>
            <a:cxnLst/>
            <a:rect l="l" t="t" r="r" b="b"/>
            <a:pathLst>
              <a:path w="24129" h="66039">
                <a:moveTo>
                  <a:pt x="23940" y="65949"/>
                </a:moveTo>
                <a:lnTo>
                  <a:pt x="16326" y="49684"/>
                </a:lnTo>
                <a:lnTo>
                  <a:pt x="9793" y="33258"/>
                </a:lnTo>
                <a:lnTo>
                  <a:pt x="4349" y="16690"/>
                </a:lnTo>
                <a:lnTo>
                  <a:pt x="0" y="0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44376" y="2718492"/>
            <a:ext cx="7410450" cy="24676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640330" marR="80645" indent="-2628265">
              <a:lnSpc>
                <a:spcPct val="102099"/>
              </a:lnSpc>
              <a:spcBef>
                <a:spcPts val="70"/>
              </a:spcBef>
            </a:pPr>
            <a:r>
              <a:rPr sz="2450" spc="10" dirty="0">
                <a:latin typeface="Arial"/>
                <a:cs typeface="Arial"/>
              </a:rPr>
              <a:t>The organizing paradox: </a:t>
            </a:r>
            <a:r>
              <a:rPr sz="2450" spc="15" dirty="0">
                <a:latin typeface="Arial"/>
                <a:cs typeface="Arial"/>
              </a:rPr>
              <a:t>why </a:t>
            </a:r>
            <a:r>
              <a:rPr sz="2450" spc="10" dirty="0">
                <a:latin typeface="Arial"/>
                <a:cs typeface="Arial"/>
              </a:rPr>
              <a:t>change </a:t>
            </a:r>
            <a:r>
              <a:rPr sz="2450" spc="5" dirty="0">
                <a:latin typeface="Arial"/>
                <a:cs typeface="Arial"/>
              </a:rPr>
              <a:t>is </a:t>
            </a:r>
            <a:r>
              <a:rPr sz="2450" spc="10" dirty="0">
                <a:latin typeface="Arial"/>
                <a:cs typeface="Arial"/>
              </a:rPr>
              <a:t>so </a:t>
            </a:r>
            <a:r>
              <a:rPr sz="2450" spc="0" dirty="0">
                <a:latin typeface="Arial"/>
                <a:cs typeface="Arial"/>
              </a:rPr>
              <a:t>difficult</a:t>
            </a:r>
            <a:r>
              <a:rPr sz="2450" spc="-8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in  </a:t>
            </a:r>
            <a:r>
              <a:rPr sz="2450" spc="10" dirty="0">
                <a:latin typeface="Arial"/>
                <a:cs typeface="Arial"/>
              </a:rPr>
              <a:t>organizations?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4298950" marR="445134">
              <a:lnSpc>
                <a:spcPct val="100000"/>
              </a:lnSpc>
              <a:spcBef>
                <a:spcPts val="1839"/>
              </a:spcBef>
            </a:pPr>
            <a:r>
              <a:rPr sz="2250" spc="5" dirty="0">
                <a:latin typeface="Times New Roman"/>
                <a:cs typeface="Times New Roman"/>
              </a:rPr>
              <a:t>Because </a:t>
            </a:r>
            <a:r>
              <a:rPr sz="2250" spc="0" dirty="0">
                <a:latin typeface="Times New Roman"/>
                <a:cs typeface="Times New Roman"/>
              </a:rPr>
              <a:t>reinforcement  implies</a:t>
            </a:r>
            <a:r>
              <a:rPr sz="2250" spc="-5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resistance</a:t>
            </a:r>
            <a:endParaRPr sz="2250">
              <a:latin typeface="Times New Roman"/>
              <a:cs typeface="Times New Roman"/>
            </a:endParaRPr>
          </a:p>
          <a:p>
            <a:pPr marL="4298950">
              <a:lnSpc>
                <a:spcPct val="100000"/>
              </a:lnSpc>
              <a:spcBef>
                <a:spcPts val="85"/>
              </a:spcBef>
            </a:pPr>
            <a:r>
              <a:rPr sz="2250" spc="0" dirty="0">
                <a:latin typeface="Times New Roman"/>
                <a:cs typeface="Times New Roman"/>
              </a:rPr>
              <a:t>to </a:t>
            </a:r>
            <a:r>
              <a:rPr sz="2250" spc="5" dirty="0">
                <a:latin typeface="Times New Roman"/>
                <a:cs typeface="Times New Roman"/>
              </a:rPr>
              <a:t>change </a:t>
            </a:r>
            <a:r>
              <a:rPr sz="2250" spc="15" dirty="0">
                <a:latin typeface="Times New Roman"/>
                <a:cs typeface="Times New Roman"/>
              </a:rPr>
              <a:t>…BY</a:t>
            </a:r>
            <a:r>
              <a:rPr sz="2250" spc="-13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DESIGN!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0" dirty="0"/>
              <a:t>In </a:t>
            </a:r>
            <a:r>
              <a:rPr spc="5" dirty="0"/>
              <a:t>class discussion: what </a:t>
            </a:r>
            <a:r>
              <a:rPr spc="0" dirty="0"/>
              <a:t>is</a:t>
            </a:r>
            <a:r>
              <a:rPr spc="-60" dirty="0"/>
              <a:t> </a:t>
            </a:r>
            <a:r>
              <a:rPr spc="10"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1613723"/>
            <a:ext cx="312801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orga</a:t>
            </a:r>
            <a:r>
              <a:rPr sz="3700" b="1" spc="0" dirty="0">
                <a:solidFill>
                  <a:srgbClr val="09213B"/>
                </a:solidFill>
                <a:latin typeface="Arial"/>
                <a:cs typeface="Arial"/>
              </a:rPr>
              <a:t>ni</a:t>
            </a: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za</a:t>
            </a:r>
            <a:r>
              <a:rPr sz="3700" b="1" spc="0" dirty="0">
                <a:solidFill>
                  <a:srgbClr val="09213B"/>
                </a:solidFill>
                <a:latin typeface="Arial"/>
                <a:cs typeface="Arial"/>
              </a:rPr>
              <a:t>tion</a:t>
            </a:r>
            <a:r>
              <a:rPr sz="3700" b="1" spc="10" dirty="0">
                <a:solidFill>
                  <a:srgbClr val="09213B"/>
                </a:solidFill>
                <a:latin typeface="Arial"/>
                <a:cs typeface="Arial"/>
              </a:rPr>
              <a:t>?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5602" y="6370161"/>
            <a:ext cx="515810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50" spc="-5" dirty="0">
                <a:solidFill>
                  <a:srgbClr val="FF0000"/>
                </a:solidFill>
                <a:latin typeface="Arial"/>
                <a:cs typeface="Arial"/>
              </a:rPr>
              <a:t>SHI(F)T</a:t>
            </a:r>
            <a:r>
              <a:rPr sz="455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550" dirty="0">
                <a:solidFill>
                  <a:srgbClr val="FF0000"/>
                </a:solidFill>
                <a:latin typeface="Arial"/>
                <a:cs typeface="Arial"/>
              </a:rPr>
              <a:t>HAPPENS!</a:t>
            </a:r>
            <a:endParaRPr sz="4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1715" y="2723304"/>
            <a:ext cx="6552471" cy="3383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114125"/>
            <a:ext cx="7233284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Project #1 Overview Defining</a:t>
            </a:r>
            <a:r>
              <a:rPr spc="-55" dirty="0"/>
              <a:t> </a:t>
            </a:r>
            <a:r>
              <a:rPr spc="10"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1613723"/>
            <a:ext cx="5426075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Organizational</a:t>
            </a:r>
            <a:r>
              <a:rPr sz="3700" b="1" spc="-20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Accident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9409" y="2764508"/>
            <a:ext cx="3744595" cy="26790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35"/>
              </a:spcBef>
            </a:pPr>
            <a:r>
              <a:rPr sz="2450" spc="15" dirty="0">
                <a:latin typeface="Arial"/>
                <a:cs typeface="Arial"/>
              </a:rPr>
              <a:t>When </a:t>
            </a:r>
            <a:r>
              <a:rPr sz="2450" spc="5" dirty="0">
                <a:latin typeface="Arial"/>
                <a:cs typeface="Arial"/>
              </a:rPr>
              <a:t>SHI(F)T</a:t>
            </a:r>
            <a:r>
              <a:rPr sz="2450" spc="-100" dirty="0">
                <a:latin typeface="Arial"/>
                <a:cs typeface="Arial"/>
              </a:rPr>
              <a:t> </a:t>
            </a:r>
            <a:r>
              <a:rPr sz="2450" spc="15" dirty="0">
                <a:latin typeface="Arial"/>
                <a:cs typeface="Arial"/>
              </a:rPr>
              <a:t>HAPPENS,</a:t>
            </a:r>
            <a:endParaRPr sz="2450">
              <a:latin typeface="Arial"/>
              <a:cs typeface="Arial"/>
            </a:endParaRPr>
          </a:p>
          <a:p>
            <a:pPr marL="240665" marR="233045" algn="ctr">
              <a:lnSpc>
                <a:spcPct val="102099"/>
              </a:lnSpc>
            </a:pPr>
            <a:r>
              <a:rPr sz="2450" spc="5" dirty="0">
                <a:latin typeface="Arial"/>
                <a:cs typeface="Arial"/>
              </a:rPr>
              <a:t>persistence is seriously  </a:t>
            </a:r>
            <a:r>
              <a:rPr sz="2450" spc="10" dirty="0">
                <a:latin typeface="Arial"/>
                <a:cs typeface="Arial"/>
              </a:rPr>
              <a:t>questioned</a:t>
            </a:r>
            <a:endParaRPr sz="2450">
              <a:latin typeface="Arial"/>
              <a:cs typeface="Arial"/>
            </a:endParaRPr>
          </a:p>
          <a:p>
            <a:pPr marL="12065" marR="5080" indent="-635" algn="ctr">
              <a:lnSpc>
                <a:spcPts val="3000"/>
              </a:lnSpc>
              <a:spcBef>
                <a:spcPts val="5"/>
              </a:spcBef>
            </a:pPr>
            <a:r>
              <a:rPr sz="2450" spc="10" dirty="0">
                <a:latin typeface="Arial"/>
                <a:cs typeface="Arial"/>
              </a:rPr>
              <a:t>So, </a:t>
            </a:r>
            <a:r>
              <a:rPr sz="2450" spc="0" dirty="0">
                <a:latin typeface="Arial"/>
                <a:cs typeface="Arial"/>
              </a:rPr>
              <a:t>it </a:t>
            </a:r>
            <a:r>
              <a:rPr sz="2450" spc="5" dirty="0">
                <a:latin typeface="Arial"/>
                <a:cs typeface="Arial"/>
              </a:rPr>
              <a:t>is interesting to  </a:t>
            </a:r>
            <a:r>
              <a:rPr sz="2450" spc="10" dirty="0">
                <a:latin typeface="Arial"/>
                <a:cs typeface="Arial"/>
              </a:rPr>
              <a:t>analyze </a:t>
            </a:r>
            <a:r>
              <a:rPr sz="2450" spc="15" dirty="0">
                <a:latin typeface="Arial"/>
                <a:cs typeface="Arial"/>
              </a:rPr>
              <a:t>how</a:t>
            </a:r>
            <a:r>
              <a:rPr sz="2450" spc="-8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organizations  </a:t>
            </a:r>
            <a:r>
              <a:rPr sz="2450" spc="15" dirty="0">
                <a:latin typeface="Arial"/>
                <a:cs typeface="Arial"/>
              </a:rPr>
              <a:t>manage </a:t>
            </a:r>
            <a:r>
              <a:rPr sz="2450" spc="5" dirty="0">
                <a:latin typeface="Arial"/>
                <a:cs typeface="Arial"/>
              </a:rPr>
              <a:t>to react (or </a:t>
            </a:r>
            <a:r>
              <a:rPr sz="2450" spc="0" dirty="0">
                <a:latin typeface="Arial"/>
                <a:cs typeface="Arial"/>
              </a:rPr>
              <a:t>fail </a:t>
            </a:r>
            <a:r>
              <a:rPr sz="2450" spc="5" dirty="0">
                <a:latin typeface="Arial"/>
                <a:cs typeface="Arial"/>
              </a:rPr>
              <a:t>to)  to the</a:t>
            </a:r>
            <a:r>
              <a:rPr sz="2450" spc="-1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unexpected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4138" y="2667428"/>
            <a:ext cx="3405247" cy="255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5824" y="3337940"/>
            <a:ext cx="2591734" cy="2581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2005" y="1114125"/>
            <a:ext cx="7233284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Project #1 Overview Defining</a:t>
            </a:r>
            <a:r>
              <a:rPr spc="-55" dirty="0"/>
              <a:t> </a:t>
            </a:r>
            <a:r>
              <a:rPr spc="10" dirty="0"/>
              <a:t>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42005" y="1613723"/>
            <a:ext cx="5426075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Organizational</a:t>
            </a:r>
            <a:r>
              <a:rPr sz="3700" b="1" spc="-20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Accident</a:t>
            </a:r>
            <a:endParaRPr sz="3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0572" y="2665904"/>
            <a:ext cx="746315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-25" dirty="0">
                <a:latin typeface="Arial"/>
                <a:cs typeface="Arial"/>
              </a:rPr>
              <a:t>Two </a:t>
            </a:r>
            <a:r>
              <a:rPr sz="2450" spc="5" dirty="0">
                <a:latin typeface="Arial"/>
                <a:cs typeface="Arial"/>
              </a:rPr>
              <a:t>perspectives to </a:t>
            </a:r>
            <a:r>
              <a:rPr sz="2450" spc="10" dirty="0">
                <a:latin typeface="Arial"/>
                <a:cs typeface="Arial"/>
              </a:rPr>
              <a:t>analyze </a:t>
            </a:r>
            <a:r>
              <a:rPr sz="2450" spc="5" dirty="0">
                <a:latin typeface="Arial"/>
                <a:cs typeface="Arial"/>
              </a:rPr>
              <a:t>organizational</a:t>
            </a:r>
            <a:r>
              <a:rPr sz="2450" spc="60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accidents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9458" y="3305073"/>
            <a:ext cx="3405248" cy="2550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77887" y="6038192"/>
            <a:ext cx="123507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b="1" spc="5" dirty="0">
                <a:latin typeface="Times New Roman"/>
                <a:cs typeface="Times New Roman"/>
              </a:rPr>
              <a:t>Disaster!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8649" y="5965880"/>
            <a:ext cx="311975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b="1" spc="5" dirty="0">
                <a:latin typeface="Times New Roman"/>
                <a:cs typeface="Times New Roman"/>
              </a:rPr>
              <a:t>Accidental</a:t>
            </a:r>
            <a:r>
              <a:rPr sz="2450" b="1" spc="-55" dirty="0">
                <a:latin typeface="Times New Roman"/>
                <a:cs typeface="Times New Roman"/>
              </a:rPr>
              <a:t> </a:t>
            </a:r>
            <a:r>
              <a:rPr sz="2450" b="1" spc="10" dirty="0">
                <a:latin typeface="Times New Roman"/>
                <a:cs typeface="Times New Roman"/>
              </a:rPr>
              <a:t>Innovation!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37011" y="3387243"/>
            <a:ext cx="5327015" cy="2601595"/>
          </a:xfrm>
          <a:custGeom>
            <a:avLst/>
            <a:gdLst/>
            <a:ahLst/>
            <a:cxnLst/>
            <a:rect l="l" t="t" r="r" b="b"/>
            <a:pathLst>
              <a:path w="5327015" h="2601595">
                <a:moveTo>
                  <a:pt x="1110170" y="436599"/>
                </a:moveTo>
                <a:lnTo>
                  <a:pt x="1324707" y="941487"/>
                </a:lnTo>
                <a:lnTo>
                  <a:pt x="289008" y="996048"/>
                </a:lnTo>
                <a:lnTo>
                  <a:pt x="970351" y="1396152"/>
                </a:lnTo>
                <a:lnTo>
                  <a:pt x="0" y="1550918"/>
                </a:lnTo>
                <a:lnTo>
                  <a:pt x="821161" y="1851179"/>
                </a:lnTo>
                <a:lnTo>
                  <a:pt x="316873" y="2146862"/>
                </a:lnTo>
                <a:lnTo>
                  <a:pt x="1184888" y="2196844"/>
                </a:lnTo>
                <a:lnTo>
                  <a:pt x="1212507" y="2601527"/>
                </a:lnTo>
                <a:lnTo>
                  <a:pt x="1856120" y="2182994"/>
                </a:lnTo>
                <a:lnTo>
                  <a:pt x="2341216" y="2182994"/>
                </a:lnTo>
                <a:lnTo>
                  <a:pt x="2434385" y="2092060"/>
                </a:lnTo>
                <a:lnTo>
                  <a:pt x="2934385" y="2092060"/>
                </a:lnTo>
                <a:lnTo>
                  <a:pt x="3003527" y="1919229"/>
                </a:lnTo>
                <a:lnTo>
                  <a:pt x="3649235" y="1919229"/>
                </a:lnTo>
                <a:lnTo>
                  <a:pt x="3610150" y="1728330"/>
                </a:lnTo>
                <a:lnTo>
                  <a:pt x="4417349" y="1728330"/>
                </a:lnTo>
                <a:lnTo>
                  <a:pt x="4039226" y="1482629"/>
                </a:lnTo>
                <a:lnTo>
                  <a:pt x="4505289" y="1359780"/>
                </a:lnTo>
                <a:lnTo>
                  <a:pt x="4188415" y="1132386"/>
                </a:lnTo>
                <a:lnTo>
                  <a:pt x="5326451" y="800331"/>
                </a:lnTo>
                <a:lnTo>
                  <a:pt x="4039226" y="786721"/>
                </a:lnTo>
                <a:lnTo>
                  <a:pt x="4057138" y="768654"/>
                </a:lnTo>
                <a:lnTo>
                  <a:pt x="2108386" y="768654"/>
                </a:lnTo>
                <a:lnTo>
                  <a:pt x="1110170" y="436599"/>
                </a:lnTo>
                <a:close/>
              </a:path>
              <a:path w="5327015" h="2601595">
                <a:moveTo>
                  <a:pt x="2341216" y="2182994"/>
                </a:moveTo>
                <a:lnTo>
                  <a:pt x="1856120" y="2182994"/>
                </a:lnTo>
                <a:lnTo>
                  <a:pt x="2145376" y="2374134"/>
                </a:lnTo>
                <a:lnTo>
                  <a:pt x="2341216" y="2182994"/>
                </a:lnTo>
                <a:close/>
              </a:path>
              <a:path w="5327015" h="2601595">
                <a:moveTo>
                  <a:pt x="2934385" y="2092060"/>
                </a:moveTo>
                <a:lnTo>
                  <a:pt x="2434385" y="2092060"/>
                </a:lnTo>
                <a:lnTo>
                  <a:pt x="2863461" y="2269350"/>
                </a:lnTo>
                <a:lnTo>
                  <a:pt x="2934385" y="2092060"/>
                </a:lnTo>
                <a:close/>
              </a:path>
              <a:path w="5327015" h="2601595">
                <a:moveTo>
                  <a:pt x="3649235" y="1919229"/>
                </a:moveTo>
                <a:lnTo>
                  <a:pt x="3003527" y="1919229"/>
                </a:lnTo>
                <a:lnTo>
                  <a:pt x="3684621" y="2092060"/>
                </a:lnTo>
                <a:lnTo>
                  <a:pt x="3649235" y="1919229"/>
                </a:lnTo>
                <a:close/>
              </a:path>
              <a:path w="5327015" h="2601595">
                <a:moveTo>
                  <a:pt x="4417349" y="1728330"/>
                </a:moveTo>
                <a:lnTo>
                  <a:pt x="3610150" y="1728330"/>
                </a:lnTo>
                <a:lnTo>
                  <a:pt x="4654972" y="1882735"/>
                </a:lnTo>
                <a:lnTo>
                  <a:pt x="4417349" y="1728330"/>
                </a:lnTo>
                <a:close/>
              </a:path>
              <a:path w="5327015" h="2601595">
                <a:moveTo>
                  <a:pt x="2397396" y="227272"/>
                </a:moveTo>
                <a:lnTo>
                  <a:pt x="2108386" y="768654"/>
                </a:lnTo>
                <a:lnTo>
                  <a:pt x="4057138" y="768654"/>
                </a:lnTo>
                <a:lnTo>
                  <a:pt x="4129378" y="695788"/>
                </a:lnTo>
                <a:lnTo>
                  <a:pt x="3581792" y="695788"/>
                </a:lnTo>
                <a:lnTo>
                  <a:pt x="3598024" y="522955"/>
                </a:lnTo>
                <a:lnTo>
                  <a:pt x="2826471" y="522955"/>
                </a:lnTo>
                <a:lnTo>
                  <a:pt x="2397396" y="227272"/>
                </a:lnTo>
                <a:close/>
              </a:path>
              <a:path w="5327015" h="2601595">
                <a:moveTo>
                  <a:pt x="4440435" y="382038"/>
                </a:moveTo>
                <a:lnTo>
                  <a:pt x="3581792" y="695788"/>
                </a:lnTo>
                <a:lnTo>
                  <a:pt x="4129378" y="695788"/>
                </a:lnTo>
                <a:lnTo>
                  <a:pt x="4440435" y="382038"/>
                </a:lnTo>
                <a:close/>
              </a:path>
              <a:path w="5327015" h="2601595">
                <a:moveTo>
                  <a:pt x="3647139" y="0"/>
                </a:moveTo>
                <a:lnTo>
                  <a:pt x="2826471" y="522955"/>
                </a:lnTo>
                <a:lnTo>
                  <a:pt x="3598024" y="522955"/>
                </a:lnTo>
                <a:lnTo>
                  <a:pt x="364713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7010" y="3387244"/>
            <a:ext cx="5327015" cy="2601595"/>
          </a:xfrm>
          <a:custGeom>
            <a:avLst/>
            <a:gdLst/>
            <a:ahLst/>
            <a:cxnLst/>
            <a:rect l="l" t="t" r="r" b="b"/>
            <a:pathLst>
              <a:path w="5327015" h="2601595">
                <a:moveTo>
                  <a:pt x="2826471" y="522955"/>
                </a:moveTo>
                <a:lnTo>
                  <a:pt x="3647140" y="0"/>
                </a:lnTo>
                <a:lnTo>
                  <a:pt x="3581792" y="695788"/>
                </a:lnTo>
                <a:lnTo>
                  <a:pt x="4440435" y="382039"/>
                </a:lnTo>
                <a:lnTo>
                  <a:pt x="4039226" y="786721"/>
                </a:lnTo>
                <a:lnTo>
                  <a:pt x="5326451" y="800330"/>
                </a:lnTo>
                <a:lnTo>
                  <a:pt x="4188414" y="1132387"/>
                </a:lnTo>
                <a:lnTo>
                  <a:pt x="4505289" y="1359779"/>
                </a:lnTo>
                <a:lnTo>
                  <a:pt x="4039226" y="1482629"/>
                </a:lnTo>
                <a:lnTo>
                  <a:pt x="4654972" y="1882734"/>
                </a:lnTo>
                <a:lnTo>
                  <a:pt x="3610150" y="1728329"/>
                </a:lnTo>
                <a:lnTo>
                  <a:pt x="3684622" y="2092060"/>
                </a:lnTo>
                <a:lnTo>
                  <a:pt x="3003527" y="1919228"/>
                </a:lnTo>
                <a:lnTo>
                  <a:pt x="2863461" y="2269350"/>
                </a:lnTo>
                <a:lnTo>
                  <a:pt x="2434385" y="2092060"/>
                </a:lnTo>
                <a:lnTo>
                  <a:pt x="2145376" y="2374134"/>
                </a:lnTo>
                <a:lnTo>
                  <a:pt x="1856120" y="2182993"/>
                </a:lnTo>
                <a:lnTo>
                  <a:pt x="1212507" y="2601526"/>
                </a:lnTo>
                <a:lnTo>
                  <a:pt x="1184889" y="2196844"/>
                </a:lnTo>
                <a:lnTo>
                  <a:pt x="316874" y="2146861"/>
                </a:lnTo>
                <a:lnTo>
                  <a:pt x="821161" y="1851179"/>
                </a:lnTo>
                <a:lnTo>
                  <a:pt x="0" y="1550919"/>
                </a:lnTo>
                <a:lnTo>
                  <a:pt x="970351" y="1396152"/>
                </a:lnTo>
                <a:lnTo>
                  <a:pt x="289008" y="996047"/>
                </a:lnTo>
                <a:lnTo>
                  <a:pt x="1324707" y="941487"/>
                </a:lnTo>
                <a:lnTo>
                  <a:pt x="1110171" y="436598"/>
                </a:lnTo>
                <a:lnTo>
                  <a:pt x="2108387" y="768654"/>
                </a:lnTo>
                <a:lnTo>
                  <a:pt x="2397396" y="227271"/>
                </a:lnTo>
                <a:lnTo>
                  <a:pt x="2826471" y="522955"/>
                </a:lnTo>
                <a:close/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33319" y="4190528"/>
            <a:ext cx="2559050" cy="7854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46405" marR="5080" indent="-434340">
              <a:lnSpc>
                <a:spcPct val="102099"/>
              </a:lnSpc>
              <a:spcBef>
                <a:spcPts val="70"/>
              </a:spcBef>
            </a:pPr>
            <a:r>
              <a:rPr sz="2450" b="1" spc="15" dirty="0">
                <a:latin typeface="Times New Roman"/>
                <a:cs typeface="Times New Roman"/>
              </a:rPr>
              <a:t>What </a:t>
            </a:r>
            <a:r>
              <a:rPr sz="2450" b="1" spc="10" dirty="0">
                <a:latin typeface="Times New Roman"/>
                <a:cs typeface="Times New Roman"/>
              </a:rPr>
              <a:t>do </a:t>
            </a:r>
            <a:r>
              <a:rPr sz="2450" b="1" spc="5" dirty="0">
                <a:latin typeface="Times New Roman"/>
                <a:cs typeface="Times New Roman"/>
              </a:rPr>
              <a:t>they</a:t>
            </a:r>
            <a:r>
              <a:rPr sz="2450" b="1" spc="-90" dirty="0">
                <a:latin typeface="Times New Roman"/>
                <a:cs typeface="Times New Roman"/>
              </a:rPr>
              <a:t> </a:t>
            </a:r>
            <a:r>
              <a:rPr sz="2450" b="1" spc="10" dirty="0">
                <a:latin typeface="Times New Roman"/>
                <a:cs typeface="Times New Roman"/>
              </a:rPr>
              <a:t>have  </a:t>
            </a:r>
            <a:r>
              <a:rPr sz="2450" b="1" spc="5" dirty="0">
                <a:latin typeface="Times New Roman"/>
                <a:cs typeface="Times New Roman"/>
              </a:rPr>
              <a:t>in</a:t>
            </a:r>
            <a:r>
              <a:rPr sz="2450" b="1" spc="-5" dirty="0">
                <a:latin typeface="Times New Roman"/>
                <a:cs typeface="Times New Roman"/>
              </a:rPr>
              <a:t> </a:t>
            </a:r>
            <a:r>
              <a:rPr sz="2450" b="1" spc="10" dirty="0">
                <a:latin typeface="Times New Roman"/>
                <a:cs typeface="Times New Roman"/>
              </a:rPr>
              <a:t>common?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114125"/>
            <a:ext cx="7233284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Project #1 Overview Defining</a:t>
            </a:r>
            <a:r>
              <a:rPr spc="-55" dirty="0"/>
              <a:t> </a:t>
            </a:r>
            <a:r>
              <a:rPr spc="10"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1613723"/>
            <a:ext cx="5426075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Organizational</a:t>
            </a:r>
            <a:r>
              <a:rPr sz="3700" b="1" spc="-20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Accident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5677" y="3257533"/>
            <a:ext cx="2680970" cy="1661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100699"/>
              </a:lnSpc>
              <a:spcBef>
                <a:spcPts val="110"/>
              </a:spcBef>
            </a:pPr>
            <a:r>
              <a:rPr sz="2450" spc="150" dirty="0">
                <a:latin typeface="Lucida Sans"/>
                <a:cs typeface="Lucida Sans"/>
              </a:rPr>
              <a:t>In</a:t>
            </a:r>
            <a:r>
              <a:rPr sz="2450" spc="-560" dirty="0">
                <a:latin typeface="Lucida Sans"/>
                <a:cs typeface="Lucida Sans"/>
              </a:rPr>
              <a:t> </a:t>
            </a:r>
            <a:r>
              <a:rPr sz="2450" spc="25" dirty="0">
                <a:latin typeface="Lucida Sans"/>
                <a:cs typeface="Lucida Sans"/>
              </a:rPr>
              <a:t>the status </a:t>
            </a:r>
            <a:r>
              <a:rPr sz="2450" spc="-105" dirty="0">
                <a:latin typeface="Lucida Sans"/>
                <a:cs typeface="Lucida Sans"/>
              </a:rPr>
              <a:t>quo  </a:t>
            </a:r>
            <a:r>
              <a:rPr sz="2450" spc="15" dirty="0">
                <a:latin typeface="Lucida Sans"/>
                <a:cs typeface="Lucida Sans"/>
              </a:rPr>
              <a:t>perspective  </a:t>
            </a:r>
            <a:r>
              <a:rPr sz="2450" spc="50" dirty="0">
                <a:latin typeface="Lucida Sans"/>
                <a:cs typeface="Lucida Sans"/>
              </a:rPr>
              <a:t>Innovation </a:t>
            </a:r>
            <a:r>
              <a:rPr sz="2450" spc="10" dirty="0">
                <a:latin typeface="Lucida Sans"/>
                <a:cs typeface="Lucida Sans"/>
              </a:rPr>
              <a:t>is  </a:t>
            </a:r>
            <a:r>
              <a:rPr sz="2450" spc="60" dirty="0">
                <a:latin typeface="Lucida Sans"/>
                <a:cs typeface="Lucida Sans"/>
              </a:rPr>
              <a:t>always</a:t>
            </a:r>
            <a:r>
              <a:rPr sz="2450" spc="-390" dirty="0">
                <a:latin typeface="Lucida Sans"/>
                <a:cs typeface="Lucida Sans"/>
              </a:rPr>
              <a:t> </a:t>
            </a:r>
            <a:r>
              <a:rPr sz="3300" b="1" spc="50" dirty="0">
                <a:solidFill>
                  <a:srgbClr val="FF0000"/>
                </a:solidFill>
                <a:latin typeface="Tahoma"/>
                <a:cs typeface="Tahoma"/>
              </a:rPr>
              <a:t>wrong!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5912" y="2398474"/>
            <a:ext cx="3705012" cy="4929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114125"/>
            <a:ext cx="7233284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Project #1 Overview Defining</a:t>
            </a:r>
            <a:r>
              <a:rPr spc="-55" dirty="0"/>
              <a:t> </a:t>
            </a:r>
            <a:r>
              <a:rPr spc="10" dirty="0"/>
              <a:t>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Organizational</a:t>
            </a:r>
            <a:r>
              <a:rPr spc="-140" dirty="0"/>
              <a:t> </a:t>
            </a:r>
            <a:r>
              <a:rPr spc="5" dirty="0"/>
              <a:t>Accident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imes New Roman"/>
              <a:cs typeface="Times New Roman"/>
            </a:endParaRPr>
          </a:p>
          <a:p>
            <a:pPr marL="367665" marR="5080" indent="-354965">
              <a:lnSpc>
                <a:spcPct val="99700"/>
              </a:lnSpc>
              <a:buSzPct val="74137"/>
              <a:buFont typeface="Wingdings"/>
              <a:buChar char=""/>
              <a:tabLst>
                <a:tab pos="368300" algn="l"/>
              </a:tabLst>
            </a:pPr>
            <a:r>
              <a:rPr sz="2900" b="0" spc="-5" dirty="0">
                <a:solidFill>
                  <a:srgbClr val="000000"/>
                </a:solidFill>
                <a:latin typeface="Arial"/>
                <a:cs typeface="Arial"/>
              </a:rPr>
              <a:t>Use OB theories to perform a case study  analysis of an organizational accident of your  choice (disaster or</a:t>
            </a:r>
            <a:r>
              <a:rPr sz="2900" b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900" b="0" spc="-5" dirty="0">
                <a:solidFill>
                  <a:srgbClr val="000000"/>
                </a:solidFill>
                <a:latin typeface="Arial"/>
                <a:cs typeface="Arial"/>
              </a:rPr>
              <a:t>breakthrough)</a:t>
            </a:r>
            <a:endParaRPr sz="2900">
              <a:latin typeface="Arial"/>
              <a:cs typeface="Arial"/>
            </a:endParaRPr>
          </a:p>
          <a:p>
            <a:pPr marL="367665" marR="106680" indent="-354965">
              <a:lnSpc>
                <a:spcPct val="100099"/>
              </a:lnSpc>
              <a:spcBef>
                <a:spcPts val="730"/>
              </a:spcBef>
              <a:buSzPct val="74137"/>
              <a:buFont typeface="Wingdings"/>
              <a:buChar char=""/>
              <a:tabLst>
                <a:tab pos="368300" algn="l"/>
              </a:tabLst>
            </a:pPr>
            <a:r>
              <a:rPr sz="2900" b="0" spc="-5" dirty="0">
                <a:solidFill>
                  <a:srgbClr val="000000"/>
                </a:solidFill>
                <a:latin typeface="Arial"/>
                <a:cs typeface="Arial"/>
              </a:rPr>
              <a:t>Use an engineering management standpoint  (e.g. technology-based, engineering case,  project management failure,</a:t>
            </a:r>
            <a:r>
              <a:rPr sz="29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900" b="0" spc="-5" dirty="0">
                <a:solidFill>
                  <a:srgbClr val="000000"/>
                </a:solidFill>
                <a:latin typeface="Arial"/>
                <a:cs typeface="Arial"/>
              </a:rPr>
              <a:t>etc.)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114125"/>
            <a:ext cx="7233284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Project #1 Overview Defining</a:t>
            </a:r>
            <a:r>
              <a:rPr spc="-55" dirty="0"/>
              <a:t> </a:t>
            </a:r>
            <a:r>
              <a:rPr spc="10"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1613723"/>
            <a:ext cx="5426075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Organizational</a:t>
            </a:r>
            <a:r>
              <a:rPr sz="3700" b="1" spc="-20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Accident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2005" y="2708631"/>
            <a:ext cx="7980680" cy="427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20"/>
              </a:spcBef>
              <a:buSzPct val="75609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050" spc="-40" dirty="0">
                <a:latin typeface="Arial"/>
                <a:cs typeface="Arial"/>
              </a:rPr>
              <a:t>Your </a:t>
            </a:r>
            <a:r>
              <a:rPr sz="2050" spc="5" dirty="0">
                <a:latin typeface="Arial"/>
                <a:cs typeface="Arial"/>
              </a:rPr>
              <a:t>team </a:t>
            </a:r>
            <a:r>
              <a:rPr sz="2050" spc="0" dirty="0">
                <a:latin typeface="Arial"/>
                <a:cs typeface="Arial"/>
              </a:rPr>
              <a:t>will </a:t>
            </a:r>
            <a:r>
              <a:rPr sz="2050" spc="5" dirty="0">
                <a:latin typeface="Arial"/>
                <a:cs typeface="Arial"/>
              </a:rPr>
              <a:t>be </a:t>
            </a:r>
            <a:r>
              <a:rPr sz="2050" spc="0" dirty="0">
                <a:latin typeface="Arial"/>
                <a:cs typeface="Arial"/>
              </a:rPr>
              <a:t>responsible for giving two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0" dirty="0">
                <a:latin typeface="Arial"/>
                <a:cs typeface="Arial"/>
              </a:rPr>
              <a:t>presentations: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"/>
            </a:pPr>
            <a:endParaRPr sz="3000">
              <a:latin typeface="Times New Roman"/>
              <a:cs typeface="Times New Roman"/>
            </a:endParaRPr>
          </a:p>
          <a:p>
            <a:pPr marL="788035" marR="5080" lvl="1" indent="-302260">
              <a:lnSpc>
                <a:spcPct val="100499"/>
              </a:lnSpc>
              <a:buSzPct val="75675"/>
              <a:buChar char="–"/>
              <a:tabLst>
                <a:tab pos="781685" algn="l"/>
                <a:tab pos="782320" algn="l"/>
              </a:tabLst>
            </a:pPr>
            <a:r>
              <a:rPr sz="1850" spc="0" dirty="0">
                <a:latin typeface="Arial"/>
                <a:cs typeface="Arial"/>
              </a:rPr>
              <a:t>a </a:t>
            </a:r>
            <a:r>
              <a:rPr sz="1850" dirty="0">
                <a:latin typeface="Arial"/>
                <a:cs typeface="Arial"/>
              </a:rPr>
              <a:t>first </a:t>
            </a:r>
            <a:r>
              <a:rPr sz="1850" spc="0" dirty="0">
                <a:latin typeface="Arial"/>
                <a:cs typeface="Arial"/>
              </a:rPr>
              <a:t>max 15 minutes </a:t>
            </a:r>
            <a:r>
              <a:rPr sz="1850" dirty="0">
                <a:latin typeface="Arial"/>
                <a:cs typeface="Arial"/>
              </a:rPr>
              <a:t>presentation </a:t>
            </a:r>
            <a:r>
              <a:rPr sz="1850" spc="0" dirty="0">
                <a:latin typeface="Arial"/>
                <a:cs typeface="Arial"/>
              </a:rPr>
              <a:t>due during </a:t>
            </a:r>
            <a:r>
              <a:rPr sz="1850" dirty="0">
                <a:latin typeface="Arial"/>
                <a:cs typeface="Arial"/>
              </a:rPr>
              <a:t>the </a:t>
            </a:r>
            <a:r>
              <a:rPr sz="1850" spc="0" dirty="0">
                <a:latin typeface="Arial"/>
                <a:cs typeface="Arial"/>
              </a:rPr>
              <a:t>course </a:t>
            </a:r>
            <a:r>
              <a:rPr sz="1850" dirty="0">
                <a:latin typeface="Arial"/>
                <a:cs typeface="Arial"/>
              </a:rPr>
              <a:t>to  </a:t>
            </a:r>
            <a:r>
              <a:rPr sz="1850" spc="0" dirty="0">
                <a:latin typeface="Arial"/>
                <a:cs typeface="Arial"/>
              </a:rPr>
              <a:t>introduce </a:t>
            </a:r>
            <a:r>
              <a:rPr sz="1850" dirty="0">
                <a:latin typeface="Arial"/>
                <a:cs typeface="Arial"/>
              </a:rPr>
              <a:t>the </a:t>
            </a:r>
            <a:r>
              <a:rPr sz="1850" spc="0" dirty="0">
                <a:latin typeface="Arial"/>
                <a:cs typeface="Arial"/>
              </a:rPr>
              <a:t>case </a:t>
            </a:r>
            <a:r>
              <a:rPr sz="1850" dirty="0">
                <a:latin typeface="Arial"/>
                <a:cs typeface="Arial"/>
              </a:rPr>
              <a:t>to the </a:t>
            </a:r>
            <a:r>
              <a:rPr sz="1850" spc="0" dirty="0">
                <a:latin typeface="Arial"/>
                <a:cs typeface="Arial"/>
              </a:rPr>
              <a:t>class through an </a:t>
            </a:r>
            <a:r>
              <a:rPr sz="1850" dirty="0">
                <a:latin typeface="Arial"/>
                <a:cs typeface="Arial"/>
              </a:rPr>
              <a:t>appropriate narrative. </a:t>
            </a:r>
            <a:r>
              <a:rPr sz="1850" spc="0" dirty="0">
                <a:latin typeface="Arial"/>
                <a:cs typeface="Arial"/>
              </a:rPr>
              <a:t>The  </a:t>
            </a:r>
            <a:r>
              <a:rPr sz="1850" dirty="0">
                <a:latin typeface="Arial"/>
                <a:cs typeface="Arial"/>
              </a:rPr>
              <a:t>narrative </a:t>
            </a:r>
            <a:r>
              <a:rPr sz="1850" spc="0" dirty="0">
                <a:latin typeface="Arial"/>
                <a:cs typeface="Arial"/>
              </a:rPr>
              <a:t>must be followed by </a:t>
            </a:r>
            <a:r>
              <a:rPr sz="1850" dirty="0">
                <a:latin typeface="Arial"/>
                <a:cs typeface="Arial"/>
              </a:rPr>
              <a:t>2-3 </a:t>
            </a:r>
            <a:r>
              <a:rPr sz="1850" spc="0" dirty="0">
                <a:latin typeface="Arial"/>
                <a:cs typeface="Arial"/>
              </a:rPr>
              <a:t>questions/issues aimed at  </a:t>
            </a:r>
            <a:r>
              <a:rPr sz="1850" dirty="0">
                <a:latin typeface="Arial"/>
                <a:cs typeface="Arial"/>
              </a:rPr>
              <a:t>stimulating </a:t>
            </a:r>
            <a:r>
              <a:rPr sz="1850" spc="0" dirty="0">
                <a:latin typeface="Arial"/>
                <a:cs typeface="Arial"/>
              </a:rPr>
              <a:t>a discussion in </a:t>
            </a:r>
            <a:r>
              <a:rPr sz="1850" dirty="0">
                <a:latin typeface="Arial"/>
                <a:cs typeface="Arial"/>
              </a:rPr>
              <a:t>the </a:t>
            </a:r>
            <a:r>
              <a:rPr sz="1850" spc="0" dirty="0">
                <a:latin typeface="Arial"/>
                <a:cs typeface="Arial"/>
              </a:rPr>
              <a:t>class </a:t>
            </a:r>
            <a:r>
              <a:rPr sz="1850" dirty="0">
                <a:latin typeface="Arial"/>
                <a:cs typeface="Arial"/>
              </a:rPr>
              <a:t>after the presentation</a:t>
            </a:r>
            <a:endParaRPr sz="1850">
              <a:latin typeface="Arial"/>
              <a:cs typeface="Arial"/>
            </a:endParaRPr>
          </a:p>
          <a:p>
            <a:pPr marL="788035" marR="168275" lvl="1" indent="-302260">
              <a:lnSpc>
                <a:spcPct val="99500"/>
              </a:lnSpc>
              <a:spcBef>
                <a:spcPts val="515"/>
              </a:spcBef>
              <a:buSzPct val="75675"/>
              <a:buChar char="–"/>
              <a:tabLst>
                <a:tab pos="781685" algn="l"/>
                <a:tab pos="782320" algn="l"/>
                <a:tab pos="2888615" algn="l"/>
              </a:tabLst>
            </a:pPr>
            <a:r>
              <a:rPr sz="1850" spc="0" dirty="0">
                <a:latin typeface="Arial"/>
                <a:cs typeface="Arial"/>
              </a:rPr>
              <a:t>a 20 minute </a:t>
            </a:r>
            <a:r>
              <a:rPr sz="1850" dirty="0">
                <a:latin typeface="Arial"/>
                <a:cs typeface="Arial"/>
              </a:rPr>
              <a:t>final presentation </a:t>
            </a:r>
            <a:r>
              <a:rPr sz="1850" spc="0" dirty="0">
                <a:latin typeface="Arial"/>
                <a:cs typeface="Arial"/>
              </a:rPr>
              <a:t>showing your analysis of </a:t>
            </a:r>
            <a:r>
              <a:rPr sz="1850" dirty="0">
                <a:latin typeface="Arial"/>
                <a:cs typeface="Arial"/>
              </a:rPr>
              <a:t>the </a:t>
            </a:r>
            <a:r>
              <a:rPr sz="1850" spc="0" dirty="0">
                <a:latin typeface="Arial"/>
                <a:cs typeface="Arial"/>
              </a:rPr>
              <a:t>case  using </a:t>
            </a:r>
            <a:r>
              <a:rPr sz="1850" dirty="0">
                <a:latin typeface="Arial"/>
                <a:cs typeface="Arial"/>
              </a:rPr>
              <a:t>Reason’s theories </a:t>
            </a:r>
            <a:r>
              <a:rPr sz="1850" spc="0" dirty="0">
                <a:latin typeface="Arial"/>
                <a:cs typeface="Arial"/>
              </a:rPr>
              <a:t>AND at least THREE principals or</a:t>
            </a:r>
            <a:r>
              <a:rPr sz="1850" spc="-125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theories  </a:t>
            </a:r>
            <a:r>
              <a:rPr sz="1850" spc="0" dirty="0">
                <a:latin typeface="Arial"/>
                <a:cs typeface="Arial"/>
              </a:rPr>
              <a:t>presented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0" dirty="0">
                <a:latin typeface="Arial"/>
                <a:cs typeface="Arial"/>
              </a:rPr>
              <a:t>in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0" dirty="0">
                <a:latin typeface="Arial"/>
                <a:cs typeface="Arial"/>
              </a:rPr>
              <a:t>class.	This analysis should focus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spc="0" dirty="0">
                <a:latin typeface="Arial"/>
                <a:cs typeface="Arial"/>
              </a:rPr>
              <a:t>on:</a:t>
            </a:r>
            <a:endParaRPr sz="18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2700">
              <a:latin typeface="Times New Roman"/>
              <a:cs typeface="Times New Roman"/>
            </a:endParaRPr>
          </a:p>
          <a:p>
            <a:pPr marL="1195705" marR="157480" lvl="2" indent="-236854">
              <a:lnSpc>
                <a:spcPct val="100000"/>
              </a:lnSpc>
              <a:buSzPct val="75757"/>
              <a:buFont typeface="Wingdings"/>
              <a:buChar char=""/>
              <a:tabLst>
                <a:tab pos="1196340" algn="l"/>
              </a:tabLst>
            </a:pPr>
            <a:r>
              <a:rPr sz="1650" dirty="0">
                <a:latin typeface="Arial"/>
                <a:cs typeface="Arial"/>
              </a:rPr>
              <a:t>What were the organizational issues with the case and how do theories  explain the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problems?</a:t>
            </a:r>
            <a:endParaRPr sz="1650">
              <a:latin typeface="Arial"/>
              <a:cs typeface="Arial"/>
            </a:endParaRPr>
          </a:p>
          <a:p>
            <a:pPr marL="1195705" marR="215900" lvl="2" indent="-236854">
              <a:lnSpc>
                <a:spcPct val="100000"/>
              </a:lnSpc>
              <a:spcBef>
                <a:spcPts val="390"/>
              </a:spcBef>
              <a:buSzPct val="75757"/>
              <a:buFont typeface="Wingdings"/>
              <a:buChar char=""/>
              <a:tabLst>
                <a:tab pos="1196340" algn="l"/>
              </a:tabLst>
            </a:pPr>
            <a:r>
              <a:rPr sz="1650" dirty="0">
                <a:latin typeface="Arial"/>
                <a:cs typeface="Arial"/>
              </a:rPr>
              <a:t>What can we learn from studying this case that can be applied to other  similar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projects?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114125"/>
            <a:ext cx="7233284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Project #1 Overview Defining</a:t>
            </a:r>
            <a:r>
              <a:rPr spc="-55" dirty="0"/>
              <a:t> </a:t>
            </a:r>
            <a:r>
              <a:rPr spc="10"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1613723"/>
            <a:ext cx="5426075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Organizational</a:t>
            </a:r>
            <a:r>
              <a:rPr sz="3700" b="1" spc="-20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Accident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2005" y="2708631"/>
            <a:ext cx="8028940" cy="3790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5" dirty="0">
                <a:latin typeface="Arial"/>
                <a:cs typeface="Arial"/>
              </a:rPr>
              <a:t>Outline for the </a:t>
            </a:r>
            <a:r>
              <a:rPr sz="1650" b="1" dirty="0">
                <a:latin typeface="Arial"/>
                <a:cs typeface="Arial"/>
              </a:rPr>
              <a:t>first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presentation: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367665" marR="257810" indent="-3556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The headings below represent generic headers. They can be changed to reflect the  content of your presentation. The basic sections that should be included</a:t>
            </a:r>
            <a:r>
              <a:rPr sz="1650" spc="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are: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marL="367665" indent="-354965">
              <a:lnSpc>
                <a:spcPct val="100000"/>
              </a:lnSpc>
              <a:buSzPct val="75757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1650" spc="-15" dirty="0">
                <a:latin typeface="Arial"/>
                <a:cs typeface="Arial"/>
              </a:rPr>
              <a:t>Title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Slide</a:t>
            </a:r>
            <a:endParaRPr sz="165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400"/>
              </a:spcBef>
              <a:buSzPct val="75757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1650" spc="-25" dirty="0">
                <a:latin typeface="Arial"/>
                <a:cs typeface="Arial"/>
              </a:rPr>
              <a:t>Title/Team </a:t>
            </a:r>
            <a:r>
              <a:rPr sz="1650" spc="-15" dirty="0">
                <a:latin typeface="Arial"/>
                <a:cs typeface="Arial"/>
              </a:rPr>
              <a:t>Members/Team</a:t>
            </a:r>
            <a:r>
              <a:rPr sz="1650" spc="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Name/Date</a:t>
            </a:r>
            <a:endParaRPr sz="165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405"/>
              </a:spcBef>
              <a:buSzPct val="75757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1650" dirty="0">
                <a:latin typeface="Arial"/>
                <a:cs typeface="Arial"/>
              </a:rPr>
              <a:t>Case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narrative</a:t>
            </a:r>
            <a:endParaRPr sz="165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400"/>
              </a:spcBef>
              <a:buSzPct val="75757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1650" dirty="0">
                <a:latin typeface="Arial"/>
                <a:cs typeface="Arial"/>
              </a:rPr>
              <a:t>References</a:t>
            </a:r>
            <a:endParaRPr sz="165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400"/>
              </a:spcBef>
              <a:buSzPct val="75757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1650" dirty="0">
                <a:latin typeface="Arial"/>
                <a:cs typeface="Arial"/>
              </a:rPr>
              <a:t>Questions for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discussion</a:t>
            </a:r>
            <a:endParaRPr sz="1650">
              <a:latin typeface="Arial"/>
              <a:cs typeface="Arial"/>
            </a:endParaRPr>
          </a:p>
          <a:p>
            <a:pPr marL="788035" lvl="1" indent="-302260">
              <a:lnSpc>
                <a:spcPct val="100000"/>
              </a:lnSpc>
              <a:spcBef>
                <a:spcPts val="285"/>
              </a:spcBef>
              <a:buSzPct val="72000"/>
              <a:buChar char="–"/>
              <a:tabLst>
                <a:tab pos="781685" algn="l"/>
                <a:tab pos="782320" algn="l"/>
              </a:tabLst>
            </a:pPr>
            <a:r>
              <a:rPr sz="1250" spc="-5" dirty="0">
                <a:latin typeface="Arial"/>
                <a:cs typeface="Arial"/>
              </a:rPr>
              <a:t>Outline why you think this case is interesting and why you selected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it.</a:t>
            </a:r>
            <a:endParaRPr sz="1250">
              <a:latin typeface="Arial"/>
              <a:cs typeface="Arial"/>
            </a:endParaRPr>
          </a:p>
          <a:p>
            <a:pPr marL="788035" marR="5080" lvl="1" indent="-302260">
              <a:lnSpc>
                <a:spcPct val="100499"/>
              </a:lnSpc>
              <a:spcBef>
                <a:spcPts val="254"/>
              </a:spcBef>
              <a:buSzPct val="72000"/>
              <a:buChar char="–"/>
              <a:tabLst>
                <a:tab pos="781685" algn="l"/>
                <a:tab pos="782320" algn="l"/>
              </a:tabLst>
            </a:pPr>
            <a:r>
              <a:rPr sz="1250" spc="-5" dirty="0">
                <a:latin typeface="Arial"/>
                <a:cs typeface="Arial"/>
              </a:rPr>
              <a:t>Point out one or </a:t>
            </a:r>
            <a:r>
              <a:rPr sz="1250" spc="-10" dirty="0">
                <a:latin typeface="Arial"/>
                <a:cs typeface="Arial"/>
              </a:rPr>
              <a:t>two </a:t>
            </a:r>
            <a:r>
              <a:rPr sz="1250" spc="-5" dirty="0">
                <a:latin typeface="Arial"/>
                <a:cs typeface="Arial"/>
              </a:rPr>
              <a:t>issues that you consider exploring further in your analysis and ask </a:t>
            </a:r>
            <a:r>
              <a:rPr sz="1250" spc="-10" dirty="0">
                <a:latin typeface="Arial"/>
                <a:cs typeface="Arial"/>
              </a:rPr>
              <a:t>the </a:t>
            </a:r>
            <a:r>
              <a:rPr sz="1250" spc="-5" dirty="0">
                <a:latin typeface="Arial"/>
                <a:cs typeface="Arial"/>
              </a:rPr>
              <a:t>class for  feedback and suggestions about additional analyses, alternative perspectives, materials and references  including “similar” cases,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etc.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114125"/>
            <a:ext cx="7233284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Project #1 Overview Defining</a:t>
            </a:r>
            <a:r>
              <a:rPr spc="-55" dirty="0"/>
              <a:t> </a:t>
            </a:r>
            <a:r>
              <a:rPr spc="10"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1613723"/>
            <a:ext cx="5426075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Organizational</a:t>
            </a:r>
            <a:r>
              <a:rPr sz="3700" b="1" spc="-20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3700" b="1" spc="5" dirty="0">
                <a:solidFill>
                  <a:srgbClr val="09213B"/>
                </a:solidFill>
                <a:latin typeface="Arial"/>
                <a:cs typeface="Arial"/>
              </a:rPr>
              <a:t>Accident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2005" y="2708631"/>
            <a:ext cx="6910705" cy="4285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b="1" spc="10" dirty="0">
                <a:latin typeface="Arial"/>
                <a:cs typeface="Arial"/>
              </a:rPr>
              <a:t>Schedule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/>
              <a:cs typeface="Times New Roman"/>
            </a:endParaRPr>
          </a:p>
          <a:p>
            <a:pPr marL="367665" indent="-354965">
              <a:lnSpc>
                <a:spcPct val="100000"/>
              </a:lnSpc>
              <a:spcBef>
                <a:spcPts val="5"/>
              </a:spcBef>
              <a:buSzPct val="75609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050" spc="-45" dirty="0">
                <a:latin typeface="Arial"/>
                <a:cs typeface="Arial"/>
              </a:rPr>
              <a:t>Team </a:t>
            </a:r>
            <a:r>
              <a:rPr sz="2050" spc="0" dirty="0">
                <a:latin typeface="Arial"/>
                <a:cs typeface="Arial"/>
              </a:rPr>
              <a:t>1, </a:t>
            </a:r>
            <a:r>
              <a:rPr sz="2050" spc="5" dirty="0">
                <a:latin typeface="Arial"/>
                <a:cs typeface="Arial"/>
              </a:rPr>
              <a:t>September</a:t>
            </a:r>
            <a:r>
              <a:rPr sz="2050" spc="-35" dirty="0">
                <a:latin typeface="Arial"/>
                <a:cs typeface="Arial"/>
              </a:rPr>
              <a:t> </a:t>
            </a:r>
            <a:r>
              <a:rPr sz="2050" spc="5" dirty="0">
                <a:latin typeface="Arial"/>
                <a:cs typeface="Arial"/>
              </a:rPr>
              <a:t>23</a:t>
            </a:r>
            <a:endParaRPr sz="205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540"/>
              </a:spcBef>
              <a:buSzPct val="75609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050" spc="-45" dirty="0">
                <a:latin typeface="Arial"/>
                <a:cs typeface="Arial"/>
              </a:rPr>
              <a:t>Team </a:t>
            </a:r>
            <a:r>
              <a:rPr sz="2050" spc="0" dirty="0">
                <a:latin typeface="Arial"/>
                <a:cs typeface="Arial"/>
              </a:rPr>
              <a:t>2, </a:t>
            </a:r>
            <a:r>
              <a:rPr sz="2050" spc="5" dirty="0">
                <a:latin typeface="Arial"/>
                <a:cs typeface="Arial"/>
              </a:rPr>
              <a:t>September</a:t>
            </a:r>
            <a:r>
              <a:rPr sz="2050" spc="-35" dirty="0">
                <a:latin typeface="Arial"/>
                <a:cs typeface="Arial"/>
              </a:rPr>
              <a:t> </a:t>
            </a:r>
            <a:r>
              <a:rPr sz="2050" spc="5" dirty="0">
                <a:latin typeface="Arial"/>
                <a:cs typeface="Arial"/>
              </a:rPr>
              <a:t>30</a:t>
            </a:r>
            <a:endParaRPr sz="205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540"/>
              </a:spcBef>
              <a:buSzPct val="75609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050" spc="-45" dirty="0">
                <a:latin typeface="Arial"/>
                <a:cs typeface="Arial"/>
              </a:rPr>
              <a:t>Team </a:t>
            </a:r>
            <a:r>
              <a:rPr sz="2050" spc="0" dirty="0">
                <a:latin typeface="Arial"/>
                <a:cs typeface="Arial"/>
              </a:rPr>
              <a:t>3, October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5" dirty="0">
                <a:latin typeface="Arial"/>
                <a:cs typeface="Arial"/>
              </a:rPr>
              <a:t>7</a:t>
            </a:r>
            <a:endParaRPr sz="205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545"/>
              </a:spcBef>
              <a:buSzPct val="75609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050" spc="-45" dirty="0">
                <a:latin typeface="Arial"/>
                <a:cs typeface="Arial"/>
              </a:rPr>
              <a:t>Team </a:t>
            </a:r>
            <a:r>
              <a:rPr sz="2050" spc="0" dirty="0">
                <a:latin typeface="Arial"/>
                <a:cs typeface="Arial"/>
              </a:rPr>
              <a:t>4, October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5" dirty="0">
                <a:latin typeface="Arial"/>
                <a:cs typeface="Arial"/>
              </a:rPr>
              <a:t>14</a:t>
            </a:r>
            <a:endParaRPr sz="205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540"/>
              </a:spcBef>
              <a:buSzPct val="75609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050" spc="-45" dirty="0">
                <a:latin typeface="Arial"/>
                <a:cs typeface="Arial"/>
              </a:rPr>
              <a:t>Team </a:t>
            </a:r>
            <a:r>
              <a:rPr sz="2050" spc="0" dirty="0">
                <a:latin typeface="Arial"/>
                <a:cs typeface="Arial"/>
              </a:rPr>
              <a:t>5, </a:t>
            </a:r>
            <a:r>
              <a:rPr sz="2050" spc="5" dirty="0">
                <a:latin typeface="Arial"/>
                <a:cs typeface="Arial"/>
              </a:rPr>
              <a:t>November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5" dirty="0">
                <a:latin typeface="Arial"/>
                <a:cs typeface="Arial"/>
              </a:rPr>
              <a:t>4</a:t>
            </a:r>
            <a:endParaRPr sz="205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440"/>
              </a:spcBef>
              <a:buSzPct val="75609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050" spc="-45" dirty="0">
                <a:latin typeface="Arial"/>
                <a:cs typeface="Arial"/>
              </a:rPr>
              <a:t>Team </a:t>
            </a:r>
            <a:r>
              <a:rPr sz="2050" spc="0" dirty="0">
                <a:latin typeface="Arial"/>
                <a:cs typeface="Arial"/>
              </a:rPr>
              <a:t>6, </a:t>
            </a:r>
            <a:r>
              <a:rPr sz="2050" spc="5" dirty="0">
                <a:latin typeface="Arial"/>
                <a:cs typeface="Arial"/>
              </a:rPr>
              <a:t>November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-70" dirty="0">
                <a:latin typeface="Arial"/>
                <a:cs typeface="Arial"/>
              </a:rPr>
              <a:t>11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367665" marR="5080" indent="-355600">
              <a:lnSpc>
                <a:spcPct val="101800"/>
              </a:lnSpc>
              <a:spcBef>
                <a:spcPts val="1475"/>
              </a:spcBef>
            </a:pPr>
            <a:r>
              <a:rPr sz="2050" spc="0" dirty="0">
                <a:latin typeface="Arial"/>
                <a:cs typeface="Arial"/>
              </a:rPr>
              <a:t>After </a:t>
            </a:r>
            <a:r>
              <a:rPr sz="2050" spc="5" dirty="0">
                <a:latin typeface="Arial"/>
                <a:cs typeface="Arial"/>
              </a:rPr>
              <a:t>each </a:t>
            </a:r>
            <a:r>
              <a:rPr sz="2050" spc="0" dirty="0">
                <a:latin typeface="Arial"/>
                <a:cs typeface="Arial"/>
              </a:rPr>
              <a:t>presentation there will </a:t>
            </a:r>
            <a:r>
              <a:rPr sz="2050" spc="5" dirty="0">
                <a:latin typeface="Arial"/>
                <a:cs typeface="Arial"/>
              </a:rPr>
              <a:t>be an </a:t>
            </a:r>
            <a:r>
              <a:rPr sz="2050" spc="0" dirty="0">
                <a:latin typeface="Arial"/>
                <a:cs typeface="Arial"/>
              </a:rPr>
              <a:t>in class discussion,  discussions will </a:t>
            </a:r>
            <a:r>
              <a:rPr sz="2050" spc="5" dirty="0">
                <a:latin typeface="Arial"/>
                <a:cs typeface="Arial"/>
              </a:rPr>
              <a:t>be </a:t>
            </a:r>
            <a:r>
              <a:rPr sz="2050" spc="0" dirty="0">
                <a:latin typeface="Arial"/>
                <a:cs typeface="Arial"/>
              </a:rPr>
              <a:t>considered for</a:t>
            </a:r>
            <a:r>
              <a:rPr sz="2050" spc="-5" dirty="0">
                <a:latin typeface="Arial"/>
                <a:cs typeface="Arial"/>
              </a:rPr>
              <a:t> </a:t>
            </a:r>
            <a:r>
              <a:rPr sz="2050" b="1" spc="5" dirty="0">
                <a:solidFill>
                  <a:srgbClr val="FF0000"/>
                </a:solidFill>
                <a:latin typeface="Arial"/>
                <a:cs typeface="Arial"/>
              </a:rPr>
              <a:t>grading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625292"/>
            <a:ext cx="3550285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Today’s </a:t>
            </a:r>
            <a:r>
              <a:rPr spc="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2708631"/>
            <a:ext cx="54565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95"/>
              </a:spcBef>
              <a:buSzPct val="74137"/>
              <a:buFont typeface="Wingdings"/>
              <a:buChar char=""/>
              <a:tabLst>
                <a:tab pos="368300" algn="l"/>
              </a:tabLst>
            </a:pPr>
            <a:r>
              <a:rPr sz="2900" spc="-5" dirty="0">
                <a:latin typeface="Arial"/>
                <a:cs typeface="Arial"/>
              </a:rPr>
              <a:t>Introductions: one special thing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625292"/>
            <a:ext cx="326136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For Next</a:t>
            </a:r>
            <a:r>
              <a:rPr spc="-65" dirty="0"/>
              <a:t> </a:t>
            </a:r>
            <a:r>
              <a:rPr spc="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005" y="3165633"/>
            <a:ext cx="7796530" cy="2303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7665" marR="580390" indent="-354965" algn="just">
              <a:lnSpc>
                <a:spcPct val="100800"/>
              </a:lnSpc>
              <a:spcBef>
                <a:spcPts val="110"/>
              </a:spcBef>
              <a:buSzPct val="75510"/>
              <a:buFont typeface="Wingdings"/>
              <a:buChar char=""/>
              <a:tabLst>
                <a:tab pos="368300" algn="l"/>
              </a:tabLst>
            </a:pPr>
            <a:r>
              <a:rPr sz="2450" spc="-40" dirty="0">
                <a:latin typeface="Arial"/>
                <a:cs typeface="Arial"/>
              </a:rPr>
              <a:t>Teams </a:t>
            </a:r>
            <a:r>
              <a:rPr sz="2450" spc="10" dirty="0">
                <a:latin typeface="Arial"/>
                <a:cs typeface="Arial"/>
              </a:rPr>
              <a:t>must be formed and communicated </a:t>
            </a:r>
            <a:r>
              <a:rPr sz="2450" spc="5" dirty="0">
                <a:latin typeface="Arial"/>
                <a:cs typeface="Arial"/>
              </a:rPr>
              <a:t>to the  instructor </a:t>
            </a:r>
            <a:r>
              <a:rPr sz="2450" spc="10" dirty="0">
                <a:latin typeface="Arial"/>
                <a:cs typeface="Arial"/>
              </a:rPr>
              <a:t>by next week. Please make an </a:t>
            </a:r>
            <a:r>
              <a:rPr sz="2450" dirty="0">
                <a:latin typeface="Arial"/>
                <a:cs typeface="Arial"/>
              </a:rPr>
              <a:t>effort </a:t>
            </a:r>
            <a:r>
              <a:rPr sz="2450" spc="5" dirty="0">
                <a:latin typeface="Arial"/>
                <a:cs typeface="Arial"/>
              </a:rPr>
              <a:t>to  </a:t>
            </a:r>
            <a:r>
              <a:rPr sz="2450" spc="10" dirty="0">
                <a:latin typeface="Arial"/>
                <a:cs typeface="Arial"/>
              </a:rPr>
              <a:t>mingle and create </a:t>
            </a:r>
            <a:r>
              <a:rPr sz="2450" spc="5" dirty="0">
                <a:latin typeface="Arial"/>
                <a:cs typeface="Arial"/>
              </a:rPr>
              <a:t>international</a:t>
            </a:r>
            <a:r>
              <a:rPr sz="2450" spc="-3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teams</a:t>
            </a:r>
            <a:endParaRPr sz="245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660"/>
              </a:spcBef>
              <a:buSzPct val="75510"/>
              <a:buFont typeface="Wingdings"/>
              <a:buChar char=""/>
              <a:tabLst>
                <a:tab pos="367030" algn="l"/>
                <a:tab pos="368300" algn="l"/>
              </a:tabLst>
            </a:pPr>
            <a:r>
              <a:rPr sz="2450" spc="15" dirty="0">
                <a:latin typeface="Arial"/>
                <a:cs typeface="Arial"/>
              </a:rPr>
              <a:t>Read </a:t>
            </a:r>
            <a:r>
              <a:rPr sz="2450" spc="5" dirty="0">
                <a:latin typeface="Arial"/>
                <a:cs typeface="Arial"/>
              </a:rPr>
              <a:t>the </a:t>
            </a:r>
            <a:r>
              <a:rPr sz="2450" spc="15" dirty="0">
                <a:latin typeface="Arial"/>
                <a:cs typeface="Arial"/>
              </a:rPr>
              <a:t>DEC </a:t>
            </a:r>
            <a:r>
              <a:rPr sz="2450" spc="10" dirty="0">
                <a:latin typeface="Arial"/>
                <a:cs typeface="Arial"/>
              </a:rPr>
              <a:t>case </a:t>
            </a:r>
            <a:r>
              <a:rPr sz="2450" spc="5" dirty="0">
                <a:latin typeface="Arial"/>
                <a:cs typeface="Arial"/>
              </a:rPr>
              <a:t>(materials </a:t>
            </a:r>
            <a:r>
              <a:rPr sz="2450" spc="10" dirty="0">
                <a:latin typeface="Arial"/>
                <a:cs typeface="Arial"/>
              </a:rPr>
              <a:t>on</a:t>
            </a:r>
            <a:r>
              <a:rPr sz="2450" spc="-40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moodle)</a:t>
            </a:r>
            <a:endParaRPr sz="2450">
              <a:latin typeface="Arial"/>
              <a:cs typeface="Arial"/>
            </a:endParaRPr>
          </a:p>
          <a:p>
            <a:pPr marL="788035" marR="5080" indent="-302895">
              <a:lnSpc>
                <a:spcPts val="2400"/>
              </a:lnSpc>
              <a:spcBef>
                <a:spcPts val="700"/>
              </a:spcBef>
              <a:tabLst>
                <a:tab pos="781685" algn="l"/>
              </a:tabLst>
            </a:pPr>
            <a:r>
              <a:rPr sz="1550" dirty="0">
                <a:latin typeface="Arial"/>
                <a:cs typeface="Arial"/>
              </a:rPr>
              <a:t>–	</a:t>
            </a:r>
            <a:r>
              <a:rPr sz="2050" spc="0" dirty="0">
                <a:latin typeface="Arial"/>
                <a:cs typeface="Arial"/>
              </a:rPr>
              <a:t>In class discussion </a:t>
            </a:r>
            <a:r>
              <a:rPr sz="2050" spc="5" dirty="0">
                <a:latin typeface="Arial"/>
                <a:cs typeface="Arial"/>
              </a:rPr>
              <a:t>on </a:t>
            </a:r>
            <a:r>
              <a:rPr sz="2050" spc="0" dirty="0">
                <a:latin typeface="Arial"/>
                <a:cs typeface="Arial"/>
              </a:rPr>
              <a:t>Organizational culture </a:t>
            </a:r>
            <a:r>
              <a:rPr sz="2050" spc="5" dirty="0">
                <a:latin typeface="Arial"/>
                <a:cs typeface="Arial"/>
              </a:rPr>
              <a:t>and </a:t>
            </a:r>
            <a:r>
              <a:rPr sz="2050" spc="0" dirty="0">
                <a:latin typeface="Arial"/>
                <a:cs typeface="Arial"/>
              </a:rPr>
              <a:t>failure of </a:t>
            </a:r>
            <a:r>
              <a:rPr sz="2050" spc="5" dirty="0">
                <a:latin typeface="Arial"/>
                <a:cs typeface="Arial"/>
              </a:rPr>
              <a:t>a  </a:t>
            </a:r>
            <a:r>
              <a:rPr sz="2050" spc="0" dirty="0">
                <a:latin typeface="Arial"/>
                <a:cs typeface="Arial"/>
              </a:rPr>
              <a:t>leading </a:t>
            </a:r>
            <a:r>
              <a:rPr sz="2050" spc="5" dirty="0">
                <a:latin typeface="Arial"/>
                <a:cs typeface="Arial"/>
              </a:rPr>
              <a:t>company </a:t>
            </a:r>
            <a:r>
              <a:rPr sz="2050" spc="0" dirty="0">
                <a:latin typeface="Arial"/>
                <a:cs typeface="Arial"/>
              </a:rPr>
              <a:t>(will contribute to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0" dirty="0">
                <a:latin typeface="Arial"/>
                <a:cs typeface="Arial"/>
              </a:rPr>
              <a:t>grading)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625292"/>
            <a:ext cx="418211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Course</a:t>
            </a:r>
            <a:r>
              <a:rPr spc="-55" dirty="0"/>
              <a:t> </a:t>
            </a:r>
            <a:r>
              <a:rPr spc="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1489" y="2708631"/>
            <a:ext cx="4072254" cy="362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2050" spc="0" dirty="0">
                <a:latin typeface="Arial"/>
                <a:cs typeface="Arial"/>
              </a:rPr>
              <a:t>This course introduces the  attributes associated with the  </a:t>
            </a:r>
            <a:r>
              <a:rPr sz="2050" spc="5" dirty="0">
                <a:latin typeface="Arial"/>
                <a:cs typeface="Arial"/>
              </a:rPr>
              <a:t>design and management </a:t>
            </a:r>
            <a:r>
              <a:rPr sz="2050" spc="0" dirty="0">
                <a:latin typeface="Arial"/>
                <a:cs typeface="Arial"/>
              </a:rPr>
              <a:t>of the  </a:t>
            </a:r>
            <a:r>
              <a:rPr sz="2050" b="1" spc="10" dirty="0">
                <a:solidFill>
                  <a:srgbClr val="184B5B"/>
                </a:solidFill>
                <a:latin typeface="Arial Black"/>
                <a:cs typeface="Arial Black"/>
              </a:rPr>
              <a:t>human </a:t>
            </a:r>
            <a:r>
              <a:rPr sz="2050" b="1" spc="0" dirty="0">
                <a:solidFill>
                  <a:srgbClr val="184B5B"/>
                </a:solidFill>
                <a:latin typeface="Arial Black"/>
                <a:cs typeface="Arial Black"/>
              </a:rPr>
              <a:t>activity </a:t>
            </a:r>
            <a:r>
              <a:rPr sz="2050" b="1" spc="5" dirty="0">
                <a:solidFill>
                  <a:srgbClr val="184B5B"/>
                </a:solidFill>
                <a:latin typeface="Arial Black"/>
                <a:cs typeface="Arial Black"/>
              </a:rPr>
              <a:t>system </a:t>
            </a:r>
            <a:r>
              <a:rPr sz="2050" spc="0" dirty="0">
                <a:latin typeface="Arial"/>
                <a:cs typeface="Arial"/>
              </a:rPr>
              <a:t>that</a:t>
            </a:r>
            <a:r>
              <a:rPr sz="2050" spc="-75" dirty="0">
                <a:latin typeface="Arial"/>
                <a:cs typeface="Arial"/>
              </a:rPr>
              <a:t> </a:t>
            </a:r>
            <a:r>
              <a:rPr sz="2050" spc="0" dirty="0">
                <a:latin typeface="Arial"/>
                <a:cs typeface="Arial"/>
              </a:rPr>
              <a:t>is  responsible for operating </a:t>
            </a:r>
            <a:r>
              <a:rPr sz="2050" spc="5" dirty="0">
                <a:latin typeface="Arial"/>
                <a:cs typeface="Arial"/>
              </a:rPr>
              <a:t>an  </a:t>
            </a:r>
            <a:r>
              <a:rPr sz="2050" spc="0" dirty="0">
                <a:latin typeface="Arial"/>
                <a:cs typeface="Arial"/>
              </a:rPr>
              <a:t>organization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31115">
              <a:lnSpc>
                <a:spcPct val="101299"/>
              </a:lnSpc>
            </a:pPr>
            <a:r>
              <a:rPr sz="2050" dirty="0">
                <a:latin typeface="Arial"/>
                <a:cs typeface="Arial"/>
              </a:rPr>
              <a:t>It </a:t>
            </a:r>
            <a:r>
              <a:rPr sz="2050" spc="0" dirty="0">
                <a:latin typeface="Arial"/>
                <a:cs typeface="Arial"/>
              </a:rPr>
              <a:t>is built </a:t>
            </a:r>
            <a:r>
              <a:rPr sz="2050" spc="5" dirty="0">
                <a:latin typeface="Arial"/>
                <a:cs typeface="Arial"/>
              </a:rPr>
              <a:t>on a </a:t>
            </a:r>
            <a:r>
              <a:rPr sz="2050" spc="0" dirty="0">
                <a:latin typeface="Arial"/>
                <a:cs typeface="Arial"/>
              </a:rPr>
              <a:t>fundamental that the  successful </a:t>
            </a:r>
            <a:r>
              <a:rPr sz="2050" spc="5" dirty="0">
                <a:latin typeface="Arial"/>
                <a:cs typeface="Arial"/>
              </a:rPr>
              <a:t>development </a:t>
            </a:r>
            <a:r>
              <a:rPr sz="2050" spc="0" dirty="0">
                <a:latin typeface="Arial"/>
                <a:cs typeface="Arial"/>
              </a:rPr>
              <a:t>of </a:t>
            </a:r>
            <a:r>
              <a:rPr sz="2050" spc="5" dirty="0">
                <a:latin typeface="Arial"/>
                <a:cs typeface="Arial"/>
              </a:rPr>
              <a:t>an  </a:t>
            </a:r>
            <a:r>
              <a:rPr sz="2050" b="1" spc="0" dirty="0">
                <a:solidFill>
                  <a:srgbClr val="FF0000"/>
                </a:solidFill>
                <a:latin typeface="Arial"/>
                <a:cs typeface="Arial"/>
              </a:rPr>
              <a:t>organizational </a:t>
            </a:r>
            <a:r>
              <a:rPr sz="2050" b="1" spc="5" dirty="0">
                <a:solidFill>
                  <a:srgbClr val="FF0000"/>
                </a:solidFill>
                <a:latin typeface="Arial"/>
                <a:cs typeface="Arial"/>
              </a:rPr>
              <a:t>system </a:t>
            </a:r>
            <a:r>
              <a:rPr sz="2050" spc="0" dirty="0">
                <a:latin typeface="Arial"/>
                <a:cs typeface="Arial"/>
              </a:rPr>
              <a:t>is directly  contingent </a:t>
            </a:r>
            <a:r>
              <a:rPr sz="2050" spc="5" dirty="0">
                <a:latin typeface="Arial"/>
                <a:cs typeface="Arial"/>
              </a:rPr>
              <a:t>on </a:t>
            </a:r>
            <a:r>
              <a:rPr sz="2050" spc="0" dirty="0">
                <a:latin typeface="Arial"/>
                <a:cs typeface="Arial"/>
              </a:rPr>
              <a:t>the </a:t>
            </a:r>
            <a:r>
              <a:rPr sz="2050" b="1" spc="5" dirty="0">
                <a:solidFill>
                  <a:srgbClr val="18579B"/>
                </a:solidFill>
                <a:latin typeface="Arial"/>
                <a:cs typeface="Arial"/>
              </a:rPr>
              <a:t>human</a:t>
            </a:r>
            <a:r>
              <a:rPr sz="2050" b="1" spc="-15" dirty="0">
                <a:solidFill>
                  <a:srgbClr val="18579B"/>
                </a:solidFill>
                <a:latin typeface="Arial"/>
                <a:cs typeface="Arial"/>
              </a:rPr>
              <a:t> </a:t>
            </a:r>
            <a:r>
              <a:rPr sz="2050" b="1" spc="0" dirty="0">
                <a:solidFill>
                  <a:srgbClr val="18579B"/>
                </a:solidFill>
                <a:latin typeface="Arial"/>
                <a:cs typeface="Arial"/>
              </a:rPr>
              <a:t>system</a:t>
            </a:r>
            <a:r>
              <a:rPr sz="2050" spc="0" dirty="0"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8287" y="2754529"/>
            <a:ext cx="3942659" cy="3033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625292"/>
            <a:ext cx="418211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Course</a:t>
            </a:r>
            <a:r>
              <a:rPr spc="-55" dirty="0"/>
              <a:t> </a:t>
            </a:r>
            <a:r>
              <a:rPr spc="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0177" y="2708631"/>
            <a:ext cx="4903470" cy="4330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4515" indent="-551815">
              <a:lnSpc>
                <a:spcPts val="2695"/>
              </a:lnSpc>
              <a:spcBef>
                <a:spcPts val="125"/>
              </a:spcBef>
              <a:buChar char="•"/>
              <a:tabLst>
                <a:tab pos="564515" algn="l"/>
                <a:tab pos="565150" algn="l"/>
              </a:tabLst>
            </a:pPr>
            <a:r>
              <a:rPr sz="2250" spc="5" dirty="0">
                <a:latin typeface="Arial"/>
                <a:cs typeface="Arial"/>
              </a:rPr>
              <a:t>Provide </a:t>
            </a:r>
            <a:r>
              <a:rPr sz="2250" spc="10" dirty="0">
                <a:latin typeface="Arial"/>
                <a:cs typeface="Arial"/>
              </a:rPr>
              <a:t>a </a:t>
            </a:r>
            <a:r>
              <a:rPr sz="2250" spc="5" dirty="0">
                <a:latin typeface="Arial"/>
                <a:cs typeface="Arial"/>
              </a:rPr>
              <a:t>background</a:t>
            </a:r>
            <a:r>
              <a:rPr sz="2250" spc="-20" dirty="0">
                <a:latin typeface="Arial"/>
                <a:cs typeface="Arial"/>
              </a:rPr>
              <a:t> </a:t>
            </a:r>
            <a:r>
              <a:rPr sz="2250" spc="10" dirty="0">
                <a:latin typeface="Arial"/>
                <a:cs typeface="Arial"/>
              </a:rPr>
              <a:t>on</a:t>
            </a:r>
            <a:endParaRPr sz="2250">
              <a:latin typeface="Arial"/>
              <a:cs typeface="Arial"/>
            </a:endParaRPr>
          </a:p>
          <a:p>
            <a:pPr marL="564515">
              <a:lnSpc>
                <a:spcPts val="2695"/>
              </a:lnSpc>
            </a:pPr>
            <a:r>
              <a:rPr sz="2250" b="1" spc="5" dirty="0">
                <a:solidFill>
                  <a:srgbClr val="FF4040"/>
                </a:solidFill>
                <a:latin typeface="Arial"/>
                <a:cs typeface="Arial"/>
              </a:rPr>
              <a:t>Organizational</a:t>
            </a:r>
            <a:r>
              <a:rPr sz="2250" b="1" dirty="0">
                <a:solidFill>
                  <a:srgbClr val="FF4040"/>
                </a:solidFill>
                <a:latin typeface="Arial"/>
                <a:cs typeface="Arial"/>
              </a:rPr>
              <a:t> </a:t>
            </a:r>
            <a:r>
              <a:rPr sz="2250" b="1" spc="5" dirty="0">
                <a:solidFill>
                  <a:srgbClr val="FF4040"/>
                </a:solidFill>
                <a:latin typeface="Arial"/>
                <a:cs typeface="Arial"/>
              </a:rPr>
              <a:t>Behavior</a:t>
            </a:r>
            <a:endParaRPr sz="2250">
              <a:latin typeface="Arial"/>
              <a:cs typeface="Arial"/>
            </a:endParaRPr>
          </a:p>
          <a:p>
            <a:pPr marL="564515" marR="66040" indent="-551815">
              <a:lnSpc>
                <a:spcPct val="101299"/>
              </a:lnSpc>
              <a:spcBef>
                <a:spcPts val="610"/>
              </a:spcBef>
              <a:buClr>
                <a:srgbClr val="000000"/>
              </a:buClr>
              <a:buFont typeface="Arial"/>
              <a:buChar char="•"/>
              <a:tabLst>
                <a:tab pos="564515" algn="l"/>
                <a:tab pos="565150" algn="l"/>
              </a:tabLst>
            </a:pPr>
            <a:r>
              <a:rPr sz="2250" b="1" spc="85" dirty="0">
                <a:solidFill>
                  <a:srgbClr val="3F8DE2"/>
                </a:solidFill>
                <a:latin typeface="Tahoma"/>
                <a:cs typeface="Tahoma"/>
              </a:rPr>
              <a:t>Apply </a:t>
            </a:r>
            <a:r>
              <a:rPr sz="2250" spc="10" dirty="0">
                <a:latin typeface="Arial"/>
                <a:cs typeface="Arial"/>
              </a:rPr>
              <a:t>OB </a:t>
            </a:r>
            <a:r>
              <a:rPr sz="2250" spc="5" dirty="0">
                <a:latin typeface="Arial"/>
                <a:cs typeface="Arial"/>
              </a:rPr>
              <a:t>concepts </a:t>
            </a:r>
            <a:r>
              <a:rPr sz="2250" spc="10" dirty="0">
                <a:latin typeface="Arial"/>
                <a:cs typeface="Arial"/>
              </a:rPr>
              <a:t>and</a:t>
            </a:r>
            <a:r>
              <a:rPr sz="2250" spc="-250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theories  </a:t>
            </a:r>
            <a:r>
              <a:rPr sz="2250" spc="0" dirty="0">
                <a:latin typeface="Arial"/>
                <a:cs typeface="Arial"/>
              </a:rPr>
              <a:t>to </a:t>
            </a:r>
            <a:r>
              <a:rPr sz="2250" spc="5" dirty="0">
                <a:latin typeface="Arial"/>
                <a:cs typeface="Arial"/>
              </a:rPr>
              <a:t>corporate </a:t>
            </a:r>
            <a:r>
              <a:rPr sz="2250" spc="10" dirty="0">
                <a:latin typeface="Arial"/>
                <a:cs typeface="Arial"/>
              </a:rPr>
              <a:t>and </a:t>
            </a:r>
            <a:r>
              <a:rPr sz="2250" spc="5" dirty="0">
                <a:latin typeface="Arial"/>
                <a:cs typeface="Arial"/>
              </a:rPr>
              <a:t>business  </a:t>
            </a:r>
            <a:r>
              <a:rPr sz="2250" spc="10" dirty="0">
                <a:latin typeface="Arial"/>
                <a:cs typeface="Arial"/>
              </a:rPr>
              <a:t>management </a:t>
            </a:r>
            <a:r>
              <a:rPr sz="2250" spc="5" dirty="0">
                <a:latin typeface="Arial"/>
                <a:cs typeface="Arial"/>
              </a:rPr>
              <a:t>through  methodologies </a:t>
            </a:r>
            <a:r>
              <a:rPr sz="2250" spc="0" dirty="0">
                <a:latin typeface="Arial"/>
                <a:cs typeface="Arial"/>
              </a:rPr>
              <a:t>for </a:t>
            </a:r>
            <a:r>
              <a:rPr sz="2250" spc="0" dirty="0">
                <a:solidFill>
                  <a:srgbClr val="5F8804"/>
                </a:solidFill>
                <a:latin typeface="Arial"/>
                <a:cs typeface="Arial"/>
              </a:rPr>
              <a:t> </a:t>
            </a:r>
            <a:r>
              <a:rPr sz="2250" b="1" spc="5" dirty="0">
                <a:solidFill>
                  <a:srgbClr val="5F8804"/>
                </a:solidFill>
                <a:latin typeface="Arial Black"/>
                <a:cs typeface="Arial Black"/>
              </a:rPr>
              <a:t>organizational</a:t>
            </a:r>
            <a:r>
              <a:rPr sz="2250" b="1" dirty="0">
                <a:solidFill>
                  <a:srgbClr val="5F8804"/>
                </a:solidFill>
                <a:latin typeface="Arial Black"/>
                <a:cs typeface="Arial Black"/>
              </a:rPr>
              <a:t> </a:t>
            </a:r>
            <a:r>
              <a:rPr sz="2250" b="1" spc="10" dirty="0">
                <a:solidFill>
                  <a:srgbClr val="5F8804"/>
                </a:solidFill>
                <a:latin typeface="Arial Black"/>
                <a:cs typeface="Arial Black"/>
              </a:rPr>
              <a:t>analysis</a:t>
            </a:r>
            <a:endParaRPr sz="2250">
              <a:latin typeface="Arial Black"/>
              <a:cs typeface="Arial Black"/>
            </a:endParaRPr>
          </a:p>
          <a:p>
            <a:pPr marL="564515" marR="5080" indent="-551815">
              <a:lnSpc>
                <a:spcPct val="101299"/>
              </a:lnSpc>
              <a:spcBef>
                <a:spcPts val="500"/>
              </a:spcBef>
              <a:buChar char="•"/>
              <a:tabLst>
                <a:tab pos="564515" algn="l"/>
                <a:tab pos="565150" algn="l"/>
              </a:tabLst>
            </a:pPr>
            <a:r>
              <a:rPr sz="2250" spc="5" dirty="0">
                <a:latin typeface="Arial"/>
                <a:cs typeface="Arial"/>
              </a:rPr>
              <a:t>Analyze organizations with </a:t>
            </a:r>
            <a:r>
              <a:rPr sz="2250" spc="10" dirty="0">
                <a:latin typeface="Arial"/>
                <a:cs typeface="Arial"/>
              </a:rPr>
              <a:t>a  </a:t>
            </a:r>
            <a:r>
              <a:rPr sz="2250" spc="5" dirty="0">
                <a:latin typeface="Arial"/>
                <a:cs typeface="Arial"/>
              </a:rPr>
              <a:t>special focus </a:t>
            </a:r>
            <a:r>
              <a:rPr sz="2250" spc="10" dirty="0">
                <a:latin typeface="Arial"/>
                <a:cs typeface="Arial"/>
              </a:rPr>
              <a:t>on </a:t>
            </a:r>
            <a:r>
              <a:rPr sz="2250" spc="5" dirty="0">
                <a:latin typeface="Arial"/>
                <a:cs typeface="Arial"/>
              </a:rPr>
              <a:t>the</a:t>
            </a:r>
            <a:r>
              <a:rPr sz="2250" spc="-85" dirty="0">
                <a:latin typeface="Arial"/>
                <a:cs typeface="Arial"/>
              </a:rPr>
              <a:t> </a:t>
            </a:r>
            <a:r>
              <a:rPr sz="2250" spc="10" dirty="0">
                <a:latin typeface="Arial"/>
                <a:cs typeface="Arial"/>
              </a:rPr>
              <a:t>management  </a:t>
            </a:r>
            <a:r>
              <a:rPr sz="2250" spc="0" dirty="0">
                <a:latin typeface="Arial"/>
                <a:cs typeface="Arial"/>
              </a:rPr>
              <a:t>of </a:t>
            </a:r>
            <a:r>
              <a:rPr sz="2250" b="1" spc="50" dirty="0">
                <a:solidFill>
                  <a:srgbClr val="EEAC77"/>
                </a:solidFill>
                <a:latin typeface="Tahoma"/>
                <a:cs typeface="Tahoma"/>
              </a:rPr>
              <a:t>singularities </a:t>
            </a:r>
            <a:r>
              <a:rPr sz="2250" b="1" spc="30" dirty="0">
                <a:solidFill>
                  <a:srgbClr val="EEAC77"/>
                </a:solidFill>
                <a:latin typeface="Tahoma"/>
                <a:cs typeface="Tahoma"/>
              </a:rPr>
              <a:t>and crises</a:t>
            </a:r>
            <a:r>
              <a:rPr sz="2250" spc="30" dirty="0">
                <a:latin typeface="Arial"/>
                <a:cs typeface="Arial"/>
              </a:rPr>
              <a:t>,  </a:t>
            </a:r>
            <a:r>
              <a:rPr sz="2250" spc="5" dirty="0">
                <a:latin typeface="Arial"/>
                <a:cs typeface="Arial"/>
              </a:rPr>
              <a:t>including accidents </a:t>
            </a:r>
            <a:r>
              <a:rPr sz="2250" spc="10" dirty="0">
                <a:latin typeface="Arial"/>
                <a:cs typeface="Arial"/>
              </a:rPr>
              <a:t>and </a:t>
            </a:r>
            <a:r>
              <a:rPr sz="2250" spc="5" dirty="0">
                <a:latin typeface="Arial"/>
                <a:cs typeface="Arial"/>
              </a:rPr>
              <a:t>creation  of breakthrough</a:t>
            </a:r>
            <a:r>
              <a:rPr sz="2250" spc="-10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innovations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8008" y="2724948"/>
            <a:ext cx="2498058" cy="3497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625292"/>
            <a:ext cx="3838575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Course</a:t>
            </a:r>
            <a:r>
              <a:rPr spc="-60" dirty="0"/>
              <a:t> </a:t>
            </a:r>
            <a:r>
              <a:rPr spc="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1332" y="2715087"/>
            <a:ext cx="2329180" cy="1052195"/>
          </a:xfrm>
          <a:prstGeom prst="rect">
            <a:avLst/>
          </a:prstGeom>
          <a:solidFill>
            <a:srgbClr val="E0E0E0"/>
          </a:solidFill>
          <a:ln w="13147">
            <a:solidFill>
              <a:srgbClr val="368FA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44805" marR="332105" algn="ctr">
              <a:lnSpc>
                <a:spcPct val="102600"/>
              </a:lnSpc>
              <a:spcBef>
                <a:spcPts val="325"/>
              </a:spcBef>
            </a:pPr>
            <a:r>
              <a:rPr sz="1850" b="1" spc="0" dirty="0">
                <a:latin typeface="Arial"/>
                <a:cs typeface="Arial"/>
              </a:rPr>
              <a:t>Or</a:t>
            </a:r>
            <a:r>
              <a:rPr sz="1850" b="1" dirty="0">
                <a:latin typeface="Arial"/>
                <a:cs typeface="Arial"/>
              </a:rPr>
              <a:t>g</a:t>
            </a:r>
            <a:r>
              <a:rPr sz="1850" b="1" spc="0" dirty="0">
                <a:latin typeface="Arial"/>
                <a:cs typeface="Arial"/>
              </a:rPr>
              <a:t>a</a:t>
            </a:r>
            <a:r>
              <a:rPr sz="1850" b="1" dirty="0">
                <a:latin typeface="Arial"/>
                <a:cs typeface="Arial"/>
              </a:rPr>
              <a:t>ni</a:t>
            </a:r>
            <a:r>
              <a:rPr sz="1850" b="1" spc="0" dirty="0">
                <a:latin typeface="Arial"/>
                <a:cs typeface="Arial"/>
              </a:rPr>
              <a:t>za</a:t>
            </a:r>
            <a:r>
              <a:rPr sz="1850" b="1" dirty="0">
                <a:latin typeface="Arial"/>
                <a:cs typeface="Arial"/>
              </a:rPr>
              <a:t>tional  factors</a:t>
            </a:r>
            <a:endParaRPr sz="1850">
              <a:latin typeface="Arial"/>
              <a:cs typeface="Arial"/>
            </a:endParaRPr>
          </a:p>
          <a:p>
            <a:pPr marL="5080" algn="ctr">
              <a:lnSpc>
                <a:spcPts val="1435"/>
              </a:lnSpc>
            </a:pPr>
            <a:r>
              <a:rPr sz="1250" b="1" spc="-5" dirty="0">
                <a:latin typeface="Arial"/>
                <a:cs typeface="Arial"/>
              </a:rPr>
              <a:t>(structure, </a:t>
            </a:r>
            <a:r>
              <a:rPr sz="1250" b="1" spc="-10" dirty="0">
                <a:latin typeface="Arial"/>
                <a:cs typeface="Arial"/>
              </a:rPr>
              <a:t>culture,</a:t>
            </a:r>
            <a:r>
              <a:rPr sz="1250" b="1" spc="-20" dirty="0">
                <a:latin typeface="Arial"/>
                <a:cs typeface="Arial"/>
              </a:rPr>
              <a:t> </a:t>
            </a:r>
            <a:r>
              <a:rPr sz="1250" b="1" spc="-10" dirty="0">
                <a:latin typeface="Arial"/>
                <a:cs typeface="Arial"/>
              </a:rPr>
              <a:t>change)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6977" y="5918103"/>
            <a:ext cx="2329180" cy="1242695"/>
          </a:xfrm>
          <a:custGeom>
            <a:avLst/>
            <a:gdLst/>
            <a:ahLst/>
            <a:cxnLst/>
            <a:rect l="l" t="t" r="r" b="b"/>
            <a:pathLst>
              <a:path w="2329179" h="1242695">
                <a:moveTo>
                  <a:pt x="0" y="0"/>
                </a:moveTo>
                <a:lnTo>
                  <a:pt x="2328780" y="0"/>
                </a:lnTo>
                <a:lnTo>
                  <a:pt x="2328780" y="1242421"/>
                </a:lnTo>
                <a:lnTo>
                  <a:pt x="0" y="1242421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6977" y="5919746"/>
            <a:ext cx="2329180" cy="1242695"/>
          </a:xfrm>
          <a:prstGeom prst="rect">
            <a:avLst/>
          </a:prstGeom>
          <a:ln w="13147">
            <a:solidFill>
              <a:srgbClr val="368FA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614680" marR="601345" algn="ctr">
              <a:lnSpc>
                <a:spcPct val="102600"/>
              </a:lnSpc>
              <a:spcBef>
                <a:spcPts val="315"/>
              </a:spcBef>
            </a:pPr>
            <a:r>
              <a:rPr sz="1850" b="1" spc="0" dirty="0">
                <a:solidFill>
                  <a:srgbClr val="18579B"/>
                </a:solidFill>
                <a:latin typeface="Arial"/>
                <a:cs typeface="Arial"/>
              </a:rPr>
              <a:t>Individual  factors</a:t>
            </a:r>
            <a:endParaRPr sz="1850">
              <a:latin typeface="Arial"/>
              <a:cs typeface="Arial"/>
            </a:endParaRPr>
          </a:p>
          <a:p>
            <a:pPr marL="5080" algn="ctr">
              <a:lnSpc>
                <a:spcPts val="1435"/>
              </a:lnSpc>
            </a:pPr>
            <a:r>
              <a:rPr sz="1250" b="1" spc="-10" dirty="0">
                <a:solidFill>
                  <a:srgbClr val="18579B"/>
                </a:solidFill>
                <a:latin typeface="Arial"/>
                <a:cs typeface="Arial"/>
              </a:rPr>
              <a:t>(learning, </a:t>
            </a:r>
            <a:r>
              <a:rPr sz="1250" b="1" spc="-15" dirty="0">
                <a:solidFill>
                  <a:srgbClr val="18579B"/>
                </a:solidFill>
                <a:latin typeface="Arial"/>
                <a:cs typeface="Arial"/>
              </a:rPr>
              <a:t>personality,</a:t>
            </a:r>
            <a:endParaRPr sz="125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  <a:spcBef>
                <a:spcPts val="50"/>
              </a:spcBef>
            </a:pPr>
            <a:r>
              <a:rPr sz="1250" b="1" spc="-10" dirty="0">
                <a:solidFill>
                  <a:srgbClr val="18579B"/>
                </a:solidFill>
                <a:latin typeface="Arial"/>
                <a:cs typeface="Arial"/>
              </a:rPr>
              <a:t>motivation, …)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7165" y="5921390"/>
            <a:ext cx="2329180" cy="1242695"/>
          </a:xfrm>
          <a:custGeom>
            <a:avLst/>
            <a:gdLst/>
            <a:ahLst/>
            <a:cxnLst/>
            <a:rect l="l" t="t" r="r" b="b"/>
            <a:pathLst>
              <a:path w="2329179" h="1242695">
                <a:moveTo>
                  <a:pt x="0" y="0"/>
                </a:moveTo>
                <a:lnTo>
                  <a:pt x="2328781" y="0"/>
                </a:lnTo>
                <a:lnTo>
                  <a:pt x="2328781" y="1242421"/>
                </a:lnTo>
                <a:lnTo>
                  <a:pt x="0" y="1242421"/>
                </a:lnTo>
                <a:lnTo>
                  <a:pt x="0" y="0"/>
                </a:lnTo>
                <a:close/>
              </a:path>
            </a:pathLst>
          </a:custGeom>
          <a:ln w="13147">
            <a:solidFill>
              <a:srgbClr val="368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53738" y="5926320"/>
            <a:ext cx="2315845" cy="1236980"/>
          </a:xfrm>
          <a:prstGeom prst="rect">
            <a:avLst/>
          </a:prstGeom>
          <a:solidFill>
            <a:srgbClr val="E0E0E0"/>
          </a:solidFill>
        </p:spPr>
        <p:txBody>
          <a:bodyPr vert="horz" wrap="square" lIns="0" tIns="36830" rIns="0" bIns="0" rtlCol="0">
            <a:spAutoFit/>
          </a:bodyPr>
          <a:lstStyle/>
          <a:p>
            <a:pPr marL="765810" marR="752475" algn="ctr">
              <a:lnSpc>
                <a:spcPct val="102600"/>
              </a:lnSpc>
              <a:spcBef>
                <a:spcPts val="290"/>
              </a:spcBef>
            </a:pPr>
            <a:r>
              <a:rPr sz="1850" b="1" spc="0" dirty="0">
                <a:solidFill>
                  <a:srgbClr val="18579B"/>
                </a:solidFill>
                <a:latin typeface="Arial"/>
                <a:cs typeface="Arial"/>
              </a:rPr>
              <a:t>Group  </a:t>
            </a:r>
            <a:r>
              <a:rPr sz="1850" b="1" spc="-5" dirty="0">
                <a:solidFill>
                  <a:srgbClr val="18579B"/>
                </a:solidFill>
                <a:latin typeface="Arial"/>
                <a:cs typeface="Arial"/>
              </a:rPr>
              <a:t>f</a:t>
            </a:r>
            <a:r>
              <a:rPr sz="1850" b="1" spc="0" dirty="0">
                <a:solidFill>
                  <a:srgbClr val="18579B"/>
                </a:solidFill>
                <a:latin typeface="Arial"/>
                <a:cs typeface="Arial"/>
              </a:rPr>
              <a:t>ac</a:t>
            </a:r>
            <a:r>
              <a:rPr sz="1850" b="1" dirty="0">
                <a:solidFill>
                  <a:srgbClr val="18579B"/>
                </a:solidFill>
                <a:latin typeface="Arial"/>
                <a:cs typeface="Arial"/>
              </a:rPr>
              <a:t>to</a:t>
            </a:r>
            <a:r>
              <a:rPr sz="1850" b="1" spc="0" dirty="0">
                <a:solidFill>
                  <a:srgbClr val="18579B"/>
                </a:solidFill>
                <a:latin typeface="Arial"/>
                <a:cs typeface="Arial"/>
              </a:rPr>
              <a:t>rs</a:t>
            </a:r>
            <a:endParaRPr sz="1850">
              <a:latin typeface="Arial"/>
              <a:cs typeface="Arial"/>
            </a:endParaRPr>
          </a:p>
          <a:p>
            <a:pPr marL="90805">
              <a:lnSpc>
                <a:spcPts val="1435"/>
              </a:lnSpc>
            </a:pPr>
            <a:r>
              <a:rPr sz="1250" b="1" spc="-10" dirty="0">
                <a:solidFill>
                  <a:srgbClr val="18579B"/>
                </a:solidFill>
                <a:latin typeface="Arial"/>
                <a:cs typeface="Arial"/>
              </a:rPr>
              <a:t>(leadership, communication,</a:t>
            </a:r>
            <a:endParaRPr sz="1250">
              <a:latin typeface="Arial"/>
              <a:cs typeface="Arial"/>
            </a:endParaRPr>
          </a:p>
          <a:p>
            <a:pPr marL="375920" marR="95250" indent="-267970">
              <a:lnSpc>
                <a:spcPts val="1450"/>
              </a:lnSpc>
              <a:spcBef>
                <a:spcPts val="140"/>
              </a:spcBef>
            </a:pPr>
            <a:r>
              <a:rPr sz="1250" b="1" spc="-10" dirty="0">
                <a:solidFill>
                  <a:srgbClr val="18579B"/>
                </a:solidFill>
                <a:latin typeface="Arial"/>
                <a:cs typeface="Arial"/>
              </a:rPr>
              <a:t>decision making, teamwork,  politics &amp; conflict</a:t>
            </a:r>
            <a:r>
              <a:rPr sz="1250" b="1" spc="-5" dirty="0">
                <a:solidFill>
                  <a:srgbClr val="18579B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18579B"/>
                </a:solidFill>
                <a:latin typeface="Arial"/>
                <a:cs typeface="Arial"/>
              </a:rPr>
              <a:t>…)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50546" y="3240981"/>
            <a:ext cx="1951355" cy="2677160"/>
          </a:xfrm>
          <a:custGeom>
            <a:avLst/>
            <a:gdLst/>
            <a:ahLst/>
            <a:cxnLst/>
            <a:rect l="l" t="t" r="r" b="b"/>
            <a:pathLst>
              <a:path w="1951354" h="2677160">
                <a:moveTo>
                  <a:pt x="0" y="2677122"/>
                </a:moveTo>
                <a:lnTo>
                  <a:pt x="0" y="0"/>
                </a:lnTo>
                <a:lnTo>
                  <a:pt x="1950786" y="0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9514" y="5824204"/>
            <a:ext cx="122064" cy="119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7431" y="3179950"/>
            <a:ext cx="119994" cy="122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0115" y="3240980"/>
            <a:ext cx="2082800" cy="2680970"/>
          </a:xfrm>
          <a:custGeom>
            <a:avLst/>
            <a:gdLst/>
            <a:ahLst/>
            <a:cxnLst/>
            <a:rect l="l" t="t" r="r" b="b"/>
            <a:pathLst>
              <a:path w="2082800" h="2680970">
                <a:moveTo>
                  <a:pt x="0" y="0"/>
                </a:moveTo>
                <a:lnTo>
                  <a:pt x="2082262" y="0"/>
                </a:lnTo>
                <a:lnTo>
                  <a:pt x="2082262" y="2680409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04022" y="3179949"/>
            <a:ext cx="119993" cy="122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1345" y="5827491"/>
            <a:ext cx="122063" cy="119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5759" y="6539314"/>
            <a:ext cx="4031615" cy="3810"/>
          </a:xfrm>
          <a:custGeom>
            <a:avLst/>
            <a:gdLst/>
            <a:ahLst/>
            <a:cxnLst/>
            <a:rect l="l" t="t" r="r" b="b"/>
            <a:pathLst>
              <a:path w="4031615" h="3809">
                <a:moveTo>
                  <a:pt x="0" y="0"/>
                </a:moveTo>
                <a:lnTo>
                  <a:pt x="4031406" y="3286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9665" y="6478347"/>
            <a:ext cx="120032" cy="1220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3226" y="6481506"/>
            <a:ext cx="120032" cy="1220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01082" y="4115277"/>
            <a:ext cx="2529840" cy="351790"/>
          </a:xfrm>
          <a:custGeom>
            <a:avLst/>
            <a:gdLst/>
            <a:ahLst/>
            <a:cxnLst/>
            <a:rect l="l" t="t" r="r" b="b"/>
            <a:pathLst>
              <a:path w="2529840" h="351789">
                <a:moveTo>
                  <a:pt x="0" y="0"/>
                </a:moveTo>
                <a:lnTo>
                  <a:pt x="2529283" y="0"/>
                </a:lnTo>
                <a:lnTo>
                  <a:pt x="2529283" y="351690"/>
                </a:lnTo>
                <a:lnTo>
                  <a:pt x="0" y="351690"/>
                </a:lnTo>
                <a:lnTo>
                  <a:pt x="0" y="0"/>
                </a:lnTo>
                <a:close/>
              </a:path>
            </a:pathLst>
          </a:custGeom>
          <a:ln w="13147">
            <a:solidFill>
              <a:srgbClr val="368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01082" y="4115277"/>
            <a:ext cx="2529840" cy="351790"/>
          </a:xfrm>
          <a:prstGeom prst="rect">
            <a:avLst/>
          </a:prstGeom>
          <a:ln w="13147">
            <a:solidFill>
              <a:srgbClr val="368FAF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380"/>
              </a:spcBef>
            </a:pPr>
            <a:r>
              <a:rPr sz="1650" b="1" dirty="0">
                <a:solidFill>
                  <a:srgbClr val="FF0000"/>
                </a:solidFill>
                <a:latin typeface="Times New Roman"/>
                <a:cs typeface="Times New Roman"/>
              </a:rPr>
              <a:t>Organizational</a:t>
            </a:r>
            <a:r>
              <a:rPr sz="165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FF0000"/>
                </a:solidFill>
                <a:latin typeface="Times New Roman"/>
                <a:cs typeface="Times New Roman"/>
              </a:rPr>
              <a:t>success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15872" y="4902472"/>
            <a:ext cx="2529840" cy="861694"/>
          </a:xfrm>
          <a:custGeom>
            <a:avLst/>
            <a:gdLst/>
            <a:ahLst/>
            <a:cxnLst/>
            <a:rect l="l" t="t" r="r" b="b"/>
            <a:pathLst>
              <a:path w="2529840" h="861695">
                <a:moveTo>
                  <a:pt x="0" y="0"/>
                </a:moveTo>
                <a:lnTo>
                  <a:pt x="2529284" y="0"/>
                </a:lnTo>
                <a:lnTo>
                  <a:pt x="2529284" y="861149"/>
                </a:lnTo>
                <a:lnTo>
                  <a:pt x="0" y="861149"/>
                </a:lnTo>
                <a:lnTo>
                  <a:pt x="0" y="0"/>
                </a:lnTo>
                <a:close/>
              </a:path>
            </a:pathLst>
          </a:custGeom>
          <a:ln w="13147">
            <a:solidFill>
              <a:srgbClr val="368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24901" y="4937103"/>
            <a:ext cx="2316480" cy="5276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72440">
              <a:lnSpc>
                <a:spcPts val="1970"/>
              </a:lnSpc>
              <a:spcBef>
                <a:spcPts val="180"/>
              </a:spcBef>
            </a:pPr>
            <a:r>
              <a:rPr sz="1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Productivity </a:t>
            </a:r>
            <a:r>
              <a:rPr sz="1650" b="1" spc="0" dirty="0">
                <a:solidFill>
                  <a:srgbClr val="FF0000"/>
                </a:solidFill>
                <a:latin typeface="Times New Roman"/>
                <a:cs typeface="Times New Roman"/>
              </a:rPr>
              <a:t>&amp;  </a:t>
            </a:r>
            <a:r>
              <a:rPr sz="1650" b="1" dirty="0">
                <a:solidFill>
                  <a:srgbClr val="FF0000"/>
                </a:solidFill>
                <a:latin typeface="Times New Roman"/>
                <a:cs typeface="Times New Roman"/>
              </a:rPr>
              <a:t>satisfaction of</a:t>
            </a:r>
            <a:r>
              <a:rPr sz="165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FF0000"/>
                </a:solidFill>
                <a:latin typeface="Times New Roman"/>
                <a:cs typeface="Times New Roman"/>
              </a:rPr>
              <a:t>individuals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66672" y="5436701"/>
            <a:ext cx="103314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65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groups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46572" y="4488332"/>
            <a:ext cx="300990" cy="442595"/>
          </a:xfrm>
          <a:custGeom>
            <a:avLst/>
            <a:gdLst/>
            <a:ahLst/>
            <a:cxnLst/>
            <a:rect l="l" t="t" r="r" b="b"/>
            <a:pathLst>
              <a:path w="300989" h="442595">
                <a:moveTo>
                  <a:pt x="300753" y="292343"/>
                </a:moveTo>
                <a:lnTo>
                  <a:pt x="0" y="292343"/>
                </a:lnTo>
                <a:lnTo>
                  <a:pt x="150376" y="442079"/>
                </a:lnTo>
                <a:lnTo>
                  <a:pt x="300753" y="292343"/>
                </a:lnTo>
                <a:close/>
              </a:path>
              <a:path w="300989" h="442595">
                <a:moveTo>
                  <a:pt x="225565" y="149735"/>
                </a:moveTo>
                <a:lnTo>
                  <a:pt x="75187" y="149735"/>
                </a:lnTo>
                <a:lnTo>
                  <a:pt x="75187" y="292343"/>
                </a:lnTo>
                <a:lnTo>
                  <a:pt x="225565" y="292343"/>
                </a:lnTo>
                <a:lnTo>
                  <a:pt x="225565" y="149735"/>
                </a:lnTo>
                <a:close/>
              </a:path>
              <a:path w="300989" h="442595">
                <a:moveTo>
                  <a:pt x="150376" y="0"/>
                </a:moveTo>
                <a:lnTo>
                  <a:pt x="0" y="149735"/>
                </a:lnTo>
                <a:lnTo>
                  <a:pt x="300753" y="149735"/>
                </a:lnTo>
                <a:lnTo>
                  <a:pt x="150376" y="0"/>
                </a:lnTo>
                <a:close/>
              </a:path>
            </a:pathLst>
          </a:custGeom>
          <a:solidFill>
            <a:srgbClr val="368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46572" y="4488332"/>
            <a:ext cx="300990" cy="442595"/>
          </a:xfrm>
          <a:custGeom>
            <a:avLst/>
            <a:gdLst/>
            <a:ahLst/>
            <a:cxnLst/>
            <a:rect l="l" t="t" r="r" b="b"/>
            <a:pathLst>
              <a:path w="300989" h="442595">
                <a:moveTo>
                  <a:pt x="0" y="149735"/>
                </a:moveTo>
                <a:lnTo>
                  <a:pt x="150377" y="0"/>
                </a:lnTo>
                <a:lnTo>
                  <a:pt x="300753" y="149735"/>
                </a:lnTo>
                <a:lnTo>
                  <a:pt x="225565" y="149735"/>
                </a:lnTo>
                <a:lnTo>
                  <a:pt x="225565" y="292343"/>
                </a:lnTo>
                <a:lnTo>
                  <a:pt x="300753" y="292343"/>
                </a:lnTo>
                <a:lnTo>
                  <a:pt x="150377" y="442079"/>
                </a:lnTo>
                <a:lnTo>
                  <a:pt x="0" y="292343"/>
                </a:lnTo>
                <a:lnTo>
                  <a:pt x="75188" y="292343"/>
                </a:lnTo>
                <a:lnTo>
                  <a:pt x="75188" y="149735"/>
                </a:lnTo>
                <a:lnTo>
                  <a:pt x="0" y="149735"/>
                </a:lnTo>
                <a:close/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64902" y="3766873"/>
            <a:ext cx="1905" cy="348615"/>
          </a:xfrm>
          <a:custGeom>
            <a:avLst/>
            <a:gdLst/>
            <a:ahLst/>
            <a:cxnLst/>
            <a:rect l="l" t="t" r="r" b="b"/>
            <a:pathLst>
              <a:path w="1904" h="348614">
                <a:moveTo>
                  <a:pt x="1643" y="0"/>
                </a:moveTo>
                <a:lnTo>
                  <a:pt x="0" y="348404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04241" y="4021160"/>
            <a:ext cx="122063" cy="1202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14366" y="5688025"/>
            <a:ext cx="457200" cy="158115"/>
          </a:xfrm>
          <a:custGeom>
            <a:avLst/>
            <a:gdLst/>
            <a:ahLst/>
            <a:cxnLst/>
            <a:rect l="l" t="t" r="r" b="b"/>
            <a:pathLst>
              <a:path w="457200" h="158114">
                <a:moveTo>
                  <a:pt x="0" y="157767"/>
                </a:moveTo>
                <a:lnTo>
                  <a:pt x="456881" y="0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67354" y="5655970"/>
            <a:ext cx="128558" cy="1160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16077" y="5673235"/>
            <a:ext cx="499745" cy="172720"/>
          </a:xfrm>
          <a:custGeom>
            <a:avLst/>
            <a:gdLst/>
            <a:ahLst/>
            <a:cxnLst/>
            <a:rect l="l" t="t" r="r" b="b"/>
            <a:pathLst>
              <a:path w="499745" h="172720">
                <a:moveTo>
                  <a:pt x="499610" y="172558"/>
                </a:moveTo>
                <a:lnTo>
                  <a:pt x="0" y="0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91413" y="5641186"/>
            <a:ext cx="128558" cy="115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15825" y="2729877"/>
            <a:ext cx="1899920" cy="478790"/>
          </a:xfrm>
          <a:prstGeom prst="rect">
            <a:avLst/>
          </a:prstGeom>
          <a:solidFill>
            <a:srgbClr val="FFF2D5"/>
          </a:solidFill>
        </p:spPr>
        <p:txBody>
          <a:bodyPr vert="horz" wrap="square" lIns="0" tIns="5143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sz="2450" b="1" spc="5" dirty="0">
                <a:latin typeface="Times New Roman"/>
                <a:cs typeface="Times New Roman"/>
              </a:rPr>
              <a:t>Class </a:t>
            </a:r>
            <a:r>
              <a:rPr sz="2450" b="1" spc="10" dirty="0">
                <a:latin typeface="Times New Roman"/>
                <a:cs typeface="Times New Roman"/>
              </a:rPr>
              <a:t>2 </a:t>
            </a:r>
            <a:r>
              <a:rPr sz="2450" b="1" spc="25" dirty="0">
                <a:latin typeface="Times New Roman"/>
                <a:cs typeface="Times New Roman"/>
              </a:rPr>
              <a:t>&amp;</a:t>
            </a:r>
            <a:r>
              <a:rPr sz="2450" b="1" spc="-55" dirty="0">
                <a:latin typeface="Times New Roman"/>
                <a:cs typeface="Times New Roman"/>
              </a:rPr>
              <a:t> </a:t>
            </a:r>
            <a:r>
              <a:rPr sz="2450" b="1" spc="10" dirty="0">
                <a:latin typeface="Times New Roman"/>
                <a:cs typeface="Times New Roman"/>
              </a:rPr>
              <a:t>13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80901" y="5288676"/>
            <a:ext cx="1421765" cy="478790"/>
          </a:xfrm>
          <a:custGeom>
            <a:avLst/>
            <a:gdLst/>
            <a:ahLst/>
            <a:cxnLst/>
            <a:rect l="l" t="t" r="r" b="b"/>
            <a:pathLst>
              <a:path w="1421765" h="478789">
                <a:moveTo>
                  <a:pt x="0" y="0"/>
                </a:moveTo>
                <a:lnTo>
                  <a:pt x="1421593" y="0"/>
                </a:lnTo>
                <a:lnTo>
                  <a:pt x="1421593" y="478232"/>
                </a:lnTo>
                <a:lnTo>
                  <a:pt x="0" y="478232"/>
                </a:lnTo>
                <a:lnTo>
                  <a:pt x="0" y="0"/>
                </a:lnTo>
                <a:close/>
              </a:path>
            </a:pathLst>
          </a:custGeom>
          <a:solidFill>
            <a:srgbClr val="FFF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718951" y="5288676"/>
            <a:ext cx="1283970" cy="478790"/>
          </a:xfrm>
          <a:prstGeom prst="rect">
            <a:avLst/>
          </a:prstGeom>
          <a:solidFill>
            <a:srgbClr val="FFF2D5"/>
          </a:solidFill>
        </p:spPr>
        <p:txBody>
          <a:bodyPr vert="horz" wrap="square" lIns="0" tIns="514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5"/>
              </a:spcBef>
            </a:pPr>
            <a:r>
              <a:rPr sz="2450" b="1" spc="5" dirty="0">
                <a:latin typeface="Times New Roman"/>
                <a:cs typeface="Times New Roman"/>
              </a:rPr>
              <a:t>Class</a:t>
            </a:r>
            <a:r>
              <a:rPr sz="2450" b="1" spc="-30" dirty="0">
                <a:latin typeface="Times New Roman"/>
                <a:cs typeface="Times New Roman"/>
              </a:rPr>
              <a:t> </a:t>
            </a:r>
            <a:r>
              <a:rPr sz="2450" b="1" spc="10" dirty="0">
                <a:latin typeface="Times New Roman"/>
                <a:cs typeface="Times New Roman"/>
              </a:rPr>
              <a:t>3-9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8452" y="5249233"/>
            <a:ext cx="1740535" cy="478790"/>
          </a:xfrm>
          <a:custGeom>
            <a:avLst/>
            <a:gdLst/>
            <a:ahLst/>
            <a:cxnLst/>
            <a:rect l="l" t="t" r="r" b="b"/>
            <a:pathLst>
              <a:path w="1740535" h="478789">
                <a:moveTo>
                  <a:pt x="0" y="0"/>
                </a:moveTo>
                <a:lnTo>
                  <a:pt x="1740424" y="0"/>
                </a:lnTo>
                <a:lnTo>
                  <a:pt x="1740424" y="478233"/>
                </a:lnTo>
                <a:lnTo>
                  <a:pt x="0" y="478233"/>
                </a:lnTo>
                <a:lnTo>
                  <a:pt x="0" y="0"/>
                </a:lnTo>
                <a:close/>
              </a:path>
            </a:pathLst>
          </a:custGeom>
          <a:solidFill>
            <a:srgbClr val="FFF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10415" y="5283864"/>
            <a:ext cx="155956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b="1" spc="5" dirty="0">
                <a:latin typeface="Times New Roman"/>
                <a:cs typeface="Times New Roman"/>
              </a:rPr>
              <a:t>Class</a:t>
            </a:r>
            <a:r>
              <a:rPr sz="2450" b="1" spc="-55" dirty="0">
                <a:latin typeface="Times New Roman"/>
                <a:cs typeface="Times New Roman"/>
              </a:rPr>
              <a:t> </a:t>
            </a:r>
            <a:r>
              <a:rPr sz="2450" b="1" spc="10" dirty="0">
                <a:latin typeface="Times New Roman"/>
                <a:cs typeface="Times New Roman"/>
              </a:rPr>
              <a:t>10-12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13380" y="7119558"/>
            <a:ext cx="243141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5" dirty="0">
                <a:latin typeface="Times New Roman"/>
                <a:cs typeface="Times New Roman"/>
              </a:rPr>
              <a:t>(adapted </a:t>
            </a:r>
            <a:r>
              <a:rPr sz="1000" spc="10" dirty="0">
                <a:latin typeface="Times New Roman"/>
                <a:cs typeface="Times New Roman"/>
              </a:rPr>
              <a:t>from </a:t>
            </a:r>
            <a:r>
              <a:rPr sz="1000" spc="0" dirty="0">
                <a:latin typeface="Times New Roman"/>
                <a:cs typeface="Times New Roman"/>
              </a:rPr>
              <a:t>Hitt, </a:t>
            </a:r>
            <a:r>
              <a:rPr sz="1000" spc="5" dirty="0">
                <a:latin typeface="Times New Roman"/>
                <a:cs typeface="Times New Roman"/>
              </a:rPr>
              <a:t>Colella </a:t>
            </a:r>
            <a:r>
              <a:rPr sz="1000" spc="10" dirty="0">
                <a:latin typeface="Times New Roman"/>
                <a:cs typeface="Times New Roman"/>
              </a:rPr>
              <a:t>and </a:t>
            </a:r>
            <a:r>
              <a:rPr sz="1000" dirty="0">
                <a:latin typeface="Times New Roman"/>
                <a:cs typeface="Times New Roman"/>
              </a:rPr>
              <a:t>Miller.,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2009)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625292"/>
            <a:ext cx="2997835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Assignments</a:t>
            </a:r>
          </a:p>
        </p:txBody>
      </p:sp>
      <p:sp>
        <p:nvSpPr>
          <p:cNvPr id="3" name="object 3"/>
          <p:cNvSpPr/>
          <p:nvPr/>
        </p:nvSpPr>
        <p:spPr>
          <a:xfrm>
            <a:off x="899371" y="2743025"/>
            <a:ext cx="8996296" cy="239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8469" y="5436701"/>
            <a:ext cx="6978650" cy="785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5104" indent="-192405">
              <a:lnSpc>
                <a:spcPct val="100000"/>
              </a:lnSpc>
              <a:spcBef>
                <a:spcPts val="135"/>
              </a:spcBef>
              <a:buChar char="•"/>
              <a:tabLst>
                <a:tab pos="205740" algn="l"/>
              </a:tabLst>
            </a:pPr>
            <a:r>
              <a:rPr sz="2450" spc="-50" dirty="0">
                <a:latin typeface="Arial"/>
                <a:cs typeface="Arial"/>
              </a:rPr>
              <a:t>Team</a:t>
            </a:r>
            <a:r>
              <a:rPr sz="2450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assignments</a:t>
            </a:r>
            <a:endParaRPr sz="2450">
              <a:latin typeface="Arial"/>
              <a:cs typeface="Arial"/>
            </a:endParaRPr>
          </a:p>
          <a:p>
            <a:pPr marL="210820" indent="-198120">
              <a:lnSpc>
                <a:spcPct val="100000"/>
              </a:lnSpc>
              <a:spcBef>
                <a:spcPts val="60"/>
              </a:spcBef>
              <a:buChar char="•"/>
              <a:tabLst>
                <a:tab pos="211454" algn="l"/>
              </a:tabLst>
            </a:pPr>
            <a:r>
              <a:rPr sz="2450" spc="10" dirty="0">
                <a:latin typeface="Arial"/>
                <a:cs typeface="Arial"/>
              </a:rPr>
              <a:t>Form teams </a:t>
            </a:r>
            <a:r>
              <a:rPr sz="2450" spc="15" dirty="0">
                <a:latin typeface="Arial"/>
                <a:cs typeface="Arial"/>
              </a:rPr>
              <a:t>ASAP </a:t>
            </a:r>
            <a:r>
              <a:rPr sz="2450" spc="5" dirty="0">
                <a:latin typeface="Arial"/>
                <a:cs typeface="Arial"/>
              </a:rPr>
              <a:t>(3 </a:t>
            </a:r>
            <a:r>
              <a:rPr sz="2450" spc="10" dirty="0">
                <a:latin typeface="Arial"/>
                <a:cs typeface="Arial"/>
              </a:rPr>
              <a:t>members </a:t>
            </a:r>
            <a:r>
              <a:rPr sz="2450" spc="15" dirty="0">
                <a:latin typeface="Arial"/>
                <a:cs typeface="Arial"/>
              </a:rPr>
              <a:t>+ </a:t>
            </a:r>
            <a:r>
              <a:rPr sz="2450" spc="10" dirty="0">
                <a:latin typeface="Arial"/>
                <a:cs typeface="Arial"/>
              </a:rPr>
              <a:t>1 team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leader)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625292"/>
            <a:ext cx="1840864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Grading</a:t>
            </a:r>
          </a:p>
        </p:txBody>
      </p:sp>
      <p:sp>
        <p:nvSpPr>
          <p:cNvPr id="3" name="object 3"/>
          <p:cNvSpPr/>
          <p:nvPr/>
        </p:nvSpPr>
        <p:spPr>
          <a:xfrm>
            <a:off x="1634952" y="3554793"/>
            <a:ext cx="7749599" cy="2003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005" y="1625292"/>
            <a:ext cx="2357755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65" dirty="0"/>
              <a:t>T</a:t>
            </a:r>
            <a:r>
              <a:rPr spc="5" dirty="0"/>
              <a:t>ex</a:t>
            </a:r>
            <a:r>
              <a:rPr spc="0" dirty="0"/>
              <a:t>tboo</a:t>
            </a:r>
            <a:r>
              <a:rPr spc="5" dirty="0"/>
              <a:t>ks</a:t>
            </a:r>
          </a:p>
        </p:txBody>
      </p:sp>
      <p:sp>
        <p:nvSpPr>
          <p:cNvPr id="3" name="object 3"/>
          <p:cNvSpPr/>
          <p:nvPr/>
        </p:nvSpPr>
        <p:spPr>
          <a:xfrm>
            <a:off x="1993916" y="2855836"/>
            <a:ext cx="6261580" cy="4006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921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1199</Words>
  <Application>Microsoft Office PowerPoint</Application>
  <PresentationFormat>Custom</PresentationFormat>
  <Paragraphs>183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Calibri</vt:lpstr>
      <vt:lpstr>Constantia</vt:lpstr>
      <vt:lpstr>Lucida Sans</vt:lpstr>
      <vt:lpstr>Tahoma</vt:lpstr>
      <vt:lpstr>Times New Roman</vt:lpstr>
      <vt:lpstr>Wingdings</vt:lpstr>
      <vt:lpstr>Office Theme</vt:lpstr>
      <vt:lpstr>Module 1</vt:lpstr>
      <vt:lpstr>Today’s agenda</vt:lpstr>
      <vt:lpstr>Today’s agenda</vt:lpstr>
      <vt:lpstr>Course Objectives</vt:lpstr>
      <vt:lpstr>Course Objectives</vt:lpstr>
      <vt:lpstr>Course Contents</vt:lpstr>
      <vt:lpstr>Assignments</vt:lpstr>
      <vt:lpstr>Grading</vt:lpstr>
      <vt:lpstr>Textbooks</vt:lpstr>
      <vt:lpstr>Textbooks</vt:lpstr>
      <vt:lpstr>Basic concepts of Organizational</vt:lpstr>
      <vt:lpstr>Basic concepts of Organizational</vt:lpstr>
      <vt:lpstr>In class discussion</vt:lpstr>
      <vt:lpstr>In class discussion: what is an</vt:lpstr>
      <vt:lpstr>In class discussion: what is an</vt:lpstr>
      <vt:lpstr>In class discussion: what is an</vt:lpstr>
      <vt:lpstr>In class discussion: what is an</vt:lpstr>
      <vt:lpstr>In class discussion: what is an</vt:lpstr>
      <vt:lpstr>In class discussion: what is an</vt:lpstr>
      <vt:lpstr>In class discussion: what is an</vt:lpstr>
      <vt:lpstr>In class discussion: what is an</vt:lpstr>
      <vt:lpstr>In class discussion: what is an</vt:lpstr>
      <vt:lpstr>Project #1 Overview Defining an</vt:lpstr>
      <vt:lpstr>Project #1 Overview Defining an</vt:lpstr>
      <vt:lpstr>Project #1 Overview Defining an</vt:lpstr>
      <vt:lpstr>Project #1 Overview Defining an</vt:lpstr>
      <vt:lpstr>Project #1 Overview Defining an</vt:lpstr>
      <vt:lpstr>Project #1 Overview Defining an</vt:lpstr>
      <vt:lpstr>Project #1 Overview Defining an</vt:lpstr>
      <vt:lpstr>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cp:lastModifiedBy>paul.wojnicki</cp:lastModifiedBy>
  <cp:revision>1</cp:revision>
  <dcterms:created xsi:type="dcterms:W3CDTF">2018-08-20T16:05:38Z</dcterms:created>
  <dcterms:modified xsi:type="dcterms:W3CDTF">2018-09-11T02:40:47Z</dcterms:modified>
</cp:coreProperties>
</file>