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035"/>
  </p:normalViewPr>
  <p:slideViewPr>
    <p:cSldViewPr snapToGrid="0" snapToObjects="1">
      <p:cViewPr varScale="1">
        <p:scale>
          <a:sx n="118" d="100"/>
          <a:sy n="118" d="100"/>
        </p:scale>
        <p:origin x="3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6/30/20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6/30/20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6/30/20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6/30/20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6/30/20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apastyle.org/manua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library.harrisburgu.edu/home/databas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02083-47A2-4840-9ECD-7808ED7BD130}"/>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00B6CFAC-05A3-314F-A653-299CE4A41744}"/>
              </a:ext>
            </a:extLst>
          </p:cNvPr>
          <p:cNvSpPr>
            <a:spLocks noGrp="1"/>
          </p:cNvSpPr>
          <p:nvPr>
            <p:ph type="subTitle" idx="1"/>
          </p:nvPr>
        </p:nvSpPr>
        <p:spPr/>
        <p:txBody>
          <a:bodyPr/>
          <a:lstStyle/>
          <a:p>
            <a:r>
              <a:rPr lang="en-US" dirty="0" err="1"/>
              <a:t>WElcome</a:t>
            </a:r>
            <a:r>
              <a:rPr lang="en-US"/>
              <a:t> to </a:t>
            </a:r>
            <a:r>
              <a:rPr lang="en-US" dirty="0"/>
              <a:t>grad695</a:t>
            </a:r>
          </a:p>
        </p:txBody>
      </p:sp>
    </p:spTree>
    <p:extLst>
      <p:ext uri="{BB962C8B-B14F-4D97-AF65-F5344CB8AC3E}">
        <p14:creationId xmlns:p14="http://schemas.microsoft.com/office/powerpoint/2010/main" val="2633102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54DBE-0AFE-B04E-B17B-5D9846B20A3E}"/>
              </a:ext>
            </a:extLst>
          </p:cNvPr>
          <p:cNvSpPr>
            <a:spLocks noGrp="1"/>
          </p:cNvSpPr>
          <p:nvPr>
            <p:ph type="title"/>
          </p:nvPr>
        </p:nvSpPr>
        <p:spPr/>
        <p:txBody>
          <a:bodyPr/>
          <a:lstStyle/>
          <a:p>
            <a:r>
              <a:rPr lang="en-US" dirty="0"/>
              <a:t>Understanding your role</a:t>
            </a:r>
          </a:p>
        </p:txBody>
      </p:sp>
      <p:sp>
        <p:nvSpPr>
          <p:cNvPr id="3" name="Content Placeholder 2">
            <a:extLst>
              <a:ext uri="{FF2B5EF4-FFF2-40B4-BE49-F238E27FC236}">
                <a16:creationId xmlns:a16="http://schemas.microsoft.com/office/drawing/2014/main" id="{EC6864BC-E328-A241-B592-DC54013930B5}"/>
              </a:ext>
            </a:extLst>
          </p:cNvPr>
          <p:cNvSpPr>
            <a:spLocks noGrp="1"/>
          </p:cNvSpPr>
          <p:nvPr>
            <p:ph idx="1"/>
          </p:nvPr>
        </p:nvSpPr>
        <p:spPr/>
        <p:txBody>
          <a:bodyPr>
            <a:normAutofit/>
          </a:bodyPr>
          <a:lstStyle/>
          <a:p>
            <a:pPr lvl="1"/>
            <a:r>
              <a:rPr lang="en-US" dirty="0"/>
              <a:t>Too often, writers go into this effort without understanding their place in the process, and how to make the reader care about what is being written</a:t>
            </a:r>
            <a:endParaRPr lang="en-US" sz="1600" dirty="0"/>
          </a:p>
          <a:p>
            <a:pPr lvl="1"/>
            <a:r>
              <a:rPr lang="en-US" dirty="0"/>
              <a:t>By understanding your job, you make your work more compelling</a:t>
            </a:r>
            <a:endParaRPr lang="en-US" sz="1600" dirty="0"/>
          </a:p>
          <a:p>
            <a:pPr lvl="1"/>
            <a:r>
              <a:rPr lang="en-US" dirty="0"/>
              <a:t>This is a little subtle, but the bottom line is to make it about the reader</a:t>
            </a:r>
            <a:endParaRPr lang="en-US" sz="1600" dirty="0"/>
          </a:p>
          <a:p>
            <a:pPr marL="0" indent="0">
              <a:buNone/>
            </a:pPr>
            <a:endParaRPr lang="en-US" dirty="0"/>
          </a:p>
        </p:txBody>
      </p:sp>
    </p:spTree>
    <p:extLst>
      <p:ext uri="{BB962C8B-B14F-4D97-AF65-F5344CB8AC3E}">
        <p14:creationId xmlns:p14="http://schemas.microsoft.com/office/powerpoint/2010/main" val="293428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96225-03F0-7245-BBEC-49297A4D7D97}"/>
              </a:ext>
            </a:extLst>
          </p:cNvPr>
          <p:cNvSpPr>
            <a:spLocks noGrp="1"/>
          </p:cNvSpPr>
          <p:nvPr>
            <p:ph type="title"/>
          </p:nvPr>
        </p:nvSpPr>
        <p:spPr/>
        <p:txBody>
          <a:bodyPr/>
          <a:lstStyle/>
          <a:p>
            <a:r>
              <a:rPr lang="en-US" dirty="0"/>
              <a:t>Examples of your role</a:t>
            </a:r>
          </a:p>
        </p:txBody>
      </p:sp>
      <p:sp>
        <p:nvSpPr>
          <p:cNvPr id="3" name="Content Placeholder 2">
            <a:extLst>
              <a:ext uri="{FF2B5EF4-FFF2-40B4-BE49-F238E27FC236}">
                <a16:creationId xmlns:a16="http://schemas.microsoft.com/office/drawing/2014/main" id="{B5E3B6AF-72A1-F84E-907B-962A758FB782}"/>
              </a:ext>
            </a:extLst>
          </p:cNvPr>
          <p:cNvSpPr>
            <a:spLocks noGrp="1"/>
          </p:cNvSpPr>
          <p:nvPr>
            <p:ph idx="1"/>
          </p:nvPr>
        </p:nvSpPr>
        <p:spPr/>
        <p:txBody>
          <a:bodyPr>
            <a:normAutofit fontScale="77500" lnSpcReduction="20000"/>
          </a:bodyPr>
          <a:lstStyle/>
          <a:p>
            <a:pPr marL="457200" lvl="1" indent="0">
              <a:buNone/>
            </a:pPr>
            <a:endParaRPr lang="en-US" sz="1600" dirty="0"/>
          </a:p>
          <a:p>
            <a:r>
              <a:rPr lang="en-US" dirty="0"/>
              <a:t>I’ve found some new and interesting information.</a:t>
            </a:r>
            <a:endParaRPr lang="en-US" sz="1800" dirty="0"/>
          </a:p>
          <a:p>
            <a:pPr lvl="1"/>
            <a:r>
              <a:rPr lang="en-US" dirty="0"/>
              <a:t>Is all about what YOU have done. Instead, try:</a:t>
            </a:r>
            <a:endParaRPr lang="en-US" sz="1600" dirty="0"/>
          </a:p>
          <a:p>
            <a:pPr lvl="1"/>
            <a:r>
              <a:rPr lang="en-US" i="1" dirty="0"/>
              <a:t>I have information for you. </a:t>
            </a:r>
            <a:r>
              <a:rPr lang="en-US" dirty="0"/>
              <a:t>This makes it about the reader</a:t>
            </a:r>
            <a:endParaRPr lang="en-US" sz="1600" dirty="0"/>
          </a:p>
          <a:p>
            <a:r>
              <a:rPr lang="en-US" dirty="0"/>
              <a:t>I’ve found a solution to an important practical problem.</a:t>
            </a:r>
            <a:endParaRPr lang="en-US" sz="1800" dirty="0"/>
          </a:p>
          <a:p>
            <a:pPr lvl="1"/>
            <a:r>
              <a:rPr lang="en-US" dirty="0"/>
              <a:t>Once again, good for you, YOU have found something. Instead:</a:t>
            </a:r>
            <a:endParaRPr lang="en-US" sz="1600" dirty="0"/>
          </a:p>
          <a:p>
            <a:pPr lvl="1"/>
            <a:r>
              <a:rPr lang="en-US" i="1" dirty="0"/>
              <a:t>I can help you fix a problem.</a:t>
            </a:r>
            <a:r>
              <a:rPr lang="en-US" dirty="0"/>
              <a:t> Cool, most people like having their problems fixed. </a:t>
            </a:r>
            <a:endParaRPr lang="en-US" sz="1600" dirty="0"/>
          </a:p>
          <a:p>
            <a:r>
              <a:rPr lang="en-US" dirty="0"/>
              <a:t>I’ve found an answer to an important question. </a:t>
            </a:r>
            <a:endParaRPr lang="en-US" sz="1800" dirty="0"/>
          </a:p>
          <a:p>
            <a:pPr lvl="1"/>
            <a:r>
              <a:rPr lang="en-US" dirty="0"/>
              <a:t>Well, that’s good for you isn’t it? Instead, try:</a:t>
            </a:r>
            <a:endParaRPr lang="en-US" sz="1600" dirty="0"/>
          </a:p>
          <a:p>
            <a:pPr lvl="1"/>
            <a:r>
              <a:rPr lang="en-US" i="1" dirty="0"/>
              <a:t>I can help you understand something better. </a:t>
            </a:r>
            <a:r>
              <a:rPr lang="en-US" dirty="0"/>
              <a:t>Readers appreciate being helped</a:t>
            </a:r>
            <a:endParaRPr lang="en-US" sz="1600" dirty="0"/>
          </a:p>
          <a:p>
            <a:r>
              <a:rPr lang="en-US" dirty="0"/>
              <a:t>It’s all about your perspective regarding your relationship with your reader.</a:t>
            </a:r>
            <a:endParaRPr lang="en-US" sz="1800" dirty="0"/>
          </a:p>
          <a:p>
            <a:endParaRPr lang="en-US" dirty="0"/>
          </a:p>
        </p:txBody>
      </p:sp>
    </p:spTree>
    <p:extLst>
      <p:ext uri="{BB962C8B-B14F-4D97-AF65-F5344CB8AC3E}">
        <p14:creationId xmlns:p14="http://schemas.microsoft.com/office/powerpoint/2010/main" val="453204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C269-361E-DC49-8C19-47355491F345}"/>
              </a:ext>
            </a:extLst>
          </p:cNvPr>
          <p:cNvSpPr>
            <a:spLocks noGrp="1"/>
          </p:cNvSpPr>
          <p:nvPr>
            <p:ph type="title"/>
          </p:nvPr>
        </p:nvSpPr>
        <p:spPr/>
        <p:txBody>
          <a:bodyPr/>
          <a:lstStyle/>
          <a:p>
            <a:r>
              <a:rPr lang="en-US" dirty="0"/>
              <a:t>Interest to topic to questions</a:t>
            </a:r>
          </a:p>
        </p:txBody>
      </p:sp>
      <p:sp>
        <p:nvSpPr>
          <p:cNvPr id="3" name="Text Placeholder 2">
            <a:extLst>
              <a:ext uri="{FF2B5EF4-FFF2-40B4-BE49-F238E27FC236}">
                <a16:creationId xmlns:a16="http://schemas.microsoft.com/office/drawing/2014/main" id="{F6D832F5-F8EB-9D45-8B34-062291CEE2B1}"/>
              </a:ext>
            </a:extLst>
          </p:cNvPr>
          <p:cNvSpPr>
            <a:spLocks noGrp="1"/>
          </p:cNvSpPr>
          <p:nvPr>
            <p:ph type="body" idx="1"/>
          </p:nvPr>
        </p:nvSpPr>
        <p:spPr/>
        <p:txBody>
          <a:bodyPr/>
          <a:lstStyle/>
          <a:p>
            <a:r>
              <a:rPr lang="en-US" dirty="0"/>
              <a:t>Introduction to Topic selection</a:t>
            </a:r>
          </a:p>
        </p:txBody>
      </p:sp>
    </p:spTree>
    <p:extLst>
      <p:ext uri="{BB962C8B-B14F-4D97-AF65-F5344CB8AC3E}">
        <p14:creationId xmlns:p14="http://schemas.microsoft.com/office/powerpoint/2010/main" val="1075738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913BA-E901-D743-A924-CBA1178ADBBA}"/>
              </a:ext>
            </a:extLst>
          </p:cNvPr>
          <p:cNvSpPr>
            <a:spLocks noGrp="1"/>
          </p:cNvSpPr>
          <p:nvPr>
            <p:ph type="title"/>
          </p:nvPr>
        </p:nvSpPr>
        <p:spPr/>
        <p:txBody>
          <a:bodyPr/>
          <a:lstStyle/>
          <a:p>
            <a:r>
              <a:rPr lang="en-US" dirty="0"/>
              <a:t>Choosing a topic based upon your interests</a:t>
            </a:r>
          </a:p>
        </p:txBody>
      </p:sp>
      <p:sp>
        <p:nvSpPr>
          <p:cNvPr id="3" name="Content Placeholder 2">
            <a:extLst>
              <a:ext uri="{FF2B5EF4-FFF2-40B4-BE49-F238E27FC236}">
                <a16:creationId xmlns:a16="http://schemas.microsoft.com/office/drawing/2014/main" id="{559B8DAA-FE94-E244-8855-B6C9955463ED}"/>
              </a:ext>
            </a:extLst>
          </p:cNvPr>
          <p:cNvSpPr>
            <a:spLocks noGrp="1"/>
          </p:cNvSpPr>
          <p:nvPr>
            <p:ph idx="1"/>
          </p:nvPr>
        </p:nvSpPr>
        <p:spPr/>
        <p:txBody>
          <a:bodyPr/>
          <a:lstStyle/>
          <a:p>
            <a:r>
              <a:rPr lang="en-US" dirty="0"/>
              <a:t>You are working from an interest to a topic</a:t>
            </a:r>
            <a:endParaRPr lang="en-US" sz="1800" dirty="0"/>
          </a:p>
          <a:p>
            <a:pPr lvl="1"/>
            <a:r>
              <a:rPr lang="en-US" dirty="0"/>
              <a:t>It’s just not enough that it’s something you’re interested, but you need to start there</a:t>
            </a:r>
          </a:p>
          <a:p>
            <a:pPr lvl="1"/>
            <a:r>
              <a:rPr lang="en-US" sz="1600" dirty="0"/>
              <a:t>This can be work related, but if you hate your job don’t let anyone tell you what you have to be interested in</a:t>
            </a:r>
          </a:p>
          <a:p>
            <a:pPr lvl="1"/>
            <a:r>
              <a:rPr lang="en-US" sz="1600" dirty="0"/>
              <a:t>If done correctly, your choice of topic can fuel a career, not just a single paper</a:t>
            </a:r>
          </a:p>
          <a:p>
            <a:pPr lvl="1"/>
            <a:r>
              <a:rPr lang="en-US" dirty="0"/>
              <a:t>Your interests should lead you to the published literature, where you will hopefully find what’s missing in your field, giving you a place to start</a:t>
            </a:r>
            <a:endParaRPr lang="en-US" sz="1600" dirty="0"/>
          </a:p>
          <a:p>
            <a:endParaRPr lang="en-US" dirty="0"/>
          </a:p>
        </p:txBody>
      </p:sp>
    </p:spTree>
    <p:extLst>
      <p:ext uri="{BB962C8B-B14F-4D97-AF65-F5344CB8AC3E}">
        <p14:creationId xmlns:p14="http://schemas.microsoft.com/office/powerpoint/2010/main" val="968170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2875F-12BF-5C4E-AEBF-BE96F32BF125}"/>
              </a:ext>
            </a:extLst>
          </p:cNvPr>
          <p:cNvSpPr>
            <a:spLocks noGrp="1"/>
          </p:cNvSpPr>
          <p:nvPr>
            <p:ph type="title"/>
          </p:nvPr>
        </p:nvSpPr>
        <p:spPr/>
        <p:txBody>
          <a:bodyPr/>
          <a:lstStyle/>
          <a:p>
            <a:r>
              <a:rPr lang="en-US" dirty="0"/>
              <a:t>Avoid tunnel vision</a:t>
            </a:r>
          </a:p>
        </p:txBody>
      </p:sp>
      <p:sp>
        <p:nvSpPr>
          <p:cNvPr id="3" name="Content Placeholder 2">
            <a:extLst>
              <a:ext uri="{FF2B5EF4-FFF2-40B4-BE49-F238E27FC236}">
                <a16:creationId xmlns:a16="http://schemas.microsoft.com/office/drawing/2014/main" id="{651159D0-1BA5-7548-9162-FBC940160D20}"/>
              </a:ext>
            </a:extLst>
          </p:cNvPr>
          <p:cNvSpPr>
            <a:spLocks noGrp="1"/>
          </p:cNvSpPr>
          <p:nvPr>
            <p:ph idx="1"/>
          </p:nvPr>
        </p:nvSpPr>
        <p:spPr/>
        <p:txBody>
          <a:bodyPr/>
          <a:lstStyle/>
          <a:p>
            <a:r>
              <a:rPr lang="en-US" dirty="0"/>
              <a:t>Consider projects that could lead to years of research.  </a:t>
            </a:r>
            <a:endParaRPr lang="en-US" sz="1800" dirty="0"/>
          </a:p>
          <a:p>
            <a:r>
              <a:rPr lang="en-US" dirty="0"/>
              <a:t>Enjoy a time of intense creativity, and – at least for a while – think beyond your immediate research area.</a:t>
            </a:r>
            <a:endParaRPr lang="en-US" sz="1800" dirty="0"/>
          </a:p>
          <a:p>
            <a:r>
              <a:rPr lang="en-US" dirty="0"/>
              <a:t>Dream about solving important problems, making a difference, producing significant papers, and making discoveries.</a:t>
            </a:r>
            <a:endParaRPr lang="en-US" sz="1800" dirty="0"/>
          </a:p>
          <a:p>
            <a:endParaRPr lang="en-US" dirty="0"/>
          </a:p>
        </p:txBody>
      </p:sp>
    </p:spTree>
    <p:extLst>
      <p:ext uri="{BB962C8B-B14F-4D97-AF65-F5344CB8AC3E}">
        <p14:creationId xmlns:p14="http://schemas.microsoft.com/office/powerpoint/2010/main" val="3612781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8EA4C-EB29-254F-9579-BEE89642CD48}"/>
              </a:ext>
            </a:extLst>
          </p:cNvPr>
          <p:cNvSpPr>
            <a:spLocks noGrp="1"/>
          </p:cNvSpPr>
          <p:nvPr>
            <p:ph type="title"/>
          </p:nvPr>
        </p:nvSpPr>
        <p:spPr/>
        <p:txBody>
          <a:bodyPr/>
          <a:lstStyle/>
          <a:p>
            <a:r>
              <a:rPr lang="en-US" dirty="0"/>
              <a:t>Take your time</a:t>
            </a:r>
          </a:p>
        </p:txBody>
      </p:sp>
      <p:sp>
        <p:nvSpPr>
          <p:cNvPr id="3" name="Content Placeholder 2">
            <a:extLst>
              <a:ext uri="{FF2B5EF4-FFF2-40B4-BE49-F238E27FC236}">
                <a16:creationId xmlns:a16="http://schemas.microsoft.com/office/drawing/2014/main" id="{40E077DE-07FD-F940-AE79-23B077A25E86}"/>
              </a:ext>
            </a:extLst>
          </p:cNvPr>
          <p:cNvSpPr>
            <a:spLocks noGrp="1"/>
          </p:cNvSpPr>
          <p:nvPr>
            <p:ph idx="1"/>
          </p:nvPr>
        </p:nvSpPr>
        <p:spPr/>
        <p:txBody>
          <a:bodyPr/>
          <a:lstStyle/>
          <a:p>
            <a:r>
              <a:rPr lang="en-US" dirty="0"/>
              <a:t>Great ideas do not (usually) appear in thirty-minute windows of time. </a:t>
            </a:r>
            <a:endParaRPr lang="en-US" sz="1800" dirty="0"/>
          </a:p>
          <a:p>
            <a:r>
              <a:rPr lang="en-US" dirty="0"/>
              <a:t>When designing a research project, expect to spend lots of time on it. You will!</a:t>
            </a:r>
            <a:endParaRPr lang="en-US" sz="1800" dirty="0"/>
          </a:p>
          <a:p>
            <a:endParaRPr lang="en-US" dirty="0"/>
          </a:p>
        </p:txBody>
      </p:sp>
    </p:spTree>
    <p:extLst>
      <p:ext uri="{BB962C8B-B14F-4D97-AF65-F5344CB8AC3E}">
        <p14:creationId xmlns:p14="http://schemas.microsoft.com/office/powerpoint/2010/main" val="3098011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A022F-9341-274D-AE49-3D087D6E8906}"/>
              </a:ext>
            </a:extLst>
          </p:cNvPr>
          <p:cNvSpPr>
            <a:spLocks noGrp="1"/>
          </p:cNvSpPr>
          <p:nvPr>
            <p:ph type="title"/>
          </p:nvPr>
        </p:nvSpPr>
        <p:spPr/>
        <p:txBody>
          <a:bodyPr/>
          <a:lstStyle/>
          <a:p>
            <a:r>
              <a:rPr lang="en-US" dirty="0"/>
              <a:t>What makes a good project?</a:t>
            </a:r>
          </a:p>
        </p:txBody>
      </p:sp>
      <p:sp>
        <p:nvSpPr>
          <p:cNvPr id="3" name="Content Placeholder 2">
            <a:extLst>
              <a:ext uri="{FF2B5EF4-FFF2-40B4-BE49-F238E27FC236}">
                <a16:creationId xmlns:a16="http://schemas.microsoft.com/office/drawing/2014/main" id="{F3FB02D8-F660-0C4B-BA56-B5A889AC16AD}"/>
              </a:ext>
            </a:extLst>
          </p:cNvPr>
          <p:cNvSpPr>
            <a:spLocks noGrp="1"/>
          </p:cNvSpPr>
          <p:nvPr>
            <p:ph idx="1"/>
          </p:nvPr>
        </p:nvSpPr>
        <p:spPr/>
        <p:txBody>
          <a:bodyPr>
            <a:normAutofit fontScale="92500" lnSpcReduction="10000"/>
          </a:bodyPr>
          <a:lstStyle/>
          <a:p>
            <a:r>
              <a:rPr lang="en-US" dirty="0"/>
              <a:t>You can have a brilliant idea, but the ultimate quality of the research will depend on your execution; an average idea well-executed is much better than a brilliant idea executed badly.</a:t>
            </a:r>
            <a:endParaRPr lang="en-US" sz="1800" dirty="0"/>
          </a:p>
          <a:p>
            <a:r>
              <a:rPr lang="en-US" dirty="0"/>
              <a:t>Factors vary greatly, what may be a viable project for one person may be entirely unsuitable for another.</a:t>
            </a:r>
            <a:endParaRPr lang="en-US" sz="1800" dirty="0"/>
          </a:p>
          <a:p>
            <a:pPr lvl="1"/>
            <a:r>
              <a:rPr lang="en-US" dirty="0"/>
              <a:t>Skills</a:t>
            </a:r>
            <a:endParaRPr lang="en-US" sz="1600" dirty="0"/>
          </a:p>
          <a:p>
            <a:pPr lvl="1"/>
            <a:r>
              <a:rPr lang="en-US" dirty="0"/>
              <a:t>Equipment</a:t>
            </a:r>
            <a:endParaRPr lang="en-US" sz="1600" dirty="0"/>
          </a:p>
          <a:p>
            <a:pPr lvl="1"/>
            <a:r>
              <a:rPr lang="en-US" dirty="0"/>
              <a:t>Funding</a:t>
            </a:r>
            <a:endParaRPr lang="en-US" sz="1600" dirty="0"/>
          </a:p>
          <a:p>
            <a:pPr lvl="1"/>
            <a:r>
              <a:rPr lang="en-US" dirty="0"/>
              <a:t>Tech support</a:t>
            </a:r>
            <a:endParaRPr lang="en-US" sz="1600" dirty="0"/>
          </a:p>
          <a:p>
            <a:pPr lvl="1"/>
            <a:r>
              <a:rPr lang="en-US" dirty="0"/>
              <a:t>Time</a:t>
            </a:r>
            <a:endParaRPr lang="en-US" sz="1600" dirty="0"/>
          </a:p>
          <a:p>
            <a:endParaRPr lang="en-US" dirty="0"/>
          </a:p>
        </p:txBody>
      </p:sp>
    </p:spTree>
    <p:extLst>
      <p:ext uri="{BB962C8B-B14F-4D97-AF65-F5344CB8AC3E}">
        <p14:creationId xmlns:p14="http://schemas.microsoft.com/office/powerpoint/2010/main" val="1604347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2C0DA-CCC4-1446-99D1-5DEA8CA58276}"/>
              </a:ext>
            </a:extLst>
          </p:cNvPr>
          <p:cNvSpPr>
            <a:spLocks noGrp="1"/>
          </p:cNvSpPr>
          <p:nvPr>
            <p:ph type="title"/>
          </p:nvPr>
        </p:nvSpPr>
        <p:spPr/>
        <p:txBody>
          <a:bodyPr/>
          <a:lstStyle/>
          <a:p>
            <a:r>
              <a:rPr lang="en-US" dirty="0"/>
              <a:t>Selecting a topic</a:t>
            </a:r>
          </a:p>
        </p:txBody>
      </p:sp>
      <p:sp>
        <p:nvSpPr>
          <p:cNvPr id="3" name="Content Placeholder 2">
            <a:extLst>
              <a:ext uri="{FF2B5EF4-FFF2-40B4-BE49-F238E27FC236}">
                <a16:creationId xmlns:a16="http://schemas.microsoft.com/office/drawing/2014/main" id="{FF2E784F-BD21-C44C-A278-848D653A165D}"/>
              </a:ext>
            </a:extLst>
          </p:cNvPr>
          <p:cNvSpPr>
            <a:spLocks noGrp="1"/>
          </p:cNvSpPr>
          <p:nvPr>
            <p:ph idx="1"/>
          </p:nvPr>
        </p:nvSpPr>
        <p:spPr/>
        <p:txBody>
          <a:bodyPr>
            <a:normAutofit lnSpcReduction="10000"/>
          </a:bodyPr>
          <a:lstStyle/>
          <a:p>
            <a:r>
              <a:rPr lang="en-US" dirty="0"/>
              <a:t>Begin by focusing on what </a:t>
            </a:r>
            <a:r>
              <a:rPr lang="en-US" u="sng" dirty="0"/>
              <a:t>you</a:t>
            </a:r>
            <a:r>
              <a:rPr lang="en-US" dirty="0"/>
              <a:t> are interested in.</a:t>
            </a:r>
            <a:endParaRPr lang="en-US" sz="1800" dirty="0"/>
          </a:p>
          <a:p>
            <a:r>
              <a:rPr lang="en-US" dirty="0"/>
              <a:t>Consider what topic(s) might be of interest to </a:t>
            </a:r>
            <a:r>
              <a:rPr lang="en-US" u="sng" dirty="0"/>
              <a:t>others.</a:t>
            </a:r>
            <a:endParaRPr lang="en-US" sz="1800" dirty="0"/>
          </a:p>
          <a:p>
            <a:r>
              <a:rPr lang="en-US" dirty="0"/>
              <a:t>Think Big</a:t>
            </a:r>
            <a:endParaRPr lang="en-US" sz="1800" dirty="0"/>
          </a:p>
          <a:p>
            <a:pPr lvl="1"/>
            <a:r>
              <a:rPr lang="en-US" dirty="0"/>
              <a:t>Reflect on your question from its broadest perspective.  </a:t>
            </a:r>
            <a:endParaRPr lang="en-US" sz="1600" dirty="0"/>
          </a:p>
          <a:p>
            <a:pPr lvl="1"/>
            <a:r>
              <a:rPr lang="en-US" dirty="0"/>
              <a:t>Imagine finding innovative solutions to fundamentally important problems.  </a:t>
            </a:r>
            <a:endParaRPr lang="en-US" sz="1600" dirty="0"/>
          </a:p>
          <a:p>
            <a:pPr lvl="1"/>
            <a:r>
              <a:rPr lang="en-US" dirty="0"/>
              <a:t>If you start small, your work will end up even smaller.</a:t>
            </a:r>
            <a:endParaRPr lang="en-US" sz="1600" dirty="0"/>
          </a:p>
          <a:p>
            <a:pPr lvl="1"/>
            <a:r>
              <a:rPr lang="en-US" dirty="0"/>
              <a:t>The interestingness of your project to others depends on who your audience is, as some projects will be fascinating to some, utterly pointless – or in some cases even offensive – to others. </a:t>
            </a:r>
            <a:endParaRPr lang="en-US" sz="1600" dirty="0"/>
          </a:p>
          <a:p>
            <a:endParaRPr lang="en-US" dirty="0"/>
          </a:p>
        </p:txBody>
      </p:sp>
    </p:spTree>
    <p:extLst>
      <p:ext uri="{BB962C8B-B14F-4D97-AF65-F5344CB8AC3E}">
        <p14:creationId xmlns:p14="http://schemas.microsoft.com/office/powerpoint/2010/main" val="2162845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7FC90-727A-D84E-A4BA-2161C21DF334}"/>
              </a:ext>
            </a:extLst>
          </p:cNvPr>
          <p:cNvSpPr>
            <a:spLocks noGrp="1"/>
          </p:cNvSpPr>
          <p:nvPr>
            <p:ph type="title"/>
          </p:nvPr>
        </p:nvSpPr>
        <p:spPr/>
        <p:txBody>
          <a:bodyPr/>
          <a:lstStyle/>
          <a:p>
            <a:r>
              <a:rPr lang="en-US" dirty="0"/>
              <a:t>On being the best</a:t>
            </a:r>
          </a:p>
        </p:txBody>
      </p:sp>
      <p:sp>
        <p:nvSpPr>
          <p:cNvPr id="3" name="Content Placeholder 2">
            <a:extLst>
              <a:ext uri="{FF2B5EF4-FFF2-40B4-BE49-F238E27FC236}">
                <a16:creationId xmlns:a16="http://schemas.microsoft.com/office/drawing/2014/main" id="{7DBC54B4-CDB3-7549-80BF-4C8C6B89A48D}"/>
              </a:ext>
            </a:extLst>
          </p:cNvPr>
          <p:cNvSpPr>
            <a:spLocks noGrp="1"/>
          </p:cNvSpPr>
          <p:nvPr>
            <p:ph idx="1"/>
          </p:nvPr>
        </p:nvSpPr>
        <p:spPr/>
        <p:txBody>
          <a:bodyPr/>
          <a:lstStyle/>
          <a:p>
            <a:r>
              <a:rPr lang="en-US" dirty="0"/>
              <a:t>Your dissertation will be a better one if you take seriously the expectation that you will make a contribution to scholarly knowledge.</a:t>
            </a:r>
            <a:endParaRPr lang="en-US" sz="1800" dirty="0"/>
          </a:p>
          <a:p>
            <a:r>
              <a:rPr lang="en-US" dirty="0"/>
              <a:t>Suppose, for example, that a dissertation reports research indicating that end-of-course testing was not an effective measure of student academic performance. </a:t>
            </a:r>
            <a:endParaRPr lang="en-US" sz="1800" dirty="0"/>
          </a:p>
          <a:p>
            <a:pPr lvl="1"/>
            <a:r>
              <a:rPr lang="en-US" dirty="0"/>
              <a:t>That finding does not negate all the previous studies that found end-of-course testing to be an effective measure of student academic performance;</a:t>
            </a:r>
            <a:endParaRPr lang="en-US" sz="1600" dirty="0"/>
          </a:p>
          <a:p>
            <a:pPr lvl="1"/>
            <a:r>
              <a:rPr lang="en-US" dirty="0"/>
              <a:t>it simply says to future researchers that the issue requires additional study.</a:t>
            </a:r>
            <a:endParaRPr lang="en-US" sz="1600" dirty="0"/>
          </a:p>
          <a:p>
            <a:endParaRPr lang="en-US" dirty="0"/>
          </a:p>
        </p:txBody>
      </p:sp>
    </p:spTree>
    <p:extLst>
      <p:ext uri="{BB962C8B-B14F-4D97-AF65-F5344CB8AC3E}">
        <p14:creationId xmlns:p14="http://schemas.microsoft.com/office/powerpoint/2010/main" val="3642416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9058-2778-B44C-B340-730FFC83DE0A}"/>
              </a:ext>
            </a:extLst>
          </p:cNvPr>
          <p:cNvSpPr>
            <a:spLocks noGrp="1"/>
          </p:cNvSpPr>
          <p:nvPr>
            <p:ph type="title"/>
          </p:nvPr>
        </p:nvSpPr>
        <p:spPr/>
        <p:txBody>
          <a:bodyPr/>
          <a:lstStyle/>
          <a:p>
            <a:r>
              <a:rPr lang="en-US" dirty="0"/>
              <a:t>What to do?</a:t>
            </a:r>
          </a:p>
        </p:txBody>
      </p:sp>
      <p:sp>
        <p:nvSpPr>
          <p:cNvPr id="3" name="Content Placeholder 2">
            <a:extLst>
              <a:ext uri="{FF2B5EF4-FFF2-40B4-BE49-F238E27FC236}">
                <a16:creationId xmlns:a16="http://schemas.microsoft.com/office/drawing/2014/main" id="{E6878E13-94C6-144C-BEDB-EB4209E650E6}"/>
              </a:ext>
            </a:extLst>
          </p:cNvPr>
          <p:cNvSpPr>
            <a:spLocks noGrp="1"/>
          </p:cNvSpPr>
          <p:nvPr>
            <p:ph idx="1"/>
          </p:nvPr>
        </p:nvSpPr>
        <p:spPr/>
        <p:txBody>
          <a:bodyPr>
            <a:normAutofit fontScale="92500" lnSpcReduction="20000"/>
          </a:bodyPr>
          <a:lstStyle/>
          <a:p>
            <a:r>
              <a:rPr lang="en-US" dirty="0"/>
              <a:t>Think creatively</a:t>
            </a:r>
            <a:endParaRPr lang="en-US" sz="1800" dirty="0"/>
          </a:p>
          <a:p>
            <a:pPr lvl="1"/>
            <a:r>
              <a:rPr lang="en-US" dirty="0"/>
              <a:t>Be on the lookout for whatever you might find interesting</a:t>
            </a:r>
            <a:endParaRPr lang="en-US" sz="1600" dirty="0"/>
          </a:p>
          <a:p>
            <a:pPr lvl="1"/>
            <a:r>
              <a:rPr lang="en-US" dirty="0"/>
              <a:t>Don’t be afraid to be creative and explore</a:t>
            </a:r>
            <a:endParaRPr lang="en-US" sz="1600" dirty="0"/>
          </a:p>
          <a:p>
            <a:pPr lvl="1"/>
            <a:r>
              <a:rPr lang="en-US" dirty="0"/>
              <a:t>Your thoughts will give you the proper directions to start the next step</a:t>
            </a:r>
            <a:endParaRPr lang="en-US" sz="1600" dirty="0"/>
          </a:p>
          <a:p>
            <a:r>
              <a:rPr lang="en-US" dirty="0"/>
              <a:t>Read.</a:t>
            </a:r>
            <a:endParaRPr lang="en-US" sz="1800" dirty="0"/>
          </a:p>
          <a:p>
            <a:pPr lvl="1"/>
            <a:r>
              <a:rPr lang="en-US" dirty="0"/>
              <a:t>You saw the information on the Canvas page about finding literature</a:t>
            </a:r>
            <a:endParaRPr lang="en-US" sz="1600" dirty="0"/>
          </a:p>
          <a:p>
            <a:pPr lvl="1"/>
            <a:r>
              <a:rPr lang="en-US" dirty="0"/>
              <a:t>Throughout the semester you will be required to provide a minimum number of high-quality peer-reviewed journal articles</a:t>
            </a:r>
            <a:endParaRPr lang="en-US" sz="1600" dirty="0"/>
          </a:p>
          <a:p>
            <a:pPr lvl="1"/>
            <a:r>
              <a:rPr lang="en-US" dirty="0"/>
              <a:t>For topic selection, two or three articles per potential topic, including one that specifically provides a gap, an edge, or a future research opportunity</a:t>
            </a:r>
            <a:endParaRPr lang="en-US" sz="1600" dirty="0"/>
          </a:p>
          <a:p>
            <a:endParaRPr lang="en-US" dirty="0"/>
          </a:p>
        </p:txBody>
      </p:sp>
    </p:spTree>
    <p:extLst>
      <p:ext uri="{BB962C8B-B14F-4D97-AF65-F5344CB8AC3E}">
        <p14:creationId xmlns:p14="http://schemas.microsoft.com/office/powerpoint/2010/main" val="3807457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24E60-26CC-524F-9452-FAC70F60884D}"/>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2A26917B-677D-DE4E-9C46-D1416C3A9F1B}"/>
              </a:ext>
            </a:extLst>
          </p:cNvPr>
          <p:cNvSpPr>
            <a:spLocks noGrp="1"/>
          </p:cNvSpPr>
          <p:nvPr>
            <p:ph idx="1"/>
          </p:nvPr>
        </p:nvSpPr>
        <p:spPr/>
        <p:txBody>
          <a:bodyPr/>
          <a:lstStyle/>
          <a:p>
            <a:r>
              <a:rPr lang="en-US" dirty="0"/>
              <a:t>Faculty Introduction</a:t>
            </a:r>
          </a:p>
        </p:txBody>
      </p:sp>
    </p:spTree>
    <p:extLst>
      <p:ext uri="{BB962C8B-B14F-4D97-AF65-F5344CB8AC3E}">
        <p14:creationId xmlns:p14="http://schemas.microsoft.com/office/powerpoint/2010/main" val="487135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DDE46-E449-A549-9F39-6D0441FB50C2}"/>
              </a:ext>
            </a:extLst>
          </p:cNvPr>
          <p:cNvSpPr>
            <a:spLocks noGrp="1"/>
          </p:cNvSpPr>
          <p:nvPr>
            <p:ph type="title"/>
          </p:nvPr>
        </p:nvSpPr>
        <p:spPr/>
        <p:txBody>
          <a:bodyPr/>
          <a:lstStyle/>
          <a:p>
            <a:r>
              <a:rPr lang="en-US" dirty="0"/>
              <a:t>Regarding originality</a:t>
            </a:r>
          </a:p>
        </p:txBody>
      </p:sp>
      <p:sp>
        <p:nvSpPr>
          <p:cNvPr id="3" name="Content Placeholder 2">
            <a:extLst>
              <a:ext uri="{FF2B5EF4-FFF2-40B4-BE49-F238E27FC236}">
                <a16:creationId xmlns:a16="http://schemas.microsoft.com/office/drawing/2014/main" id="{8C4AC693-1B21-EE4D-AB2F-DEF5F46EF786}"/>
              </a:ext>
            </a:extLst>
          </p:cNvPr>
          <p:cNvSpPr>
            <a:spLocks noGrp="1"/>
          </p:cNvSpPr>
          <p:nvPr>
            <p:ph idx="1"/>
          </p:nvPr>
        </p:nvSpPr>
        <p:spPr/>
        <p:txBody>
          <a:bodyPr/>
          <a:lstStyle/>
          <a:p>
            <a:r>
              <a:rPr lang="en-US" dirty="0"/>
              <a:t>Research is never totally original. </a:t>
            </a:r>
            <a:endParaRPr lang="en-US" sz="1800" dirty="0"/>
          </a:p>
          <a:p>
            <a:pPr lvl="1"/>
            <a:r>
              <a:rPr lang="en-US" dirty="0"/>
              <a:t>Rather, it operates on the edge of what is already known</a:t>
            </a:r>
            <a:endParaRPr lang="en-US" sz="1600" dirty="0"/>
          </a:p>
          <a:p>
            <a:pPr lvl="1"/>
            <a:r>
              <a:rPr lang="en-US" dirty="0"/>
              <a:t>Venturing forward but still connected to and dependent on that which has been done before.</a:t>
            </a:r>
            <a:endParaRPr lang="en-US" sz="1600" dirty="0"/>
          </a:p>
          <a:p>
            <a:pPr lvl="1"/>
            <a:r>
              <a:rPr lang="en-US" dirty="0"/>
              <a:t>Not every aspect of your research needs to be original. </a:t>
            </a:r>
            <a:endParaRPr lang="en-US" sz="1600" dirty="0"/>
          </a:p>
          <a:p>
            <a:pPr lvl="2"/>
            <a:r>
              <a:rPr lang="en-US" dirty="0"/>
              <a:t>The skillful application of unoriginal ideas and well-established techniques gives you a reliable foundation to work from</a:t>
            </a:r>
            <a:endParaRPr lang="en-US" sz="1400" dirty="0"/>
          </a:p>
          <a:p>
            <a:pPr lvl="2"/>
            <a:r>
              <a:rPr lang="en-US" dirty="0"/>
              <a:t>and even the most revolutionary research will rely upon much which is unoriginal, perhaps combining pre-existing elements from disparate fields in an original way.</a:t>
            </a:r>
            <a:endParaRPr lang="en-US" sz="1400" dirty="0"/>
          </a:p>
          <a:p>
            <a:endParaRPr lang="en-US" dirty="0"/>
          </a:p>
        </p:txBody>
      </p:sp>
    </p:spTree>
    <p:extLst>
      <p:ext uri="{BB962C8B-B14F-4D97-AF65-F5344CB8AC3E}">
        <p14:creationId xmlns:p14="http://schemas.microsoft.com/office/powerpoint/2010/main" val="3971221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0567-3AAC-AA4E-B04B-E4F3EA962747}"/>
              </a:ext>
            </a:extLst>
          </p:cNvPr>
          <p:cNvSpPr>
            <a:spLocks noGrp="1"/>
          </p:cNvSpPr>
          <p:nvPr>
            <p:ph type="title"/>
          </p:nvPr>
        </p:nvSpPr>
        <p:spPr/>
        <p:txBody>
          <a:bodyPr/>
          <a:lstStyle/>
          <a:p>
            <a:r>
              <a:rPr lang="en-US" dirty="0"/>
              <a:t>Stepping beyond existing work</a:t>
            </a:r>
          </a:p>
        </p:txBody>
      </p:sp>
      <p:sp>
        <p:nvSpPr>
          <p:cNvPr id="3" name="Content Placeholder 2">
            <a:extLst>
              <a:ext uri="{FF2B5EF4-FFF2-40B4-BE49-F238E27FC236}">
                <a16:creationId xmlns:a16="http://schemas.microsoft.com/office/drawing/2014/main" id="{B038B8A3-4599-6F41-A86A-3E450C9A37FD}"/>
              </a:ext>
            </a:extLst>
          </p:cNvPr>
          <p:cNvSpPr>
            <a:spLocks noGrp="1"/>
          </p:cNvSpPr>
          <p:nvPr>
            <p:ph idx="1"/>
          </p:nvPr>
        </p:nvSpPr>
        <p:spPr/>
        <p:txBody>
          <a:bodyPr/>
          <a:lstStyle/>
          <a:p>
            <a:r>
              <a:rPr lang="en-US" dirty="0"/>
              <a:t>You will be looking for</a:t>
            </a:r>
            <a:endParaRPr lang="en-US" sz="1900" dirty="0"/>
          </a:p>
          <a:p>
            <a:pPr lvl="1"/>
            <a:r>
              <a:rPr lang="en-US" dirty="0"/>
              <a:t>Something missing…a gap in the existing work</a:t>
            </a:r>
            <a:endParaRPr lang="en-US" sz="1700" dirty="0"/>
          </a:p>
          <a:p>
            <a:pPr lvl="1"/>
            <a:r>
              <a:rPr lang="en-US" dirty="0"/>
              <a:t>Something that stopped short…and edge to leap from</a:t>
            </a:r>
            <a:endParaRPr lang="en-US" sz="1700" dirty="0"/>
          </a:p>
          <a:p>
            <a:pPr lvl="1"/>
            <a:r>
              <a:rPr lang="en-US" dirty="0"/>
              <a:t>Something suggested…future work that an author has suggested</a:t>
            </a:r>
            <a:endParaRPr lang="en-US" sz="1700" dirty="0"/>
          </a:p>
          <a:p>
            <a:pPr lvl="2"/>
            <a:r>
              <a:rPr lang="en-US" dirty="0"/>
              <a:t>You will be required to provide this gap, edge, or future work to me as part of your first assignment. This is my primary metric for judging whether or not your topic is suitable.</a:t>
            </a:r>
            <a:endParaRPr lang="en-US" sz="1500" dirty="0"/>
          </a:p>
          <a:p>
            <a:pPr lvl="2"/>
            <a:r>
              <a:rPr lang="en-US" dirty="0"/>
              <a:t>Sometimes you will want to work on a topic that has no prior published literature. In that case, you must find something tangential to base your work on. </a:t>
            </a:r>
            <a:endParaRPr lang="en-US" sz="1500" dirty="0"/>
          </a:p>
          <a:p>
            <a:endParaRPr lang="en-US" dirty="0"/>
          </a:p>
        </p:txBody>
      </p:sp>
    </p:spTree>
    <p:extLst>
      <p:ext uri="{BB962C8B-B14F-4D97-AF65-F5344CB8AC3E}">
        <p14:creationId xmlns:p14="http://schemas.microsoft.com/office/powerpoint/2010/main" val="3167056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96B6-DBAB-0E40-8EB5-66691548FAD8}"/>
              </a:ext>
            </a:extLst>
          </p:cNvPr>
          <p:cNvSpPr>
            <a:spLocks noGrp="1"/>
          </p:cNvSpPr>
          <p:nvPr>
            <p:ph type="title"/>
          </p:nvPr>
        </p:nvSpPr>
        <p:spPr/>
        <p:txBody>
          <a:bodyPr/>
          <a:lstStyle/>
          <a:p>
            <a:r>
              <a:rPr lang="en-US" dirty="0"/>
              <a:t>Finding topics in the existing research</a:t>
            </a:r>
          </a:p>
        </p:txBody>
      </p:sp>
      <p:sp>
        <p:nvSpPr>
          <p:cNvPr id="3" name="Content Placeholder 2">
            <a:extLst>
              <a:ext uri="{FF2B5EF4-FFF2-40B4-BE49-F238E27FC236}">
                <a16:creationId xmlns:a16="http://schemas.microsoft.com/office/drawing/2014/main" id="{B7C89595-46D2-E44C-A3D8-D9D90304DE77}"/>
              </a:ext>
            </a:extLst>
          </p:cNvPr>
          <p:cNvSpPr>
            <a:spLocks noGrp="1"/>
          </p:cNvSpPr>
          <p:nvPr>
            <p:ph idx="1"/>
          </p:nvPr>
        </p:nvSpPr>
        <p:spPr/>
        <p:txBody>
          <a:bodyPr/>
          <a:lstStyle/>
          <a:p>
            <a:r>
              <a:rPr lang="en-US" dirty="0"/>
              <a:t>Read a paper and ask yourself:</a:t>
            </a:r>
            <a:endParaRPr lang="en-US" sz="1900" dirty="0"/>
          </a:p>
          <a:p>
            <a:pPr lvl="1"/>
            <a:r>
              <a:rPr lang="en-US" dirty="0"/>
              <a:t>Can I take this research a step further?</a:t>
            </a:r>
            <a:endParaRPr lang="en-US" sz="1700" dirty="0"/>
          </a:p>
          <a:p>
            <a:pPr lvl="1"/>
            <a:r>
              <a:rPr lang="en-US" dirty="0"/>
              <a:t>Can I approach this research in a different way?</a:t>
            </a:r>
            <a:endParaRPr lang="en-US" sz="1700" dirty="0"/>
          </a:p>
          <a:p>
            <a:pPr lvl="1"/>
            <a:r>
              <a:rPr lang="en-US" dirty="0"/>
              <a:t>Can I apply the same techniques to a different topic or subtopic?</a:t>
            </a:r>
            <a:endParaRPr lang="en-US" sz="1700" dirty="0"/>
          </a:p>
          <a:p>
            <a:pPr lvl="1"/>
            <a:r>
              <a:rPr lang="en-US" dirty="0"/>
              <a:t>Is there an assumption the researchers are making that has not been tested?</a:t>
            </a:r>
            <a:endParaRPr lang="en-US" sz="1700" dirty="0"/>
          </a:p>
          <a:p>
            <a:pPr lvl="1"/>
            <a:r>
              <a:rPr lang="en-US" dirty="0"/>
              <a:t>Examine the recommendations for future research that the authors typically make in the Discussion section.</a:t>
            </a:r>
            <a:endParaRPr lang="en-US" sz="1700" dirty="0"/>
          </a:p>
          <a:p>
            <a:endParaRPr lang="en-US" dirty="0"/>
          </a:p>
        </p:txBody>
      </p:sp>
    </p:spTree>
    <p:extLst>
      <p:ext uri="{BB962C8B-B14F-4D97-AF65-F5344CB8AC3E}">
        <p14:creationId xmlns:p14="http://schemas.microsoft.com/office/powerpoint/2010/main" val="2067844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D26AE-BE18-DF4C-B4A1-44B4756192A2}"/>
              </a:ext>
            </a:extLst>
          </p:cNvPr>
          <p:cNvSpPr>
            <a:spLocks noGrp="1"/>
          </p:cNvSpPr>
          <p:nvPr>
            <p:ph type="title"/>
          </p:nvPr>
        </p:nvSpPr>
        <p:spPr/>
        <p:txBody>
          <a:bodyPr/>
          <a:lstStyle/>
          <a:p>
            <a:r>
              <a:rPr lang="en-US" dirty="0"/>
              <a:t>Start with the most recent</a:t>
            </a:r>
          </a:p>
        </p:txBody>
      </p:sp>
      <p:sp>
        <p:nvSpPr>
          <p:cNvPr id="3" name="Content Placeholder 2">
            <a:extLst>
              <a:ext uri="{FF2B5EF4-FFF2-40B4-BE49-F238E27FC236}">
                <a16:creationId xmlns:a16="http://schemas.microsoft.com/office/drawing/2014/main" id="{EA071900-B29C-B447-9869-5033E01F4CD6}"/>
              </a:ext>
            </a:extLst>
          </p:cNvPr>
          <p:cNvSpPr>
            <a:spLocks noGrp="1"/>
          </p:cNvSpPr>
          <p:nvPr>
            <p:ph idx="1"/>
          </p:nvPr>
        </p:nvSpPr>
        <p:spPr/>
        <p:txBody>
          <a:bodyPr/>
          <a:lstStyle/>
          <a:p>
            <a:r>
              <a:rPr lang="en-US" dirty="0"/>
              <a:t>As you do your reading, start from the most recent and work backwards</a:t>
            </a:r>
            <a:endParaRPr lang="en-US" sz="1900" dirty="0"/>
          </a:p>
          <a:p>
            <a:pPr lvl="1"/>
            <a:r>
              <a:rPr lang="en-US" dirty="0"/>
              <a:t>Follow the references in the most recent articles to find more material</a:t>
            </a:r>
            <a:endParaRPr lang="en-US" sz="1700" dirty="0"/>
          </a:p>
          <a:p>
            <a:pPr lvl="1"/>
            <a:r>
              <a:rPr lang="en-US" dirty="0"/>
              <a:t>Look for common references between papers, the more an article has been cited the better it is</a:t>
            </a:r>
            <a:endParaRPr lang="en-US" sz="1700" dirty="0"/>
          </a:p>
          <a:p>
            <a:pPr lvl="1"/>
            <a:r>
              <a:rPr lang="en-US" dirty="0"/>
              <a:t>You will need 2 or 3 references per trial topic to make a decision</a:t>
            </a:r>
            <a:endParaRPr lang="en-US" sz="1700" dirty="0"/>
          </a:p>
          <a:p>
            <a:endParaRPr lang="en-US" dirty="0"/>
          </a:p>
        </p:txBody>
      </p:sp>
    </p:spTree>
    <p:extLst>
      <p:ext uri="{BB962C8B-B14F-4D97-AF65-F5344CB8AC3E}">
        <p14:creationId xmlns:p14="http://schemas.microsoft.com/office/powerpoint/2010/main" val="1940466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67920-014C-9F48-858C-806737D5EA4F}"/>
              </a:ext>
            </a:extLst>
          </p:cNvPr>
          <p:cNvSpPr>
            <a:spLocks noGrp="1"/>
          </p:cNvSpPr>
          <p:nvPr>
            <p:ph type="title"/>
          </p:nvPr>
        </p:nvSpPr>
        <p:spPr/>
        <p:txBody>
          <a:bodyPr/>
          <a:lstStyle/>
          <a:p>
            <a:r>
              <a:rPr lang="en-US" dirty="0"/>
              <a:t>caution</a:t>
            </a:r>
          </a:p>
        </p:txBody>
      </p:sp>
      <p:sp>
        <p:nvSpPr>
          <p:cNvPr id="3" name="Content Placeholder 2">
            <a:extLst>
              <a:ext uri="{FF2B5EF4-FFF2-40B4-BE49-F238E27FC236}">
                <a16:creationId xmlns:a16="http://schemas.microsoft.com/office/drawing/2014/main" id="{88EA3F33-8E72-CA4B-9B26-108AF30917EC}"/>
              </a:ext>
            </a:extLst>
          </p:cNvPr>
          <p:cNvSpPr>
            <a:spLocks noGrp="1"/>
          </p:cNvSpPr>
          <p:nvPr>
            <p:ph idx="1"/>
          </p:nvPr>
        </p:nvSpPr>
        <p:spPr/>
        <p:txBody>
          <a:bodyPr>
            <a:normAutofit fontScale="92500" lnSpcReduction="20000"/>
          </a:bodyPr>
          <a:lstStyle/>
          <a:p>
            <a:r>
              <a:rPr lang="en-US" dirty="0"/>
              <a:t>Be cautious of topics:</a:t>
            </a:r>
            <a:endParaRPr lang="en-US" sz="1900" dirty="0"/>
          </a:p>
          <a:p>
            <a:pPr lvl="1"/>
            <a:r>
              <a:rPr lang="en-US" dirty="0"/>
              <a:t>That are too broad or narrow</a:t>
            </a:r>
            <a:endParaRPr lang="en-US" sz="1700" dirty="0"/>
          </a:p>
          <a:p>
            <a:pPr lvl="1"/>
            <a:r>
              <a:rPr lang="en-US" dirty="0"/>
              <a:t>That are too topical</a:t>
            </a:r>
            <a:endParaRPr lang="en-US" sz="1700" dirty="0"/>
          </a:p>
          <a:p>
            <a:pPr lvl="2"/>
            <a:r>
              <a:rPr lang="en-US" dirty="0"/>
              <a:t>Will this topic be interesting in a year?</a:t>
            </a:r>
            <a:endParaRPr lang="en-US" sz="1500" dirty="0"/>
          </a:p>
          <a:p>
            <a:pPr lvl="2"/>
            <a:r>
              <a:rPr lang="en-US" dirty="0"/>
              <a:t>It is possible to “time-out” your academic career with research that doesn’t have a long shelf life</a:t>
            </a:r>
            <a:endParaRPr lang="en-US" sz="1500" dirty="0"/>
          </a:p>
          <a:p>
            <a:pPr lvl="2"/>
            <a:r>
              <a:rPr lang="en-US" dirty="0"/>
              <a:t>Better to go with time honored topics</a:t>
            </a:r>
            <a:endParaRPr lang="en-US" sz="1500" dirty="0"/>
          </a:p>
          <a:p>
            <a:pPr lvl="3"/>
            <a:r>
              <a:rPr lang="en-US" dirty="0"/>
              <a:t>How do you know? Sometimes by the lack of literature on your topic</a:t>
            </a:r>
            <a:endParaRPr lang="en-US" sz="1300" dirty="0"/>
          </a:p>
          <a:p>
            <a:pPr lvl="1"/>
            <a:r>
              <a:rPr lang="en-US" dirty="0"/>
              <a:t>That are untestable</a:t>
            </a:r>
            <a:endParaRPr lang="en-US" sz="1700" dirty="0"/>
          </a:p>
          <a:p>
            <a:pPr lvl="2"/>
            <a:r>
              <a:rPr lang="en-US" dirty="0"/>
              <a:t>How big is infinity?</a:t>
            </a:r>
            <a:endParaRPr lang="en-US" sz="1500" dirty="0"/>
          </a:p>
          <a:p>
            <a:pPr lvl="2"/>
            <a:r>
              <a:rPr lang="en-US" dirty="0"/>
              <a:t>What is the last digit of pi?</a:t>
            </a:r>
            <a:endParaRPr lang="en-US" sz="1500" dirty="0"/>
          </a:p>
          <a:p>
            <a:pPr lvl="2"/>
            <a:r>
              <a:rPr lang="en-US" dirty="0"/>
              <a:t>That are generally not interesting</a:t>
            </a:r>
            <a:endParaRPr lang="en-US" sz="1500" dirty="0"/>
          </a:p>
          <a:p>
            <a:endParaRPr lang="en-US" dirty="0"/>
          </a:p>
        </p:txBody>
      </p:sp>
    </p:spTree>
    <p:extLst>
      <p:ext uri="{BB962C8B-B14F-4D97-AF65-F5344CB8AC3E}">
        <p14:creationId xmlns:p14="http://schemas.microsoft.com/office/powerpoint/2010/main" val="4183470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AE253-8A4D-4E47-BC23-238D9D18D761}"/>
              </a:ext>
            </a:extLst>
          </p:cNvPr>
          <p:cNvSpPr>
            <a:spLocks noGrp="1"/>
          </p:cNvSpPr>
          <p:nvPr>
            <p:ph type="title"/>
          </p:nvPr>
        </p:nvSpPr>
        <p:spPr/>
        <p:txBody>
          <a:bodyPr/>
          <a:lstStyle/>
          <a:p>
            <a:r>
              <a:rPr lang="en-US" dirty="0"/>
              <a:t>Preparing for first homework</a:t>
            </a:r>
          </a:p>
        </p:txBody>
      </p:sp>
      <p:sp>
        <p:nvSpPr>
          <p:cNvPr id="3" name="Content Placeholder 2">
            <a:extLst>
              <a:ext uri="{FF2B5EF4-FFF2-40B4-BE49-F238E27FC236}">
                <a16:creationId xmlns:a16="http://schemas.microsoft.com/office/drawing/2014/main" id="{A22F61B7-57CE-8E4A-9606-48803799039F}"/>
              </a:ext>
            </a:extLst>
          </p:cNvPr>
          <p:cNvSpPr>
            <a:spLocks noGrp="1"/>
          </p:cNvSpPr>
          <p:nvPr>
            <p:ph idx="1"/>
          </p:nvPr>
        </p:nvSpPr>
        <p:spPr/>
        <p:txBody>
          <a:bodyPr/>
          <a:lstStyle/>
          <a:p>
            <a:r>
              <a:rPr lang="en-US" dirty="0"/>
              <a:t>In the course of your reading, identify three or more candidate topics that you want to compare and contrast to choose from</a:t>
            </a:r>
            <a:endParaRPr lang="en-US" sz="1800" dirty="0"/>
          </a:p>
          <a:p>
            <a:pPr lvl="1"/>
            <a:r>
              <a:rPr lang="en-US" dirty="0"/>
              <a:t>Be sure you have the required sources for each</a:t>
            </a:r>
            <a:endParaRPr lang="en-US" sz="1600" dirty="0"/>
          </a:p>
          <a:p>
            <a:pPr lvl="1"/>
            <a:r>
              <a:rPr lang="en-US" dirty="0"/>
              <a:t>Be sure that you have at least one that provides you the motivation for the topic</a:t>
            </a:r>
            <a:endParaRPr lang="en-US" sz="1600" dirty="0"/>
          </a:p>
          <a:p>
            <a:r>
              <a:rPr lang="en-US" dirty="0"/>
              <a:t>This work will prepare you for the first part of the first homework, and should be started immediately</a:t>
            </a:r>
            <a:endParaRPr lang="en-US" sz="1800" dirty="0"/>
          </a:p>
          <a:p>
            <a:endParaRPr lang="en-US" dirty="0"/>
          </a:p>
        </p:txBody>
      </p:sp>
    </p:spTree>
    <p:extLst>
      <p:ext uri="{BB962C8B-B14F-4D97-AF65-F5344CB8AC3E}">
        <p14:creationId xmlns:p14="http://schemas.microsoft.com/office/powerpoint/2010/main" val="630018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BC4AB-1035-BA43-B968-B1B601DF0665}"/>
              </a:ext>
            </a:extLst>
          </p:cNvPr>
          <p:cNvSpPr>
            <a:spLocks noGrp="1"/>
          </p:cNvSpPr>
          <p:nvPr>
            <p:ph type="title"/>
          </p:nvPr>
        </p:nvSpPr>
        <p:spPr/>
        <p:txBody>
          <a:bodyPr/>
          <a:lstStyle/>
          <a:p>
            <a:r>
              <a:rPr lang="en-US" dirty="0"/>
              <a:t>Topic selection</a:t>
            </a:r>
          </a:p>
        </p:txBody>
      </p:sp>
      <p:sp>
        <p:nvSpPr>
          <p:cNvPr id="3" name="Content Placeholder 2">
            <a:extLst>
              <a:ext uri="{FF2B5EF4-FFF2-40B4-BE49-F238E27FC236}">
                <a16:creationId xmlns:a16="http://schemas.microsoft.com/office/drawing/2014/main" id="{0BB22096-FB77-E848-BEA1-0B19EA15463F}"/>
              </a:ext>
            </a:extLst>
          </p:cNvPr>
          <p:cNvSpPr>
            <a:spLocks noGrp="1"/>
          </p:cNvSpPr>
          <p:nvPr>
            <p:ph idx="1"/>
          </p:nvPr>
        </p:nvSpPr>
        <p:spPr/>
        <p:txBody>
          <a:bodyPr/>
          <a:lstStyle/>
          <a:p>
            <a:r>
              <a:rPr lang="en-US" dirty="0"/>
              <a:t>Find topics specific enough to let you master a reasonable amount of information on it in the time you have. </a:t>
            </a:r>
            <a:endParaRPr lang="en-US" sz="1800" dirty="0"/>
          </a:p>
          <a:p>
            <a:pPr lvl="1"/>
            <a:r>
              <a:rPr lang="en-US" dirty="0"/>
              <a:t>Remember that you’re not just finding a topic for this paper</a:t>
            </a:r>
            <a:endParaRPr lang="en-US" sz="1600" dirty="0"/>
          </a:p>
          <a:p>
            <a:pPr lvl="1"/>
            <a:r>
              <a:rPr lang="en-US" dirty="0"/>
              <a:t>You’re finding a topic that should keep you busy for a while</a:t>
            </a:r>
            <a:endParaRPr lang="en-US" sz="1600" dirty="0"/>
          </a:p>
          <a:p>
            <a:endParaRPr lang="en-US" dirty="0"/>
          </a:p>
        </p:txBody>
      </p:sp>
    </p:spTree>
    <p:extLst>
      <p:ext uri="{BB962C8B-B14F-4D97-AF65-F5344CB8AC3E}">
        <p14:creationId xmlns:p14="http://schemas.microsoft.com/office/powerpoint/2010/main" val="3990134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75936-2466-3749-BE1A-D179D93D5CFE}"/>
              </a:ext>
            </a:extLst>
          </p:cNvPr>
          <p:cNvSpPr>
            <a:spLocks noGrp="1"/>
          </p:cNvSpPr>
          <p:nvPr>
            <p:ph type="title"/>
          </p:nvPr>
        </p:nvSpPr>
        <p:spPr/>
        <p:txBody>
          <a:bodyPr/>
          <a:lstStyle/>
          <a:p>
            <a:r>
              <a:rPr lang="en-US" dirty="0"/>
              <a:t>This is your science, not mine</a:t>
            </a:r>
          </a:p>
        </p:txBody>
      </p:sp>
      <p:sp>
        <p:nvSpPr>
          <p:cNvPr id="3" name="Content Placeholder 2">
            <a:extLst>
              <a:ext uri="{FF2B5EF4-FFF2-40B4-BE49-F238E27FC236}">
                <a16:creationId xmlns:a16="http://schemas.microsoft.com/office/drawing/2014/main" id="{F849AE44-7D12-F244-ACD5-64C2D2DA052A}"/>
              </a:ext>
            </a:extLst>
          </p:cNvPr>
          <p:cNvSpPr>
            <a:spLocks noGrp="1"/>
          </p:cNvSpPr>
          <p:nvPr>
            <p:ph idx="1"/>
          </p:nvPr>
        </p:nvSpPr>
        <p:spPr/>
        <p:txBody>
          <a:bodyPr/>
          <a:lstStyle/>
          <a:p>
            <a:r>
              <a:rPr lang="en-US" dirty="0"/>
              <a:t>Because each of you will have different topics:</a:t>
            </a:r>
            <a:endParaRPr lang="en-US" sz="1800" dirty="0"/>
          </a:p>
          <a:p>
            <a:pPr lvl="1"/>
            <a:r>
              <a:rPr lang="en-US" dirty="0"/>
              <a:t>I can’t know them all, and I can’t help you with the details of your science</a:t>
            </a:r>
            <a:endParaRPr lang="en-US" sz="1600" dirty="0"/>
          </a:p>
          <a:p>
            <a:pPr lvl="1"/>
            <a:r>
              <a:rPr lang="en-US" dirty="0"/>
              <a:t>I can’t pass judgement on what is a “good” or “bad” topic</a:t>
            </a:r>
            <a:endParaRPr lang="en-US" sz="1600" dirty="0"/>
          </a:p>
          <a:p>
            <a:endParaRPr lang="en-US" dirty="0"/>
          </a:p>
        </p:txBody>
      </p:sp>
    </p:spTree>
    <p:extLst>
      <p:ext uri="{BB962C8B-B14F-4D97-AF65-F5344CB8AC3E}">
        <p14:creationId xmlns:p14="http://schemas.microsoft.com/office/powerpoint/2010/main" val="812342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C1AB2-4399-DC42-8DD0-C75338C1A1CF}"/>
              </a:ext>
            </a:extLst>
          </p:cNvPr>
          <p:cNvSpPr>
            <a:spLocks noGrp="1"/>
          </p:cNvSpPr>
          <p:nvPr>
            <p:ph type="title"/>
          </p:nvPr>
        </p:nvSpPr>
        <p:spPr/>
        <p:txBody>
          <a:bodyPr/>
          <a:lstStyle/>
          <a:p>
            <a:r>
              <a:rPr lang="en-US" dirty="0"/>
              <a:t>This is your science, not mine</a:t>
            </a:r>
          </a:p>
        </p:txBody>
      </p:sp>
      <p:sp>
        <p:nvSpPr>
          <p:cNvPr id="3" name="Content Placeholder 2">
            <a:extLst>
              <a:ext uri="{FF2B5EF4-FFF2-40B4-BE49-F238E27FC236}">
                <a16:creationId xmlns:a16="http://schemas.microsoft.com/office/drawing/2014/main" id="{D48F00B4-D9A1-FD4D-824E-00087DA5AC97}"/>
              </a:ext>
            </a:extLst>
          </p:cNvPr>
          <p:cNvSpPr>
            <a:spLocks noGrp="1"/>
          </p:cNvSpPr>
          <p:nvPr>
            <p:ph idx="1"/>
          </p:nvPr>
        </p:nvSpPr>
        <p:spPr/>
        <p:txBody>
          <a:bodyPr>
            <a:normAutofit lnSpcReduction="10000"/>
          </a:bodyPr>
          <a:lstStyle/>
          <a:p>
            <a:r>
              <a:rPr lang="en-US" dirty="0"/>
              <a:t>I will not judge your topic on my personal opinions</a:t>
            </a:r>
            <a:endParaRPr lang="en-US" sz="1900" dirty="0"/>
          </a:p>
          <a:p>
            <a:r>
              <a:rPr lang="en-US" dirty="0"/>
              <a:t>My primary metric is whether or not you have a gap, edge, or recommended future work to start from. Without that, you aren’t basing your work on a firm foundation, and I will stop you</a:t>
            </a:r>
            <a:endParaRPr lang="en-US" sz="1900" dirty="0"/>
          </a:p>
          <a:p>
            <a:r>
              <a:rPr lang="en-US" dirty="0"/>
              <a:t>if your topic meets the literature basis requirement but still sounds sketchy, I may ask you to consider whether or not this is a topic that you want to define your future research on. </a:t>
            </a:r>
            <a:endParaRPr lang="en-US" sz="1900" dirty="0"/>
          </a:p>
          <a:p>
            <a:pPr lvl="1"/>
            <a:r>
              <a:rPr lang="en-US" dirty="0"/>
              <a:t>However, If you are happy with your topic now and in the foreseeable future and if your topic has a strong basis in existing publication I will not further impede you in any way. </a:t>
            </a:r>
            <a:endParaRPr lang="en-US" sz="1100" dirty="0"/>
          </a:p>
          <a:p>
            <a:endParaRPr lang="en-US" dirty="0"/>
          </a:p>
        </p:txBody>
      </p:sp>
    </p:spTree>
    <p:extLst>
      <p:ext uri="{BB962C8B-B14F-4D97-AF65-F5344CB8AC3E}">
        <p14:creationId xmlns:p14="http://schemas.microsoft.com/office/powerpoint/2010/main" val="2724954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4EF1B-25EE-5048-9CFE-4146A9BE4A5B}"/>
              </a:ext>
            </a:extLst>
          </p:cNvPr>
          <p:cNvSpPr>
            <a:spLocks noGrp="1"/>
          </p:cNvSpPr>
          <p:nvPr>
            <p:ph type="title"/>
          </p:nvPr>
        </p:nvSpPr>
        <p:spPr/>
        <p:txBody>
          <a:bodyPr/>
          <a:lstStyle/>
          <a:p>
            <a:r>
              <a:rPr lang="en-US" dirty="0"/>
              <a:t>My role this semester</a:t>
            </a:r>
          </a:p>
        </p:txBody>
      </p:sp>
      <p:sp>
        <p:nvSpPr>
          <p:cNvPr id="3" name="Content Placeholder 2">
            <a:extLst>
              <a:ext uri="{FF2B5EF4-FFF2-40B4-BE49-F238E27FC236}">
                <a16:creationId xmlns:a16="http://schemas.microsoft.com/office/drawing/2014/main" id="{4AFFB72E-92B6-A545-9A7C-DC8565DCB488}"/>
              </a:ext>
            </a:extLst>
          </p:cNvPr>
          <p:cNvSpPr>
            <a:spLocks noGrp="1"/>
          </p:cNvSpPr>
          <p:nvPr>
            <p:ph idx="1"/>
          </p:nvPr>
        </p:nvSpPr>
        <p:spPr/>
        <p:txBody>
          <a:bodyPr/>
          <a:lstStyle/>
          <a:p>
            <a:r>
              <a:rPr lang="en-US" dirty="0"/>
              <a:t>However, some things are universal. What I can do:</a:t>
            </a:r>
            <a:endParaRPr lang="en-US" sz="1800" dirty="0"/>
          </a:p>
          <a:p>
            <a:pPr lvl="1"/>
            <a:r>
              <a:rPr lang="en-US" dirty="0"/>
              <a:t>Ensure that your topic is based on prior science and has some justification to be done</a:t>
            </a:r>
            <a:endParaRPr lang="en-US" sz="1600" dirty="0"/>
          </a:p>
          <a:p>
            <a:pPr lvl="1"/>
            <a:r>
              <a:rPr lang="en-US" dirty="0"/>
              <a:t>Ensure that your hypotheses are testable, well-conceived, and won’t hurt you later.</a:t>
            </a:r>
            <a:endParaRPr lang="en-US" sz="1600" dirty="0"/>
          </a:p>
          <a:p>
            <a:pPr lvl="1"/>
            <a:r>
              <a:rPr lang="en-US" dirty="0"/>
              <a:t>Ensure you hit all the required elements for a high-quality proposal</a:t>
            </a:r>
            <a:endParaRPr lang="en-US" sz="1600" dirty="0"/>
          </a:p>
          <a:p>
            <a:pPr lvl="1"/>
            <a:r>
              <a:rPr lang="en-US" dirty="0"/>
              <a:t>Ensure you have produced high quality writing</a:t>
            </a:r>
            <a:endParaRPr lang="en-US" sz="1600" dirty="0"/>
          </a:p>
          <a:p>
            <a:pPr lvl="1"/>
            <a:r>
              <a:rPr lang="en-US" dirty="0"/>
              <a:t>Ensure that you are fully APA compliant and publication ready</a:t>
            </a:r>
            <a:endParaRPr lang="en-US" sz="1600" dirty="0"/>
          </a:p>
          <a:p>
            <a:endParaRPr lang="en-US" dirty="0"/>
          </a:p>
        </p:txBody>
      </p:sp>
    </p:spTree>
    <p:extLst>
      <p:ext uri="{BB962C8B-B14F-4D97-AF65-F5344CB8AC3E}">
        <p14:creationId xmlns:p14="http://schemas.microsoft.com/office/powerpoint/2010/main" val="412730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FD03-3B76-2848-88D1-5C92CED16CCC}"/>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7EBBCC45-D537-CD49-AFEB-30D1313948CF}"/>
              </a:ext>
            </a:extLst>
          </p:cNvPr>
          <p:cNvSpPr>
            <a:spLocks noGrp="1"/>
          </p:cNvSpPr>
          <p:nvPr>
            <p:ph idx="1"/>
          </p:nvPr>
        </p:nvSpPr>
        <p:spPr/>
        <p:txBody>
          <a:bodyPr/>
          <a:lstStyle/>
          <a:p>
            <a:pPr lvl="0"/>
            <a:r>
              <a:rPr lang="en-US" dirty="0"/>
              <a:t>This course is intended to assist you in preparing your thesis proposal, which is the experiential capstone of your graduate studies in analytics. </a:t>
            </a:r>
            <a:endParaRPr lang="en-US" sz="1800" dirty="0"/>
          </a:p>
          <a:p>
            <a:pPr lvl="1"/>
            <a:r>
              <a:rPr lang="en-US" dirty="0"/>
              <a:t>We will review the components of a proposal, emphasizing </a:t>
            </a:r>
            <a:endParaRPr lang="en-US" sz="1600" dirty="0"/>
          </a:p>
          <a:p>
            <a:pPr lvl="2"/>
            <a:r>
              <a:rPr lang="en-US" dirty="0"/>
              <a:t>the selection of an appropriate/innovative research topic, </a:t>
            </a:r>
            <a:endParaRPr lang="en-US" sz="1400" dirty="0"/>
          </a:p>
          <a:p>
            <a:pPr lvl="2"/>
            <a:r>
              <a:rPr lang="en-US" dirty="0"/>
              <a:t>developing the literature review, defining hypotheses, and </a:t>
            </a:r>
            <a:endParaRPr lang="en-US" sz="1400" dirty="0"/>
          </a:p>
          <a:p>
            <a:pPr lvl="2"/>
            <a:r>
              <a:rPr lang="en-US" dirty="0"/>
              <a:t>attending to the research design and expected data analyses. </a:t>
            </a:r>
            <a:endParaRPr lang="en-US" sz="1400" dirty="0"/>
          </a:p>
          <a:p>
            <a:r>
              <a:rPr lang="en-US" dirty="0"/>
              <a:t>In addition, we will review key elements of APA formatting standards and discuss important considerations in scientific writing. </a:t>
            </a:r>
          </a:p>
        </p:txBody>
      </p:sp>
    </p:spTree>
    <p:extLst>
      <p:ext uri="{BB962C8B-B14F-4D97-AF65-F5344CB8AC3E}">
        <p14:creationId xmlns:p14="http://schemas.microsoft.com/office/powerpoint/2010/main" val="1170292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DBA6-49F3-6C4B-B78D-6D35A5096E82}"/>
              </a:ext>
            </a:extLst>
          </p:cNvPr>
          <p:cNvSpPr>
            <a:spLocks noGrp="1"/>
          </p:cNvSpPr>
          <p:nvPr>
            <p:ph type="title"/>
          </p:nvPr>
        </p:nvSpPr>
        <p:spPr/>
        <p:txBody>
          <a:bodyPr/>
          <a:lstStyle/>
          <a:p>
            <a:r>
              <a:rPr lang="en-US" dirty="0"/>
              <a:t>Next session</a:t>
            </a:r>
          </a:p>
        </p:txBody>
      </p:sp>
      <p:sp>
        <p:nvSpPr>
          <p:cNvPr id="3" name="Content Placeholder 2">
            <a:extLst>
              <a:ext uri="{FF2B5EF4-FFF2-40B4-BE49-F238E27FC236}">
                <a16:creationId xmlns:a16="http://schemas.microsoft.com/office/drawing/2014/main" id="{69E88F3A-97EB-FE4A-BF62-D083A2EB6B43}"/>
              </a:ext>
            </a:extLst>
          </p:cNvPr>
          <p:cNvSpPr>
            <a:spLocks noGrp="1"/>
          </p:cNvSpPr>
          <p:nvPr>
            <p:ph idx="1"/>
          </p:nvPr>
        </p:nvSpPr>
        <p:spPr/>
        <p:txBody>
          <a:bodyPr/>
          <a:lstStyle/>
          <a:p>
            <a:r>
              <a:rPr lang="en-US"/>
              <a:t>Next week we will discuss how to question your topic to determine what you’re really trying to discover.</a:t>
            </a:r>
          </a:p>
          <a:p>
            <a:pPr marL="0" indent="0">
              <a:buNone/>
            </a:pPr>
            <a:endParaRPr lang="en-US"/>
          </a:p>
        </p:txBody>
      </p:sp>
    </p:spTree>
    <p:extLst>
      <p:ext uri="{BB962C8B-B14F-4D97-AF65-F5344CB8AC3E}">
        <p14:creationId xmlns:p14="http://schemas.microsoft.com/office/powerpoint/2010/main" val="706020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6F91-704A-6448-ADA4-CFB22617E7AB}"/>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2913422A-CA3D-5A4A-BD4A-B4E49CB20B37}"/>
              </a:ext>
            </a:extLst>
          </p:cNvPr>
          <p:cNvSpPr>
            <a:spLocks noGrp="1"/>
          </p:cNvSpPr>
          <p:nvPr>
            <p:ph idx="1"/>
          </p:nvPr>
        </p:nvSpPr>
        <p:spPr/>
        <p:txBody>
          <a:bodyPr>
            <a:normAutofit/>
          </a:bodyPr>
          <a:lstStyle/>
          <a:p>
            <a:r>
              <a:rPr lang="en-US" dirty="0"/>
              <a:t>Resources are listed on Canvas, and include:</a:t>
            </a:r>
            <a:endParaRPr lang="en-US" sz="1800" dirty="0"/>
          </a:p>
          <a:p>
            <a:pPr lvl="1"/>
            <a:r>
              <a:rPr lang="en-US" dirty="0"/>
              <a:t>Publication Manual of the American Psychological Association, Sixth Edition </a:t>
            </a:r>
            <a:endParaRPr lang="en-US" sz="1600" dirty="0"/>
          </a:p>
          <a:p>
            <a:pPr lvl="2"/>
            <a:r>
              <a:rPr lang="en-US" dirty="0"/>
              <a:t>(</a:t>
            </a:r>
            <a:r>
              <a:rPr lang="en-US" u="sng" dirty="0">
                <a:hlinkClick r:id="rId2"/>
              </a:rPr>
              <a:t>http://www.apastyle.org/manual/)</a:t>
            </a:r>
            <a:endParaRPr lang="en-US" sz="1400" dirty="0"/>
          </a:p>
          <a:p>
            <a:pPr lvl="1"/>
            <a:r>
              <a:rPr lang="en-US" dirty="0"/>
              <a:t>The Purdue Online Writing Resource:</a:t>
            </a:r>
            <a:endParaRPr lang="en-US" sz="1600" dirty="0"/>
          </a:p>
          <a:p>
            <a:pPr lvl="2"/>
            <a:r>
              <a:rPr lang="en-US" dirty="0"/>
              <a:t>https://</a:t>
            </a:r>
            <a:r>
              <a:rPr lang="en-US" dirty="0" err="1"/>
              <a:t>owl.english.purdue.edu</a:t>
            </a:r>
            <a:r>
              <a:rPr lang="en-US" dirty="0"/>
              <a:t>/owl/resource/560/01/ </a:t>
            </a:r>
            <a:endParaRPr lang="en-US" sz="1400" dirty="0"/>
          </a:p>
          <a:p>
            <a:pPr lvl="1"/>
            <a:r>
              <a:rPr lang="en-US" dirty="0"/>
              <a:t>A free subscription to Grammarly</a:t>
            </a:r>
            <a:endParaRPr lang="en-US" sz="1600" dirty="0"/>
          </a:p>
          <a:p>
            <a:pPr lvl="2"/>
            <a:r>
              <a:rPr lang="en-US" dirty="0"/>
              <a:t>Once you have the free subscription for a while, you’ll get an invitation to get the paid version for a deep discount. </a:t>
            </a:r>
            <a:endParaRPr lang="en-US" sz="1400" dirty="0"/>
          </a:p>
          <a:p>
            <a:pPr lvl="2"/>
            <a:r>
              <a:rPr lang="en-US" dirty="0"/>
              <a:t>I strongly suggest that you keep a paid subscription until you finish 699</a:t>
            </a:r>
            <a:endParaRPr lang="en-US" sz="1400" dirty="0"/>
          </a:p>
          <a:p>
            <a:endParaRPr lang="en-US" dirty="0"/>
          </a:p>
        </p:txBody>
      </p:sp>
    </p:spTree>
    <p:extLst>
      <p:ext uri="{BB962C8B-B14F-4D97-AF65-F5344CB8AC3E}">
        <p14:creationId xmlns:p14="http://schemas.microsoft.com/office/powerpoint/2010/main" val="2185632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B108-70A3-B14C-9BCC-72E23F8C3484}"/>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C7B1AA73-FD26-224F-9820-C534C5CDE10A}"/>
              </a:ext>
            </a:extLst>
          </p:cNvPr>
          <p:cNvSpPr>
            <a:spLocks noGrp="1"/>
          </p:cNvSpPr>
          <p:nvPr>
            <p:ph idx="1"/>
          </p:nvPr>
        </p:nvSpPr>
        <p:spPr/>
        <p:txBody>
          <a:bodyPr/>
          <a:lstStyle/>
          <a:p>
            <a:pPr lvl="1"/>
            <a:r>
              <a:rPr lang="en-US" dirty="0"/>
              <a:t>Select and refine a research topic.  </a:t>
            </a:r>
            <a:endParaRPr lang="en-US" sz="1600" dirty="0"/>
          </a:p>
          <a:p>
            <a:pPr lvl="1"/>
            <a:r>
              <a:rPr lang="en-US" dirty="0"/>
              <a:t>Locate and analyze the relevant literature.  </a:t>
            </a:r>
            <a:endParaRPr lang="en-US" sz="1600" dirty="0"/>
          </a:p>
          <a:p>
            <a:pPr lvl="1"/>
            <a:r>
              <a:rPr lang="en-US" dirty="0"/>
              <a:t>Formulate specific research questions that address practical or conceptual problems in light  of the relevant theoretical and empirical literature.  </a:t>
            </a:r>
            <a:endParaRPr lang="en-US" sz="1600" dirty="0"/>
          </a:p>
          <a:p>
            <a:pPr lvl="1"/>
            <a:r>
              <a:rPr lang="en-US" dirty="0"/>
              <a:t>Formulate a set of hypotheses to address your research questions.  </a:t>
            </a:r>
            <a:endParaRPr lang="en-US" sz="1600" dirty="0"/>
          </a:p>
          <a:p>
            <a:pPr lvl="1"/>
            <a:r>
              <a:rPr lang="en-US" dirty="0"/>
              <a:t>Craft a research plan, identifying an appropriate design, methods, and analyses to test your  hypotheses.  </a:t>
            </a:r>
            <a:endParaRPr lang="en-US" sz="1600" dirty="0"/>
          </a:p>
          <a:p>
            <a:pPr lvl="1"/>
            <a:r>
              <a:rPr lang="en-US" dirty="0"/>
              <a:t>Master key elements of APA style.  </a:t>
            </a:r>
            <a:endParaRPr lang="en-US" sz="1600" dirty="0"/>
          </a:p>
          <a:p>
            <a:pPr lvl="1"/>
            <a:r>
              <a:rPr lang="en-US" dirty="0"/>
              <a:t>Combine these items in a coherent, concise, exciting proposal.</a:t>
            </a:r>
            <a:endParaRPr lang="en-US" sz="1600" dirty="0"/>
          </a:p>
          <a:p>
            <a:endParaRPr lang="en-US" dirty="0"/>
          </a:p>
        </p:txBody>
      </p:sp>
    </p:spTree>
    <p:extLst>
      <p:ext uri="{BB962C8B-B14F-4D97-AF65-F5344CB8AC3E}">
        <p14:creationId xmlns:p14="http://schemas.microsoft.com/office/powerpoint/2010/main" val="82049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22B7A-78EB-3C4D-9439-54917F3F4C48}"/>
              </a:ext>
            </a:extLst>
          </p:cNvPr>
          <p:cNvSpPr>
            <a:spLocks noGrp="1"/>
          </p:cNvSpPr>
          <p:nvPr>
            <p:ph type="title"/>
          </p:nvPr>
        </p:nvSpPr>
        <p:spPr/>
        <p:txBody>
          <a:bodyPr/>
          <a:lstStyle/>
          <a:p>
            <a:r>
              <a:rPr lang="en-US" dirty="0"/>
              <a:t>Leading to…</a:t>
            </a:r>
          </a:p>
        </p:txBody>
      </p:sp>
      <p:sp>
        <p:nvSpPr>
          <p:cNvPr id="3" name="Content Placeholder 2">
            <a:extLst>
              <a:ext uri="{FF2B5EF4-FFF2-40B4-BE49-F238E27FC236}">
                <a16:creationId xmlns:a16="http://schemas.microsoft.com/office/drawing/2014/main" id="{AD95AFDF-829B-9E4F-A3FC-BDCF7450CB23}"/>
              </a:ext>
            </a:extLst>
          </p:cNvPr>
          <p:cNvSpPr>
            <a:spLocks noGrp="1"/>
          </p:cNvSpPr>
          <p:nvPr>
            <p:ph idx="1"/>
          </p:nvPr>
        </p:nvSpPr>
        <p:spPr/>
        <p:txBody>
          <a:bodyPr/>
          <a:lstStyle/>
          <a:p>
            <a:r>
              <a:rPr lang="en-US" dirty="0"/>
              <a:t>Develop a solid proposal for a research thesis or applied project.  </a:t>
            </a:r>
            <a:endParaRPr lang="en-US" sz="1800" dirty="0"/>
          </a:p>
          <a:p>
            <a:r>
              <a:rPr lang="en-US" dirty="0"/>
              <a:t>Conduct research or applied projects successfully with minimal supervision.</a:t>
            </a:r>
            <a:endParaRPr lang="en-US" sz="1800" dirty="0"/>
          </a:p>
          <a:p>
            <a:endParaRPr lang="en-US" dirty="0"/>
          </a:p>
        </p:txBody>
      </p:sp>
    </p:spTree>
    <p:extLst>
      <p:ext uri="{BB962C8B-B14F-4D97-AF65-F5344CB8AC3E}">
        <p14:creationId xmlns:p14="http://schemas.microsoft.com/office/powerpoint/2010/main" val="3694828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CBC64-19F6-9A49-8E49-D5EF73415A98}"/>
              </a:ext>
            </a:extLst>
          </p:cNvPr>
          <p:cNvSpPr>
            <a:spLocks noGrp="1"/>
          </p:cNvSpPr>
          <p:nvPr>
            <p:ph type="title"/>
          </p:nvPr>
        </p:nvSpPr>
        <p:spPr/>
        <p:txBody>
          <a:bodyPr/>
          <a:lstStyle/>
          <a:p>
            <a:r>
              <a:rPr lang="en-US" dirty="0"/>
              <a:t>grading</a:t>
            </a:r>
          </a:p>
        </p:txBody>
      </p:sp>
      <p:sp>
        <p:nvSpPr>
          <p:cNvPr id="3" name="Content Placeholder 2">
            <a:extLst>
              <a:ext uri="{FF2B5EF4-FFF2-40B4-BE49-F238E27FC236}">
                <a16:creationId xmlns:a16="http://schemas.microsoft.com/office/drawing/2014/main" id="{54516B59-CF97-D14B-99E5-EF4163E164A2}"/>
              </a:ext>
            </a:extLst>
          </p:cNvPr>
          <p:cNvSpPr>
            <a:spLocks noGrp="1"/>
          </p:cNvSpPr>
          <p:nvPr>
            <p:ph idx="1"/>
          </p:nvPr>
        </p:nvSpPr>
        <p:spPr/>
        <p:txBody>
          <a:bodyPr>
            <a:normAutofit lnSpcReduction="10000"/>
          </a:bodyPr>
          <a:lstStyle/>
          <a:p>
            <a:r>
              <a:rPr lang="en-US" dirty="0"/>
              <a:t>Each assignment will have a deadline, after that deadline it will lose 5% of it’s value per day late</a:t>
            </a:r>
          </a:p>
          <a:p>
            <a:r>
              <a:rPr lang="en-US" dirty="0"/>
              <a:t>Assignments can be resubmitted as many times as it takes to get them correct</a:t>
            </a:r>
          </a:p>
          <a:p>
            <a:r>
              <a:rPr lang="en-US" dirty="0"/>
              <a:t>Canvas views all assignments submitted after the deadline to be late, even if the initial submission was on time, so it pays to turn in work early if you want an opportunity to resubmit for full credit</a:t>
            </a:r>
          </a:p>
          <a:p>
            <a:r>
              <a:rPr lang="en-US" dirty="0"/>
              <a:t>I grade most weekday mornings</a:t>
            </a:r>
          </a:p>
          <a:p>
            <a:r>
              <a:rPr lang="en-US" dirty="0"/>
              <a:t>The final proposal is worth half your grade</a:t>
            </a:r>
          </a:p>
        </p:txBody>
      </p:sp>
    </p:spTree>
    <p:extLst>
      <p:ext uri="{BB962C8B-B14F-4D97-AF65-F5344CB8AC3E}">
        <p14:creationId xmlns:p14="http://schemas.microsoft.com/office/powerpoint/2010/main" val="428707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5D3C-706A-D347-9C43-38AED404DC80}"/>
              </a:ext>
            </a:extLst>
          </p:cNvPr>
          <p:cNvSpPr>
            <a:spLocks noGrp="1"/>
          </p:cNvSpPr>
          <p:nvPr>
            <p:ph type="title"/>
          </p:nvPr>
        </p:nvSpPr>
        <p:spPr/>
        <p:txBody>
          <a:bodyPr/>
          <a:lstStyle/>
          <a:p>
            <a:r>
              <a:rPr lang="en-US" dirty="0"/>
              <a:t>Canvas Overview</a:t>
            </a:r>
          </a:p>
        </p:txBody>
      </p:sp>
      <p:sp>
        <p:nvSpPr>
          <p:cNvPr id="3" name="Content Placeholder 2">
            <a:extLst>
              <a:ext uri="{FF2B5EF4-FFF2-40B4-BE49-F238E27FC236}">
                <a16:creationId xmlns:a16="http://schemas.microsoft.com/office/drawing/2014/main" id="{36C9B098-7EB0-1449-A9D1-B05B59BAD43E}"/>
              </a:ext>
            </a:extLst>
          </p:cNvPr>
          <p:cNvSpPr>
            <a:spLocks noGrp="1"/>
          </p:cNvSpPr>
          <p:nvPr>
            <p:ph idx="1"/>
          </p:nvPr>
        </p:nvSpPr>
        <p:spPr/>
        <p:txBody>
          <a:bodyPr/>
          <a:lstStyle/>
          <a:p>
            <a:r>
              <a:rPr lang="en-US" dirty="0"/>
              <a:t>Review course site</a:t>
            </a:r>
          </a:p>
          <a:p>
            <a:r>
              <a:rPr lang="en-US" dirty="0"/>
              <a:t>Review Library Databases</a:t>
            </a:r>
          </a:p>
          <a:p>
            <a:pPr lvl="1"/>
            <a:r>
              <a:rPr lang="en-US" dirty="0">
                <a:hlinkClick r:id="rId2"/>
              </a:rPr>
              <a:t>http://library.harrisburgu.edu/home/databases</a:t>
            </a:r>
            <a:endParaRPr lang="en-US" dirty="0"/>
          </a:p>
        </p:txBody>
      </p:sp>
    </p:spTree>
    <p:extLst>
      <p:ext uri="{BB962C8B-B14F-4D97-AF65-F5344CB8AC3E}">
        <p14:creationId xmlns:p14="http://schemas.microsoft.com/office/powerpoint/2010/main" val="6644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3DD98-C0B5-CB40-85C4-8C3F0390FE85}"/>
              </a:ext>
            </a:extLst>
          </p:cNvPr>
          <p:cNvSpPr>
            <a:spLocks noGrp="1"/>
          </p:cNvSpPr>
          <p:nvPr>
            <p:ph type="title"/>
          </p:nvPr>
        </p:nvSpPr>
        <p:spPr/>
        <p:txBody>
          <a:bodyPr/>
          <a:lstStyle/>
          <a:p>
            <a:r>
              <a:rPr lang="en-US" dirty="0"/>
              <a:t>Final deliverable</a:t>
            </a:r>
          </a:p>
        </p:txBody>
      </p:sp>
      <p:sp>
        <p:nvSpPr>
          <p:cNvPr id="3" name="Content Placeholder 2">
            <a:extLst>
              <a:ext uri="{FF2B5EF4-FFF2-40B4-BE49-F238E27FC236}">
                <a16:creationId xmlns:a16="http://schemas.microsoft.com/office/drawing/2014/main" id="{D7892BE5-6862-0247-A829-322A47A909AB}"/>
              </a:ext>
            </a:extLst>
          </p:cNvPr>
          <p:cNvSpPr>
            <a:spLocks noGrp="1"/>
          </p:cNvSpPr>
          <p:nvPr>
            <p:ph idx="1"/>
          </p:nvPr>
        </p:nvSpPr>
        <p:spPr/>
        <p:txBody>
          <a:bodyPr/>
          <a:lstStyle/>
          <a:p>
            <a:r>
              <a:rPr lang="en-US" dirty="0"/>
              <a:t>A 20+ page proposal containing the following:</a:t>
            </a:r>
          </a:p>
          <a:p>
            <a:pPr lvl="1"/>
            <a:r>
              <a:rPr lang="en-US" dirty="0"/>
              <a:t>Title Page</a:t>
            </a:r>
            <a:endParaRPr lang="en-US" sz="1600" dirty="0"/>
          </a:p>
          <a:p>
            <a:pPr lvl="1"/>
            <a:r>
              <a:rPr lang="en-US" dirty="0"/>
              <a:t>Introduction (NO Header)</a:t>
            </a:r>
            <a:endParaRPr lang="en-US" sz="1600" dirty="0"/>
          </a:p>
          <a:p>
            <a:pPr lvl="1"/>
            <a:r>
              <a:rPr lang="en-US" dirty="0"/>
              <a:t>Literature Review</a:t>
            </a:r>
            <a:endParaRPr lang="en-US" sz="1600" dirty="0"/>
          </a:p>
          <a:p>
            <a:pPr lvl="2"/>
            <a:r>
              <a:rPr lang="en-US" dirty="0"/>
              <a:t>Concludes with hypotheses</a:t>
            </a:r>
            <a:endParaRPr lang="en-US" sz="1400" dirty="0"/>
          </a:p>
          <a:p>
            <a:pPr lvl="1"/>
            <a:r>
              <a:rPr lang="en-US" dirty="0"/>
              <a:t>Methods</a:t>
            </a:r>
            <a:endParaRPr lang="en-US" sz="1600" dirty="0"/>
          </a:p>
          <a:p>
            <a:pPr lvl="1"/>
            <a:r>
              <a:rPr lang="en-US" dirty="0"/>
              <a:t>References</a:t>
            </a:r>
            <a:endParaRPr lang="en-US" sz="1600" dirty="0"/>
          </a:p>
          <a:p>
            <a:endParaRPr lang="en-US" dirty="0"/>
          </a:p>
        </p:txBody>
      </p:sp>
    </p:spTree>
    <p:extLst>
      <p:ext uri="{BB962C8B-B14F-4D97-AF65-F5344CB8AC3E}">
        <p14:creationId xmlns:p14="http://schemas.microsoft.com/office/powerpoint/2010/main" val="28914924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5713</TotalTime>
  <Words>1965</Words>
  <Application>Microsoft Macintosh PowerPoint</Application>
  <PresentationFormat>Widescreen</PresentationFormat>
  <Paragraphs>175</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Gill Sans MT</vt:lpstr>
      <vt:lpstr>Gallery</vt:lpstr>
      <vt:lpstr>Introduction</vt:lpstr>
      <vt:lpstr>Introduction </vt:lpstr>
      <vt:lpstr>Purpose</vt:lpstr>
      <vt:lpstr>Resources</vt:lpstr>
      <vt:lpstr>Learning objectives</vt:lpstr>
      <vt:lpstr>Leading to…</vt:lpstr>
      <vt:lpstr>grading</vt:lpstr>
      <vt:lpstr>Canvas Overview</vt:lpstr>
      <vt:lpstr>Final deliverable</vt:lpstr>
      <vt:lpstr>Understanding your role</vt:lpstr>
      <vt:lpstr>Examples of your role</vt:lpstr>
      <vt:lpstr>Interest to topic to questions</vt:lpstr>
      <vt:lpstr>Choosing a topic based upon your interests</vt:lpstr>
      <vt:lpstr>Avoid tunnel vision</vt:lpstr>
      <vt:lpstr>Take your time</vt:lpstr>
      <vt:lpstr>What makes a good project?</vt:lpstr>
      <vt:lpstr>Selecting a topic</vt:lpstr>
      <vt:lpstr>On being the best</vt:lpstr>
      <vt:lpstr>What to do?</vt:lpstr>
      <vt:lpstr>Regarding originality</vt:lpstr>
      <vt:lpstr>Stepping beyond existing work</vt:lpstr>
      <vt:lpstr>Finding topics in the existing research</vt:lpstr>
      <vt:lpstr>Start with the most recent</vt:lpstr>
      <vt:lpstr>caution</vt:lpstr>
      <vt:lpstr>Preparing for first homework</vt:lpstr>
      <vt:lpstr>Topic selection</vt:lpstr>
      <vt:lpstr>This is your science, not mine</vt:lpstr>
      <vt:lpstr>This is your science, not mine</vt:lpstr>
      <vt:lpstr>My role this semester</vt:lpstr>
      <vt:lpstr>Next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Arnie Miles</dc:creator>
  <cp:lastModifiedBy>Arnie Miles</cp:lastModifiedBy>
  <cp:revision>5</cp:revision>
  <dcterms:created xsi:type="dcterms:W3CDTF">2020-06-26T17:44:29Z</dcterms:created>
  <dcterms:modified xsi:type="dcterms:W3CDTF">2020-06-30T17:02:23Z</dcterms:modified>
</cp:coreProperties>
</file>