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58" r:id="rId7"/>
    <p:sldId id="262" r:id="rId8"/>
    <p:sldId id="265" r:id="rId9"/>
    <p:sldId id="267" r:id="rId10"/>
    <p:sldId id="268" r:id="rId11"/>
    <p:sldId id="269" r:id="rId12"/>
    <p:sldId id="270" r:id="rId13"/>
    <p:sldId id="271" r:id="rId14"/>
    <p:sldId id="263" r:id="rId15"/>
    <p:sldId id="264" r:id="rId16"/>
    <p:sldId id="266" r:id="rId17"/>
    <p:sldId id="273" r:id="rId18"/>
    <p:sldId id="272"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64"/>
  </p:normalViewPr>
  <p:slideViewPr>
    <p:cSldViewPr snapToGrid="0" snapToObjects="1">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7/10/20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7/10/20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7/10/20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7/10/20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7/10/20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7/10/20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7/10/20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7/10/20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7/10/20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ECBB-260F-684E-A2B4-C9A524A098E0}"/>
              </a:ext>
            </a:extLst>
          </p:cNvPr>
          <p:cNvSpPr>
            <a:spLocks noGrp="1"/>
          </p:cNvSpPr>
          <p:nvPr>
            <p:ph type="ctrTitle"/>
          </p:nvPr>
        </p:nvSpPr>
        <p:spPr/>
        <p:txBody>
          <a:bodyPr/>
          <a:lstStyle/>
          <a:p>
            <a:r>
              <a:rPr lang="en-US" dirty="0"/>
              <a:t>Topic 10: Ethics</a:t>
            </a:r>
          </a:p>
        </p:txBody>
      </p:sp>
      <p:sp>
        <p:nvSpPr>
          <p:cNvPr id="3" name="Subtitle 2">
            <a:extLst>
              <a:ext uri="{FF2B5EF4-FFF2-40B4-BE49-F238E27FC236}">
                <a16:creationId xmlns:a16="http://schemas.microsoft.com/office/drawing/2014/main" id="{461FD69C-DCDC-A548-969C-5C4C4F12B6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398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F179-0011-D340-8EF9-877C3A2C6E62}"/>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69D260BF-49B3-284E-9462-22233C65A754}"/>
              </a:ext>
            </a:extLst>
          </p:cNvPr>
          <p:cNvSpPr>
            <a:spLocks noGrp="1"/>
          </p:cNvSpPr>
          <p:nvPr>
            <p:ph idx="1"/>
          </p:nvPr>
        </p:nvSpPr>
        <p:spPr/>
        <p:txBody>
          <a:bodyPr>
            <a:normAutofit fontScale="92500"/>
          </a:bodyPr>
          <a:lstStyle/>
          <a:p>
            <a:r>
              <a:rPr lang="en-US" dirty="0"/>
              <a:t>Carefulness </a:t>
            </a:r>
            <a:endParaRPr lang="en-US" sz="1800" dirty="0"/>
          </a:p>
          <a:p>
            <a:pPr lvl="1"/>
            <a:r>
              <a:rPr lang="en-US" dirty="0"/>
              <a:t>Avoid careless errors and negligence; carefully and critically examine your own work and the work of your peers. Keep good records of research activities, such as data collection, research design, and correspondence with agencies or journals. </a:t>
            </a:r>
            <a:endParaRPr lang="en-US" sz="1800" dirty="0"/>
          </a:p>
          <a:p>
            <a:r>
              <a:rPr lang="en-US" dirty="0"/>
              <a:t>Openness </a:t>
            </a:r>
            <a:endParaRPr lang="en-US" sz="1800" dirty="0"/>
          </a:p>
          <a:p>
            <a:pPr lvl="1"/>
            <a:r>
              <a:rPr lang="en-US" dirty="0"/>
              <a:t>Share data, results, ideas, tools, resources. Be open to criticism and new ideas. </a:t>
            </a:r>
            <a:endParaRPr lang="en-US" sz="1800" dirty="0"/>
          </a:p>
          <a:p>
            <a:r>
              <a:rPr lang="en-US" dirty="0"/>
              <a:t>Respect for Intellectual Property </a:t>
            </a:r>
            <a:endParaRPr lang="en-US" sz="1800" dirty="0"/>
          </a:p>
          <a:p>
            <a:pPr lvl="1"/>
            <a:r>
              <a:rPr lang="en-US" dirty="0"/>
              <a:t>Honor patents, copyrights, and other forms of intellectual property. Do not use unpublished data, methods, or results without permission. Give proper acknowledgement or credit for all contributions to research. Never plagiarize. </a:t>
            </a:r>
            <a:endParaRPr lang="en-US" sz="1800" dirty="0"/>
          </a:p>
          <a:p>
            <a:endParaRPr lang="en-US" dirty="0"/>
          </a:p>
        </p:txBody>
      </p:sp>
    </p:spTree>
    <p:extLst>
      <p:ext uri="{BB962C8B-B14F-4D97-AF65-F5344CB8AC3E}">
        <p14:creationId xmlns:p14="http://schemas.microsoft.com/office/powerpoint/2010/main" val="340754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9BA3-CFE8-B643-95B2-9A31AC8BAEC8}"/>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E3107B43-8F70-4D41-9A36-3091B846D2A3}"/>
              </a:ext>
            </a:extLst>
          </p:cNvPr>
          <p:cNvSpPr>
            <a:spLocks noGrp="1"/>
          </p:cNvSpPr>
          <p:nvPr>
            <p:ph idx="1"/>
          </p:nvPr>
        </p:nvSpPr>
        <p:spPr/>
        <p:txBody>
          <a:bodyPr/>
          <a:lstStyle/>
          <a:p>
            <a:r>
              <a:rPr lang="en-US" dirty="0"/>
              <a:t>Confidentiality</a:t>
            </a:r>
            <a:endParaRPr lang="en-US" sz="1800" dirty="0"/>
          </a:p>
          <a:p>
            <a:pPr lvl="1"/>
            <a:r>
              <a:rPr lang="en-US" dirty="0"/>
              <a:t>Protect confidential communications, such as papers or grants submitted for publication, personnel records, trade or military secrets, and patient records. </a:t>
            </a:r>
            <a:endParaRPr lang="en-US" sz="1800" dirty="0"/>
          </a:p>
          <a:p>
            <a:r>
              <a:rPr lang="en-US" dirty="0"/>
              <a:t>Responsible Publication </a:t>
            </a:r>
            <a:endParaRPr lang="en-US" sz="1800" dirty="0"/>
          </a:p>
          <a:p>
            <a:pPr lvl="1"/>
            <a:r>
              <a:rPr lang="en-US" dirty="0"/>
              <a:t>Publish in order to advance research and scholarship, not to advance just your own career. Avoid wasteful and duplicative publication. </a:t>
            </a:r>
            <a:endParaRPr lang="en-US" sz="1800" dirty="0"/>
          </a:p>
          <a:p>
            <a:r>
              <a:rPr lang="en-US" dirty="0"/>
              <a:t>Responsible Mentoring </a:t>
            </a:r>
            <a:endParaRPr lang="en-US" sz="1800" dirty="0"/>
          </a:p>
          <a:p>
            <a:pPr lvl="1"/>
            <a:r>
              <a:rPr lang="en-US" dirty="0"/>
              <a:t>Help to educate, mentor, and advise students. Promote their welfare and allow them to make their own decisions. </a:t>
            </a:r>
          </a:p>
        </p:txBody>
      </p:sp>
    </p:spTree>
    <p:extLst>
      <p:ext uri="{BB962C8B-B14F-4D97-AF65-F5344CB8AC3E}">
        <p14:creationId xmlns:p14="http://schemas.microsoft.com/office/powerpoint/2010/main" val="86625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A78E-6448-9342-9ECD-3FCCB0AA85BB}"/>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ECC43FFD-16E2-8A4D-8252-22619FA8ECCF}"/>
              </a:ext>
            </a:extLst>
          </p:cNvPr>
          <p:cNvSpPr>
            <a:spLocks noGrp="1"/>
          </p:cNvSpPr>
          <p:nvPr>
            <p:ph idx="1"/>
          </p:nvPr>
        </p:nvSpPr>
        <p:spPr/>
        <p:txBody>
          <a:bodyPr>
            <a:normAutofit fontScale="92500" lnSpcReduction="20000"/>
          </a:bodyPr>
          <a:lstStyle/>
          <a:p>
            <a:r>
              <a:rPr lang="en-US" dirty="0"/>
              <a:t>Respect for colleagues</a:t>
            </a:r>
            <a:endParaRPr lang="en-US" sz="1800" dirty="0"/>
          </a:p>
          <a:p>
            <a:pPr lvl="1"/>
            <a:r>
              <a:rPr lang="en-US" dirty="0"/>
              <a:t>Respect your colleagues and treat them fairly. </a:t>
            </a:r>
            <a:endParaRPr lang="en-US" sz="1800" dirty="0"/>
          </a:p>
          <a:p>
            <a:r>
              <a:rPr lang="en-US" dirty="0"/>
              <a:t>Social Responsibility</a:t>
            </a:r>
            <a:endParaRPr lang="en-US" sz="1800" dirty="0"/>
          </a:p>
          <a:p>
            <a:pPr lvl="1"/>
            <a:r>
              <a:rPr lang="en-US" dirty="0"/>
              <a:t>Strive to promote social good and prevent or mitigate social harms through research, public education, and advocacy. </a:t>
            </a:r>
            <a:endParaRPr lang="en-US" sz="1800" dirty="0"/>
          </a:p>
          <a:p>
            <a:r>
              <a:rPr lang="en-US" dirty="0"/>
              <a:t>Non-Discrimination </a:t>
            </a:r>
            <a:endParaRPr lang="en-US" sz="1800" dirty="0"/>
          </a:p>
          <a:p>
            <a:pPr lvl="1"/>
            <a:r>
              <a:rPr lang="en-US" dirty="0"/>
              <a:t>Avoid discrimination against colleagues or students on the basis of sex, race, ethnicity, or other factors not related to scientific competence and integrity. </a:t>
            </a:r>
            <a:endParaRPr lang="en-US" sz="1800" dirty="0"/>
          </a:p>
          <a:p>
            <a:r>
              <a:rPr lang="en-US" dirty="0"/>
              <a:t>Competence </a:t>
            </a:r>
            <a:endParaRPr lang="en-US" sz="1800" dirty="0"/>
          </a:p>
          <a:p>
            <a:pPr lvl="1"/>
            <a:r>
              <a:rPr lang="en-US" dirty="0"/>
              <a:t>Maintain and improve your own professional competence and expertise through lifelong education and learning; take steps to promote competence in science as a whole. </a:t>
            </a:r>
            <a:endParaRPr lang="en-US" sz="1800" dirty="0"/>
          </a:p>
          <a:p>
            <a:endParaRPr lang="en-US" dirty="0"/>
          </a:p>
        </p:txBody>
      </p:sp>
    </p:spTree>
    <p:extLst>
      <p:ext uri="{BB962C8B-B14F-4D97-AF65-F5344CB8AC3E}">
        <p14:creationId xmlns:p14="http://schemas.microsoft.com/office/powerpoint/2010/main" val="422026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45C6-7A89-5B4C-8634-FDD2BD6ED903}"/>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E8EA01DC-1267-6245-A29C-A821DA557A2A}"/>
              </a:ext>
            </a:extLst>
          </p:cNvPr>
          <p:cNvSpPr>
            <a:spLocks noGrp="1"/>
          </p:cNvSpPr>
          <p:nvPr>
            <p:ph idx="1"/>
          </p:nvPr>
        </p:nvSpPr>
        <p:spPr/>
        <p:txBody>
          <a:bodyPr/>
          <a:lstStyle/>
          <a:p>
            <a:r>
              <a:rPr lang="en-US" dirty="0"/>
              <a:t>Legality </a:t>
            </a:r>
            <a:endParaRPr lang="en-US" sz="1800" dirty="0"/>
          </a:p>
          <a:p>
            <a:pPr lvl="1"/>
            <a:r>
              <a:rPr lang="en-US" dirty="0"/>
              <a:t>Know and obey relevant laws and institutional and governmental policies. </a:t>
            </a:r>
            <a:endParaRPr lang="en-US" sz="1800" dirty="0"/>
          </a:p>
          <a:p>
            <a:r>
              <a:rPr lang="en-US" dirty="0"/>
              <a:t>Animal Care </a:t>
            </a:r>
            <a:endParaRPr lang="en-US" sz="1800" dirty="0"/>
          </a:p>
          <a:p>
            <a:pPr lvl="1"/>
            <a:r>
              <a:rPr lang="en-US" dirty="0"/>
              <a:t>Show proper respect and care for animals when using them in research. Do not conduct unnecessary or poorly designed animal experiments. </a:t>
            </a:r>
          </a:p>
        </p:txBody>
      </p:sp>
    </p:spTree>
    <p:extLst>
      <p:ext uri="{BB962C8B-B14F-4D97-AF65-F5344CB8AC3E}">
        <p14:creationId xmlns:p14="http://schemas.microsoft.com/office/powerpoint/2010/main" val="193555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7025-CCBD-5647-B932-F62D66D0A307}"/>
              </a:ext>
            </a:extLst>
          </p:cNvPr>
          <p:cNvSpPr>
            <a:spLocks noGrp="1"/>
          </p:cNvSpPr>
          <p:nvPr>
            <p:ph type="title"/>
          </p:nvPr>
        </p:nvSpPr>
        <p:spPr/>
        <p:txBody>
          <a:bodyPr/>
          <a:lstStyle/>
          <a:p>
            <a:r>
              <a:rPr lang="en-US" dirty="0"/>
              <a:t>Informed Consent</a:t>
            </a:r>
          </a:p>
        </p:txBody>
      </p:sp>
      <p:sp>
        <p:nvSpPr>
          <p:cNvPr id="3" name="Content Placeholder 2">
            <a:extLst>
              <a:ext uri="{FF2B5EF4-FFF2-40B4-BE49-F238E27FC236}">
                <a16:creationId xmlns:a16="http://schemas.microsoft.com/office/drawing/2014/main" id="{DEE57983-9299-6345-BA23-BB9050F88F42}"/>
              </a:ext>
            </a:extLst>
          </p:cNvPr>
          <p:cNvSpPr>
            <a:spLocks noGrp="1"/>
          </p:cNvSpPr>
          <p:nvPr>
            <p:ph idx="1"/>
          </p:nvPr>
        </p:nvSpPr>
        <p:spPr/>
        <p:txBody>
          <a:bodyPr>
            <a:normAutofit fontScale="85000" lnSpcReduction="20000"/>
          </a:bodyPr>
          <a:lstStyle/>
          <a:p>
            <a:r>
              <a:rPr lang="en-US" dirty="0"/>
              <a:t>You also should be sure to secure the informed consent of participants. The term participants is broadly used here to mean any who are involved in your research. </a:t>
            </a:r>
            <a:endParaRPr lang="en-US" sz="1800" dirty="0"/>
          </a:p>
          <a:p>
            <a:r>
              <a:rPr lang="en-US" dirty="0"/>
              <a:t>Securing informed consent is generally interpreted to mean that you will provide at the outset honest answers to the following questions: </a:t>
            </a:r>
            <a:endParaRPr lang="en-US" sz="1800" dirty="0"/>
          </a:p>
          <a:p>
            <a:pPr lvl="1"/>
            <a:r>
              <a:rPr lang="en-US" dirty="0"/>
              <a:t>What will be studied?</a:t>
            </a:r>
            <a:endParaRPr lang="en-US" sz="1800" dirty="0"/>
          </a:p>
          <a:p>
            <a:pPr lvl="1"/>
            <a:r>
              <a:rPr lang="en-US" dirty="0"/>
              <a:t>Why is it being studied?</a:t>
            </a:r>
            <a:endParaRPr lang="en-US" sz="1800" dirty="0"/>
          </a:p>
          <a:p>
            <a:pPr lvl="1"/>
            <a:r>
              <a:rPr lang="en-US" dirty="0"/>
              <a:t>What methods will be used?</a:t>
            </a:r>
            <a:endParaRPr lang="en-US" sz="1800" dirty="0"/>
          </a:p>
          <a:p>
            <a:pPr lvl="1"/>
            <a:r>
              <a:rPr lang="en-US" dirty="0"/>
              <a:t>Who will participate, and why have they been selected? </a:t>
            </a:r>
            <a:endParaRPr lang="en-US" sz="1800" dirty="0"/>
          </a:p>
          <a:p>
            <a:pPr lvl="1"/>
            <a:r>
              <a:rPr lang="en-US" dirty="0"/>
              <a:t>What are the benefits from the study itself?</a:t>
            </a:r>
            <a:endParaRPr lang="en-US" sz="1800" dirty="0"/>
          </a:p>
          <a:p>
            <a:pPr lvl="1"/>
            <a:r>
              <a:rPr lang="en-US" dirty="0"/>
              <a:t>What are the potential risks, if any?</a:t>
            </a:r>
            <a:endParaRPr lang="en-US" sz="1800" dirty="0"/>
          </a:p>
          <a:p>
            <a:pPr lvl="1"/>
            <a:r>
              <a:rPr lang="en-US" dirty="0"/>
              <a:t>What is the time commitment required?</a:t>
            </a:r>
            <a:endParaRPr lang="en-US" sz="1800" dirty="0"/>
          </a:p>
          <a:p>
            <a:pPr lvl="1"/>
            <a:r>
              <a:rPr lang="en-US" dirty="0"/>
              <a:t>Is any compensation anticipated?</a:t>
            </a:r>
            <a:endParaRPr lang="en-US" sz="1800" dirty="0"/>
          </a:p>
          <a:p>
            <a:pPr lvl="1"/>
            <a:r>
              <a:rPr lang="en-US" dirty="0"/>
              <a:t>Is there an assurance of confidentiality? </a:t>
            </a:r>
            <a:endParaRPr lang="en-US" sz="1800" dirty="0"/>
          </a:p>
          <a:p>
            <a:endParaRPr lang="en-US" dirty="0"/>
          </a:p>
        </p:txBody>
      </p:sp>
    </p:spTree>
    <p:extLst>
      <p:ext uri="{BB962C8B-B14F-4D97-AF65-F5344CB8AC3E}">
        <p14:creationId xmlns:p14="http://schemas.microsoft.com/office/powerpoint/2010/main" val="51939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669E-733B-634A-B209-C4F1AEAAF618}"/>
              </a:ext>
            </a:extLst>
          </p:cNvPr>
          <p:cNvSpPr>
            <a:spLocks noGrp="1"/>
          </p:cNvSpPr>
          <p:nvPr>
            <p:ph type="title"/>
          </p:nvPr>
        </p:nvSpPr>
        <p:spPr/>
        <p:txBody>
          <a:bodyPr/>
          <a:lstStyle/>
          <a:p>
            <a:r>
              <a:rPr lang="en-US" dirty="0"/>
              <a:t>Institutional Review Board</a:t>
            </a:r>
          </a:p>
        </p:txBody>
      </p:sp>
      <p:sp>
        <p:nvSpPr>
          <p:cNvPr id="3" name="Content Placeholder 2">
            <a:extLst>
              <a:ext uri="{FF2B5EF4-FFF2-40B4-BE49-F238E27FC236}">
                <a16:creationId xmlns:a16="http://schemas.microsoft.com/office/drawing/2014/main" id="{EA1E5158-5AAA-6947-87C8-32FC0D72A0B3}"/>
              </a:ext>
            </a:extLst>
          </p:cNvPr>
          <p:cNvSpPr>
            <a:spLocks noGrp="1"/>
          </p:cNvSpPr>
          <p:nvPr>
            <p:ph idx="1"/>
          </p:nvPr>
        </p:nvSpPr>
        <p:spPr/>
        <p:txBody>
          <a:bodyPr>
            <a:normAutofit fontScale="92500" lnSpcReduction="20000"/>
          </a:bodyPr>
          <a:lstStyle/>
          <a:p>
            <a:r>
              <a:rPr lang="en-US" dirty="0"/>
              <a:t>Research ethics in studies involving human subjects is governed in the United States by federal law</a:t>
            </a:r>
            <a:endParaRPr lang="en-US" sz="1800" dirty="0"/>
          </a:p>
          <a:p>
            <a:pPr lvl="1"/>
            <a:r>
              <a:rPr lang="en-US" dirty="0"/>
              <a:t>Any agency, such as a university or a hospital, that wants to apply for federal funding to support its research projects must establish that it is in compliance with federal laws governing the rights and protection of human subjects </a:t>
            </a:r>
            <a:endParaRPr lang="en-US" sz="1800" dirty="0"/>
          </a:p>
          <a:p>
            <a:pPr lvl="1"/>
            <a:r>
              <a:rPr lang="en-US" dirty="0"/>
              <a:t>This process is overseen by a panel of experts in that agency called an Institutional Review Board (IRB) </a:t>
            </a:r>
            <a:endParaRPr lang="en-US" sz="1800" dirty="0"/>
          </a:p>
          <a:p>
            <a:pPr lvl="1"/>
            <a:r>
              <a:rPr lang="en-US" dirty="0"/>
              <a:t>The IRB reviews all research proposal involving human subjects to ensure that the principles of voluntary participation, harmlessness, anonymity, confidentiality, and so forth are preserved, and that the risks posed to human subjects are minimal </a:t>
            </a:r>
            <a:endParaRPr lang="en-US" sz="1800" dirty="0"/>
          </a:p>
          <a:p>
            <a:pPr lvl="1"/>
            <a:r>
              <a:rPr lang="en-US" dirty="0"/>
              <a:t>Even though the federal laws apply specifically for federally funded projects, the same standards and procedures are also applied to non-funded or even student projects. </a:t>
            </a:r>
            <a:endParaRPr lang="en-US" sz="1800" dirty="0"/>
          </a:p>
          <a:p>
            <a:endParaRPr lang="en-US" dirty="0"/>
          </a:p>
        </p:txBody>
      </p:sp>
    </p:spTree>
    <p:extLst>
      <p:ext uri="{BB962C8B-B14F-4D97-AF65-F5344CB8AC3E}">
        <p14:creationId xmlns:p14="http://schemas.microsoft.com/office/powerpoint/2010/main" val="4119197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3C6F5-771F-D34C-BD9C-0BBEEDF7D8B3}"/>
              </a:ext>
            </a:extLst>
          </p:cNvPr>
          <p:cNvSpPr>
            <a:spLocks noGrp="1"/>
          </p:cNvSpPr>
          <p:nvPr>
            <p:ph type="title"/>
          </p:nvPr>
        </p:nvSpPr>
        <p:spPr/>
        <p:txBody>
          <a:bodyPr/>
          <a:lstStyle/>
          <a:p>
            <a:r>
              <a:rPr lang="en-US" dirty="0"/>
              <a:t>Professional Association Codes of Ethics</a:t>
            </a:r>
          </a:p>
        </p:txBody>
      </p:sp>
      <p:sp>
        <p:nvSpPr>
          <p:cNvPr id="3" name="Content Placeholder 2">
            <a:extLst>
              <a:ext uri="{FF2B5EF4-FFF2-40B4-BE49-F238E27FC236}">
                <a16:creationId xmlns:a16="http://schemas.microsoft.com/office/drawing/2014/main" id="{CFEC9A6A-6F70-1742-A51D-0B1CCBDB3129}"/>
              </a:ext>
            </a:extLst>
          </p:cNvPr>
          <p:cNvSpPr>
            <a:spLocks noGrp="1"/>
          </p:cNvSpPr>
          <p:nvPr>
            <p:ph idx="1"/>
          </p:nvPr>
        </p:nvSpPr>
        <p:spPr/>
        <p:txBody>
          <a:bodyPr/>
          <a:lstStyle/>
          <a:p>
            <a:r>
              <a:rPr lang="en-US" dirty="0"/>
              <a:t>Most professional associations of researchers have established and published formal codes of conduct describing what constitute acceptable and unacceptable professional behavior of their member researchers. </a:t>
            </a:r>
          </a:p>
          <a:p>
            <a:endParaRPr lang="en-US" dirty="0"/>
          </a:p>
        </p:txBody>
      </p:sp>
    </p:spTree>
    <p:extLst>
      <p:ext uri="{BB962C8B-B14F-4D97-AF65-F5344CB8AC3E}">
        <p14:creationId xmlns:p14="http://schemas.microsoft.com/office/powerpoint/2010/main" val="276386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01E4F-F14E-3442-8C37-6DFEEF482DF8}"/>
              </a:ext>
            </a:extLst>
          </p:cNvPr>
          <p:cNvSpPr>
            <a:spLocks noGrp="1"/>
          </p:cNvSpPr>
          <p:nvPr>
            <p:ph type="title"/>
          </p:nvPr>
        </p:nvSpPr>
        <p:spPr/>
        <p:txBody>
          <a:bodyPr/>
          <a:lstStyle/>
          <a:p>
            <a:r>
              <a:rPr lang="en-US" dirty="0"/>
              <a:t>Examples</a:t>
            </a:r>
          </a:p>
        </p:txBody>
      </p:sp>
      <p:sp>
        <p:nvSpPr>
          <p:cNvPr id="3" name="Text Placeholder 2">
            <a:extLst>
              <a:ext uri="{FF2B5EF4-FFF2-40B4-BE49-F238E27FC236}">
                <a16:creationId xmlns:a16="http://schemas.microsoft.com/office/drawing/2014/main" id="{F58FADA5-52F5-6843-AC48-0782E818B6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409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215A-8E4F-B142-A2E5-0AB12E252640}"/>
              </a:ext>
            </a:extLst>
          </p:cNvPr>
          <p:cNvSpPr>
            <a:spLocks noGrp="1"/>
          </p:cNvSpPr>
          <p:nvPr>
            <p:ph type="title"/>
          </p:nvPr>
        </p:nvSpPr>
        <p:spPr/>
        <p:txBody>
          <a:bodyPr/>
          <a:lstStyle/>
          <a:p>
            <a:r>
              <a:rPr lang="en-US" dirty="0"/>
              <a:t>Vioxx</a:t>
            </a:r>
          </a:p>
        </p:txBody>
      </p:sp>
      <p:sp>
        <p:nvSpPr>
          <p:cNvPr id="3" name="Content Placeholder 2">
            <a:extLst>
              <a:ext uri="{FF2B5EF4-FFF2-40B4-BE49-F238E27FC236}">
                <a16:creationId xmlns:a16="http://schemas.microsoft.com/office/drawing/2014/main" id="{8628F9C0-3F9B-FD42-BEBF-408DE7C68461}"/>
              </a:ext>
            </a:extLst>
          </p:cNvPr>
          <p:cNvSpPr>
            <a:spLocks noGrp="1"/>
          </p:cNvSpPr>
          <p:nvPr>
            <p:ph idx="1"/>
          </p:nvPr>
        </p:nvSpPr>
        <p:spPr/>
        <p:txBody>
          <a:bodyPr/>
          <a:lstStyle/>
          <a:p>
            <a:r>
              <a:rPr lang="en-US" dirty="0"/>
              <a:t>A classic example is pharmaceutical giant Merck’s drug trials of Vioxx, where the company hid the fatal side-effects of the drug from the scientific community, resulting in 3468 deaths of Vioxx recipients, mostly from cardiac arrest. </a:t>
            </a:r>
          </a:p>
          <a:p>
            <a:endParaRPr lang="en-US" dirty="0"/>
          </a:p>
        </p:txBody>
      </p:sp>
    </p:spTree>
    <p:extLst>
      <p:ext uri="{BB962C8B-B14F-4D97-AF65-F5344CB8AC3E}">
        <p14:creationId xmlns:p14="http://schemas.microsoft.com/office/powerpoint/2010/main" val="3792954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C96F-729D-E445-BF23-B7088B2961E0}"/>
              </a:ext>
            </a:extLst>
          </p:cNvPr>
          <p:cNvSpPr>
            <a:spLocks noGrp="1"/>
          </p:cNvSpPr>
          <p:nvPr>
            <p:ph type="title"/>
          </p:nvPr>
        </p:nvSpPr>
        <p:spPr/>
        <p:txBody>
          <a:bodyPr>
            <a:normAutofit fontScale="90000"/>
          </a:bodyPr>
          <a:lstStyle/>
          <a:p>
            <a:r>
              <a:rPr lang="en-US" dirty="0"/>
              <a:t>Nobel Prize for the double helix structure of DNA</a:t>
            </a:r>
            <a:br>
              <a:rPr lang="en-US" dirty="0"/>
            </a:br>
            <a:endParaRPr lang="en-US" dirty="0"/>
          </a:p>
        </p:txBody>
      </p:sp>
      <p:sp>
        <p:nvSpPr>
          <p:cNvPr id="3" name="Content Placeholder 2">
            <a:extLst>
              <a:ext uri="{FF2B5EF4-FFF2-40B4-BE49-F238E27FC236}">
                <a16:creationId xmlns:a16="http://schemas.microsoft.com/office/drawing/2014/main" id="{D97083C4-938B-2547-A508-276B76D3D241}"/>
              </a:ext>
            </a:extLst>
          </p:cNvPr>
          <p:cNvSpPr>
            <a:spLocks noGrp="1"/>
          </p:cNvSpPr>
          <p:nvPr>
            <p:ph idx="1"/>
          </p:nvPr>
        </p:nvSpPr>
        <p:spPr/>
        <p:txBody>
          <a:bodyPr/>
          <a:lstStyle/>
          <a:p>
            <a:r>
              <a:rPr lang="en-US" dirty="0"/>
              <a:t>James Crick, Francis Watson, and Rosalind Franklin </a:t>
            </a:r>
            <a:endParaRPr lang="en-US" sz="1800" dirty="0"/>
          </a:p>
          <a:p>
            <a:r>
              <a:rPr lang="en-US" dirty="0"/>
              <a:t>Both James Crick and Francis Watson shared the Nobel Prize for discovering the double helix structure of DNA. Missing from the honors? Rosalind Franklin, whose research and X-Ray photographs proved integral to the groundbreaking find. The snub remains one of the most prominent controversies regarding the invisible role women played (and, occasionally, still play) in the sciences. While Watson and Crick cannot be said to have plagiarized since they built everything on top of her foundation, the scandal comes in their failure to properly acknowledge her contributions. </a:t>
            </a:r>
            <a:endParaRPr lang="en-US" sz="1800" dirty="0"/>
          </a:p>
          <a:p>
            <a:endParaRPr lang="en-US" dirty="0"/>
          </a:p>
        </p:txBody>
      </p:sp>
    </p:spTree>
    <p:extLst>
      <p:ext uri="{BB962C8B-B14F-4D97-AF65-F5344CB8AC3E}">
        <p14:creationId xmlns:p14="http://schemas.microsoft.com/office/powerpoint/2010/main" val="172348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108A9-C5FF-094F-BC5C-2AFC56B979B0}"/>
              </a:ext>
            </a:extLst>
          </p:cNvPr>
          <p:cNvSpPr>
            <a:spLocks noGrp="1"/>
          </p:cNvSpPr>
          <p:nvPr>
            <p:ph type="title"/>
          </p:nvPr>
        </p:nvSpPr>
        <p:spPr/>
        <p:txBody>
          <a:bodyPr/>
          <a:lstStyle/>
          <a:p>
            <a:r>
              <a:rPr lang="en-US" dirty="0"/>
              <a:t>Ethics</a:t>
            </a:r>
          </a:p>
        </p:txBody>
      </p:sp>
      <p:sp>
        <p:nvSpPr>
          <p:cNvPr id="3" name="Content Placeholder 2">
            <a:extLst>
              <a:ext uri="{FF2B5EF4-FFF2-40B4-BE49-F238E27FC236}">
                <a16:creationId xmlns:a16="http://schemas.microsoft.com/office/drawing/2014/main" id="{F24A38AB-797D-4F44-B443-62796DB4DBEF}"/>
              </a:ext>
            </a:extLst>
          </p:cNvPr>
          <p:cNvSpPr>
            <a:spLocks noGrp="1"/>
          </p:cNvSpPr>
          <p:nvPr>
            <p:ph idx="1"/>
          </p:nvPr>
        </p:nvSpPr>
        <p:spPr/>
        <p:txBody>
          <a:bodyPr>
            <a:normAutofit lnSpcReduction="10000"/>
          </a:bodyPr>
          <a:lstStyle/>
          <a:p>
            <a:r>
              <a:rPr lang="en-US" dirty="0"/>
              <a:t>Making ethical choices with respect to the thesis or dissertation </a:t>
            </a:r>
            <a:endParaRPr lang="en-US" sz="1800" dirty="0"/>
          </a:p>
          <a:p>
            <a:r>
              <a:rPr lang="en-US" dirty="0"/>
              <a:t>Even if not explicitly specified, scientists are still expected to be aware of and abide by general agreements shared by the scientific community on what constitutes acceptable and non-acceptable behaviors in the professional conduct of science. </a:t>
            </a:r>
            <a:endParaRPr lang="en-US" sz="1800" dirty="0"/>
          </a:p>
          <a:p>
            <a:pPr lvl="1"/>
            <a:r>
              <a:rPr lang="en-US" dirty="0"/>
              <a:t>For instance, scientists should not manipulate their data collection, analysis, and interpretation procedures in a way that contradicts the principles of science or the scientific method or advances their personal agenda. </a:t>
            </a:r>
            <a:endParaRPr lang="en-US" sz="1800" dirty="0"/>
          </a:p>
          <a:p>
            <a:pPr lvl="1"/>
            <a:r>
              <a:rPr lang="en-US" dirty="0"/>
              <a:t>Ethics is the moral distinction between right and wrong, and what is unethical may not necessarily be illegal </a:t>
            </a:r>
            <a:endParaRPr lang="en-US" sz="1800" dirty="0"/>
          </a:p>
          <a:p>
            <a:r>
              <a:rPr lang="en-US" dirty="0"/>
              <a:t>These ethical norms may vary from one society to another, and here, we refer to ethical standards as applied to scientific research in Western countries. </a:t>
            </a:r>
          </a:p>
        </p:txBody>
      </p:sp>
    </p:spTree>
    <p:extLst>
      <p:ext uri="{BB962C8B-B14F-4D97-AF65-F5344CB8AC3E}">
        <p14:creationId xmlns:p14="http://schemas.microsoft.com/office/powerpoint/2010/main" val="2875671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E232D-1E35-1440-ADB1-58F111D696A1}"/>
              </a:ext>
            </a:extLst>
          </p:cNvPr>
          <p:cNvSpPr>
            <a:spLocks noGrp="1"/>
          </p:cNvSpPr>
          <p:nvPr>
            <p:ph type="title"/>
          </p:nvPr>
        </p:nvSpPr>
        <p:spPr/>
        <p:txBody>
          <a:bodyPr/>
          <a:lstStyle/>
          <a:p>
            <a:r>
              <a:rPr lang="en-US" dirty="0"/>
              <a:t>The Stanford Prison Experiment </a:t>
            </a:r>
            <a:br>
              <a:rPr lang="en-US" dirty="0"/>
            </a:br>
            <a:endParaRPr lang="en-US" dirty="0"/>
          </a:p>
        </p:txBody>
      </p:sp>
      <p:sp>
        <p:nvSpPr>
          <p:cNvPr id="3" name="Content Placeholder 2">
            <a:extLst>
              <a:ext uri="{FF2B5EF4-FFF2-40B4-BE49-F238E27FC236}">
                <a16:creationId xmlns:a16="http://schemas.microsoft.com/office/drawing/2014/main" id="{6DFBB091-4623-494A-9BE0-45AE1F57C863}"/>
              </a:ext>
            </a:extLst>
          </p:cNvPr>
          <p:cNvSpPr>
            <a:spLocks noGrp="1"/>
          </p:cNvSpPr>
          <p:nvPr>
            <p:ph idx="1"/>
          </p:nvPr>
        </p:nvSpPr>
        <p:spPr/>
        <p:txBody>
          <a:bodyPr/>
          <a:lstStyle/>
          <a:p>
            <a:r>
              <a:rPr lang="en-US" dirty="0"/>
              <a:t>The results may have proven both original and verifiable, but the infamous Stanford Prison experiment blew up over major ethical concerns. Psychology professor Philip Zimbardo set up volunteers in a jail simulation, assigning them roles as either prisoners or guards. Without interfering, he planned to study the dynamics of power abuse and submission/domination scenarios. And study he did, although the students assigned to the unregulated prison guard positions began displaying some distressingly aggressive behavior, going so far as to delight in beating their cowering classmates. Critics expressed understandable worry over what sort of psychological damage the environment and policy of nonintervention might instigate. However, in 1971, the American Psychological Association did grant Zimbardo permission to carry it out. </a:t>
            </a:r>
          </a:p>
          <a:p>
            <a:endParaRPr lang="en-US" dirty="0"/>
          </a:p>
        </p:txBody>
      </p:sp>
    </p:spTree>
    <p:extLst>
      <p:ext uri="{BB962C8B-B14F-4D97-AF65-F5344CB8AC3E}">
        <p14:creationId xmlns:p14="http://schemas.microsoft.com/office/powerpoint/2010/main" val="2688346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6B0A-4829-214A-85EE-CF73471CF35D}"/>
              </a:ext>
            </a:extLst>
          </p:cNvPr>
          <p:cNvSpPr>
            <a:spLocks noGrp="1"/>
          </p:cNvSpPr>
          <p:nvPr>
            <p:ph type="title"/>
          </p:nvPr>
        </p:nvSpPr>
        <p:spPr/>
        <p:txBody>
          <a:bodyPr/>
          <a:lstStyle/>
          <a:p>
            <a:r>
              <a:rPr lang="en-US" dirty="0"/>
              <a:t>Duke University Cancer Research </a:t>
            </a:r>
          </a:p>
        </p:txBody>
      </p:sp>
      <p:sp>
        <p:nvSpPr>
          <p:cNvPr id="3" name="Content Placeholder 2">
            <a:extLst>
              <a:ext uri="{FF2B5EF4-FFF2-40B4-BE49-F238E27FC236}">
                <a16:creationId xmlns:a16="http://schemas.microsoft.com/office/drawing/2014/main" id="{40D8F991-52EA-E44E-8E1B-0F8458C93BE5}"/>
              </a:ext>
            </a:extLst>
          </p:cNvPr>
          <p:cNvSpPr>
            <a:spLocks noGrp="1"/>
          </p:cNvSpPr>
          <p:nvPr>
            <p:ph idx="1"/>
          </p:nvPr>
        </p:nvSpPr>
        <p:spPr/>
        <p:txBody>
          <a:bodyPr/>
          <a:lstStyle/>
          <a:p>
            <a:r>
              <a:rPr lang="en-US" dirty="0"/>
              <a:t>Duke University’s scandalously falsified reports of a possible cancer cure managed to slip through and raise the serious issue all over again. Although he did not work alone, Dr. Anil </a:t>
            </a:r>
            <a:r>
              <a:rPr lang="en-US" dirty="0" err="1"/>
              <a:t>Potti</a:t>
            </a:r>
            <a:r>
              <a:rPr lang="en-US" dirty="0"/>
              <a:t> serves as the “face” of the potentially life-threatening controversy. His team published findings regarding predicting the spread of lung cancer cells in </a:t>
            </a:r>
            <a:r>
              <a:rPr lang="en-US" i="1" dirty="0"/>
              <a:t>The New England Journal of Medicine</a:t>
            </a:r>
            <a:r>
              <a:rPr lang="en-US" dirty="0"/>
              <a:t>, drawing excited gasps from healthcare professionals pondering the possibilities. But when MD Anderson Cancer Center researchers started testing and asking questions, the potentially earth-shattering article crumbled. Confirmation regarding their alleged manipulated results and stolen theories led to looks into </a:t>
            </a:r>
            <a:r>
              <a:rPr lang="en-US" dirty="0" err="1"/>
              <a:t>Potti</a:t>
            </a:r>
            <a:r>
              <a:rPr lang="en-US" dirty="0"/>
              <a:t> and academic partner Joseph Nevins’ credentials, and it came out that the former lied about a Rhodes Scholarship. Unsurprisingly, </a:t>
            </a:r>
            <a:r>
              <a:rPr lang="en-US" dirty="0" err="1"/>
              <a:t>Potti</a:t>
            </a:r>
            <a:r>
              <a:rPr lang="en-US" dirty="0"/>
              <a:t> resigned from his position at Duke in 2010. </a:t>
            </a:r>
          </a:p>
          <a:p>
            <a:endParaRPr lang="en-US" dirty="0"/>
          </a:p>
        </p:txBody>
      </p:sp>
    </p:spTree>
    <p:extLst>
      <p:ext uri="{BB962C8B-B14F-4D97-AF65-F5344CB8AC3E}">
        <p14:creationId xmlns:p14="http://schemas.microsoft.com/office/powerpoint/2010/main" val="1411194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F8-F3F6-4349-94F0-3EDA7F760A0A}"/>
              </a:ext>
            </a:extLst>
          </p:cNvPr>
          <p:cNvSpPr>
            <a:spLocks noGrp="1"/>
          </p:cNvSpPr>
          <p:nvPr>
            <p:ph type="title"/>
          </p:nvPr>
        </p:nvSpPr>
        <p:spPr/>
        <p:txBody>
          <a:bodyPr/>
          <a:lstStyle/>
          <a:p>
            <a:r>
              <a:rPr lang="en-US" dirty="0"/>
              <a:t>Henrietta Lacks </a:t>
            </a:r>
            <a:br>
              <a:rPr lang="en-US" dirty="0"/>
            </a:br>
            <a:endParaRPr lang="en-US" dirty="0"/>
          </a:p>
        </p:txBody>
      </p:sp>
      <p:sp>
        <p:nvSpPr>
          <p:cNvPr id="3" name="Content Placeholder 2">
            <a:extLst>
              <a:ext uri="{FF2B5EF4-FFF2-40B4-BE49-F238E27FC236}">
                <a16:creationId xmlns:a16="http://schemas.microsoft.com/office/drawing/2014/main" id="{141CA239-33BE-EC4C-B186-7730A22877D3}"/>
              </a:ext>
            </a:extLst>
          </p:cNvPr>
          <p:cNvSpPr>
            <a:spLocks noGrp="1"/>
          </p:cNvSpPr>
          <p:nvPr>
            <p:ph idx="1"/>
          </p:nvPr>
        </p:nvSpPr>
        <p:spPr/>
        <p:txBody>
          <a:bodyPr/>
          <a:lstStyle/>
          <a:p>
            <a:r>
              <a:rPr lang="en-US" dirty="0"/>
              <a:t>When Johns Hopkins Hospital harvested Henrietta Lacks’ cervical cancer cells in 1951, no laws existed governing the ethics of using (or profiting off) them in medical research without the person's consent — and especially not for an impoverished African- American woman. Journalist Rebecca Skloot’s inquiry into the history of how these perpetually-replicating biological marvels led to the creation of the polio vaccine and other earth-shattering scientific breakthroughs, </a:t>
            </a:r>
            <a:r>
              <a:rPr lang="en-US" i="1" dirty="0"/>
              <a:t>The Immortal Life of Henrietta Lacks</a:t>
            </a:r>
            <a:r>
              <a:rPr lang="en-US" dirty="0"/>
              <a:t>, renewed interest in the humanity behind the healthcare; in particular, questions regarding why so many made money from HeLa cells while her survivors remained in economic despair. It’s a complex, intricate situation to navigate, to be certain, and one whose scandal never fully coagulated until more than half a century later. </a:t>
            </a:r>
          </a:p>
          <a:p>
            <a:pPr marL="0" indent="0">
              <a:buNone/>
            </a:pPr>
            <a:endParaRPr lang="en-US" dirty="0"/>
          </a:p>
        </p:txBody>
      </p:sp>
    </p:spTree>
    <p:extLst>
      <p:ext uri="{BB962C8B-B14F-4D97-AF65-F5344CB8AC3E}">
        <p14:creationId xmlns:p14="http://schemas.microsoft.com/office/powerpoint/2010/main" val="2788398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B51F-340B-7044-BBB2-BAAEE1F5A947}"/>
              </a:ext>
            </a:extLst>
          </p:cNvPr>
          <p:cNvSpPr>
            <a:spLocks noGrp="1"/>
          </p:cNvSpPr>
          <p:nvPr>
            <p:ph type="title"/>
          </p:nvPr>
        </p:nvSpPr>
        <p:spPr/>
        <p:txBody>
          <a:bodyPr/>
          <a:lstStyle/>
          <a:p>
            <a:r>
              <a:rPr lang="en-US" dirty="0"/>
              <a:t>Tuskegee Syphilis Study </a:t>
            </a:r>
            <a:br>
              <a:rPr lang="en-US" dirty="0"/>
            </a:br>
            <a:endParaRPr lang="en-US" dirty="0"/>
          </a:p>
        </p:txBody>
      </p:sp>
      <p:sp>
        <p:nvSpPr>
          <p:cNvPr id="3" name="Content Placeholder 2">
            <a:extLst>
              <a:ext uri="{FF2B5EF4-FFF2-40B4-BE49-F238E27FC236}">
                <a16:creationId xmlns:a16="http://schemas.microsoft.com/office/drawing/2014/main" id="{1B34B166-1622-DD48-92C0-D240EAED4018}"/>
              </a:ext>
            </a:extLst>
          </p:cNvPr>
          <p:cNvSpPr>
            <a:spLocks noGrp="1"/>
          </p:cNvSpPr>
          <p:nvPr>
            <p:ph idx="1"/>
          </p:nvPr>
        </p:nvSpPr>
        <p:spPr/>
        <p:txBody>
          <a:bodyPr/>
          <a:lstStyle/>
          <a:p>
            <a:r>
              <a:rPr lang="en-US" dirty="0"/>
              <a:t>On May 16, 1997, President Bill Clinton issued a formal apology for the Tuskegee Syphilis Study, a notorious research project involving hundreds of poor African-American men that took place from 1932 to 1972 in Macon County, Alabama. The men in the study had syphilis, a sexually transmitted infection, but didn’t know it. Instead they were told they had “bad blood” and given placebos, even after the disease became treatable with penicillin in the 1940s. Five of the study’s eight surviving participants were present when Clinton made his 1997 apology on behalf of the American people during a ceremony at the White House. </a:t>
            </a:r>
          </a:p>
          <a:p>
            <a:endParaRPr lang="en-US" dirty="0"/>
          </a:p>
        </p:txBody>
      </p:sp>
    </p:spTree>
    <p:extLst>
      <p:ext uri="{BB962C8B-B14F-4D97-AF65-F5344CB8AC3E}">
        <p14:creationId xmlns:p14="http://schemas.microsoft.com/office/powerpoint/2010/main" val="2987249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D89E-8AAB-FB41-9EAE-0927B64F77DB}"/>
              </a:ext>
            </a:extLst>
          </p:cNvPr>
          <p:cNvSpPr>
            <a:spLocks noGrp="1"/>
          </p:cNvSpPr>
          <p:nvPr>
            <p:ph type="title"/>
          </p:nvPr>
        </p:nvSpPr>
        <p:spPr/>
        <p:txBody>
          <a:bodyPr/>
          <a:lstStyle/>
          <a:p>
            <a:r>
              <a:rPr lang="en-US" dirty="0"/>
              <a:t>Vaccines and Autism: Andrew Wakefield </a:t>
            </a:r>
            <a:br>
              <a:rPr lang="en-US" dirty="0"/>
            </a:br>
            <a:endParaRPr lang="en-US" dirty="0"/>
          </a:p>
        </p:txBody>
      </p:sp>
      <p:sp>
        <p:nvSpPr>
          <p:cNvPr id="3" name="Content Placeholder 2">
            <a:extLst>
              <a:ext uri="{FF2B5EF4-FFF2-40B4-BE49-F238E27FC236}">
                <a16:creationId xmlns:a16="http://schemas.microsoft.com/office/drawing/2014/main" id="{2418FD78-0ED5-AD49-BE7C-FC9A6A67D950}"/>
              </a:ext>
            </a:extLst>
          </p:cNvPr>
          <p:cNvSpPr>
            <a:spLocks noGrp="1"/>
          </p:cNvSpPr>
          <p:nvPr>
            <p:ph idx="1"/>
          </p:nvPr>
        </p:nvSpPr>
        <p:spPr/>
        <p:txBody>
          <a:bodyPr/>
          <a:lstStyle/>
          <a:p>
            <a:r>
              <a:rPr lang="en-US" dirty="0"/>
              <a:t>Andrew Wakefield was the first proponent of the idea that vaccines cause autism in his research into the MMR vaccine. However 12 years after publication, review boards found that not only had he subjected developmentally disabled youth to unnecessary and invasive procedures, he had also falsified data. His claims were discredited and his medical license revoked. </a:t>
            </a:r>
          </a:p>
          <a:p>
            <a:endParaRPr lang="en-US" dirty="0"/>
          </a:p>
        </p:txBody>
      </p:sp>
    </p:spTree>
    <p:extLst>
      <p:ext uri="{BB962C8B-B14F-4D97-AF65-F5344CB8AC3E}">
        <p14:creationId xmlns:p14="http://schemas.microsoft.com/office/powerpoint/2010/main" val="3617328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6A6F-3BEE-8D4F-A9CB-429688D4DCDB}"/>
              </a:ext>
            </a:extLst>
          </p:cNvPr>
          <p:cNvSpPr>
            <a:spLocks noGrp="1"/>
          </p:cNvSpPr>
          <p:nvPr>
            <p:ph type="title"/>
          </p:nvPr>
        </p:nvSpPr>
        <p:spPr/>
        <p:txBody>
          <a:bodyPr/>
          <a:lstStyle/>
          <a:p>
            <a:r>
              <a:rPr lang="en-US" dirty="0"/>
              <a:t>Industrial Bio-Test Laboratories (IBT)</a:t>
            </a:r>
            <a:br>
              <a:rPr lang="en-US" dirty="0"/>
            </a:br>
            <a:endParaRPr lang="en-US" dirty="0"/>
          </a:p>
        </p:txBody>
      </p:sp>
      <p:sp>
        <p:nvSpPr>
          <p:cNvPr id="3" name="Content Placeholder 2">
            <a:extLst>
              <a:ext uri="{FF2B5EF4-FFF2-40B4-BE49-F238E27FC236}">
                <a16:creationId xmlns:a16="http://schemas.microsoft.com/office/drawing/2014/main" id="{E746F4C0-F9F6-1744-9D14-A7F0641F5D77}"/>
              </a:ext>
            </a:extLst>
          </p:cNvPr>
          <p:cNvSpPr>
            <a:spLocks noGrp="1"/>
          </p:cNvSpPr>
          <p:nvPr>
            <p:ph idx="1"/>
          </p:nvPr>
        </p:nvSpPr>
        <p:spPr/>
        <p:txBody>
          <a:bodyPr/>
          <a:lstStyle/>
          <a:p>
            <a:r>
              <a:rPr lang="en-US" dirty="0"/>
              <a:t>In the 1960s and 70s, IBT was a huge player in chemicals and pharmaceuticals. But it all fell apart in the late 1970s when an investigation discovered that IBT had lied to the EPA about the results of its data, allowing over 150 pesticides and chemicals that had been shown to be dangerous to be used in commercial products. Unfortunately, even after trial, many of these chemicals continue to be used. </a:t>
            </a:r>
          </a:p>
          <a:p>
            <a:endParaRPr lang="en-US" dirty="0"/>
          </a:p>
        </p:txBody>
      </p:sp>
    </p:spTree>
    <p:extLst>
      <p:ext uri="{BB962C8B-B14F-4D97-AF65-F5344CB8AC3E}">
        <p14:creationId xmlns:p14="http://schemas.microsoft.com/office/powerpoint/2010/main" val="1408879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14D0D-B1B1-2D4B-8F94-E82C5E51DCD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8E31702-1275-D646-A1A4-9E792CA8E52E}"/>
              </a:ext>
            </a:extLst>
          </p:cNvPr>
          <p:cNvSpPr>
            <a:spLocks noGrp="1"/>
          </p:cNvSpPr>
          <p:nvPr>
            <p:ph idx="1"/>
          </p:nvPr>
        </p:nvSpPr>
        <p:spPr/>
        <p:txBody>
          <a:bodyPr/>
          <a:lstStyle/>
          <a:p>
            <a:r>
              <a:rPr lang="en-US" dirty="0"/>
              <a:t>Joyner,</a:t>
            </a:r>
            <a:r>
              <a:rPr lang="en-US" dirty="0" err="1"/>
              <a:t>RandyL</a:t>
            </a:r>
            <a:r>
              <a:rPr lang="en-US" dirty="0"/>
              <a:t>.;Rouse,</a:t>
            </a:r>
            <a:r>
              <a:rPr lang="en-US" dirty="0" err="1"/>
              <a:t>WilliamA</a:t>
            </a:r>
            <a:r>
              <a:rPr lang="en-US" dirty="0"/>
              <a:t>.,Jr.;</a:t>
            </a:r>
            <a:r>
              <a:rPr lang="en-US" dirty="0" err="1"/>
              <a:t>Glatthorn,AllanA</a:t>
            </a:r>
            <a:r>
              <a:rPr lang="en-US" dirty="0"/>
              <a:t>.. Writing the Winning Thesis or Dissertation: A Step-by-Step Guide: Volume 3 </a:t>
            </a:r>
          </a:p>
          <a:p>
            <a:r>
              <a:rPr lang="en-US" dirty="0"/>
              <a:t>David B. Resnik, J.D., Ph.D. Bioethicist and NIEHS IRB Chair </a:t>
            </a:r>
            <a:endParaRPr lang="en-US" sz="1800" dirty="0"/>
          </a:p>
          <a:p>
            <a:pPr lvl="1"/>
            <a:r>
              <a:rPr lang="en-US" dirty="0"/>
              <a:t>https://</a:t>
            </a:r>
            <a:r>
              <a:rPr lang="en-US" dirty="0" err="1"/>
              <a:t>www.niehs.nih.gov</a:t>
            </a:r>
            <a:r>
              <a:rPr lang="en-US" dirty="0"/>
              <a:t>/research/resources/bioethics/</a:t>
            </a:r>
            <a:r>
              <a:rPr lang="en-US" dirty="0" err="1"/>
              <a:t>whatis</a:t>
            </a:r>
            <a:r>
              <a:rPr lang="en-US" dirty="0"/>
              <a:t>/</a:t>
            </a:r>
            <a:r>
              <a:rPr lang="en-US" dirty="0" err="1"/>
              <a:t>ind</a:t>
            </a:r>
            <a:r>
              <a:rPr lang="en-US" dirty="0"/>
              <a:t> </a:t>
            </a:r>
            <a:r>
              <a:rPr lang="en-US" dirty="0" err="1"/>
              <a:t>ex.cfm</a:t>
            </a:r>
            <a:r>
              <a:rPr lang="en-US" dirty="0"/>
              <a:t> </a:t>
            </a:r>
          </a:p>
          <a:p>
            <a:r>
              <a:rPr lang="en-US" dirty="0" err="1"/>
              <a:t>Shamoo</a:t>
            </a:r>
            <a:r>
              <a:rPr lang="en-US" dirty="0"/>
              <a:t> A and Resnik D. 2015. </a:t>
            </a:r>
            <a:endParaRPr lang="en-US" sz="1800" dirty="0"/>
          </a:p>
          <a:p>
            <a:pPr lvl="1"/>
            <a:r>
              <a:rPr lang="en-US" dirty="0"/>
              <a:t>Responsible Conduct of Research, 3rd ed. (New York: Oxford University Press). </a:t>
            </a:r>
            <a:endParaRPr lang="en-US" sz="1800" dirty="0"/>
          </a:p>
          <a:p>
            <a:endParaRPr lang="en-US" dirty="0"/>
          </a:p>
        </p:txBody>
      </p:sp>
    </p:spTree>
    <p:extLst>
      <p:ext uri="{BB962C8B-B14F-4D97-AF65-F5344CB8AC3E}">
        <p14:creationId xmlns:p14="http://schemas.microsoft.com/office/powerpoint/2010/main" val="267863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4D559-B03C-B74B-A054-EF31E46151DC}"/>
              </a:ext>
            </a:extLst>
          </p:cNvPr>
          <p:cNvSpPr>
            <a:spLocks noGrp="1"/>
          </p:cNvSpPr>
          <p:nvPr>
            <p:ph type="title"/>
          </p:nvPr>
        </p:nvSpPr>
        <p:spPr/>
        <p:txBody>
          <a:bodyPr/>
          <a:lstStyle/>
          <a:p>
            <a:r>
              <a:rPr lang="en-US" dirty="0"/>
              <a:t>Importance of Ethics</a:t>
            </a:r>
          </a:p>
        </p:txBody>
      </p:sp>
      <p:sp>
        <p:nvSpPr>
          <p:cNvPr id="3" name="Content Placeholder 2">
            <a:extLst>
              <a:ext uri="{FF2B5EF4-FFF2-40B4-BE49-F238E27FC236}">
                <a16:creationId xmlns:a16="http://schemas.microsoft.com/office/drawing/2014/main" id="{87ACBCD5-77A2-4544-ADED-A1E6CF5CC473}"/>
              </a:ext>
            </a:extLst>
          </p:cNvPr>
          <p:cNvSpPr>
            <a:spLocks noGrp="1"/>
          </p:cNvSpPr>
          <p:nvPr>
            <p:ph idx="1"/>
          </p:nvPr>
        </p:nvSpPr>
        <p:spPr/>
        <p:txBody>
          <a:bodyPr>
            <a:normAutofit lnSpcReduction="10000"/>
          </a:bodyPr>
          <a:lstStyle/>
          <a:p>
            <a:r>
              <a:rPr lang="en-US" dirty="0"/>
              <a:t>Science has often been manipulated in unethical ways by people and organizations to advance their private agenda and engaging in activities that are contrary to the norms of scientific conduct. </a:t>
            </a:r>
            <a:endParaRPr lang="en-US" sz="1800" dirty="0"/>
          </a:p>
          <a:p>
            <a:r>
              <a:rPr lang="en-US" dirty="0"/>
              <a:t>Ethical standards help members of a discipline to coordinate their actions or activities and establish the public’s trust of their discipline. </a:t>
            </a:r>
            <a:endParaRPr lang="en-US" sz="1800" dirty="0"/>
          </a:p>
          <a:p>
            <a:r>
              <a:rPr lang="en-US" dirty="0"/>
              <a:t>Ethical norms also serve the aims or goals of research and apply to people who conduct scientific research or other scholarly or creative activities.</a:t>
            </a:r>
          </a:p>
          <a:p>
            <a:r>
              <a:rPr lang="en-US" dirty="0"/>
              <a:t>Norms promote the aims of research, such as knowledge, truth, and avoidance of error. </a:t>
            </a:r>
            <a:endParaRPr lang="en-US" sz="1800" dirty="0"/>
          </a:p>
          <a:p>
            <a:r>
              <a:rPr lang="en-US" dirty="0"/>
              <a:t>Prohibitions against fabricating, falsifying, or misrepresenting research data promote the truth and minimize error </a:t>
            </a:r>
            <a:endParaRPr lang="en-US" sz="1800" dirty="0"/>
          </a:p>
          <a:p>
            <a:endParaRPr lang="en-US" sz="1800" dirty="0"/>
          </a:p>
          <a:p>
            <a:endParaRPr lang="en-US" dirty="0"/>
          </a:p>
        </p:txBody>
      </p:sp>
    </p:spTree>
    <p:extLst>
      <p:ext uri="{BB962C8B-B14F-4D97-AF65-F5344CB8AC3E}">
        <p14:creationId xmlns:p14="http://schemas.microsoft.com/office/powerpoint/2010/main" val="358374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ED52-D778-A642-9F92-910950EA5E06}"/>
              </a:ext>
            </a:extLst>
          </p:cNvPr>
          <p:cNvSpPr>
            <a:spLocks noGrp="1"/>
          </p:cNvSpPr>
          <p:nvPr>
            <p:ph type="title"/>
          </p:nvPr>
        </p:nvSpPr>
        <p:spPr/>
        <p:txBody>
          <a:bodyPr/>
          <a:lstStyle/>
          <a:p>
            <a:r>
              <a:rPr lang="en-US" dirty="0"/>
              <a:t>Ethical Norms</a:t>
            </a:r>
          </a:p>
        </p:txBody>
      </p:sp>
      <p:sp>
        <p:nvSpPr>
          <p:cNvPr id="3" name="Content Placeholder 2">
            <a:extLst>
              <a:ext uri="{FF2B5EF4-FFF2-40B4-BE49-F238E27FC236}">
                <a16:creationId xmlns:a16="http://schemas.microsoft.com/office/drawing/2014/main" id="{5D934B5C-E8E2-6A4E-BCD0-63FDA04845CF}"/>
              </a:ext>
            </a:extLst>
          </p:cNvPr>
          <p:cNvSpPr>
            <a:spLocks noGrp="1"/>
          </p:cNvSpPr>
          <p:nvPr>
            <p:ph idx="1"/>
          </p:nvPr>
        </p:nvSpPr>
        <p:spPr/>
        <p:txBody>
          <a:bodyPr/>
          <a:lstStyle/>
          <a:p>
            <a:r>
              <a:rPr lang="en-US" dirty="0"/>
              <a:t>Many ethical norms help to ensure that researchers can be held accountable to the public </a:t>
            </a:r>
            <a:endParaRPr lang="en-US" sz="1800" dirty="0"/>
          </a:p>
          <a:p>
            <a:r>
              <a:rPr lang="en-US" dirty="0"/>
              <a:t>Federal policies on research misconduct, conflicts of interest, human subject protections, and animal care and use hold researchers who funded by public money are held accountable to the public for their actions </a:t>
            </a:r>
            <a:endParaRPr lang="en-US" sz="1800" dirty="0"/>
          </a:p>
          <a:p>
            <a:endParaRPr lang="en-US" dirty="0"/>
          </a:p>
        </p:txBody>
      </p:sp>
    </p:spTree>
    <p:extLst>
      <p:ext uri="{BB962C8B-B14F-4D97-AF65-F5344CB8AC3E}">
        <p14:creationId xmlns:p14="http://schemas.microsoft.com/office/powerpoint/2010/main" val="8543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DC5F-0018-C445-B5DE-08D385B889D4}"/>
              </a:ext>
            </a:extLst>
          </p:cNvPr>
          <p:cNvSpPr>
            <a:spLocks noGrp="1"/>
          </p:cNvSpPr>
          <p:nvPr>
            <p:ph type="title"/>
          </p:nvPr>
        </p:nvSpPr>
        <p:spPr/>
        <p:txBody>
          <a:bodyPr/>
          <a:lstStyle/>
          <a:p>
            <a:r>
              <a:rPr lang="en-US" dirty="0"/>
              <a:t>Ethical Norms</a:t>
            </a:r>
          </a:p>
        </p:txBody>
      </p:sp>
      <p:sp>
        <p:nvSpPr>
          <p:cNvPr id="3" name="Content Placeholder 2">
            <a:extLst>
              <a:ext uri="{FF2B5EF4-FFF2-40B4-BE49-F238E27FC236}">
                <a16:creationId xmlns:a16="http://schemas.microsoft.com/office/drawing/2014/main" id="{3060EBE8-46DD-E743-8F87-061104000E1B}"/>
              </a:ext>
            </a:extLst>
          </p:cNvPr>
          <p:cNvSpPr>
            <a:spLocks noGrp="1"/>
          </p:cNvSpPr>
          <p:nvPr>
            <p:ph idx="1"/>
          </p:nvPr>
        </p:nvSpPr>
        <p:spPr/>
        <p:txBody>
          <a:bodyPr>
            <a:normAutofit lnSpcReduction="10000"/>
          </a:bodyPr>
          <a:lstStyle/>
          <a:p>
            <a:r>
              <a:rPr lang="en-US" dirty="0"/>
              <a:t>Increasingly important is the need to use ethical norms in research to build public support for research. </a:t>
            </a:r>
            <a:endParaRPr lang="en-US" sz="1800" dirty="0"/>
          </a:p>
          <a:p>
            <a:r>
              <a:rPr lang="en-US" dirty="0"/>
              <a:t>There is a growing population of “science deniers” who are fed by any ethical misconduct in the science community </a:t>
            </a:r>
            <a:endParaRPr lang="en-US" sz="1800" dirty="0"/>
          </a:p>
          <a:p>
            <a:r>
              <a:rPr lang="en-US" dirty="0"/>
              <a:t>Research ethic norms promote a variety of other important moral and social values </a:t>
            </a:r>
            <a:endParaRPr lang="en-US" sz="1800" dirty="0"/>
          </a:p>
          <a:p>
            <a:pPr lvl="1"/>
            <a:r>
              <a:rPr lang="en-US" dirty="0"/>
              <a:t>Social responsibility </a:t>
            </a:r>
            <a:endParaRPr lang="en-US" sz="1800" dirty="0"/>
          </a:p>
          <a:p>
            <a:pPr lvl="1"/>
            <a:r>
              <a:rPr lang="en-US" dirty="0"/>
              <a:t>Human rights</a:t>
            </a:r>
            <a:endParaRPr lang="en-US" sz="1800" dirty="0"/>
          </a:p>
          <a:p>
            <a:pPr lvl="1"/>
            <a:r>
              <a:rPr lang="en-US" dirty="0"/>
              <a:t>Animal welfare </a:t>
            </a:r>
            <a:endParaRPr lang="en-US" sz="1800" dirty="0"/>
          </a:p>
          <a:p>
            <a:pPr lvl="1"/>
            <a:r>
              <a:rPr lang="en-US" dirty="0"/>
              <a:t>Compliance with the law </a:t>
            </a:r>
            <a:endParaRPr lang="en-US" sz="1800" dirty="0"/>
          </a:p>
          <a:p>
            <a:pPr lvl="1"/>
            <a:r>
              <a:rPr lang="en-US" dirty="0"/>
              <a:t>Public health and safety </a:t>
            </a:r>
            <a:endParaRPr lang="en-US" sz="1800" dirty="0"/>
          </a:p>
          <a:p>
            <a:endParaRPr lang="en-US" dirty="0"/>
          </a:p>
        </p:txBody>
      </p:sp>
    </p:spTree>
    <p:extLst>
      <p:ext uri="{BB962C8B-B14F-4D97-AF65-F5344CB8AC3E}">
        <p14:creationId xmlns:p14="http://schemas.microsoft.com/office/powerpoint/2010/main" val="98648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716C-B763-6248-8D35-9F581B30C557}"/>
              </a:ext>
            </a:extLst>
          </p:cNvPr>
          <p:cNvSpPr>
            <a:spLocks noGrp="1"/>
          </p:cNvSpPr>
          <p:nvPr>
            <p:ph type="title"/>
          </p:nvPr>
        </p:nvSpPr>
        <p:spPr/>
        <p:txBody>
          <a:bodyPr/>
          <a:lstStyle/>
          <a:p>
            <a:r>
              <a:rPr lang="en-US" dirty="0"/>
              <a:t>General Principals working with Humans</a:t>
            </a:r>
          </a:p>
        </p:txBody>
      </p:sp>
      <p:sp>
        <p:nvSpPr>
          <p:cNvPr id="3" name="Content Placeholder 2">
            <a:extLst>
              <a:ext uri="{FF2B5EF4-FFF2-40B4-BE49-F238E27FC236}">
                <a16:creationId xmlns:a16="http://schemas.microsoft.com/office/drawing/2014/main" id="{C40DD958-7A49-5145-A839-07749CBCEEE9}"/>
              </a:ext>
            </a:extLst>
          </p:cNvPr>
          <p:cNvSpPr>
            <a:spLocks noGrp="1"/>
          </p:cNvSpPr>
          <p:nvPr>
            <p:ph idx="1"/>
          </p:nvPr>
        </p:nvSpPr>
        <p:spPr/>
        <p:txBody>
          <a:bodyPr/>
          <a:lstStyle/>
          <a:p>
            <a:r>
              <a:rPr lang="en-US" dirty="0"/>
              <a:t>Voluntary participation and harmlessness </a:t>
            </a:r>
            <a:endParaRPr lang="en-US" sz="1800" dirty="0"/>
          </a:p>
          <a:p>
            <a:r>
              <a:rPr lang="en-US" dirty="0"/>
              <a:t>Anonymity and confidentiality </a:t>
            </a:r>
            <a:endParaRPr lang="en-US" sz="1800" dirty="0"/>
          </a:p>
          <a:p>
            <a:r>
              <a:rPr lang="en-US" dirty="0"/>
              <a:t>Disclosure</a:t>
            </a:r>
            <a:endParaRPr lang="en-US" sz="1800" dirty="0"/>
          </a:p>
          <a:p>
            <a:r>
              <a:rPr lang="en-US" dirty="0"/>
              <a:t>Analysis and reporting </a:t>
            </a:r>
            <a:endParaRPr lang="en-US" sz="1800" dirty="0"/>
          </a:p>
          <a:p>
            <a:endParaRPr lang="en-US" dirty="0"/>
          </a:p>
        </p:txBody>
      </p:sp>
    </p:spTree>
    <p:extLst>
      <p:ext uri="{BB962C8B-B14F-4D97-AF65-F5344CB8AC3E}">
        <p14:creationId xmlns:p14="http://schemas.microsoft.com/office/powerpoint/2010/main" val="11961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C394-87C0-D247-91FA-57ECE72B7308}"/>
              </a:ext>
            </a:extLst>
          </p:cNvPr>
          <p:cNvSpPr>
            <a:spLocks noGrp="1"/>
          </p:cNvSpPr>
          <p:nvPr>
            <p:ph type="title"/>
          </p:nvPr>
        </p:nvSpPr>
        <p:spPr/>
        <p:txBody>
          <a:bodyPr/>
          <a:lstStyle/>
          <a:p>
            <a:r>
              <a:rPr lang="en-US" dirty="0"/>
              <a:t>Human Subjects</a:t>
            </a:r>
          </a:p>
        </p:txBody>
      </p:sp>
      <p:sp>
        <p:nvSpPr>
          <p:cNvPr id="3" name="Content Placeholder 2">
            <a:extLst>
              <a:ext uri="{FF2B5EF4-FFF2-40B4-BE49-F238E27FC236}">
                <a16:creationId xmlns:a16="http://schemas.microsoft.com/office/drawing/2014/main" id="{1A2B43C0-2B68-D748-BF82-691DD08AC32E}"/>
              </a:ext>
            </a:extLst>
          </p:cNvPr>
          <p:cNvSpPr>
            <a:spLocks noGrp="1"/>
          </p:cNvSpPr>
          <p:nvPr>
            <p:ph idx="1"/>
          </p:nvPr>
        </p:nvSpPr>
        <p:spPr/>
        <p:txBody>
          <a:bodyPr/>
          <a:lstStyle/>
          <a:p>
            <a:r>
              <a:rPr lang="en-US" dirty="0"/>
              <a:t>When conducting research on human subjects, minimize harms and risks and maximize benefits; respect human dignity, privacy, and autonomy; take special precautions with vulnerable populations; and strive to distribute the benefits and burdens of research fairly. </a:t>
            </a:r>
          </a:p>
          <a:p>
            <a:endParaRPr lang="en-US" dirty="0"/>
          </a:p>
        </p:txBody>
      </p:sp>
    </p:spTree>
    <p:extLst>
      <p:ext uri="{BB962C8B-B14F-4D97-AF65-F5344CB8AC3E}">
        <p14:creationId xmlns:p14="http://schemas.microsoft.com/office/powerpoint/2010/main" val="2068751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2C5F-E31D-C74D-A300-604280C1EB95}"/>
              </a:ext>
            </a:extLst>
          </p:cNvPr>
          <p:cNvSpPr>
            <a:spLocks noGrp="1"/>
          </p:cNvSpPr>
          <p:nvPr>
            <p:ph type="title"/>
          </p:nvPr>
        </p:nvSpPr>
        <p:spPr/>
        <p:txBody>
          <a:bodyPr/>
          <a:lstStyle/>
          <a:p>
            <a:r>
              <a:rPr lang="en-US" dirty="0"/>
              <a:t>Principles</a:t>
            </a:r>
          </a:p>
        </p:txBody>
      </p:sp>
      <p:sp>
        <p:nvSpPr>
          <p:cNvPr id="3" name="Content Placeholder 2">
            <a:extLst>
              <a:ext uri="{FF2B5EF4-FFF2-40B4-BE49-F238E27FC236}">
                <a16:creationId xmlns:a16="http://schemas.microsoft.com/office/drawing/2014/main" id="{0CCE308F-44B1-F641-ACE0-8C322C5893AB}"/>
              </a:ext>
            </a:extLst>
          </p:cNvPr>
          <p:cNvSpPr>
            <a:spLocks noGrp="1"/>
          </p:cNvSpPr>
          <p:nvPr>
            <p:ph idx="1"/>
          </p:nvPr>
        </p:nvSpPr>
        <p:spPr/>
        <p:txBody>
          <a:bodyPr>
            <a:normAutofit fontScale="92500" lnSpcReduction="10000"/>
          </a:bodyPr>
          <a:lstStyle/>
          <a:p>
            <a:r>
              <a:rPr lang="en-US" dirty="0"/>
              <a:t>Equity. The study does not reflect or support discrimination based on age, ethnicity, gender, sexual orientation, social class, or disability. </a:t>
            </a:r>
            <a:endParaRPr lang="en-US" sz="1800" dirty="0"/>
          </a:p>
          <a:p>
            <a:r>
              <a:rPr lang="en-US" dirty="0"/>
              <a:t>Honesty. The study is characterized by honesty and openness. If the study requires deception, the researcher should be sure that the results will warrant the deception, that there are no alternative methods available, and that those deceived are informed as soon the results will warrant the deception, that there are no alternative methods available, and that those deceived are informed as soon as possible. </a:t>
            </a:r>
            <a:endParaRPr lang="en-US" sz="1800" dirty="0"/>
          </a:p>
          <a:p>
            <a:r>
              <a:rPr lang="en-US" dirty="0"/>
              <a:t>(See the American Psychological Association’s [APA] Certification of Compliance with APA Ethical Principles. A copy of the APA Ethical Principles concerning research may be obtained from http:// </a:t>
            </a:r>
            <a:r>
              <a:rPr lang="en-US" dirty="0" err="1"/>
              <a:t>www.apa.org</a:t>
            </a:r>
            <a:r>
              <a:rPr lang="en-US" dirty="0"/>
              <a:t>/ ethics/.) </a:t>
            </a:r>
            <a:endParaRPr lang="en-US" sz="1800" dirty="0"/>
          </a:p>
          <a:p>
            <a:r>
              <a:rPr lang="en-US" dirty="0"/>
              <a:t>Humane consideration. The study does not require or result in emotional or physical pain for participants. </a:t>
            </a:r>
            <a:endParaRPr lang="en-US" sz="1800" dirty="0"/>
          </a:p>
          <a:p>
            <a:endParaRPr lang="en-US" dirty="0"/>
          </a:p>
        </p:txBody>
      </p:sp>
    </p:spTree>
    <p:extLst>
      <p:ext uri="{BB962C8B-B14F-4D97-AF65-F5344CB8AC3E}">
        <p14:creationId xmlns:p14="http://schemas.microsoft.com/office/powerpoint/2010/main" val="1220079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C831-E2B4-6943-A9AC-3D6EF40FEFAC}"/>
              </a:ext>
            </a:extLst>
          </p:cNvPr>
          <p:cNvSpPr>
            <a:spLocks noGrp="1"/>
          </p:cNvSpPr>
          <p:nvPr>
            <p:ph type="title"/>
          </p:nvPr>
        </p:nvSpPr>
        <p:spPr/>
        <p:txBody>
          <a:bodyPr/>
          <a:lstStyle/>
          <a:p>
            <a:r>
              <a:rPr lang="en-US" dirty="0"/>
              <a:t>Other Considerations</a:t>
            </a:r>
          </a:p>
        </p:txBody>
      </p:sp>
      <p:sp>
        <p:nvSpPr>
          <p:cNvPr id="3" name="Content Placeholder 2">
            <a:extLst>
              <a:ext uri="{FF2B5EF4-FFF2-40B4-BE49-F238E27FC236}">
                <a16:creationId xmlns:a16="http://schemas.microsoft.com/office/drawing/2014/main" id="{AFB620EF-21CB-6C45-B85D-81ABE232B1FA}"/>
              </a:ext>
            </a:extLst>
          </p:cNvPr>
          <p:cNvSpPr>
            <a:spLocks noGrp="1"/>
          </p:cNvSpPr>
          <p:nvPr>
            <p:ph idx="1"/>
          </p:nvPr>
        </p:nvSpPr>
        <p:spPr/>
        <p:txBody>
          <a:bodyPr>
            <a:normAutofit fontScale="70000" lnSpcReduction="20000"/>
          </a:bodyPr>
          <a:lstStyle/>
          <a:p>
            <a:r>
              <a:rPr lang="en-US" dirty="0"/>
              <a:t>Honesty</a:t>
            </a:r>
            <a:endParaRPr lang="en-US" sz="1800" dirty="0"/>
          </a:p>
          <a:p>
            <a:pPr lvl="1"/>
            <a:r>
              <a:rPr lang="en-US" dirty="0"/>
              <a:t>Strive for honesty in all scientific communications. </a:t>
            </a:r>
            <a:endParaRPr lang="en-US" sz="1800" dirty="0"/>
          </a:p>
          <a:p>
            <a:pPr lvl="1"/>
            <a:r>
              <a:rPr lang="en-US" dirty="0"/>
              <a:t>Honestly report data, results, methods and procedures, and publication status. </a:t>
            </a:r>
            <a:endParaRPr lang="en-US" sz="1800" dirty="0"/>
          </a:p>
          <a:p>
            <a:pPr lvl="1"/>
            <a:r>
              <a:rPr lang="en-US" dirty="0"/>
              <a:t>Do not fabricate, falsify, or misrepresent data. </a:t>
            </a:r>
            <a:endParaRPr lang="en-US" sz="1800" dirty="0"/>
          </a:p>
          <a:p>
            <a:pPr lvl="1"/>
            <a:r>
              <a:rPr lang="en-US" dirty="0"/>
              <a:t>Do not deceive colleagues, research sponsors, or the public. </a:t>
            </a:r>
            <a:endParaRPr lang="en-US" sz="1800" dirty="0"/>
          </a:p>
          <a:p>
            <a:r>
              <a:rPr lang="en-US" dirty="0"/>
              <a:t>Objectivity </a:t>
            </a:r>
            <a:endParaRPr lang="en-US" sz="1800" dirty="0"/>
          </a:p>
          <a:p>
            <a:pPr lvl="1"/>
            <a:r>
              <a:rPr lang="en-US" dirty="0"/>
              <a:t>Strive to avoid bias in experimental design, data analysis, data interpretation, peer review, personnel decisions, grant writing, expert testimony, and other aspects of research where objectivity is expected or required. </a:t>
            </a:r>
            <a:endParaRPr lang="en-US" sz="1800" dirty="0"/>
          </a:p>
          <a:p>
            <a:pPr lvl="1"/>
            <a:r>
              <a:rPr lang="en-US" dirty="0"/>
              <a:t>Avoid or minimize bias or self-deception. </a:t>
            </a:r>
            <a:endParaRPr lang="en-US" sz="1800" dirty="0"/>
          </a:p>
          <a:p>
            <a:pPr lvl="1"/>
            <a:r>
              <a:rPr lang="en-US" dirty="0"/>
              <a:t>Disclose personal or financial interests that may affect research. </a:t>
            </a:r>
            <a:endParaRPr lang="en-US" sz="1800" dirty="0"/>
          </a:p>
          <a:p>
            <a:r>
              <a:rPr lang="en-US" dirty="0"/>
              <a:t>Integrity</a:t>
            </a:r>
            <a:endParaRPr lang="en-US" sz="1800" dirty="0"/>
          </a:p>
          <a:p>
            <a:pPr lvl="1"/>
            <a:r>
              <a:rPr lang="en-US" dirty="0"/>
              <a:t>Keep your promises and agreements; act with sincerity; strive for consistency of thought and action. </a:t>
            </a:r>
          </a:p>
        </p:txBody>
      </p:sp>
    </p:spTree>
    <p:extLst>
      <p:ext uri="{BB962C8B-B14F-4D97-AF65-F5344CB8AC3E}">
        <p14:creationId xmlns:p14="http://schemas.microsoft.com/office/powerpoint/2010/main" val="396283394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4371</TotalTime>
  <Words>2270</Words>
  <Application>Microsoft Macintosh PowerPoint</Application>
  <PresentationFormat>Widescreen</PresentationFormat>
  <Paragraphs>121</Paragraphs>
  <Slides>26</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26</vt:i4>
      </vt:variant>
    </vt:vector>
  </HeadingPairs>
  <TitlesOfParts>
    <vt:vector size="28" baseType="lpstr">
      <vt:lpstr>Franklin Gothic Book</vt:lpstr>
      <vt:lpstr>Crop</vt:lpstr>
      <vt:lpstr>Topic 10: Ethics</vt:lpstr>
      <vt:lpstr>Ethics</vt:lpstr>
      <vt:lpstr>Importance of Ethics</vt:lpstr>
      <vt:lpstr>Ethical Norms</vt:lpstr>
      <vt:lpstr>Ethical Norms</vt:lpstr>
      <vt:lpstr>General Principals working with Humans</vt:lpstr>
      <vt:lpstr>Human Subjects</vt:lpstr>
      <vt:lpstr>Principles</vt:lpstr>
      <vt:lpstr>Other Considerations</vt:lpstr>
      <vt:lpstr>Other Considerations</vt:lpstr>
      <vt:lpstr>Other Considerations</vt:lpstr>
      <vt:lpstr>Other Considerations</vt:lpstr>
      <vt:lpstr>Other Considerations</vt:lpstr>
      <vt:lpstr>Informed Consent</vt:lpstr>
      <vt:lpstr>Institutional Review Board</vt:lpstr>
      <vt:lpstr>Professional Association Codes of Ethics</vt:lpstr>
      <vt:lpstr>Examples</vt:lpstr>
      <vt:lpstr>Vioxx</vt:lpstr>
      <vt:lpstr>Nobel Prize for the double helix structure of DNA </vt:lpstr>
      <vt:lpstr>The Stanford Prison Experiment  </vt:lpstr>
      <vt:lpstr>Duke University Cancer Research </vt:lpstr>
      <vt:lpstr>Henrietta Lacks  </vt:lpstr>
      <vt:lpstr>Tuskegee Syphilis Study  </vt:lpstr>
      <vt:lpstr>Vaccines and Autism: Andrew Wakefield  </vt:lpstr>
      <vt:lpstr>Industrial Bio-Test Laboratories (IBT)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Arnie Miles</dc:creator>
  <cp:lastModifiedBy>Arnie Miles</cp:lastModifiedBy>
  <cp:revision>5</cp:revision>
  <dcterms:created xsi:type="dcterms:W3CDTF">2020-07-10T15:21:38Z</dcterms:created>
  <dcterms:modified xsi:type="dcterms:W3CDTF">2020-07-13T16:13:25Z</dcterms:modified>
</cp:coreProperties>
</file>