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47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4B0B-D160-C443-A7FA-098496C59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Questioning your Topic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7A136-3C07-1D49-B8B6-B2A55CC58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Transitioning from topic to hypotheses</a:t>
            </a:r>
          </a:p>
        </p:txBody>
      </p:sp>
    </p:spTree>
    <p:extLst>
      <p:ext uri="{BB962C8B-B14F-4D97-AF65-F5344CB8AC3E}">
        <p14:creationId xmlns:p14="http://schemas.microsoft.com/office/powerpoint/2010/main" val="271813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D159-5240-BD43-8B62-F073B13D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5942-1DE5-3C41-93E3-CC6CD6B2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settled on a research topic, you are then ready to identify the research questions. </a:t>
            </a:r>
            <a:endParaRPr lang="en-US" sz="1800" dirty="0"/>
          </a:p>
          <a:p>
            <a:pPr lvl="1"/>
            <a:r>
              <a:rPr lang="en-US" dirty="0"/>
              <a:t>the research question is only one of many possible approaches to a research topic</a:t>
            </a:r>
            <a:endParaRPr lang="en-US" sz="1600" dirty="0"/>
          </a:p>
          <a:p>
            <a:pPr lvl="1"/>
            <a:r>
              <a:rPr lang="en-US" dirty="0"/>
              <a:t>the research question may be considered one “slice” of the topic “pie.”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2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0335-0A75-A74B-9D56-9B3B0B7F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room for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FC94B-4D17-AD45-B1F5-5FD74949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Remember that a topic is somewhat high level, and should offer you many opportunities for future work later.</a:t>
            </a:r>
            <a:endParaRPr lang="en-US" sz="1800" dirty="0"/>
          </a:p>
          <a:p>
            <a:pPr lvl="1"/>
            <a:r>
              <a:rPr lang="en-US" dirty="0"/>
              <a:t>If your topic is “Violence in Schools”, one possible research question might be:</a:t>
            </a:r>
            <a:endParaRPr lang="en-US" sz="1600" dirty="0"/>
          </a:p>
          <a:p>
            <a:pPr lvl="2"/>
            <a:r>
              <a:rPr lang="en-US" dirty="0"/>
              <a:t>What are the causes of student to student violence?</a:t>
            </a:r>
            <a:endParaRPr lang="en-US" sz="1400" dirty="0"/>
          </a:p>
          <a:p>
            <a:pPr lvl="1"/>
            <a:r>
              <a:rPr lang="en-US" dirty="0"/>
              <a:t>If your topic is “Curriculum alignment”, one possible research question might be:</a:t>
            </a:r>
            <a:endParaRPr lang="en-US" sz="1600" dirty="0"/>
          </a:p>
          <a:p>
            <a:pPr lvl="2"/>
            <a:r>
              <a:rPr lang="en-US" dirty="0"/>
              <a:t>What effect does Curriculum alignment have on teacher planning</a:t>
            </a:r>
            <a:endParaRPr lang="en-US" sz="1400" dirty="0"/>
          </a:p>
          <a:p>
            <a:pPr lvl="1"/>
            <a:r>
              <a:rPr lang="en-US" dirty="0"/>
              <a:t>If your topic is “school to work”, one possible research problem might be:</a:t>
            </a:r>
            <a:endParaRPr lang="en-US" sz="1600" dirty="0"/>
          </a:p>
          <a:p>
            <a:pPr lvl="2"/>
            <a:r>
              <a:rPr lang="en-US" dirty="0"/>
              <a:t>What is the impact of Community support on school to work programs</a:t>
            </a:r>
            <a:endParaRPr lang="en-US" sz="1400" dirty="0"/>
          </a:p>
          <a:p>
            <a:r>
              <a:rPr lang="en-US" dirty="0"/>
              <a:t>Notice how each problem is a small subset of each topic </a:t>
            </a:r>
          </a:p>
        </p:txBody>
      </p:sp>
    </p:spTree>
    <p:extLst>
      <p:ext uri="{BB962C8B-B14F-4D97-AF65-F5344CB8AC3E}">
        <p14:creationId xmlns:p14="http://schemas.microsoft.com/office/powerpoint/2010/main" val="104996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91E1-6001-0A4E-B263-ACC7BE29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you can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B42C-C8E1-BD47-91B1-83105B7E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Still having problems? Try asking yourself these questions about your topic:</a:t>
            </a:r>
            <a:endParaRPr lang="en-US" sz="1800" dirty="0"/>
          </a:p>
          <a:p>
            <a:pPr lvl="1"/>
            <a:r>
              <a:rPr lang="en-US" dirty="0"/>
              <a:t>What causes it? </a:t>
            </a:r>
            <a:endParaRPr lang="en-US" sz="1600" dirty="0"/>
          </a:p>
          <a:p>
            <a:pPr lvl="1"/>
            <a:r>
              <a:rPr lang="en-US" dirty="0"/>
              <a:t>Who is especially involved in it? </a:t>
            </a:r>
            <a:endParaRPr lang="en-US" sz="1600" dirty="0"/>
          </a:p>
          <a:p>
            <a:pPr lvl="1"/>
            <a:r>
              <a:rPr lang="en-US" dirty="0"/>
              <a:t>When does it occur? </a:t>
            </a:r>
            <a:endParaRPr lang="en-US" sz="1600" dirty="0"/>
          </a:p>
          <a:p>
            <a:pPr lvl="1"/>
            <a:r>
              <a:rPr lang="en-US" dirty="0"/>
              <a:t>What effects does it have? </a:t>
            </a:r>
            <a:endParaRPr lang="en-US" sz="1600" dirty="0"/>
          </a:p>
          <a:p>
            <a:pPr lvl="1"/>
            <a:r>
              <a:rPr lang="en-US" dirty="0"/>
              <a:t>What types are there? </a:t>
            </a:r>
            <a:endParaRPr lang="en-US" sz="1600" dirty="0"/>
          </a:p>
          <a:p>
            <a:pPr lvl="1"/>
            <a:r>
              <a:rPr lang="en-US" dirty="0"/>
              <a:t>How do various groups perceive it? </a:t>
            </a:r>
            <a:endParaRPr lang="en-US" sz="1600" dirty="0"/>
          </a:p>
          <a:p>
            <a:pPr lvl="1"/>
            <a:r>
              <a:rPr lang="en-US" dirty="0"/>
              <a:t>At what stages does it occur? </a:t>
            </a:r>
            <a:endParaRPr lang="en-US" sz="1600" dirty="0"/>
          </a:p>
          <a:p>
            <a:pPr lvl="1"/>
            <a:r>
              <a:rPr lang="en-US" dirty="0"/>
              <a:t>What will make it better? </a:t>
            </a:r>
            <a:endParaRPr lang="en-US" sz="1600" dirty="0"/>
          </a:p>
          <a:p>
            <a:pPr lvl="1"/>
            <a:r>
              <a:rPr lang="en-US" dirty="0"/>
              <a:t>What makes it effective? </a:t>
            </a:r>
            <a:endParaRPr lang="en-US" sz="1600" dirty="0"/>
          </a:p>
          <a:p>
            <a:pPr lvl="1"/>
            <a:r>
              <a:rPr lang="en-US" dirty="0"/>
              <a:t>What relationship does it have to other phenomena? 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6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DD8C-4BC0-9C46-91D0-A1B937FA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Questioning your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85F0-ABD6-7940-A056-FAF124C7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Questioning your topic is a matter of stating what you want to study, deciding what you want to find out about, then understanding why anyone else should care.</a:t>
            </a:r>
            <a:endParaRPr lang="en-US" sz="1800" dirty="0"/>
          </a:p>
          <a:p>
            <a:pPr lvl="1"/>
            <a:r>
              <a:rPr lang="en-US" dirty="0"/>
              <a:t>Start by naming your topic:</a:t>
            </a:r>
            <a:endParaRPr lang="en-US" sz="1600" dirty="0"/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I am trying to learn about/working on/studying &lt;state your topic&gt;</a:t>
            </a:r>
            <a:endParaRPr lang="en-US" sz="1400" b="1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Then think about why and add one or more indirect questions</a:t>
            </a:r>
            <a:endParaRPr lang="en-US" sz="1600" dirty="0"/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Because I want to find out &lt;your goal&gt;</a:t>
            </a:r>
            <a:endParaRPr lang="en-US" sz="1400" b="1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Then explain why the reader should care (remember last week’s discussion about your role)</a:t>
            </a:r>
            <a:endParaRPr lang="en-US" sz="1600" dirty="0"/>
          </a:p>
          <a:p>
            <a:pPr lvl="2"/>
            <a:r>
              <a:rPr lang="en-US" dirty="0"/>
              <a:t>Since your role is to serve your reader in some way, it is your responsibility to explain why they should care</a:t>
            </a:r>
            <a:endParaRPr lang="en-US" sz="1400" dirty="0"/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I want to help my reader understand &lt;something that might interest the reader&gt;</a:t>
            </a:r>
            <a:endParaRPr lang="en-US" sz="1400" b="1" dirty="0">
              <a:solidFill>
                <a:schemeClr val="accent3"/>
              </a:solidFill>
            </a:endParaRPr>
          </a:p>
          <a:p>
            <a:pPr lvl="2"/>
            <a:r>
              <a:rPr lang="en-US" dirty="0"/>
              <a:t>For each indirect question, you should have a statement about why it should interest the reader</a:t>
            </a:r>
            <a:endParaRPr lang="en-US" sz="1400" dirty="0"/>
          </a:p>
          <a:p>
            <a:pPr lvl="2"/>
            <a:r>
              <a:rPr lang="en-US" dirty="0"/>
              <a:t>Each statement should be just that, a single sentence. Keep thinking and editing until you can get it to one sentence.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60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BF85-9447-454E-B776-4266A740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9618-9929-0F48-8634-BE49D77D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Topic: Religious and spiritual struggles in informal dementia caregivers</a:t>
            </a:r>
            <a:endParaRPr lang="en-US" sz="1800" dirty="0"/>
          </a:p>
          <a:p>
            <a:pPr lvl="1"/>
            <a:r>
              <a:rPr lang="en-US" dirty="0"/>
              <a:t>Possible questions (pick one or several related):</a:t>
            </a:r>
            <a:endParaRPr lang="en-US" sz="1600" dirty="0"/>
          </a:p>
          <a:p>
            <a:pPr lvl="2"/>
            <a:r>
              <a:rPr lang="en-US" dirty="0"/>
              <a:t>What is the prevalence of R/S struggles in informal dementia caregivers?</a:t>
            </a:r>
            <a:endParaRPr lang="en-US" sz="1400" dirty="0"/>
          </a:p>
          <a:p>
            <a:pPr lvl="2"/>
            <a:r>
              <a:rPr lang="en-US" dirty="0"/>
              <a:t>What are the most common types of R/S struggles in informal dementia caregivers?</a:t>
            </a:r>
            <a:endParaRPr lang="en-US" sz="1400" dirty="0"/>
          </a:p>
          <a:p>
            <a:pPr lvl="2"/>
            <a:r>
              <a:rPr lang="en-US" dirty="0"/>
              <a:t>What are the correlates of R/S struggles in informal dementia caregivers?</a:t>
            </a:r>
            <a:endParaRPr lang="en-US" sz="1400" dirty="0"/>
          </a:p>
          <a:p>
            <a:pPr lvl="2"/>
            <a:r>
              <a:rPr lang="en-US" dirty="0"/>
              <a:t>Are R/s Struggles in informal dementia caregivers associated with poorer mental health outcomes over and above other known predictors of mental health outcomes in this populations</a:t>
            </a:r>
          </a:p>
          <a:p>
            <a:pPr lvl="1"/>
            <a:r>
              <a:rPr lang="en-US" dirty="0"/>
              <a:t>Notice that the topic, and each of the questions are a single sentence. </a:t>
            </a:r>
            <a:endParaRPr lang="en-US" sz="1600" dirty="0"/>
          </a:p>
          <a:p>
            <a:pPr lvl="2"/>
            <a:r>
              <a:rPr lang="en-US" dirty="0"/>
              <a:t>If you can’t state your topic in one sentence you don’t understand it</a:t>
            </a:r>
            <a:endParaRPr lang="en-US" sz="1400" dirty="0"/>
          </a:p>
          <a:p>
            <a:pPr lvl="2"/>
            <a:r>
              <a:rPr lang="en-US" dirty="0"/>
              <a:t>Think of the classic “elevator pitch” taught in business schools</a:t>
            </a:r>
            <a:endParaRPr lang="en-US" sz="1400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77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44BD-0AFE-3C43-9909-09672193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2A59-F4A2-A143-9FB0-1BF3648F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Then the significance…why should the reader care</a:t>
            </a:r>
            <a:endParaRPr lang="en-US" sz="1600" dirty="0"/>
          </a:p>
          <a:p>
            <a:pPr lvl="2"/>
            <a:r>
              <a:rPr lang="en-US" dirty="0"/>
              <a:t>to educate mental health professionals and community faith leaders about this topic so they can more effectively address the most common R/S struggles and related mental health concerns in this population.</a:t>
            </a:r>
            <a:endParaRPr lang="en-US" sz="1400" dirty="0"/>
          </a:p>
          <a:p>
            <a:pPr lvl="1"/>
            <a:r>
              <a:rPr lang="en-US" dirty="0"/>
              <a:t>Remembering that your goal is to explain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6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B9A7-2047-4F4C-89B9-AACD1F1C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4B830-4A1F-5F42-B311-8EA7F56F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Problems </a:t>
            </a:r>
            <a:endParaRPr lang="en-US" sz="1800" dirty="0"/>
          </a:p>
          <a:p>
            <a:pPr lvl="1"/>
            <a:r>
              <a:rPr lang="en-US" dirty="0"/>
              <a:t>are those that answer “What should we do?” questions</a:t>
            </a:r>
            <a:endParaRPr lang="en-US" sz="1600" dirty="0"/>
          </a:p>
          <a:p>
            <a:pPr lvl="1"/>
            <a:r>
              <a:rPr lang="en-US" dirty="0"/>
              <a:t>The outcome of a Practical Problem will always be an actionable solution</a:t>
            </a:r>
            <a:endParaRPr lang="en-US" sz="1600" dirty="0"/>
          </a:p>
          <a:p>
            <a:r>
              <a:rPr lang="en-US" dirty="0"/>
              <a:t>Conceptual Problems</a:t>
            </a:r>
            <a:endParaRPr lang="en-US" sz="1800" dirty="0"/>
          </a:p>
          <a:p>
            <a:pPr lvl="1"/>
            <a:r>
              <a:rPr lang="en-US" dirty="0"/>
              <a:t>Are those that answer “What should we think?”</a:t>
            </a:r>
            <a:endParaRPr lang="en-US" sz="1600" dirty="0"/>
          </a:p>
          <a:p>
            <a:pPr lvl="1"/>
            <a:r>
              <a:rPr lang="en-US" dirty="0"/>
              <a:t>These problems are thought exercises that address how we should look at the world around us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6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61AE-1ACC-EC48-BCC5-767714E2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two part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05C5-388F-1D45-A62A-D4EB10E75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Practical and Conceptual Problems share a common two-part structure</a:t>
            </a:r>
            <a:endParaRPr lang="en-US" sz="1800" dirty="0"/>
          </a:p>
          <a:p>
            <a:pPr lvl="1"/>
            <a:r>
              <a:rPr lang="en-US" dirty="0"/>
              <a:t>A situation or condition</a:t>
            </a:r>
            <a:endParaRPr lang="en-US" sz="1600" dirty="0"/>
          </a:p>
          <a:p>
            <a:pPr lvl="1"/>
            <a:r>
              <a:rPr lang="en-US" dirty="0"/>
              <a:t>An undesirable consequence caused by that condition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2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69CA-3193-2448-848E-48B0ED3A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practical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35E7-60A0-514C-9774-5F6C657ED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nature of practical problems</a:t>
            </a:r>
            <a:endParaRPr lang="en-US" sz="1800" dirty="0"/>
          </a:p>
          <a:p>
            <a:pPr lvl="1"/>
            <a:r>
              <a:rPr lang="en-US" dirty="0"/>
              <a:t>An example of a practical problem is</a:t>
            </a:r>
            <a:endParaRPr lang="en-US" sz="1600" dirty="0"/>
          </a:p>
          <a:p>
            <a:pPr lvl="2"/>
            <a:r>
              <a:rPr lang="en-US" dirty="0"/>
              <a:t>Condition: The ozone layer is thinning</a:t>
            </a:r>
            <a:endParaRPr lang="en-US" sz="1400" dirty="0"/>
          </a:p>
          <a:p>
            <a:pPr lvl="2"/>
            <a:r>
              <a:rPr lang="en-US" dirty="0"/>
              <a:t>Consequence: Many will die from skin cancer</a:t>
            </a:r>
            <a:endParaRPr lang="en-US" sz="1400" dirty="0"/>
          </a:p>
          <a:p>
            <a:pPr lvl="1"/>
            <a:r>
              <a:rPr lang="en-US" dirty="0"/>
              <a:t>To explain this to your reader, you might follow a format:</a:t>
            </a:r>
            <a:endParaRPr lang="en-US" sz="1600" dirty="0"/>
          </a:p>
          <a:p>
            <a:pPr lvl="2"/>
            <a:r>
              <a:rPr lang="en-US" dirty="0"/>
              <a:t>Condition: The ozone layer is thinning</a:t>
            </a:r>
            <a:endParaRPr lang="en-US" sz="1400" dirty="0"/>
          </a:p>
          <a:p>
            <a:pPr lvl="3"/>
            <a:r>
              <a:rPr lang="en-US" dirty="0"/>
              <a:t>Reader: So, what?</a:t>
            </a:r>
            <a:endParaRPr lang="en-US" sz="1200" dirty="0"/>
          </a:p>
          <a:p>
            <a:pPr lvl="2"/>
            <a:r>
              <a:rPr lang="en-US" dirty="0"/>
              <a:t>Consequence: A thinner ozone layer exposes us to more ultraviolet light</a:t>
            </a:r>
            <a:endParaRPr lang="en-US" sz="1400" dirty="0"/>
          </a:p>
          <a:p>
            <a:pPr lvl="3"/>
            <a:r>
              <a:rPr lang="en-US" dirty="0"/>
              <a:t>Reader: So, what?</a:t>
            </a:r>
            <a:endParaRPr lang="en-US" sz="1200" dirty="0"/>
          </a:p>
          <a:p>
            <a:pPr lvl="2"/>
            <a:r>
              <a:rPr lang="en-US" dirty="0"/>
              <a:t>Consequence: too much ultraviolet light can cause skin cancer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32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CB7A-8410-D243-BDBA-F6BCADAA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statements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F9C8-368E-ED42-AC59-AB40AD9FC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study the thinning of the ozone layer</a:t>
            </a:r>
            <a:endParaRPr lang="en-US" sz="1800" dirty="0"/>
          </a:p>
          <a:p>
            <a:r>
              <a:rPr lang="en-US" dirty="0"/>
              <a:t>Because I want to understand the effects of thinning ozone on human skin cancer</a:t>
            </a:r>
          </a:p>
          <a:p>
            <a:r>
              <a:rPr lang="en-US" dirty="0"/>
              <a:t>To help my reader understand the importance of changing behaviors that cause an increases in skin cancer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4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F9A3-8E0B-E442-800E-7FA15DE2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F5BA-5624-8846-8AC9-7E7CCE9C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Last week we discussed choosing your topic</a:t>
            </a:r>
            <a:endParaRPr lang="en-US" sz="1800" dirty="0"/>
          </a:p>
          <a:p>
            <a:pPr lvl="1"/>
            <a:r>
              <a:rPr lang="en-US" dirty="0"/>
              <a:t>You were asked to start thinking creatively and reading</a:t>
            </a:r>
            <a:endParaRPr lang="en-US" sz="1600" dirty="0"/>
          </a:p>
          <a:p>
            <a:pPr lvl="1"/>
            <a:r>
              <a:rPr lang="en-US" dirty="0"/>
              <a:t>By now you should have already begun to narrow your choices down to the top three</a:t>
            </a:r>
            <a:endParaRPr lang="en-US" sz="1600" dirty="0"/>
          </a:p>
          <a:p>
            <a:pPr lvl="1"/>
            <a:r>
              <a:rPr lang="en-US" dirty="0"/>
              <a:t>If you have not begun this process already you are behind and must start to catch up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DE96-3103-5241-B6EE-9412B0AC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conceptual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71CD-CB73-484D-A980-CF2EF945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conceptual problem, the three question format takes on a different meaning and importance</a:t>
            </a:r>
            <a:endParaRPr lang="en-US" sz="1800" dirty="0"/>
          </a:p>
          <a:p>
            <a:r>
              <a:rPr lang="en-US" dirty="0"/>
              <a:t>In a conceptual problem, the answer to the significance question is far more important than your original motivation, and may lead to more important questions</a:t>
            </a:r>
            <a:endParaRPr lang="en-US" sz="1800" dirty="0"/>
          </a:p>
          <a:p>
            <a:r>
              <a:rPr lang="en-US" dirty="0"/>
              <a:t>These can be built backwards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8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9F7A-DC05-1D43-AE02-D5C682D1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2293-ABD8-C94B-9495-437112B8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Imagine each condition as an answer to the significance portion of the three questions.</a:t>
            </a:r>
            <a:endParaRPr lang="en-US" sz="1800" dirty="0"/>
          </a:p>
          <a:p>
            <a:pPr lvl="1"/>
            <a:r>
              <a:rPr lang="en-US" dirty="0"/>
              <a:t>I want to find out if romantic movies have changed in the last 50 years</a:t>
            </a:r>
            <a:endParaRPr lang="en-US" sz="1600" dirty="0"/>
          </a:p>
          <a:p>
            <a:pPr lvl="2"/>
            <a:r>
              <a:rPr lang="en-US" dirty="0"/>
              <a:t>Well, that doesn’t sound too significant, does it?</a:t>
            </a:r>
            <a:endParaRPr lang="en-US" sz="1400" dirty="0"/>
          </a:p>
          <a:p>
            <a:pPr lvl="1"/>
            <a:r>
              <a:rPr lang="en-US" dirty="0"/>
              <a:t>I want to answer a more important question: how have our cultural depictions of romantic love changed over the past 50 years?</a:t>
            </a:r>
            <a:endParaRPr lang="en-US" sz="1600" dirty="0"/>
          </a:p>
          <a:p>
            <a:pPr lvl="2"/>
            <a:r>
              <a:rPr lang="en-US" dirty="0"/>
              <a:t>So, it looks like we hope to use romantic movies to help understand cultural depictions of romantic love</a:t>
            </a:r>
            <a:endParaRPr lang="en-US" sz="1400" dirty="0"/>
          </a:p>
          <a:p>
            <a:pPr lvl="2"/>
            <a:r>
              <a:rPr lang="en-US" dirty="0"/>
              <a:t>But wait, there’s more</a:t>
            </a:r>
            <a:endParaRPr lang="en-US" sz="1400" dirty="0"/>
          </a:p>
          <a:p>
            <a:pPr lvl="1"/>
            <a:r>
              <a:rPr lang="en-US" dirty="0"/>
              <a:t>I can’t answer an even more important question: How does our culture shape the expectations of young men and women about marriage and families?</a:t>
            </a:r>
            <a:endParaRPr lang="en-US" sz="1600" dirty="0"/>
          </a:p>
          <a:p>
            <a:pPr lvl="2"/>
            <a:r>
              <a:rPr lang="en-US" dirty="0"/>
              <a:t>Well, now you’re using romantic movies as a potential barometer for the future of the species.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86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2F6D-3AF2-4A4F-B9D8-E6C7D72E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0137-819D-7740-BABA-C639B9F49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this backwards</a:t>
            </a:r>
          </a:p>
          <a:p>
            <a:pPr lvl="1"/>
            <a:r>
              <a:rPr lang="en-US" dirty="0"/>
              <a:t>How can I study the impact of culture on this generation’s view of love and marriage?</a:t>
            </a:r>
          </a:p>
          <a:p>
            <a:pPr lvl="1"/>
            <a:r>
              <a:rPr lang="en-US" dirty="0"/>
              <a:t>I can study some aspect of culture that the generation is exposed to. </a:t>
            </a:r>
          </a:p>
          <a:p>
            <a:pPr lvl="1"/>
            <a:r>
              <a:rPr lang="en-US" dirty="0"/>
              <a:t>I can use the change in depictions of love and marriage in modern movies</a:t>
            </a:r>
          </a:p>
        </p:txBody>
      </p:sp>
    </p:spTree>
    <p:extLst>
      <p:ext uri="{BB962C8B-B14F-4D97-AF65-F5344CB8AC3E}">
        <p14:creationId xmlns:p14="http://schemas.microsoft.com/office/powerpoint/2010/main" val="2323139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1847-762A-2B44-9857-F0C2CFDF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vs Basic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35F2-FFF5-F346-B0E8-6D4A7487B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Pure Research Example</a:t>
            </a:r>
            <a:endParaRPr lang="en-US" sz="1800" dirty="0"/>
          </a:p>
          <a:p>
            <a:pPr lvl="1"/>
            <a:r>
              <a:rPr lang="en-US" b="1" dirty="0"/>
              <a:t>Topic</a:t>
            </a:r>
            <a:r>
              <a:rPr lang="en-US" dirty="0"/>
              <a:t>: I am studying the electromagnetic radiation in a section of the universe</a:t>
            </a:r>
            <a:endParaRPr lang="en-US" sz="1600" dirty="0"/>
          </a:p>
          <a:p>
            <a:pPr lvl="1"/>
            <a:r>
              <a:rPr lang="en-US" b="1" dirty="0"/>
              <a:t>Question</a:t>
            </a:r>
            <a:r>
              <a:rPr lang="en-US" dirty="0"/>
              <a:t>: because I want to find out how many galaxies are in the sky</a:t>
            </a:r>
            <a:endParaRPr lang="en-US" sz="1600" dirty="0"/>
          </a:p>
          <a:p>
            <a:pPr lvl="1"/>
            <a:r>
              <a:rPr lang="en-US" b="1" dirty="0"/>
              <a:t>Significance</a:t>
            </a:r>
            <a:r>
              <a:rPr lang="en-US" dirty="0"/>
              <a:t>: in order to help readers understand whether the universe will expand forever or eventually collapsed into a point.</a:t>
            </a:r>
            <a:endParaRPr lang="en-US" sz="1600" dirty="0"/>
          </a:p>
          <a:p>
            <a:pPr lvl="1"/>
            <a:r>
              <a:rPr lang="en-US" dirty="0"/>
              <a:t>There is no actionable results here, this is just to add to knowledge.</a:t>
            </a:r>
            <a:endParaRPr lang="en-US" sz="1600" dirty="0"/>
          </a:p>
          <a:p>
            <a:r>
              <a:rPr lang="en-US" dirty="0"/>
              <a:t>Basic Research Example</a:t>
            </a:r>
            <a:endParaRPr lang="en-US" sz="1800" dirty="0"/>
          </a:p>
          <a:p>
            <a:pPr lvl="1"/>
            <a:r>
              <a:rPr lang="en-US" b="1" dirty="0"/>
              <a:t>Topic</a:t>
            </a:r>
            <a:r>
              <a:rPr lang="en-US" dirty="0"/>
              <a:t>: I am studying how readings from the Hubble telescope differ from readings for the same stars measured by earthbound telescopes</a:t>
            </a:r>
            <a:endParaRPr lang="en-US" sz="1600" dirty="0"/>
          </a:p>
          <a:p>
            <a:pPr lvl="1"/>
            <a:r>
              <a:rPr lang="en-US" b="1" dirty="0"/>
              <a:t>Question</a:t>
            </a:r>
            <a:r>
              <a:rPr lang="en-US" dirty="0"/>
              <a:t>: because I want to find out how much the atmosphere distorts measurements of electromagnetic radiation</a:t>
            </a:r>
            <a:endParaRPr lang="en-US" sz="1600" dirty="0"/>
          </a:p>
          <a:p>
            <a:pPr lvl="1"/>
            <a:r>
              <a:rPr lang="en-US" b="1" dirty="0"/>
              <a:t>Significance</a:t>
            </a:r>
            <a:r>
              <a:rPr lang="en-US" dirty="0"/>
              <a:t>: so that astronomers can use data from earthbound telescopes to measure more accurately the density of electromagnetic radiation.</a:t>
            </a:r>
            <a:endParaRPr lang="en-US" sz="1600" dirty="0"/>
          </a:p>
          <a:p>
            <a:pPr lvl="1"/>
            <a:r>
              <a:rPr lang="en-US" dirty="0"/>
              <a:t>There is specific actionable results from this work.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79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F3CC-9A3B-2D44-8CD2-44901CCE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15C7-24E0-104A-9FAF-3F1243A6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 business and government, in law and medicine, in politics and international diplomacy, no skill is valued more highly than the ability to recognize a problem, then to articulate it in a way that convinces others both to care about it and to believe it can be solved, especially by you.  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6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BBFA-8B87-D44C-A098-DB4FF75F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86BE-8D58-1842-8221-A9B59928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research questions into </a:t>
            </a:r>
            <a:r>
              <a:rPr lang="en-US" dirty="0" err="1"/>
              <a:t>hypothoses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14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1F61-9775-064D-BC19-29701983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D40A-35BF-E740-85D0-00687D7D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Canvas Course Site</a:t>
            </a:r>
          </a:p>
        </p:txBody>
      </p:sp>
    </p:spTree>
    <p:extLst>
      <p:ext uri="{BB962C8B-B14F-4D97-AF65-F5344CB8AC3E}">
        <p14:creationId xmlns:p14="http://schemas.microsoft.com/office/powerpoint/2010/main" val="51510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1840-8F4F-B747-9C89-8AD3C0A8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BFDB-87E7-234A-815B-3816574F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week we will talk about </a:t>
            </a:r>
            <a:endParaRPr lang="en-US" sz="1800" dirty="0"/>
          </a:p>
          <a:p>
            <a:pPr lvl="1"/>
            <a:r>
              <a:rPr lang="en-US" dirty="0"/>
              <a:t>More on topic selection and reviewing the literature</a:t>
            </a:r>
            <a:endParaRPr lang="en-US" sz="1600" dirty="0"/>
          </a:p>
          <a:p>
            <a:pPr lvl="1"/>
            <a:r>
              <a:rPr lang="en-US" dirty="0"/>
              <a:t>questioning your topic</a:t>
            </a:r>
            <a:endParaRPr lang="en-US" sz="1600" dirty="0"/>
          </a:p>
          <a:p>
            <a:pPr lvl="1"/>
            <a:r>
              <a:rPr lang="en-US" dirty="0"/>
              <a:t>and your first homework</a:t>
            </a:r>
            <a:endParaRPr lang="en-US" sz="1600" dirty="0"/>
          </a:p>
          <a:p>
            <a:pPr lvl="2"/>
            <a:r>
              <a:rPr lang="en-US" dirty="0"/>
              <a:t>More on that later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5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7036-5DF0-C544-A865-48609C65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F667-3EC7-2E4B-AC28-B4952BC6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Literature Reviews</a:t>
            </a:r>
            <a:endParaRPr lang="en-US" sz="1800" dirty="0"/>
          </a:p>
          <a:p>
            <a:pPr lvl="1"/>
            <a:r>
              <a:rPr lang="en-US" dirty="0"/>
              <a:t>3 passes, and you’ve already started the first pass</a:t>
            </a:r>
            <a:endParaRPr lang="en-US" sz="1600" dirty="0"/>
          </a:p>
          <a:p>
            <a:pPr lvl="1"/>
            <a:r>
              <a:rPr lang="en-US" dirty="0"/>
              <a:t>You are now doing the broad scan</a:t>
            </a:r>
          </a:p>
          <a:p>
            <a:r>
              <a:rPr lang="en-US" dirty="0"/>
              <a:t>Your goal for the broad scan is to increase your knowledge so that you are better able to make a final decision about the research topic and the research problem.</a:t>
            </a:r>
            <a:endParaRPr lang="en-US" sz="1800" dirty="0"/>
          </a:p>
          <a:p>
            <a:r>
              <a:rPr lang="en-US" dirty="0"/>
              <a:t>How much time you spend on this step will depend on the time available, your existing knowledge, the resources available to you, and how many topics you investigate. </a:t>
            </a:r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9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8848-ADD4-DC4A-A9A5-B45919F6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broad scan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7579-C0A5-4145-BE24-15E20833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broad scan consists of a quick scan of a broad selection of literature</a:t>
            </a:r>
            <a:endParaRPr lang="en-US" sz="1800" dirty="0"/>
          </a:p>
          <a:p>
            <a:pPr lvl="1"/>
            <a:r>
              <a:rPr lang="en-US" dirty="0"/>
              <a:t>Abstract</a:t>
            </a:r>
            <a:endParaRPr lang="en-US" sz="1600" dirty="0"/>
          </a:p>
          <a:p>
            <a:pPr lvl="1"/>
            <a:r>
              <a:rPr lang="en-US" dirty="0"/>
              <a:t>Hypotheses (found at the end of the literature review)</a:t>
            </a:r>
            <a:endParaRPr lang="en-US" sz="1600" dirty="0"/>
          </a:p>
          <a:p>
            <a:pPr lvl="1"/>
            <a:r>
              <a:rPr lang="en-US" dirty="0"/>
              <a:t>Section headers in the Literature Review</a:t>
            </a:r>
            <a:endParaRPr lang="en-US" sz="1600" dirty="0"/>
          </a:p>
          <a:p>
            <a:pPr lvl="1"/>
            <a:r>
              <a:rPr lang="en-US" dirty="0"/>
              <a:t>Section headers in the Discussion Section</a:t>
            </a:r>
            <a:endParaRPr lang="en-US" sz="1600" dirty="0"/>
          </a:p>
          <a:p>
            <a:pPr lvl="1"/>
            <a:r>
              <a:rPr lang="en-US" dirty="0"/>
              <a:t>Suggested Future work </a:t>
            </a:r>
          </a:p>
          <a:p>
            <a:r>
              <a:rPr lang="en-US" dirty="0"/>
              <a:t>Choose a tool of your preference to keep detailed notes. Any word processor or text editor is sufficient</a:t>
            </a:r>
            <a:endParaRPr lang="en-US" sz="1800" dirty="0"/>
          </a:p>
          <a:p>
            <a:pPr lvl="1"/>
            <a:r>
              <a:rPr lang="en-US" dirty="0"/>
              <a:t>Keep summaries of articles and citations</a:t>
            </a:r>
            <a:endParaRPr lang="en-US" sz="1600" dirty="0"/>
          </a:p>
          <a:p>
            <a:pPr lvl="1"/>
            <a:r>
              <a:rPr lang="en-US" dirty="0"/>
              <a:t>Start NOW to keep all your references and citations in proper APA format, it’ll save you time later.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5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47BE-74ED-EF4D-956E-95E810C0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1678-0224-4943-8238-5773EFDB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Topic considerations</a:t>
            </a:r>
            <a:endParaRPr lang="en-US" sz="1800" dirty="0"/>
          </a:p>
          <a:p>
            <a:pPr lvl="1"/>
            <a:r>
              <a:rPr lang="en-US" dirty="0"/>
              <a:t>To make the transition from last week to this week, we’ll look at other topic considerations</a:t>
            </a:r>
            <a:endParaRPr lang="en-US" sz="1600" dirty="0"/>
          </a:p>
          <a:p>
            <a:pPr lvl="1"/>
            <a:r>
              <a:rPr lang="en-US" dirty="0"/>
              <a:t>You’ll recall that I asked you to find a topic specific enough to let you master a reasonable amount of information on it in the time you have available.</a:t>
            </a:r>
            <a:endParaRPr lang="en-US" sz="1600" dirty="0"/>
          </a:p>
          <a:p>
            <a:pPr lvl="2"/>
            <a:r>
              <a:rPr lang="en-US" dirty="0"/>
              <a:t>Basically, two semesters</a:t>
            </a:r>
            <a:endParaRPr lang="en-US" sz="1400" dirty="0"/>
          </a:p>
          <a:p>
            <a:pPr lvl="2"/>
            <a:r>
              <a:rPr lang="en-US" dirty="0"/>
              <a:t>So, don’t limit your broad topic to one and done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1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98E2-7951-E040-854D-62A16B3C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Finalizing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DDFD0-58D1-F84A-8942-40456ABA3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Finalizing the Topic and Problem</a:t>
            </a:r>
            <a:endParaRPr lang="en-US" sz="1800" dirty="0"/>
          </a:p>
          <a:p>
            <a:pPr lvl="1"/>
            <a:r>
              <a:rPr lang="en-US" dirty="0"/>
              <a:t>You have made your own preliminary assessment. </a:t>
            </a:r>
            <a:endParaRPr lang="en-US" sz="1600" dirty="0"/>
          </a:p>
          <a:p>
            <a:pPr lvl="1"/>
            <a:r>
              <a:rPr lang="en-US" dirty="0"/>
              <a:t>You have completed the broad scan, developing your knowledge base.</a:t>
            </a:r>
            <a:endParaRPr lang="en-US" sz="1600" dirty="0"/>
          </a:p>
          <a:p>
            <a:pPr lvl="1"/>
            <a:r>
              <a:rPr lang="en-US" dirty="0"/>
              <a:t>You may have also gotten input from objective sources. </a:t>
            </a:r>
            <a:endParaRPr lang="en-US" sz="1600" dirty="0"/>
          </a:p>
          <a:p>
            <a:pPr lvl="1"/>
            <a:r>
              <a:rPr lang="en-US" dirty="0"/>
              <a:t>All those data should enable you to select a research topic. </a:t>
            </a:r>
            <a:endParaRPr lang="en-US" sz="1600" dirty="0"/>
          </a:p>
          <a:p>
            <a:pPr lvl="2"/>
            <a:r>
              <a:rPr lang="en-US" dirty="0"/>
              <a:t>Take your three final candidates and compare them to see which suits you best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1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2672-7600-1340-AEBA-BB6CC38C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to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5681-E08D-5242-9702-5D5B82AC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that topic until you find questions that catch your interest.</a:t>
            </a:r>
            <a:endParaRPr lang="en-US" sz="1800" dirty="0"/>
          </a:p>
          <a:p>
            <a:r>
              <a:rPr lang="en-US" dirty="0"/>
              <a:t>Determine the kinds of evidence your readers will expect you to offer in support of your answer (research design &amp; methods).</a:t>
            </a:r>
            <a:endParaRPr lang="en-US" sz="1800" dirty="0"/>
          </a:p>
          <a:p>
            <a:pPr lvl="1"/>
            <a:r>
              <a:rPr lang="en-US" dirty="0"/>
              <a:t>Think of all those police procedural shows on TV. The DA is always yelling “I need more evidence to take the judge, I know I can’t get a warrant with this.”</a:t>
            </a:r>
            <a:endParaRPr lang="en-US" sz="1600" dirty="0"/>
          </a:p>
          <a:p>
            <a:pPr lvl="1"/>
            <a:r>
              <a:rPr lang="en-US" dirty="0"/>
              <a:t>The DA knows what the audience (the judge) will expect you to offer.</a:t>
            </a:r>
            <a:endParaRPr lang="en-US" sz="1600" dirty="0"/>
          </a:p>
          <a:p>
            <a:pPr lvl="1"/>
            <a:r>
              <a:rPr lang="en-US" dirty="0"/>
              <a:t>You need to think about what your reader will expect you to offer as proof</a:t>
            </a:r>
            <a:endParaRPr lang="en-US" sz="1600" dirty="0"/>
          </a:p>
          <a:p>
            <a:r>
              <a:rPr lang="en-US" dirty="0"/>
              <a:t>Then determine whether you can find this evidence.  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8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7674-EE53-EB49-BEFC-D1DF5E42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7159-88A4-1342-84F8-D914D8A02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we’ll talk about questioning your topic until you find questions that catch your interest.</a:t>
            </a:r>
            <a:endParaRPr lang="en-US" sz="1800" dirty="0"/>
          </a:p>
          <a:p>
            <a:pPr lvl="1"/>
            <a:r>
              <a:rPr lang="en-US" dirty="0"/>
              <a:t>Your topic should support one or more questions that you want to answer now</a:t>
            </a:r>
            <a:endParaRPr lang="en-US" sz="1600" dirty="0"/>
          </a:p>
          <a:p>
            <a:pPr lvl="1"/>
            <a:r>
              <a:rPr lang="en-US" dirty="0"/>
              <a:t>Plus, hopefully more questions that you can go back and ask later</a:t>
            </a:r>
            <a:endParaRPr lang="en-US" sz="1600" dirty="0"/>
          </a:p>
          <a:p>
            <a:pPr lvl="1"/>
            <a:r>
              <a:rPr lang="en-US" dirty="0"/>
              <a:t>This is how you stay published</a:t>
            </a:r>
            <a:endParaRPr lang="en-US" sz="1600" dirty="0"/>
          </a:p>
          <a:p>
            <a:pPr lvl="1"/>
            <a:r>
              <a:rPr lang="en-US" dirty="0"/>
              <a:t>This week we’ll talk about questioning your topic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99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1823</Words>
  <Application>Microsoft Macintosh PowerPoint</Application>
  <PresentationFormat>Widescreen</PresentationFormat>
  <Paragraphs>165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</vt:lpstr>
      <vt:lpstr>Questioning your Topic</vt:lpstr>
      <vt:lpstr>Last week</vt:lpstr>
      <vt:lpstr>This week</vt:lpstr>
      <vt:lpstr>PowerPoint Presentation</vt:lpstr>
      <vt:lpstr>The broad scan literature review</vt:lpstr>
      <vt:lpstr>Topic selection</vt:lpstr>
      <vt:lpstr>Finalizing the Topic</vt:lpstr>
      <vt:lpstr>Starting to question</vt:lpstr>
      <vt:lpstr>Questioning</vt:lpstr>
      <vt:lpstr>Questioning</vt:lpstr>
      <vt:lpstr>Leave room for future work</vt:lpstr>
      <vt:lpstr>Questions you can ask</vt:lpstr>
      <vt:lpstr>Questioning your topic</vt:lpstr>
      <vt:lpstr>Example</vt:lpstr>
      <vt:lpstr>Example</vt:lpstr>
      <vt:lpstr>Two types of problems</vt:lpstr>
      <vt:lpstr>A common two part structure</vt:lpstr>
      <vt:lpstr>Nature of practical problems</vt:lpstr>
      <vt:lpstr>The three statements format</vt:lpstr>
      <vt:lpstr>Nature of conceptual problem</vt:lpstr>
      <vt:lpstr>Conceptual problems</vt:lpstr>
      <vt:lpstr>Conceptual problems</vt:lpstr>
      <vt:lpstr>Pure vs Basic Research</vt:lpstr>
      <vt:lpstr>Remember</vt:lpstr>
      <vt:lpstr>Next week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Arnie Miles</dc:creator>
  <cp:lastModifiedBy>Arnie Miles</cp:lastModifiedBy>
  <cp:revision>4</cp:revision>
  <dcterms:created xsi:type="dcterms:W3CDTF">2020-06-30T17:01:39Z</dcterms:created>
  <dcterms:modified xsi:type="dcterms:W3CDTF">2020-06-30T19:56:15Z</dcterms:modified>
</cp:coreProperties>
</file>