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053"/>
  </p:normalViewPr>
  <p:slideViewPr>
    <p:cSldViewPr snapToGrid="0" snapToObjects="1">
      <p:cViewPr>
        <p:scale>
          <a:sx n="89" d="100"/>
          <a:sy n="89" d="100"/>
        </p:scale>
        <p:origin x="1432"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C206E-E134-414D-B6BA-99DFBC7FC262}"/>
              </a:ext>
            </a:extLst>
          </p:cNvPr>
          <p:cNvSpPr>
            <a:spLocks noGrp="1"/>
          </p:cNvSpPr>
          <p:nvPr>
            <p:ph type="ctrTitle"/>
          </p:nvPr>
        </p:nvSpPr>
        <p:spPr/>
        <p:txBody>
          <a:bodyPr/>
          <a:lstStyle/>
          <a:p>
            <a:r>
              <a:rPr lang="en-US" dirty="0"/>
              <a:t>Propositions and Hypotheses</a:t>
            </a:r>
          </a:p>
        </p:txBody>
      </p:sp>
      <p:sp>
        <p:nvSpPr>
          <p:cNvPr id="3" name="Subtitle 2">
            <a:extLst>
              <a:ext uri="{FF2B5EF4-FFF2-40B4-BE49-F238E27FC236}">
                <a16:creationId xmlns:a16="http://schemas.microsoft.com/office/drawing/2014/main" id="{8FCDCAB3-7003-1548-8F8F-55E06DCDBD31}"/>
              </a:ext>
            </a:extLst>
          </p:cNvPr>
          <p:cNvSpPr>
            <a:spLocks noGrp="1"/>
          </p:cNvSpPr>
          <p:nvPr>
            <p:ph type="subTitle" idx="1"/>
          </p:nvPr>
        </p:nvSpPr>
        <p:spPr/>
        <p:txBody>
          <a:bodyPr/>
          <a:lstStyle/>
          <a:p>
            <a:r>
              <a:rPr lang="en-US" dirty="0"/>
              <a:t>Making testable hypotheses from research questions</a:t>
            </a:r>
          </a:p>
        </p:txBody>
      </p:sp>
    </p:spTree>
    <p:extLst>
      <p:ext uri="{BB962C8B-B14F-4D97-AF65-F5344CB8AC3E}">
        <p14:creationId xmlns:p14="http://schemas.microsoft.com/office/powerpoint/2010/main" val="3643548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4B8D0-414C-2746-AC9F-A3EAE7D5A528}"/>
              </a:ext>
            </a:extLst>
          </p:cNvPr>
          <p:cNvSpPr>
            <a:spLocks noGrp="1"/>
          </p:cNvSpPr>
          <p:nvPr>
            <p:ph type="title"/>
          </p:nvPr>
        </p:nvSpPr>
        <p:spPr/>
        <p:txBody>
          <a:bodyPr/>
          <a:lstStyle/>
          <a:p>
            <a:r>
              <a:rPr lang="en-US" dirty="0"/>
              <a:t>Transitioning to Empirical Plane</a:t>
            </a:r>
          </a:p>
        </p:txBody>
      </p:sp>
      <p:sp>
        <p:nvSpPr>
          <p:cNvPr id="3" name="Content Placeholder 2">
            <a:extLst>
              <a:ext uri="{FF2B5EF4-FFF2-40B4-BE49-F238E27FC236}">
                <a16:creationId xmlns:a16="http://schemas.microsoft.com/office/drawing/2014/main" id="{C2B9FB4C-6749-5D4C-96EC-BDD3D3759E62}"/>
              </a:ext>
            </a:extLst>
          </p:cNvPr>
          <p:cNvSpPr>
            <a:spLocks noGrp="1"/>
          </p:cNvSpPr>
          <p:nvPr>
            <p:ph idx="1"/>
          </p:nvPr>
        </p:nvSpPr>
        <p:spPr/>
        <p:txBody>
          <a:bodyPr/>
          <a:lstStyle/>
          <a:p>
            <a:r>
              <a:rPr lang="en-US" dirty="0"/>
              <a:t>You think abstractly at the Theoretical Plane, but need to transition to the Empirical Plane to do your testing</a:t>
            </a:r>
            <a:endParaRPr lang="en-US" sz="1600" dirty="0"/>
          </a:p>
          <a:p>
            <a:r>
              <a:rPr lang="en-US" dirty="0"/>
              <a:t>The transition between Theoretical Plane and Empirical Plane is one of creating definitions</a:t>
            </a:r>
            <a:endParaRPr lang="en-US" sz="1600" dirty="0"/>
          </a:p>
          <a:p>
            <a:pPr lvl="1"/>
            <a:r>
              <a:rPr lang="en-US" dirty="0"/>
              <a:t>This is called Operationalization</a:t>
            </a:r>
            <a:endParaRPr lang="en-US" sz="1500" dirty="0"/>
          </a:p>
          <a:p>
            <a:r>
              <a:rPr lang="en-US" dirty="0"/>
              <a:t>Failure to accomplish this is an early possible failure point</a:t>
            </a:r>
            <a:endParaRPr lang="en-US" sz="1600" dirty="0"/>
          </a:p>
          <a:p>
            <a:pPr lvl="1"/>
            <a:r>
              <a:rPr lang="en-US" dirty="0"/>
              <a:t>Creates poorly conceived hypotheses</a:t>
            </a:r>
            <a:endParaRPr lang="en-US" sz="1500" dirty="0"/>
          </a:p>
          <a:p>
            <a:pPr lvl="1"/>
            <a:r>
              <a:rPr lang="en-US" dirty="0"/>
              <a:t>Causes construct validity errors later</a:t>
            </a:r>
            <a:endParaRPr lang="en-US" sz="1500" dirty="0"/>
          </a:p>
          <a:p>
            <a:endParaRPr lang="en-US" dirty="0"/>
          </a:p>
        </p:txBody>
      </p:sp>
    </p:spTree>
    <p:extLst>
      <p:ext uri="{BB962C8B-B14F-4D97-AF65-F5344CB8AC3E}">
        <p14:creationId xmlns:p14="http://schemas.microsoft.com/office/powerpoint/2010/main" val="3072882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6FF38-9EAF-FD4E-9247-BBC9CF81BC76}"/>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DF738ECC-EF81-734D-948B-78BFD5FFE842}"/>
              </a:ext>
            </a:extLst>
          </p:cNvPr>
          <p:cNvSpPr>
            <a:spLocks noGrp="1"/>
          </p:cNvSpPr>
          <p:nvPr>
            <p:ph idx="1"/>
          </p:nvPr>
        </p:nvSpPr>
        <p:spPr/>
        <p:txBody>
          <a:bodyPr/>
          <a:lstStyle/>
          <a:p>
            <a:r>
              <a:rPr lang="en-US" dirty="0"/>
              <a:t>When used for scientific research, constructs must have precise and clear definitions</a:t>
            </a:r>
            <a:endParaRPr lang="en-US" sz="1600" dirty="0"/>
          </a:p>
          <a:p>
            <a:pPr lvl="1"/>
            <a:r>
              <a:rPr lang="en-US" dirty="0"/>
              <a:t>Dictionary definitions:</a:t>
            </a:r>
            <a:endParaRPr lang="en-US" sz="1400" dirty="0"/>
          </a:p>
          <a:p>
            <a:pPr lvl="2"/>
            <a:r>
              <a:rPr lang="en-US" dirty="0"/>
              <a:t>Often defined in terms of a synonym</a:t>
            </a:r>
            <a:endParaRPr lang="en-US" sz="1300" dirty="0"/>
          </a:p>
          <a:p>
            <a:pPr lvl="2"/>
            <a:r>
              <a:rPr lang="en-US" dirty="0"/>
              <a:t>Tend to be in a circular nature, and are not particularly useful </a:t>
            </a:r>
            <a:endParaRPr lang="en-US" sz="1300" dirty="0"/>
          </a:p>
          <a:p>
            <a:pPr lvl="1"/>
            <a:r>
              <a:rPr lang="en-US" dirty="0"/>
              <a:t>Operational definitions:</a:t>
            </a:r>
            <a:endParaRPr lang="en-US" sz="1400" dirty="0"/>
          </a:p>
          <a:p>
            <a:pPr lvl="2"/>
            <a:r>
              <a:rPr lang="en-US" dirty="0"/>
              <a:t>define constructs in terms of how they will be empirically measured</a:t>
            </a:r>
            <a:endParaRPr lang="en-US" sz="1300" dirty="0"/>
          </a:p>
          <a:p>
            <a:pPr lvl="2"/>
            <a:r>
              <a:rPr lang="en-US" dirty="0"/>
              <a:t>Some constructs are very difficult to define operationally</a:t>
            </a:r>
            <a:endParaRPr lang="en-US" sz="1300" dirty="0"/>
          </a:p>
          <a:p>
            <a:endParaRPr lang="en-US" dirty="0"/>
          </a:p>
        </p:txBody>
      </p:sp>
    </p:spTree>
    <p:extLst>
      <p:ext uri="{BB962C8B-B14F-4D97-AF65-F5344CB8AC3E}">
        <p14:creationId xmlns:p14="http://schemas.microsoft.com/office/powerpoint/2010/main" val="3384976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84EDE-9040-3143-89FA-772D934C71E9}"/>
              </a:ext>
            </a:extLst>
          </p:cNvPr>
          <p:cNvSpPr>
            <a:spLocks noGrp="1"/>
          </p:cNvSpPr>
          <p:nvPr>
            <p:ph type="title"/>
          </p:nvPr>
        </p:nvSpPr>
        <p:spPr/>
        <p:txBody>
          <a:bodyPr/>
          <a:lstStyle/>
          <a:p>
            <a:r>
              <a:rPr lang="en-US" dirty="0"/>
              <a:t>Operationalization</a:t>
            </a:r>
          </a:p>
        </p:txBody>
      </p:sp>
      <p:sp>
        <p:nvSpPr>
          <p:cNvPr id="3" name="Content Placeholder 2">
            <a:extLst>
              <a:ext uri="{FF2B5EF4-FFF2-40B4-BE49-F238E27FC236}">
                <a16:creationId xmlns:a16="http://schemas.microsoft.com/office/drawing/2014/main" id="{D9FFCF10-E0FB-1647-8171-C88439928E2A}"/>
              </a:ext>
            </a:extLst>
          </p:cNvPr>
          <p:cNvSpPr>
            <a:spLocks noGrp="1"/>
          </p:cNvSpPr>
          <p:nvPr>
            <p:ph idx="1"/>
          </p:nvPr>
        </p:nvSpPr>
        <p:spPr/>
        <p:txBody>
          <a:bodyPr/>
          <a:lstStyle/>
          <a:p>
            <a:r>
              <a:rPr lang="en-US" dirty="0"/>
              <a:t>Since constructs cannot be directly measured Every construct must be Operationalized before you can enter the Empirical Plane and actually start doing any work.</a:t>
            </a:r>
            <a:endParaRPr lang="en-US" sz="1600" dirty="0"/>
          </a:p>
          <a:p>
            <a:r>
              <a:rPr lang="en-US" dirty="0"/>
              <a:t>After all, in analytics, it’s all about measuring things</a:t>
            </a:r>
            <a:endParaRPr lang="en-US" sz="1600" dirty="0"/>
          </a:p>
          <a:p>
            <a:r>
              <a:rPr lang="en-US" dirty="0"/>
              <a:t>Process of developing indicators or items for measuring these constructs</a:t>
            </a:r>
            <a:endParaRPr lang="en-US" sz="1600" dirty="0"/>
          </a:p>
          <a:p>
            <a:pPr lvl="1"/>
            <a:r>
              <a:rPr lang="en-US" dirty="0"/>
              <a:t>Metrics, measurable indicators</a:t>
            </a:r>
            <a:endParaRPr lang="en-US" sz="1500" dirty="0"/>
          </a:p>
          <a:p>
            <a:pPr lvl="1"/>
            <a:r>
              <a:rPr lang="en-US" dirty="0"/>
              <a:t>Frequently multiple indicators</a:t>
            </a:r>
            <a:endParaRPr lang="en-US" sz="1500" dirty="0"/>
          </a:p>
          <a:p>
            <a:r>
              <a:rPr lang="en-US" dirty="0"/>
              <a:t>Comparing indicators may assess accuracy</a:t>
            </a:r>
            <a:endParaRPr lang="en-US" sz="1600" dirty="0"/>
          </a:p>
          <a:p>
            <a:r>
              <a:rPr lang="en-US" dirty="0"/>
              <a:t>Indicators are at the empirical level, a combination of indicators is a variable</a:t>
            </a:r>
            <a:endParaRPr lang="en-US" sz="1600" dirty="0"/>
          </a:p>
          <a:p>
            <a:endParaRPr lang="en-US" dirty="0"/>
          </a:p>
        </p:txBody>
      </p:sp>
    </p:spTree>
    <p:extLst>
      <p:ext uri="{BB962C8B-B14F-4D97-AF65-F5344CB8AC3E}">
        <p14:creationId xmlns:p14="http://schemas.microsoft.com/office/powerpoint/2010/main" val="3639675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BC01-63FE-D04E-A3D4-41DD8A238296}"/>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69DA2FAB-93A0-7A4B-87D7-3E191EECB5F6}"/>
              </a:ext>
            </a:extLst>
          </p:cNvPr>
          <p:cNvSpPr>
            <a:spLocks noGrp="1"/>
          </p:cNvSpPr>
          <p:nvPr>
            <p:ph idx="1"/>
          </p:nvPr>
        </p:nvSpPr>
        <p:spPr/>
        <p:txBody>
          <a:bodyPr/>
          <a:lstStyle/>
          <a:p>
            <a:r>
              <a:rPr lang="en-US" dirty="0"/>
              <a:t>A measurable representation of an abstract construct</a:t>
            </a:r>
            <a:endParaRPr lang="en-US" sz="1600" dirty="0"/>
          </a:p>
          <a:p>
            <a:r>
              <a:rPr lang="en-US" dirty="0"/>
              <a:t>Constructs are not directly measurable</a:t>
            </a:r>
            <a:endParaRPr lang="en-US" sz="1600" dirty="0"/>
          </a:p>
          <a:p>
            <a:pPr lvl="1"/>
            <a:r>
              <a:rPr lang="en-US" dirty="0"/>
              <a:t>Variables become proxy measures</a:t>
            </a:r>
            <a:endParaRPr lang="en-US" sz="1500" dirty="0"/>
          </a:p>
          <a:p>
            <a:r>
              <a:rPr lang="en-US" dirty="0"/>
              <a:t>As an abstract entity, intelligence is not directly measurable</a:t>
            </a:r>
            <a:endParaRPr lang="en-US" sz="1600" dirty="0"/>
          </a:p>
          <a:p>
            <a:pPr lvl="1"/>
            <a:r>
              <a:rPr lang="en-US" dirty="0"/>
              <a:t>However, the IQ score is an index generated from an analytical and pattern-matching test, and is used to quantify intelligence</a:t>
            </a:r>
            <a:endParaRPr lang="en-US" sz="1500" dirty="0"/>
          </a:p>
          <a:p>
            <a:pPr lvl="1"/>
            <a:r>
              <a:rPr lang="en-US" dirty="0"/>
              <a:t>Intelligence is a construct, IQ is a variable that measures intelligence</a:t>
            </a:r>
            <a:endParaRPr lang="en-US" sz="1500" dirty="0"/>
          </a:p>
          <a:p>
            <a:endParaRPr lang="en-US" dirty="0"/>
          </a:p>
        </p:txBody>
      </p:sp>
    </p:spTree>
    <p:extLst>
      <p:ext uri="{BB962C8B-B14F-4D97-AF65-F5344CB8AC3E}">
        <p14:creationId xmlns:p14="http://schemas.microsoft.com/office/powerpoint/2010/main" val="2556838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041E9-E743-254D-84F8-1BDE89C8D540}"/>
              </a:ext>
            </a:extLst>
          </p:cNvPr>
          <p:cNvSpPr>
            <a:spLocks noGrp="1"/>
          </p:cNvSpPr>
          <p:nvPr>
            <p:ph type="title"/>
          </p:nvPr>
        </p:nvSpPr>
        <p:spPr/>
        <p:txBody>
          <a:bodyPr/>
          <a:lstStyle/>
          <a:p>
            <a:r>
              <a:rPr lang="en-US" dirty="0"/>
              <a:t>Types of Variables</a:t>
            </a:r>
          </a:p>
        </p:txBody>
      </p:sp>
      <p:sp>
        <p:nvSpPr>
          <p:cNvPr id="3" name="Content Placeholder 2">
            <a:extLst>
              <a:ext uri="{FF2B5EF4-FFF2-40B4-BE49-F238E27FC236}">
                <a16:creationId xmlns:a16="http://schemas.microsoft.com/office/drawing/2014/main" id="{655EBDB0-E52A-1F4B-9992-A81585743DB9}"/>
              </a:ext>
            </a:extLst>
          </p:cNvPr>
          <p:cNvSpPr>
            <a:spLocks noGrp="1"/>
          </p:cNvSpPr>
          <p:nvPr>
            <p:ph idx="1"/>
          </p:nvPr>
        </p:nvSpPr>
        <p:spPr/>
        <p:txBody>
          <a:bodyPr/>
          <a:lstStyle/>
          <a:p>
            <a:r>
              <a:rPr lang="en-US" dirty="0"/>
              <a:t>Classifying Variables</a:t>
            </a:r>
            <a:endParaRPr lang="en-US" sz="1600" dirty="0"/>
          </a:p>
          <a:p>
            <a:pPr lvl="1"/>
            <a:r>
              <a:rPr lang="en-US" b="1" dirty="0"/>
              <a:t>Independent</a:t>
            </a:r>
            <a:r>
              <a:rPr lang="en-US" dirty="0"/>
              <a:t> variables explain other variables</a:t>
            </a:r>
            <a:endParaRPr lang="en-US" sz="1400" dirty="0"/>
          </a:p>
          <a:p>
            <a:pPr lvl="1"/>
            <a:r>
              <a:rPr lang="en-US" b="1" dirty="0"/>
              <a:t>Dependent</a:t>
            </a:r>
            <a:r>
              <a:rPr lang="en-US" dirty="0"/>
              <a:t> variables are explained by independent variables</a:t>
            </a:r>
            <a:endParaRPr lang="en-US" sz="1400" dirty="0"/>
          </a:p>
          <a:p>
            <a:pPr lvl="1"/>
            <a:r>
              <a:rPr lang="en-US" b="1" dirty="0"/>
              <a:t>Mediating</a:t>
            </a:r>
            <a:r>
              <a:rPr lang="en-US" dirty="0"/>
              <a:t> variables are dependent variables that also explain other variables</a:t>
            </a:r>
            <a:endParaRPr lang="en-US" sz="1400" dirty="0"/>
          </a:p>
          <a:p>
            <a:pPr lvl="1"/>
            <a:r>
              <a:rPr lang="en-US" b="1" dirty="0"/>
              <a:t>Moderating</a:t>
            </a:r>
            <a:r>
              <a:rPr lang="en-US" dirty="0"/>
              <a:t> variables influence the relationship between independent and dependent variables</a:t>
            </a:r>
            <a:endParaRPr lang="en-US" sz="1400" dirty="0"/>
          </a:p>
          <a:p>
            <a:pPr lvl="1"/>
            <a:r>
              <a:rPr lang="en-US" b="1" dirty="0"/>
              <a:t>Control </a:t>
            </a:r>
            <a:r>
              <a:rPr lang="en-US" dirty="0"/>
              <a:t>variables must be controlled for in a study to prevent them from impacting other variables</a:t>
            </a:r>
            <a:endParaRPr lang="en-US" sz="1400" dirty="0"/>
          </a:p>
          <a:p>
            <a:endParaRPr lang="en-US" dirty="0"/>
          </a:p>
        </p:txBody>
      </p:sp>
    </p:spTree>
    <p:extLst>
      <p:ext uri="{BB962C8B-B14F-4D97-AF65-F5344CB8AC3E}">
        <p14:creationId xmlns:p14="http://schemas.microsoft.com/office/powerpoint/2010/main" val="1029297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48D1B-8792-BE41-9BB0-A20383745617}"/>
              </a:ext>
            </a:extLst>
          </p:cNvPr>
          <p:cNvSpPr>
            <a:spLocks noGrp="1"/>
          </p:cNvSpPr>
          <p:nvPr>
            <p:ph type="title"/>
          </p:nvPr>
        </p:nvSpPr>
        <p:spPr/>
        <p:txBody>
          <a:bodyPr/>
          <a:lstStyle/>
          <a:p>
            <a:r>
              <a:rPr lang="en-US" dirty="0"/>
              <a:t>Propositions and Hypotheses</a:t>
            </a:r>
          </a:p>
        </p:txBody>
      </p:sp>
      <p:sp>
        <p:nvSpPr>
          <p:cNvPr id="3" name="Content Placeholder 2">
            <a:extLst>
              <a:ext uri="{FF2B5EF4-FFF2-40B4-BE49-F238E27FC236}">
                <a16:creationId xmlns:a16="http://schemas.microsoft.com/office/drawing/2014/main" id="{30B3EC60-E8E4-724E-A83A-4B9A413E5398}"/>
              </a:ext>
            </a:extLst>
          </p:cNvPr>
          <p:cNvSpPr>
            <a:spLocks noGrp="1"/>
          </p:cNvSpPr>
          <p:nvPr>
            <p:ph idx="1"/>
          </p:nvPr>
        </p:nvSpPr>
        <p:spPr/>
        <p:txBody>
          <a:bodyPr/>
          <a:lstStyle/>
          <a:p>
            <a:r>
              <a:rPr lang="en-US" dirty="0"/>
              <a:t>Propositions and Constructs exist on the Theoretical plane. </a:t>
            </a:r>
            <a:endParaRPr lang="en-US" sz="1600" dirty="0"/>
          </a:p>
          <a:p>
            <a:r>
              <a:rPr lang="en-US" dirty="0"/>
              <a:t>Hypotheses and variables exist on the Empirical Plane.</a:t>
            </a:r>
            <a:endParaRPr lang="en-US" sz="1600" dirty="0"/>
          </a:p>
          <a:p>
            <a:r>
              <a:rPr lang="en-US" dirty="0"/>
              <a:t>The two levels are important because abstract thought can occur at the Theoretical plane, but abstract constructs cannot be directly tested. Once work has been done at the Theoretical plane, variables can be discovered that can be used to indirectly test these constructs and their relationships with other constructs. This work is done at the Empirical plane.</a:t>
            </a:r>
            <a:endParaRPr lang="en-US" sz="1600" dirty="0"/>
          </a:p>
          <a:p>
            <a:endParaRPr lang="en-US" dirty="0"/>
          </a:p>
        </p:txBody>
      </p:sp>
    </p:spTree>
    <p:extLst>
      <p:ext uri="{BB962C8B-B14F-4D97-AF65-F5344CB8AC3E}">
        <p14:creationId xmlns:p14="http://schemas.microsoft.com/office/powerpoint/2010/main" val="2075895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8EB19-D73A-704B-AAB3-065D3D648D16}"/>
              </a:ext>
            </a:extLst>
          </p:cNvPr>
          <p:cNvSpPr>
            <a:spLocks noGrp="1"/>
          </p:cNvSpPr>
          <p:nvPr>
            <p:ph type="title"/>
          </p:nvPr>
        </p:nvSpPr>
        <p:spPr/>
        <p:txBody>
          <a:bodyPr/>
          <a:lstStyle/>
          <a:p>
            <a:r>
              <a:rPr lang="en-US" dirty="0"/>
              <a:t>Hypothesis definition</a:t>
            </a:r>
          </a:p>
        </p:txBody>
      </p:sp>
      <p:sp>
        <p:nvSpPr>
          <p:cNvPr id="3" name="Content Placeholder 2">
            <a:extLst>
              <a:ext uri="{FF2B5EF4-FFF2-40B4-BE49-F238E27FC236}">
                <a16:creationId xmlns:a16="http://schemas.microsoft.com/office/drawing/2014/main" id="{9A98A6C1-D24C-024E-8A88-AEA2F2257285}"/>
              </a:ext>
            </a:extLst>
          </p:cNvPr>
          <p:cNvSpPr>
            <a:spLocks noGrp="1"/>
          </p:cNvSpPr>
          <p:nvPr>
            <p:ph idx="1"/>
          </p:nvPr>
        </p:nvSpPr>
        <p:spPr/>
        <p:txBody>
          <a:bodyPr/>
          <a:lstStyle/>
          <a:p>
            <a:r>
              <a:rPr lang="en-US" dirty="0"/>
              <a:t>A testable declarative statement that compares two variables and has direction and causality.</a:t>
            </a:r>
          </a:p>
          <a:p>
            <a:r>
              <a:rPr lang="en-US" dirty="0"/>
              <a:t>Frequently written as if/then statements.</a:t>
            </a:r>
          </a:p>
          <a:p>
            <a:pPr lvl="1"/>
            <a:r>
              <a:rPr lang="en-US" dirty="0"/>
              <a:t>If &lt;independent variable&gt; goes up/down, then &lt;dependent variable&gt; will go up/down</a:t>
            </a:r>
          </a:p>
          <a:p>
            <a:r>
              <a:rPr lang="en-US" dirty="0"/>
              <a:t>Note that in order to be testable it has to have variables, not constructs</a:t>
            </a:r>
          </a:p>
          <a:p>
            <a:r>
              <a:rPr lang="en-US" dirty="0"/>
              <a:t>Causality means that changes in the independent variable will cause changes in the dependent variable</a:t>
            </a:r>
          </a:p>
          <a:p>
            <a:r>
              <a:rPr lang="en-US" dirty="0"/>
              <a:t>Direction means that the independent variable changes the dependent variable, and not the other way around</a:t>
            </a:r>
          </a:p>
        </p:txBody>
      </p:sp>
    </p:spTree>
    <p:extLst>
      <p:ext uri="{BB962C8B-B14F-4D97-AF65-F5344CB8AC3E}">
        <p14:creationId xmlns:p14="http://schemas.microsoft.com/office/powerpoint/2010/main" val="2678351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87A96-9D68-2649-9B30-CC4938C610ED}"/>
              </a:ext>
            </a:extLst>
          </p:cNvPr>
          <p:cNvSpPr>
            <a:spLocks noGrp="1"/>
          </p:cNvSpPr>
          <p:nvPr>
            <p:ph type="title"/>
          </p:nvPr>
        </p:nvSpPr>
        <p:spPr/>
        <p:txBody>
          <a:bodyPr/>
          <a:lstStyle/>
          <a:p>
            <a:r>
              <a:rPr lang="en-US" dirty="0"/>
              <a:t>Strong hypotheses</a:t>
            </a:r>
          </a:p>
        </p:txBody>
      </p:sp>
      <p:sp>
        <p:nvSpPr>
          <p:cNvPr id="3" name="Content Placeholder 2">
            <a:extLst>
              <a:ext uri="{FF2B5EF4-FFF2-40B4-BE49-F238E27FC236}">
                <a16:creationId xmlns:a16="http://schemas.microsoft.com/office/drawing/2014/main" id="{D318AD90-5D8A-BD4E-85C3-2383CECB9F16}"/>
              </a:ext>
            </a:extLst>
          </p:cNvPr>
          <p:cNvSpPr>
            <a:spLocks noGrp="1"/>
          </p:cNvSpPr>
          <p:nvPr>
            <p:ph idx="1"/>
          </p:nvPr>
        </p:nvSpPr>
        <p:spPr/>
        <p:txBody>
          <a:bodyPr/>
          <a:lstStyle/>
          <a:p>
            <a:pPr lvl="0"/>
            <a:r>
              <a:rPr lang="en-US" dirty="0"/>
              <a:t>Strong Hypotheses</a:t>
            </a:r>
            <a:endParaRPr lang="en-US" sz="1600" dirty="0"/>
          </a:p>
          <a:p>
            <a:pPr lvl="1"/>
            <a:r>
              <a:rPr lang="en-US" dirty="0"/>
              <a:t>Strong hypotheses indicate direction and causality</a:t>
            </a:r>
            <a:endParaRPr lang="en-US" sz="1400" dirty="0"/>
          </a:p>
          <a:p>
            <a:pPr lvl="1"/>
            <a:r>
              <a:rPr lang="en-US" dirty="0"/>
              <a:t>Strong example:</a:t>
            </a:r>
            <a:endParaRPr lang="en-US" sz="1400" dirty="0"/>
          </a:p>
          <a:p>
            <a:pPr lvl="2"/>
            <a:r>
              <a:rPr lang="en-US" dirty="0"/>
              <a:t>“Students’ IQ scores have positive effects on their grades!” specifies direction (IQ scores have </a:t>
            </a:r>
            <a:r>
              <a:rPr lang="en-US" b="1" dirty="0"/>
              <a:t>positive</a:t>
            </a:r>
            <a:r>
              <a:rPr lang="en-US" dirty="0"/>
              <a:t> effects) and causality (IQ effects achievement, not the reverse)</a:t>
            </a:r>
            <a:endParaRPr lang="en-US" sz="1200" dirty="0"/>
          </a:p>
          <a:p>
            <a:pPr lvl="1"/>
            <a:r>
              <a:rPr lang="en-US" dirty="0"/>
              <a:t>Weak example:</a:t>
            </a:r>
            <a:endParaRPr lang="en-US" sz="1400" dirty="0"/>
          </a:p>
          <a:p>
            <a:pPr lvl="2"/>
            <a:r>
              <a:rPr lang="en-US" dirty="0"/>
              <a:t>“Students’ IQ scores are related to their grades” defines neither direction or causality. </a:t>
            </a:r>
            <a:endParaRPr lang="en-US" sz="1200" dirty="0"/>
          </a:p>
          <a:p>
            <a:pPr lvl="2"/>
            <a:r>
              <a:rPr lang="en-US" dirty="0"/>
              <a:t>We state that they are related, but which impacts the other? In a positive way or negative way?</a:t>
            </a:r>
            <a:endParaRPr lang="en-US" sz="1200" dirty="0"/>
          </a:p>
          <a:p>
            <a:endParaRPr lang="en-US" dirty="0"/>
          </a:p>
        </p:txBody>
      </p:sp>
    </p:spTree>
    <p:extLst>
      <p:ext uri="{BB962C8B-B14F-4D97-AF65-F5344CB8AC3E}">
        <p14:creationId xmlns:p14="http://schemas.microsoft.com/office/powerpoint/2010/main" val="2478466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A882E-6A84-714F-B9B6-8C91FA0B4E65}"/>
              </a:ext>
            </a:extLst>
          </p:cNvPr>
          <p:cNvSpPr>
            <a:spLocks noGrp="1"/>
          </p:cNvSpPr>
          <p:nvPr>
            <p:ph type="title"/>
          </p:nvPr>
        </p:nvSpPr>
        <p:spPr/>
        <p:txBody>
          <a:bodyPr/>
          <a:lstStyle/>
          <a:p>
            <a:r>
              <a:rPr lang="en-US" dirty="0"/>
              <a:t>Idiographic explanations</a:t>
            </a:r>
          </a:p>
        </p:txBody>
      </p:sp>
      <p:sp>
        <p:nvSpPr>
          <p:cNvPr id="3" name="Content Placeholder 2">
            <a:extLst>
              <a:ext uri="{FF2B5EF4-FFF2-40B4-BE49-F238E27FC236}">
                <a16:creationId xmlns:a16="http://schemas.microsoft.com/office/drawing/2014/main" id="{0A9BEDE9-E91D-4B46-9F35-3B57941F8D8D}"/>
              </a:ext>
            </a:extLst>
          </p:cNvPr>
          <p:cNvSpPr>
            <a:spLocks noGrp="1"/>
          </p:cNvSpPr>
          <p:nvPr>
            <p:ph idx="1"/>
          </p:nvPr>
        </p:nvSpPr>
        <p:spPr/>
        <p:txBody>
          <a:bodyPr/>
          <a:lstStyle/>
          <a:p>
            <a:r>
              <a:rPr lang="en-US" dirty="0"/>
              <a:t>Explain a single situation or event in idiosyncratic detail. For example, you did poorly on an exam because: </a:t>
            </a:r>
            <a:endParaRPr lang="en-US" sz="1600" dirty="0"/>
          </a:p>
          <a:p>
            <a:pPr lvl="1"/>
            <a:r>
              <a:rPr lang="en-US" dirty="0"/>
              <a:t>you forgot that you had an exam on that day </a:t>
            </a:r>
            <a:endParaRPr lang="en-US" sz="1500" dirty="0"/>
          </a:p>
          <a:p>
            <a:pPr lvl="1"/>
            <a:r>
              <a:rPr lang="en-US" dirty="0"/>
              <a:t>you arrived late to the exam due to a traffic jam</a:t>
            </a:r>
            <a:endParaRPr lang="en-US" sz="1500" dirty="0"/>
          </a:p>
          <a:p>
            <a:pPr lvl="1"/>
            <a:r>
              <a:rPr lang="en-US" dirty="0"/>
              <a:t>you panicked midway through the exam</a:t>
            </a:r>
            <a:endParaRPr lang="en-US" sz="1500" dirty="0"/>
          </a:p>
          <a:p>
            <a:pPr lvl="1"/>
            <a:r>
              <a:rPr lang="en-US" dirty="0"/>
              <a:t>you had to work late the previous evening and could not study for the exam</a:t>
            </a:r>
            <a:endParaRPr lang="en-US" sz="1500" dirty="0"/>
          </a:p>
          <a:p>
            <a:pPr lvl="1"/>
            <a:r>
              <a:rPr lang="en-US" dirty="0"/>
              <a:t>your dog ate your text book. </a:t>
            </a:r>
            <a:endParaRPr lang="en-US" sz="1500" dirty="0"/>
          </a:p>
          <a:p>
            <a:r>
              <a:rPr lang="en-US" dirty="0"/>
              <a:t>The explanations may be detailed, accurate, and valid, but they may not apply to other similar situations, even involving the same person, and are hence not generalizable. </a:t>
            </a:r>
            <a:endParaRPr lang="en-US" sz="1600" dirty="0"/>
          </a:p>
          <a:p>
            <a:endParaRPr lang="en-US" dirty="0"/>
          </a:p>
        </p:txBody>
      </p:sp>
    </p:spTree>
    <p:extLst>
      <p:ext uri="{BB962C8B-B14F-4D97-AF65-F5344CB8AC3E}">
        <p14:creationId xmlns:p14="http://schemas.microsoft.com/office/powerpoint/2010/main" val="3183257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41F5-6C25-BA44-83A8-4DC3F126FBF8}"/>
              </a:ext>
            </a:extLst>
          </p:cNvPr>
          <p:cNvSpPr>
            <a:spLocks noGrp="1"/>
          </p:cNvSpPr>
          <p:nvPr>
            <p:ph type="title"/>
          </p:nvPr>
        </p:nvSpPr>
        <p:spPr/>
        <p:txBody>
          <a:bodyPr/>
          <a:lstStyle/>
          <a:p>
            <a:r>
              <a:rPr lang="en-US" dirty="0"/>
              <a:t>Nomothetic Explanations</a:t>
            </a:r>
          </a:p>
        </p:txBody>
      </p:sp>
      <p:sp>
        <p:nvSpPr>
          <p:cNvPr id="3" name="Content Placeholder 2">
            <a:extLst>
              <a:ext uri="{FF2B5EF4-FFF2-40B4-BE49-F238E27FC236}">
                <a16:creationId xmlns:a16="http://schemas.microsoft.com/office/drawing/2014/main" id="{211A7CC3-046A-054A-BE04-3AB2255CA039}"/>
              </a:ext>
            </a:extLst>
          </p:cNvPr>
          <p:cNvSpPr>
            <a:spLocks noGrp="1"/>
          </p:cNvSpPr>
          <p:nvPr>
            <p:ph idx="1"/>
          </p:nvPr>
        </p:nvSpPr>
        <p:spPr/>
        <p:txBody>
          <a:bodyPr/>
          <a:lstStyle/>
          <a:p>
            <a:r>
              <a:rPr lang="en-US" dirty="0"/>
              <a:t>Seek to explain a class of situations or events rather than a specific situation or event </a:t>
            </a:r>
            <a:endParaRPr lang="en-US" sz="1600" dirty="0"/>
          </a:p>
          <a:p>
            <a:r>
              <a:rPr lang="en-US" dirty="0"/>
              <a:t>Students who do poorly in exams do so because </a:t>
            </a:r>
            <a:endParaRPr lang="en-US" sz="1600" dirty="0"/>
          </a:p>
          <a:p>
            <a:pPr lvl="1"/>
            <a:r>
              <a:rPr lang="en-US" dirty="0"/>
              <a:t>they did not spend adequate time preparing for exams</a:t>
            </a:r>
            <a:endParaRPr lang="en-US" sz="1500" dirty="0"/>
          </a:p>
          <a:p>
            <a:pPr lvl="1"/>
            <a:r>
              <a:rPr lang="en-US" dirty="0"/>
              <a:t>they suffer from nervousness, attention- deficit, or some other medical disorder</a:t>
            </a:r>
            <a:endParaRPr lang="en-US" sz="1500" dirty="0"/>
          </a:p>
          <a:p>
            <a:r>
              <a:rPr lang="en-US" dirty="0"/>
              <a:t>Because nomothetic explanations are designed to be generalizable across situations, events, or people, they tend to be less precise, less complete, and less detailed. </a:t>
            </a:r>
            <a:endParaRPr lang="en-US" sz="1600" dirty="0"/>
          </a:p>
          <a:p>
            <a:r>
              <a:rPr lang="en-US" dirty="0"/>
              <a:t>They explain economically, using only a few explanatory variables. </a:t>
            </a:r>
            <a:endParaRPr lang="en-US" sz="1600" dirty="0"/>
          </a:p>
          <a:p>
            <a:endParaRPr lang="en-US" dirty="0"/>
          </a:p>
        </p:txBody>
      </p:sp>
    </p:spTree>
    <p:extLst>
      <p:ext uri="{BB962C8B-B14F-4D97-AF65-F5344CB8AC3E}">
        <p14:creationId xmlns:p14="http://schemas.microsoft.com/office/powerpoint/2010/main" val="120893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9AC77-CE35-634F-8E79-624886F10775}"/>
              </a:ext>
            </a:extLst>
          </p:cNvPr>
          <p:cNvSpPr>
            <a:spLocks noGrp="1"/>
          </p:cNvSpPr>
          <p:nvPr>
            <p:ph type="title"/>
          </p:nvPr>
        </p:nvSpPr>
        <p:spPr/>
        <p:txBody>
          <a:bodyPr/>
          <a:lstStyle/>
          <a:p>
            <a:r>
              <a:rPr lang="en-US" dirty="0"/>
              <a:t>Last week</a:t>
            </a:r>
          </a:p>
        </p:txBody>
      </p:sp>
      <p:sp>
        <p:nvSpPr>
          <p:cNvPr id="3" name="Content Placeholder 2">
            <a:extLst>
              <a:ext uri="{FF2B5EF4-FFF2-40B4-BE49-F238E27FC236}">
                <a16:creationId xmlns:a16="http://schemas.microsoft.com/office/drawing/2014/main" id="{5CCCD2C4-2791-2648-A5BC-3D48A1C7B034}"/>
              </a:ext>
            </a:extLst>
          </p:cNvPr>
          <p:cNvSpPr>
            <a:spLocks noGrp="1"/>
          </p:cNvSpPr>
          <p:nvPr>
            <p:ph idx="1"/>
          </p:nvPr>
        </p:nvSpPr>
        <p:spPr/>
        <p:txBody>
          <a:bodyPr/>
          <a:lstStyle/>
          <a:p>
            <a:pPr lvl="0"/>
            <a:r>
              <a:rPr lang="en-US" dirty="0"/>
              <a:t>Last week we discussed topic selection</a:t>
            </a:r>
            <a:endParaRPr lang="en-US" sz="1600" dirty="0"/>
          </a:p>
          <a:p>
            <a:pPr lvl="1"/>
            <a:r>
              <a:rPr lang="en-US" dirty="0"/>
              <a:t>If you have not already submitted your topic, you need to do so</a:t>
            </a:r>
            <a:endParaRPr lang="en-US" sz="1400" dirty="0"/>
          </a:p>
          <a:p>
            <a:pPr lvl="1"/>
            <a:r>
              <a:rPr lang="en-US" dirty="0"/>
              <a:t>Topic selection is critical, and it can be harder than it looks</a:t>
            </a:r>
            <a:endParaRPr lang="en-US" sz="1400" dirty="0"/>
          </a:p>
          <a:p>
            <a:pPr lvl="1"/>
            <a:r>
              <a:rPr lang="en-US" dirty="0"/>
              <a:t>Be certain when you select your topic that you have given some thought to</a:t>
            </a:r>
            <a:endParaRPr lang="en-US" sz="1400" dirty="0"/>
          </a:p>
          <a:p>
            <a:pPr lvl="2"/>
            <a:r>
              <a:rPr lang="en-US" dirty="0"/>
              <a:t>Are you able to accomplish this in the time allotted?</a:t>
            </a:r>
            <a:endParaRPr lang="en-US" sz="1200" dirty="0"/>
          </a:p>
          <a:p>
            <a:pPr lvl="2"/>
            <a:r>
              <a:rPr lang="en-US" dirty="0"/>
              <a:t>Is the data you’ll need available?</a:t>
            </a:r>
            <a:endParaRPr lang="en-US" sz="1200" dirty="0"/>
          </a:p>
          <a:p>
            <a:pPr lvl="2"/>
            <a:r>
              <a:rPr lang="en-US" dirty="0"/>
              <a:t>Do you have access to everything you’ll need to accomplish this topic successfully?</a:t>
            </a:r>
            <a:endParaRPr lang="en-US" sz="1200" dirty="0"/>
          </a:p>
          <a:p>
            <a:pPr lvl="2"/>
            <a:r>
              <a:rPr lang="en-US" dirty="0"/>
              <a:t>If you answer ‘no’ to any of these questions, you may need to work more on topic selection</a:t>
            </a:r>
            <a:endParaRPr lang="en-US" sz="1200" dirty="0"/>
          </a:p>
          <a:p>
            <a:endParaRPr lang="en-US" dirty="0"/>
          </a:p>
        </p:txBody>
      </p:sp>
    </p:spTree>
    <p:extLst>
      <p:ext uri="{BB962C8B-B14F-4D97-AF65-F5344CB8AC3E}">
        <p14:creationId xmlns:p14="http://schemas.microsoft.com/office/powerpoint/2010/main" val="2186939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D75D-60E5-204A-BD52-DCAA1957A631}"/>
              </a:ext>
            </a:extLst>
          </p:cNvPr>
          <p:cNvSpPr>
            <a:spLocks noGrp="1"/>
          </p:cNvSpPr>
          <p:nvPr>
            <p:ph type="title"/>
          </p:nvPr>
        </p:nvSpPr>
        <p:spPr/>
        <p:txBody>
          <a:bodyPr/>
          <a:lstStyle/>
          <a:p>
            <a:r>
              <a:rPr lang="en-US" dirty="0"/>
              <a:t>Next week</a:t>
            </a:r>
          </a:p>
        </p:txBody>
      </p:sp>
      <p:sp>
        <p:nvSpPr>
          <p:cNvPr id="3" name="Content Placeholder 2">
            <a:extLst>
              <a:ext uri="{FF2B5EF4-FFF2-40B4-BE49-F238E27FC236}">
                <a16:creationId xmlns:a16="http://schemas.microsoft.com/office/drawing/2014/main" id="{CD559C5B-9C46-354B-9D9E-230F985925FC}"/>
              </a:ext>
            </a:extLst>
          </p:cNvPr>
          <p:cNvSpPr>
            <a:spLocks noGrp="1"/>
          </p:cNvSpPr>
          <p:nvPr>
            <p:ph idx="1"/>
          </p:nvPr>
        </p:nvSpPr>
        <p:spPr/>
        <p:txBody>
          <a:bodyPr/>
          <a:lstStyle/>
          <a:p>
            <a:r>
              <a:rPr lang="en-US" dirty="0"/>
              <a:t>Does and don’ts of </a:t>
            </a:r>
            <a:r>
              <a:rPr lang="en-US"/>
              <a:t>hypothesis writing</a:t>
            </a:r>
            <a:endParaRPr lang="en-US" dirty="0"/>
          </a:p>
        </p:txBody>
      </p:sp>
    </p:spTree>
    <p:extLst>
      <p:ext uri="{BB962C8B-B14F-4D97-AF65-F5344CB8AC3E}">
        <p14:creationId xmlns:p14="http://schemas.microsoft.com/office/powerpoint/2010/main" val="3597467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0F6FE-2F6D-C046-A6F5-5AFDBAD7E81B}"/>
              </a:ext>
            </a:extLst>
          </p:cNvPr>
          <p:cNvSpPr>
            <a:spLocks noGrp="1"/>
          </p:cNvSpPr>
          <p:nvPr>
            <p:ph type="title"/>
          </p:nvPr>
        </p:nvSpPr>
        <p:spPr/>
        <p:txBody>
          <a:bodyPr/>
          <a:lstStyle/>
          <a:p>
            <a:r>
              <a:rPr lang="en-US" dirty="0"/>
              <a:t>This week</a:t>
            </a:r>
          </a:p>
        </p:txBody>
      </p:sp>
      <p:sp>
        <p:nvSpPr>
          <p:cNvPr id="3" name="Content Placeholder 2">
            <a:extLst>
              <a:ext uri="{FF2B5EF4-FFF2-40B4-BE49-F238E27FC236}">
                <a16:creationId xmlns:a16="http://schemas.microsoft.com/office/drawing/2014/main" id="{59A2A982-4776-3642-9670-79E9904A8E1F}"/>
              </a:ext>
            </a:extLst>
          </p:cNvPr>
          <p:cNvSpPr>
            <a:spLocks noGrp="1"/>
          </p:cNvSpPr>
          <p:nvPr>
            <p:ph idx="1"/>
          </p:nvPr>
        </p:nvSpPr>
        <p:spPr/>
        <p:txBody>
          <a:bodyPr/>
          <a:lstStyle/>
          <a:p>
            <a:pPr lvl="0"/>
            <a:r>
              <a:rPr lang="en-US" dirty="0"/>
              <a:t>This week we will talk about Propositions and hypotheses</a:t>
            </a:r>
            <a:endParaRPr lang="en-US" sz="1600" dirty="0"/>
          </a:p>
          <a:p>
            <a:pPr lvl="1"/>
            <a:r>
              <a:rPr lang="en-US" dirty="0"/>
              <a:t>This is critical preparation for your hypothesis assignment</a:t>
            </a:r>
            <a:endParaRPr lang="en-US" sz="1400" dirty="0"/>
          </a:p>
          <a:p>
            <a:pPr lvl="2"/>
            <a:r>
              <a:rPr lang="en-US" dirty="0"/>
              <a:t>This week sets the baselines for what a hypothesis is and isn’t</a:t>
            </a:r>
            <a:endParaRPr lang="en-US" sz="1200" dirty="0"/>
          </a:p>
          <a:p>
            <a:r>
              <a:rPr lang="en-US" dirty="0"/>
              <a:t>Next week consists of guidelines for writing a hypothesis</a:t>
            </a:r>
            <a:endParaRPr lang="en-US" sz="1600" dirty="0"/>
          </a:p>
          <a:p>
            <a:endParaRPr lang="en-US" dirty="0"/>
          </a:p>
        </p:txBody>
      </p:sp>
    </p:spTree>
    <p:extLst>
      <p:ext uri="{BB962C8B-B14F-4D97-AF65-F5344CB8AC3E}">
        <p14:creationId xmlns:p14="http://schemas.microsoft.com/office/powerpoint/2010/main" val="936243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B695-4EF6-304E-A74C-4E7B07A0BA76}"/>
              </a:ext>
            </a:extLst>
          </p:cNvPr>
          <p:cNvSpPr>
            <a:spLocks noGrp="1"/>
          </p:cNvSpPr>
          <p:nvPr>
            <p:ph type="title"/>
          </p:nvPr>
        </p:nvSpPr>
        <p:spPr/>
        <p:txBody>
          <a:bodyPr/>
          <a:lstStyle/>
          <a:p>
            <a:r>
              <a:rPr lang="en-US" dirty="0"/>
              <a:t>Theoretical vs. Empirical planes</a:t>
            </a:r>
          </a:p>
        </p:txBody>
      </p:sp>
      <p:sp>
        <p:nvSpPr>
          <p:cNvPr id="3" name="Content Placeholder 2">
            <a:extLst>
              <a:ext uri="{FF2B5EF4-FFF2-40B4-BE49-F238E27FC236}">
                <a16:creationId xmlns:a16="http://schemas.microsoft.com/office/drawing/2014/main" id="{D390A216-D420-9743-B4D5-382175F92964}"/>
              </a:ext>
            </a:extLst>
          </p:cNvPr>
          <p:cNvSpPr>
            <a:spLocks noGrp="1"/>
          </p:cNvSpPr>
          <p:nvPr>
            <p:ph idx="1"/>
          </p:nvPr>
        </p:nvSpPr>
        <p:spPr/>
        <p:txBody>
          <a:bodyPr/>
          <a:lstStyle/>
          <a:p>
            <a:pPr lvl="0"/>
            <a:r>
              <a:rPr lang="en-US" dirty="0"/>
              <a:t>Let’s begin with discussing the two planes at which we think and work</a:t>
            </a:r>
            <a:endParaRPr lang="en-US" sz="1600" dirty="0"/>
          </a:p>
          <a:p>
            <a:pPr lvl="1"/>
            <a:r>
              <a:rPr lang="en-US" dirty="0"/>
              <a:t>The Theoretical Plane is where we think</a:t>
            </a:r>
            <a:endParaRPr lang="en-US" sz="1400" dirty="0"/>
          </a:p>
          <a:p>
            <a:pPr lvl="2"/>
            <a:r>
              <a:rPr lang="en-US" dirty="0"/>
              <a:t>Everything is abstract</a:t>
            </a:r>
            <a:endParaRPr lang="en-US" sz="1200" dirty="0"/>
          </a:p>
          <a:p>
            <a:pPr lvl="2"/>
            <a:r>
              <a:rPr lang="en-US" dirty="0"/>
              <a:t>Nothing can be directly measured</a:t>
            </a:r>
          </a:p>
          <a:p>
            <a:pPr lvl="2"/>
            <a:r>
              <a:rPr lang="en-US" dirty="0"/>
              <a:t>We think in terms of Propositions comparing Constructs</a:t>
            </a:r>
          </a:p>
          <a:p>
            <a:pPr lvl="1"/>
            <a:r>
              <a:rPr lang="en-US" dirty="0"/>
              <a:t>The Empirical Plane is where we work</a:t>
            </a:r>
            <a:endParaRPr lang="en-US" sz="1400" dirty="0"/>
          </a:p>
          <a:p>
            <a:pPr lvl="2"/>
            <a:r>
              <a:rPr lang="en-US" dirty="0"/>
              <a:t>Everything is concrete and defined</a:t>
            </a:r>
            <a:endParaRPr lang="en-US" sz="1200" dirty="0"/>
          </a:p>
          <a:p>
            <a:pPr lvl="2"/>
            <a:r>
              <a:rPr lang="en-US" dirty="0"/>
              <a:t>Everything can be measured</a:t>
            </a:r>
            <a:endParaRPr lang="en-US" sz="1200" dirty="0"/>
          </a:p>
          <a:p>
            <a:pPr lvl="2"/>
            <a:r>
              <a:rPr lang="en-US" dirty="0"/>
              <a:t>We think in terms of Hypotheses comparing Variables</a:t>
            </a:r>
            <a:endParaRPr lang="en-US" sz="1200" dirty="0"/>
          </a:p>
          <a:p>
            <a:pPr lvl="1"/>
            <a:endParaRPr lang="en-US" dirty="0"/>
          </a:p>
        </p:txBody>
      </p:sp>
    </p:spTree>
    <p:extLst>
      <p:ext uri="{BB962C8B-B14F-4D97-AF65-F5344CB8AC3E}">
        <p14:creationId xmlns:p14="http://schemas.microsoft.com/office/powerpoint/2010/main" val="2706902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9D227-59C3-3849-AC36-F70DFDD71AD7}"/>
              </a:ext>
            </a:extLst>
          </p:cNvPr>
          <p:cNvSpPr>
            <a:spLocks noGrp="1"/>
          </p:cNvSpPr>
          <p:nvPr>
            <p:ph type="title"/>
          </p:nvPr>
        </p:nvSpPr>
        <p:spPr/>
        <p:txBody>
          <a:bodyPr/>
          <a:lstStyle/>
          <a:p>
            <a:r>
              <a:rPr lang="en-US" dirty="0"/>
              <a:t>Constructs</a:t>
            </a:r>
          </a:p>
        </p:txBody>
      </p:sp>
      <p:sp>
        <p:nvSpPr>
          <p:cNvPr id="3" name="Content Placeholder 2">
            <a:extLst>
              <a:ext uri="{FF2B5EF4-FFF2-40B4-BE49-F238E27FC236}">
                <a16:creationId xmlns:a16="http://schemas.microsoft.com/office/drawing/2014/main" id="{7FE3F12F-89C1-DE45-BC87-C9732D5F70D0}"/>
              </a:ext>
            </a:extLst>
          </p:cNvPr>
          <p:cNvSpPr>
            <a:spLocks noGrp="1"/>
          </p:cNvSpPr>
          <p:nvPr>
            <p:ph idx="1"/>
          </p:nvPr>
        </p:nvSpPr>
        <p:spPr/>
        <p:txBody>
          <a:bodyPr/>
          <a:lstStyle/>
          <a:p>
            <a:r>
              <a:rPr lang="en-US" dirty="0"/>
              <a:t>A Construct is how we express our concepts in the Theoretical plane</a:t>
            </a:r>
            <a:endParaRPr lang="en-US" sz="1600" dirty="0"/>
          </a:p>
          <a:p>
            <a:pPr lvl="1"/>
            <a:r>
              <a:rPr lang="en-US" dirty="0"/>
              <a:t>An abstract concept that is specifically chosen or created to explain a given phenomenon</a:t>
            </a:r>
            <a:endParaRPr lang="en-US" sz="1400" dirty="0"/>
          </a:p>
          <a:p>
            <a:pPr lvl="1"/>
            <a:r>
              <a:rPr lang="en-US" dirty="0"/>
              <a:t>May be a simple concept or a combination of a set of related concepts</a:t>
            </a:r>
            <a:endParaRPr lang="en-US" sz="1400" dirty="0"/>
          </a:p>
          <a:p>
            <a:pPr lvl="2"/>
            <a:r>
              <a:rPr lang="en-US" dirty="0"/>
              <a:t>“Weight” is an example of a unidimensional construct</a:t>
            </a:r>
            <a:endParaRPr lang="en-US" sz="1300" dirty="0"/>
          </a:p>
          <a:p>
            <a:pPr lvl="1"/>
            <a:r>
              <a:rPr lang="en-US" dirty="0"/>
              <a:t>“Communication skill” is an example of a multi-dimensional construct</a:t>
            </a:r>
            <a:endParaRPr lang="en-US" sz="1400" dirty="0"/>
          </a:p>
          <a:p>
            <a:pPr lvl="2"/>
            <a:r>
              <a:rPr lang="en-US" dirty="0"/>
              <a:t>Communication Skill may consist of several underlying concepts</a:t>
            </a:r>
            <a:endParaRPr lang="en-US" sz="1300" dirty="0"/>
          </a:p>
          <a:p>
            <a:pPr lvl="3"/>
            <a:r>
              <a:rPr lang="en-US" dirty="0"/>
              <a:t>Vocabulary</a:t>
            </a:r>
            <a:endParaRPr lang="en-US" sz="1100" dirty="0"/>
          </a:p>
          <a:p>
            <a:pPr lvl="3"/>
            <a:r>
              <a:rPr lang="en-US" dirty="0"/>
              <a:t>Syntax</a:t>
            </a:r>
            <a:endParaRPr lang="en-US" sz="1100" dirty="0"/>
          </a:p>
          <a:p>
            <a:pPr lvl="3"/>
            <a:r>
              <a:rPr lang="en-US" dirty="0"/>
              <a:t>Spelling</a:t>
            </a:r>
            <a:endParaRPr lang="en-US" sz="1100" dirty="0"/>
          </a:p>
          <a:p>
            <a:endParaRPr lang="en-US" dirty="0"/>
          </a:p>
        </p:txBody>
      </p:sp>
    </p:spTree>
    <p:extLst>
      <p:ext uri="{BB962C8B-B14F-4D97-AF65-F5344CB8AC3E}">
        <p14:creationId xmlns:p14="http://schemas.microsoft.com/office/powerpoint/2010/main" val="101991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C5E5A-2C0C-9D4A-B50C-550FDCBC5F91}"/>
              </a:ext>
            </a:extLst>
          </p:cNvPr>
          <p:cNvSpPr>
            <a:spLocks noGrp="1"/>
          </p:cNvSpPr>
          <p:nvPr>
            <p:ph type="title"/>
          </p:nvPr>
        </p:nvSpPr>
        <p:spPr/>
        <p:txBody>
          <a:bodyPr/>
          <a:lstStyle/>
          <a:p>
            <a:r>
              <a:rPr lang="en-US" dirty="0"/>
              <a:t>Unidimensional vs multidimensional</a:t>
            </a:r>
          </a:p>
        </p:txBody>
      </p:sp>
      <p:sp>
        <p:nvSpPr>
          <p:cNvPr id="3" name="Content Placeholder 2">
            <a:extLst>
              <a:ext uri="{FF2B5EF4-FFF2-40B4-BE49-F238E27FC236}">
                <a16:creationId xmlns:a16="http://schemas.microsoft.com/office/drawing/2014/main" id="{5FD4A8F0-5495-7945-93AD-2796BD8C8CF6}"/>
              </a:ext>
            </a:extLst>
          </p:cNvPr>
          <p:cNvSpPr>
            <a:spLocks noGrp="1"/>
          </p:cNvSpPr>
          <p:nvPr>
            <p:ph idx="1"/>
          </p:nvPr>
        </p:nvSpPr>
        <p:spPr/>
        <p:txBody>
          <a:bodyPr>
            <a:normAutofit fontScale="92500" lnSpcReduction="10000"/>
          </a:bodyPr>
          <a:lstStyle/>
          <a:p>
            <a:r>
              <a:rPr lang="en-US" dirty="0"/>
              <a:t>Therefore:	</a:t>
            </a:r>
            <a:endParaRPr lang="en-US" sz="1700" dirty="0"/>
          </a:p>
          <a:p>
            <a:pPr lvl="1"/>
            <a:r>
              <a:rPr lang="en-US" b="1" dirty="0"/>
              <a:t>Unidimensional </a:t>
            </a:r>
            <a:r>
              <a:rPr lang="en-US" dirty="0"/>
              <a:t>constructs are those that are expected to have a single underlying dimension </a:t>
            </a:r>
            <a:endParaRPr lang="en-US" sz="1500" dirty="0"/>
          </a:p>
          <a:p>
            <a:pPr lvl="2"/>
            <a:r>
              <a:rPr lang="en-US" dirty="0"/>
              <a:t>These constructs can be measured using a single measure or test </a:t>
            </a:r>
            <a:endParaRPr lang="en-US" sz="1300" dirty="0"/>
          </a:p>
          <a:p>
            <a:pPr lvl="2"/>
            <a:r>
              <a:rPr lang="en-US" dirty="0"/>
              <a:t>Examples include simple constructs such as a person’s weight, wind speed, and probably even some complex constructs </a:t>
            </a:r>
            <a:endParaRPr lang="en-US" sz="1300" dirty="0"/>
          </a:p>
          <a:p>
            <a:pPr lvl="1"/>
            <a:r>
              <a:rPr lang="en-US" b="1" dirty="0"/>
              <a:t>Multidimensional </a:t>
            </a:r>
            <a:r>
              <a:rPr lang="en-US" dirty="0"/>
              <a:t>constructs consist of two or more underlying dimensions </a:t>
            </a:r>
            <a:endParaRPr lang="en-US" sz="1500" dirty="0"/>
          </a:p>
          <a:p>
            <a:pPr lvl="2"/>
            <a:r>
              <a:rPr lang="en-US" dirty="0"/>
              <a:t>if we conceptualize a person’s academic aptitude as consisting of two dimensions – mathematical and verbal ability – then academic aptitude is a multidimensional construct </a:t>
            </a:r>
            <a:endParaRPr lang="en-US" sz="1300" dirty="0"/>
          </a:p>
          <a:p>
            <a:r>
              <a:rPr lang="en-US" dirty="0"/>
              <a:t>Each of the underlying dimensions in this case must be measured separately</a:t>
            </a:r>
          </a:p>
          <a:p>
            <a:r>
              <a:rPr lang="en-US" dirty="0"/>
              <a:t>Remember that the Theoretical Plane is abstract</a:t>
            </a:r>
            <a:endParaRPr lang="en-US" sz="1600" dirty="0"/>
          </a:p>
          <a:p>
            <a:pPr lvl="1"/>
            <a:r>
              <a:rPr lang="en-US" dirty="0"/>
              <a:t>Concepts and constructs cannot be directly measured</a:t>
            </a:r>
            <a:endParaRPr lang="en-US" sz="1400" dirty="0"/>
          </a:p>
          <a:p>
            <a:pPr marL="0" indent="0">
              <a:buNone/>
            </a:pPr>
            <a:endParaRPr lang="en-US" sz="1700" dirty="0"/>
          </a:p>
          <a:p>
            <a:endParaRPr lang="en-US" dirty="0"/>
          </a:p>
        </p:txBody>
      </p:sp>
    </p:spTree>
    <p:extLst>
      <p:ext uri="{BB962C8B-B14F-4D97-AF65-F5344CB8AC3E}">
        <p14:creationId xmlns:p14="http://schemas.microsoft.com/office/powerpoint/2010/main" val="3330646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C15C5-EED8-F64F-BCB1-BB5740115FA6}"/>
              </a:ext>
            </a:extLst>
          </p:cNvPr>
          <p:cNvSpPr>
            <a:spLocks noGrp="1"/>
          </p:cNvSpPr>
          <p:nvPr>
            <p:ph type="title"/>
          </p:nvPr>
        </p:nvSpPr>
        <p:spPr/>
        <p:txBody>
          <a:bodyPr/>
          <a:lstStyle/>
          <a:p>
            <a:r>
              <a:rPr lang="en-US" dirty="0"/>
              <a:t>Nomological Network</a:t>
            </a:r>
          </a:p>
        </p:txBody>
      </p:sp>
      <p:sp>
        <p:nvSpPr>
          <p:cNvPr id="3" name="Content Placeholder 2">
            <a:extLst>
              <a:ext uri="{FF2B5EF4-FFF2-40B4-BE49-F238E27FC236}">
                <a16:creationId xmlns:a16="http://schemas.microsoft.com/office/drawing/2014/main" id="{E0B32C0B-0B16-494C-AEEB-E053F980E68B}"/>
              </a:ext>
            </a:extLst>
          </p:cNvPr>
          <p:cNvSpPr>
            <a:spLocks noGrp="1"/>
          </p:cNvSpPr>
          <p:nvPr>
            <p:ph idx="1"/>
          </p:nvPr>
        </p:nvSpPr>
        <p:spPr/>
        <p:txBody>
          <a:bodyPr/>
          <a:lstStyle/>
          <a:p>
            <a:r>
              <a:rPr lang="en-US" dirty="0"/>
              <a:t>What are we going to do with our Constructs? Propositions</a:t>
            </a:r>
            <a:endParaRPr lang="en-US" sz="1600" dirty="0"/>
          </a:p>
          <a:p>
            <a:r>
              <a:rPr lang="en-US" dirty="0"/>
              <a:t>A Nomological Network describes relationships between constructs</a:t>
            </a:r>
            <a:endParaRPr lang="en-US" sz="1600" dirty="0"/>
          </a:p>
          <a:p>
            <a:pPr lvl="1"/>
            <a:r>
              <a:rPr lang="en-US" dirty="0"/>
              <a:t>Example: Intelligence, moderated by effort, explains a student’s academic achievement, which explains their earning potential.</a:t>
            </a:r>
            <a:endParaRPr lang="en-US" sz="1500" dirty="0"/>
          </a:p>
          <a:p>
            <a:pPr lvl="2"/>
            <a:r>
              <a:rPr lang="en-US" dirty="0"/>
              <a:t>Intelligence, effort, academic achievement, and earning potential are all abstract constructs</a:t>
            </a:r>
            <a:endParaRPr lang="en-US" sz="1300" dirty="0"/>
          </a:p>
          <a:p>
            <a:pPr lvl="2"/>
            <a:r>
              <a:rPr lang="en-US" dirty="0"/>
              <a:t>None are directly measurable </a:t>
            </a:r>
            <a:endParaRPr lang="en-US" sz="1300" dirty="0"/>
          </a:p>
          <a:p>
            <a:pPr lvl="2"/>
            <a:r>
              <a:rPr lang="en-US" dirty="0"/>
              <a:t>The relationships we are asserting between these abstract constructs are our Propositions</a:t>
            </a:r>
            <a:endParaRPr lang="en-US" sz="1300" dirty="0"/>
          </a:p>
          <a:p>
            <a:endParaRPr lang="en-US" dirty="0"/>
          </a:p>
        </p:txBody>
      </p:sp>
    </p:spTree>
    <p:extLst>
      <p:ext uri="{BB962C8B-B14F-4D97-AF65-F5344CB8AC3E}">
        <p14:creationId xmlns:p14="http://schemas.microsoft.com/office/powerpoint/2010/main" val="4104941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34707-2ED1-3242-AB92-045665589E43}"/>
              </a:ext>
            </a:extLst>
          </p:cNvPr>
          <p:cNvSpPr>
            <a:spLocks noGrp="1"/>
          </p:cNvSpPr>
          <p:nvPr>
            <p:ph type="title"/>
          </p:nvPr>
        </p:nvSpPr>
        <p:spPr/>
        <p:txBody>
          <a:bodyPr/>
          <a:lstStyle/>
          <a:p>
            <a:r>
              <a:rPr lang="en-US" dirty="0"/>
              <a:t>Nomological Diagram</a:t>
            </a:r>
          </a:p>
        </p:txBody>
      </p:sp>
      <p:sp>
        <p:nvSpPr>
          <p:cNvPr id="6" name="Frame 5">
            <a:extLst>
              <a:ext uri="{FF2B5EF4-FFF2-40B4-BE49-F238E27FC236}">
                <a16:creationId xmlns:a16="http://schemas.microsoft.com/office/drawing/2014/main" id="{DDF2221F-9AC0-0341-B1B6-D826E50C9315}"/>
              </a:ext>
            </a:extLst>
          </p:cNvPr>
          <p:cNvSpPr/>
          <p:nvPr/>
        </p:nvSpPr>
        <p:spPr>
          <a:xfrm>
            <a:off x="2781300" y="4216400"/>
            <a:ext cx="2463800" cy="10033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a:extLst>
              <a:ext uri="{FF2B5EF4-FFF2-40B4-BE49-F238E27FC236}">
                <a16:creationId xmlns:a16="http://schemas.microsoft.com/office/drawing/2014/main" id="{D2ECBF27-155D-A843-ABAD-136A43F98D01}"/>
              </a:ext>
            </a:extLst>
          </p:cNvPr>
          <p:cNvSpPr/>
          <p:nvPr/>
        </p:nvSpPr>
        <p:spPr>
          <a:xfrm>
            <a:off x="5842000" y="4216400"/>
            <a:ext cx="2463800" cy="10033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ame 7">
            <a:extLst>
              <a:ext uri="{FF2B5EF4-FFF2-40B4-BE49-F238E27FC236}">
                <a16:creationId xmlns:a16="http://schemas.microsoft.com/office/drawing/2014/main" id="{C7FC690C-12B6-F04A-A88B-CE84D4559A0A}"/>
              </a:ext>
            </a:extLst>
          </p:cNvPr>
          <p:cNvSpPr/>
          <p:nvPr/>
        </p:nvSpPr>
        <p:spPr>
          <a:xfrm>
            <a:off x="8902700" y="4216400"/>
            <a:ext cx="2463800" cy="10033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FB12C3AC-3346-474A-8D09-C1D559E65592}"/>
              </a:ext>
            </a:extLst>
          </p:cNvPr>
          <p:cNvSpPr/>
          <p:nvPr/>
        </p:nvSpPr>
        <p:spPr>
          <a:xfrm>
            <a:off x="4421188" y="2825750"/>
            <a:ext cx="2463800" cy="10033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Straight Arrow Connector 10">
            <a:extLst>
              <a:ext uri="{FF2B5EF4-FFF2-40B4-BE49-F238E27FC236}">
                <a16:creationId xmlns:a16="http://schemas.microsoft.com/office/drawing/2014/main" id="{44F3EA82-7446-3A4F-B0DC-9190363C64BC}"/>
              </a:ext>
            </a:extLst>
          </p:cNvPr>
          <p:cNvCxnSpPr>
            <a:endCxn id="7" idx="1"/>
          </p:cNvCxnSpPr>
          <p:nvPr/>
        </p:nvCxnSpPr>
        <p:spPr>
          <a:xfrm>
            <a:off x="5245100" y="4718050"/>
            <a:ext cx="596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C85E180-CB2F-FF40-820F-BAD37B440006}"/>
              </a:ext>
            </a:extLst>
          </p:cNvPr>
          <p:cNvCxnSpPr>
            <a:stCxn id="7" idx="3"/>
          </p:cNvCxnSpPr>
          <p:nvPr/>
        </p:nvCxnSpPr>
        <p:spPr>
          <a:xfrm>
            <a:off x="8305800" y="4718050"/>
            <a:ext cx="596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57943F1-6F0F-BE46-9B9A-48287AA1E92B}"/>
              </a:ext>
            </a:extLst>
          </p:cNvPr>
          <p:cNvCxnSpPr/>
          <p:nvPr/>
        </p:nvCxnSpPr>
        <p:spPr>
          <a:xfrm flipV="1">
            <a:off x="5543550" y="3829050"/>
            <a:ext cx="0" cy="889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45EB34A-91F9-CC4D-A857-77E58BB38645}"/>
              </a:ext>
            </a:extLst>
          </p:cNvPr>
          <p:cNvSpPr txBox="1"/>
          <p:nvPr/>
        </p:nvSpPr>
        <p:spPr>
          <a:xfrm>
            <a:off x="3213100" y="4546600"/>
            <a:ext cx="1733550" cy="369332"/>
          </a:xfrm>
          <a:prstGeom prst="rect">
            <a:avLst/>
          </a:prstGeom>
          <a:noFill/>
        </p:spPr>
        <p:txBody>
          <a:bodyPr wrap="square" rtlCol="0">
            <a:spAutoFit/>
          </a:bodyPr>
          <a:lstStyle/>
          <a:p>
            <a:r>
              <a:rPr lang="en-US" dirty="0"/>
              <a:t>Intelligence</a:t>
            </a:r>
          </a:p>
        </p:txBody>
      </p:sp>
      <p:sp>
        <p:nvSpPr>
          <p:cNvPr id="18" name="TextBox 17">
            <a:extLst>
              <a:ext uri="{FF2B5EF4-FFF2-40B4-BE49-F238E27FC236}">
                <a16:creationId xmlns:a16="http://schemas.microsoft.com/office/drawing/2014/main" id="{199081E4-D743-E64C-B327-D39BAE364D5D}"/>
              </a:ext>
            </a:extLst>
          </p:cNvPr>
          <p:cNvSpPr txBox="1"/>
          <p:nvPr/>
        </p:nvSpPr>
        <p:spPr>
          <a:xfrm>
            <a:off x="6096000" y="4546600"/>
            <a:ext cx="2005013" cy="369332"/>
          </a:xfrm>
          <a:prstGeom prst="rect">
            <a:avLst/>
          </a:prstGeom>
          <a:noFill/>
        </p:spPr>
        <p:txBody>
          <a:bodyPr wrap="square" rtlCol="0">
            <a:spAutoFit/>
          </a:bodyPr>
          <a:lstStyle/>
          <a:p>
            <a:r>
              <a:rPr lang="en-US" dirty="0"/>
              <a:t>Academic Ach</a:t>
            </a:r>
          </a:p>
        </p:txBody>
      </p:sp>
      <p:sp>
        <p:nvSpPr>
          <p:cNvPr id="19" name="TextBox 18">
            <a:extLst>
              <a:ext uri="{FF2B5EF4-FFF2-40B4-BE49-F238E27FC236}">
                <a16:creationId xmlns:a16="http://schemas.microsoft.com/office/drawing/2014/main" id="{76ED0B8F-CD6D-2945-B0E5-2C1F69726C23}"/>
              </a:ext>
            </a:extLst>
          </p:cNvPr>
          <p:cNvSpPr txBox="1"/>
          <p:nvPr/>
        </p:nvSpPr>
        <p:spPr>
          <a:xfrm>
            <a:off x="9086850" y="4414838"/>
            <a:ext cx="2085975" cy="369332"/>
          </a:xfrm>
          <a:prstGeom prst="rect">
            <a:avLst/>
          </a:prstGeom>
          <a:noFill/>
        </p:spPr>
        <p:txBody>
          <a:bodyPr wrap="square" rtlCol="0">
            <a:spAutoFit/>
          </a:bodyPr>
          <a:lstStyle/>
          <a:p>
            <a:r>
              <a:rPr lang="en-US" dirty="0"/>
              <a:t>Earning Potential</a:t>
            </a:r>
          </a:p>
        </p:txBody>
      </p:sp>
      <p:sp>
        <p:nvSpPr>
          <p:cNvPr id="21" name="Content Placeholder 20">
            <a:extLst>
              <a:ext uri="{FF2B5EF4-FFF2-40B4-BE49-F238E27FC236}">
                <a16:creationId xmlns:a16="http://schemas.microsoft.com/office/drawing/2014/main" id="{68F3F562-B1A3-0F41-AF63-144EADFD1BB2}"/>
              </a:ext>
            </a:extLst>
          </p:cNvPr>
          <p:cNvSpPr>
            <a:spLocks noGrp="1"/>
          </p:cNvSpPr>
          <p:nvPr>
            <p:ph idx="1"/>
          </p:nvPr>
        </p:nvSpPr>
        <p:spPr/>
        <p:txBody>
          <a:bodyPr/>
          <a:lstStyle/>
          <a:p>
            <a:pPr marL="0" indent="0">
              <a:buNone/>
            </a:pPr>
            <a:endParaRPr lang="en-US" dirty="0"/>
          </a:p>
        </p:txBody>
      </p:sp>
      <p:sp>
        <p:nvSpPr>
          <p:cNvPr id="22" name="TextBox 21">
            <a:extLst>
              <a:ext uri="{FF2B5EF4-FFF2-40B4-BE49-F238E27FC236}">
                <a16:creationId xmlns:a16="http://schemas.microsoft.com/office/drawing/2014/main" id="{A8C699AE-65ED-5F44-B2ED-F0090A626111}"/>
              </a:ext>
            </a:extLst>
          </p:cNvPr>
          <p:cNvSpPr txBox="1"/>
          <p:nvPr/>
        </p:nvSpPr>
        <p:spPr>
          <a:xfrm>
            <a:off x="4643438" y="3043238"/>
            <a:ext cx="2028825" cy="369332"/>
          </a:xfrm>
          <a:prstGeom prst="rect">
            <a:avLst/>
          </a:prstGeom>
          <a:noFill/>
        </p:spPr>
        <p:txBody>
          <a:bodyPr wrap="square" rtlCol="0">
            <a:spAutoFit/>
          </a:bodyPr>
          <a:lstStyle/>
          <a:p>
            <a:r>
              <a:rPr lang="en-US" dirty="0"/>
              <a:t>	Effort</a:t>
            </a:r>
          </a:p>
        </p:txBody>
      </p:sp>
    </p:spTree>
    <p:extLst>
      <p:ext uri="{BB962C8B-B14F-4D97-AF65-F5344CB8AC3E}">
        <p14:creationId xmlns:p14="http://schemas.microsoft.com/office/powerpoint/2010/main" val="1822318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A09E-6900-AF4A-9968-61B539CF047A}"/>
              </a:ext>
            </a:extLst>
          </p:cNvPr>
          <p:cNvSpPr>
            <a:spLocks noGrp="1"/>
          </p:cNvSpPr>
          <p:nvPr>
            <p:ph type="title"/>
          </p:nvPr>
        </p:nvSpPr>
        <p:spPr/>
        <p:txBody>
          <a:bodyPr/>
          <a:lstStyle/>
          <a:p>
            <a:r>
              <a:rPr lang="en-US" dirty="0"/>
              <a:t>Propositions</a:t>
            </a:r>
          </a:p>
        </p:txBody>
      </p:sp>
      <p:sp>
        <p:nvSpPr>
          <p:cNvPr id="3" name="Content Placeholder 2">
            <a:extLst>
              <a:ext uri="{FF2B5EF4-FFF2-40B4-BE49-F238E27FC236}">
                <a16:creationId xmlns:a16="http://schemas.microsoft.com/office/drawing/2014/main" id="{9A8AC069-A7C7-C047-A94E-967DFF35E01F}"/>
              </a:ext>
            </a:extLst>
          </p:cNvPr>
          <p:cNvSpPr>
            <a:spLocks noGrp="1"/>
          </p:cNvSpPr>
          <p:nvPr>
            <p:ph idx="1"/>
          </p:nvPr>
        </p:nvSpPr>
        <p:spPr/>
        <p:txBody>
          <a:bodyPr/>
          <a:lstStyle/>
          <a:p>
            <a:r>
              <a:rPr lang="en-US" dirty="0"/>
              <a:t>The assertion of the relationships between constructs shown in a nomological network is called a Proposition</a:t>
            </a:r>
            <a:endParaRPr lang="en-US" sz="1600" dirty="0"/>
          </a:p>
          <a:p>
            <a:pPr lvl="1"/>
            <a:r>
              <a:rPr lang="en-US" dirty="0"/>
              <a:t>It is not adequate to identify key concepts and constructs underlying the target phenomenon or behavior</a:t>
            </a:r>
            <a:endParaRPr lang="en-US" sz="1500" dirty="0"/>
          </a:p>
          <a:p>
            <a:pPr lvl="1"/>
            <a:r>
              <a:rPr lang="en-US" dirty="0"/>
              <a:t>We must also identify and state patterns of relationships between these constructs</a:t>
            </a:r>
            <a:endParaRPr lang="en-US" sz="1500" dirty="0"/>
          </a:p>
          <a:p>
            <a:pPr lvl="1"/>
            <a:r>
              <a:rPr lang="en-US" dirty="0"/>
              <a:t>A </a:t>
            </a:r>
            <a:r>
              <a:rPr lang="en-US" b="1" dirty="0"/>
              <a:t>Proposition </a:t>
            </a:r>
            <a:r>
              <a:rPr lang="en-US" dirty="0"/>
              <a:t>is a tentative and conjectural relationship between constructs that is stated in a declarative form</a:t>
            </a:r>
            <a:endParaRPr lang="en-US" sz="1500" dirty="0"/>
          </a:p>
          <a:p>
            <a:pPr lvl="1"/>
            <a:r>
              <a:rPr lang="en-US" dirty="0"/>
              <a:t>The declarative statement does not have to be true, but must be testable using data</a:t>
            </a:r>
            <a:endParaRPr lang="en-US" sz="1500" dirty="0"/>
          </a:p>
          <a:p>
            <a:endParaRPr lang="en-US" dirty="0"/>
          </a:p>
        </p:txBody>
      </p:sp>
    </p:spTree>
    <p:extLst>
      <p:ext uri="{BB962C8B-B14F-4D97-AF65-F5344CB8AC3E}">
        <p14:creationId xmlns:p14="http://schemas.microsoft.com/office/powerpoint/2010/main" val="6152456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100</TotalTime>
  <Words>1324</Words>
  <Application>Microsoft Macintosh PowerPoint</Application>
  <PresentationFormat>Widescreen</PresentationFormat>
  <Paragraphs>137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Wisp</vt:lpstr>
      <vt:lpstr>Propositions and Hypotheses</vt:lpstr>
      <vt:lpstr>Last week</vt:lpstr>
      <vt:lpstr>This week</vt:lpstr>
      <vt:lpstr>Theoretical vs. Empirical planes</vt:lpstr>
      <vt:lpstr>Constructs</vt:lpstr>
      <vt:lpstr>Unidimensional vs multidimensional</vt:lpstr>
      <vt:lpstr>Nomological Network</vt:lpstr>
      <vt:lpstr>Nomological Diagram</vt:lpstr>
      <vt:lpstr>Propositions</vt:lpstr>
      <vt:lpstr>Transitioning to Empirical Plane</vt:lpstr>
      <vt:lpstr>Definitions</vt:lpstr>
      <vt:lpstr>Operationalization</vt:lpstr>
      <vt:lpstr>Variables</vt:lpstr>
      <vt:lpstr>Types of Variables</vt:lpstr>
      <vt:lpstr>Propositions and Hypotheses</vt:lpstr>
      <vt:lpstr>Hypothesis definition</vt:lpstr>
      <vt:lpstr>Strong hypotheses</vt:lpstr>
      <vt:lpstr>Idiographic explanations</vt:lpstr>
      <vt:lpstr>Nomothetic Explanations</vt:lpstr>
      <vt:lpstr>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Propositions and Hypotheses</dc:title>
  <dc:creator>Arnie Miles</dc:creator>
  <cp:lastModifiedBy>Arnie Miles</cp:lastModifiedBy>
  <cp:revision>5</cp:revision>
  <dcterms:created xsi:type="dcterms:W3CDTF">2020-07-01T17:35:30Z</dcterms:created>
  <dcterms:modified xsi:type="dcterms:W3CDTF">2020-07-01T19:15:35Z</dcterms:modified>
</cp:coreProperties>
</file>