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3"/>
  </p:normalViewPr>
  <p:slideViewPr>
    <p:cSldViewPr snapToGrid="0" snapToObjects="1">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7/2/20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7/2/20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47A-F66C-F547-BD74-037C9C280175}"/>
              </a:ext>
            </a:extLst>
          </p:cNvPr>
          <p:cNvSpPr>
            <a:spLocks noGrp="1"/>
          </p:cNvSpPr>
          <p:nvPr>
            <p:ph type="ctrTitle"/>
          </p:nvPr>
        </p:nvSpPr>
        <p:spPr/>
        <p:txBody>
          <a:bodyPr/>
          <a:lstStyle/>
          <a:p>
            <a:r>
              <a:rPr lang="en-US" dirty="0"/>
              <a:t>Topic 4, hypothesis Guidelines</a:t>
            </a:r>
          </a:p>
        </p:txBody>
      </p:sp>
      <p:sp>
        <p:nvSpPr>
          <p:cNvPr id="3" name="Subtitle 2">
            <a:extLst>
              <a:ext uri="{FF2B5EF4-FFF2-40B4-BE49-F238E27FC236}">
                <a16:creationId xmlns:a16="http://schemas.microsoft.com/office/drawing/2014/main" id="{0006440A-A481-964A-81B9-524653C393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463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6</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When making a comparison, state the variables to be compared.</a:t>
            </a:r>
            <a:endParaRPr lang="en-US" sz="1800" dirty="0">
              <a:effectLst/>
            </a:endParaRPr>
          </a:p>
          <a:p>
            <a:pPr lvl="1"/>
            <a:r>
              <a:rPr lang="en-US" dirty="0">
                <a:effectLst/>
              </a:rPr>
              <a:t>Poor Example:</a:t>
            </a:r>
            <a:endParaRPr lang="en-US" sz="1600" dirty="0">
              <a:effectLst/>
            </a:endParaRPr>
          </a:p>
          <a:p>
            <a:pPr lvl="2"/>
            <a:r>
              <a:rPr lang="en-US" dirty="0">
                <a:effectLst/>
              </a:rPr>
              <a:t>Low-achieving primary-grade students are more dependent on adults for psychological support.</a:t>
            </a:r>
            <a:endParaRPr lang="en-US" sz="1400" dirty="0">
              <a:effectLst/>
            </a:endParaRPr>
          </a:p>
          <a:p>
            <a:pPr lvl="1"/>
            <a:r>
              <a:rPr lang="en-US" dirty="0">
                <a:effectLst/>
              </a:rPr>
              <a:t>Improved example:</a:t>
            </a:r>
            <a:endParaRPr lang="en-US" sz="1600" dirty="0">
              <a:effectLst/>
            </a:endParaRPr>
          </a:p>
          <a:p>
            <a:pPr lvl="2"/>
            <a:r>
              <a:rPr lang="en-US" dirty="0">
                <a:effectLst/>
              </a:rPr>
              <a:t>Low-achieving primary-grade students are more dependent on adults for psychological support </a:t>
            </a:r>
            <a:r>
              <a:rPr lang="en-US" u="sng" dirty="0">
                <a:effectLst/>
              </a:rPr>
              <a:t>than are </a:t>
            </a:r>
            <a:r>
              <a:rPr lang="en-US" dirty="0">
                <a:effectLst/>
              </a:rPr>
              <a:t>average achievers.</a:t>
            </a:r>
            <a:endParaRPr lang="en-US" sz="1400" dirty="0">
              <a:effectLst/>
            </a:endParaRPr>
          </a:p>
          <a:p>
            <a:pPr lvl="2"/>
            <a:r>
              <a:rPr lang="en-US" dirty="0">
                <a:effectLst/>
              </a:rPr>
              <a:t>Low-achieving primary –grade students are more dependent on adults for psychological support </a:t>
            </a:r>
            <a:r>
              <a:rPr lang="en-US" u="sng" dirty="0">
                <a:effectLst/>
              </a:rPr>
              <a:t>than are </a:t>
            </a:r>
            <a:r>
              <a:rPr lang="en-US" dirty="0">
                <a:effectLst/>
              </a:rPr>
              <a:t>low-achieving intermediate grade students</a:t>
            </a:r>
            <a:endParaRPr lang="en-US" sz="1400" dirty="0">
              <a:effectLst/>
            </a:endParaRPr>
          </a:p>
        </p:txBody>
      </p:sp>
    </p:spTree>
    <p:extLst>
      <p:ext uri="{BB962C8B-B14F-4D97-AF65-F5344CB8AC3E}">
        <p14:creationId xmlns:p14="http://schemas.microsoft.com/office/powerpoint/2010/main" val="379655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7</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Because most hypotheses are about the behavior of groups, plural forms should usually be used.</a:t>
            </a:r>
            <a:endParaRPr lang="en-US" sz="1800" dirty="0">
              <a:effectLst/>
            </a:endParaRPr>
          </a:p>
          <a:p>
            <a:pPr lvl="1"/>
            <a:r>
              <a:rPr lang="en-US" dirty="0">
                <a:effectLst/>
              </a:rPr>
              <a:t>Poor Example</a:t>
            </a:r>
            <a:endParaRPr lang="en-US" sz="1600" dirty="0">
              <a:effectLst/>
            </a:endParaRPr>
          </a:p>
          <a:p>
            <a:pPr lvl="2"/>
            <a:r>
              <a:rPr lang="en-US" dirty="0">
                <a:effectLst/>
              </a:rPr>
              <a:t>Retirement satisfaction is greater when a husband or a wife has greater marital satisfaction than when he or she has less marital satisfaction.</a:t>
            </a:r>
            <a:endParaRPr lang="en-US" sz="1400" dirty="0">
              <a:effectLst/>
            </a:endParaRPr>
          </a:p>
          <a:p>
            <a:pPr lvl="1"/>
            <a:r>
              <a:rPr lang="en-US" dirty="0">
                <a:effectLst/>
              </a:rPr>
              <a:t>Improved</a:t>
            </a:r>
            <a:endParaRPr lang="en-US" sz="1600" dirty="0">
              <a:effectLst/>
            </a:endParaRPr>
          </a:p>
          <a:p>
            <a:pPr lvl="2"/>
            <a:r>
              <a:rPr lang="en-US" dirty="0">
                <a:effectLst/>
              </a:rPr>
              <a:t>Individuals who have a greater marital satisfaction have greater retirement satisfaction than those with less marital satisfaction</a:t>
            </a:r>
            <a:endParaRPr lang="en-US" sz="1400" dirty="0">
              <a:effectLst/>
            </a:endParaRPr>
          </a:p>
        </p:txBody>
      </p:sp>
    </p:spTree>
    <p:extLst>
      <p:ext uri="{BB962C8B-B14F-4D97-AF65-F5344CB8AC3E}">
        <p14:creationId xmlns:p14="http://schemas.microsoft.com/office/powerpoint/2010/main" val="19674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8</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Avoid terms and phrases that do not add anything.</a:t>
            </a:r>
            <a:endParaRPr lang="en-US" sz="1800" dirty="0">
              <a:effectLst/>
            </a:endParaRPr>
          </a:p>
          <a:p>
            <a:pPr lvl="1"/>
            <a:r>
              <a:rPr lang="en-US" dirty="0">
                <a:effectLst/>
              </a:rPr>
              <a:t>Poor Example</a:t>
            </a:r>
            <a:endParaRPr lang="en-US" sz="1600" dirty="0">
              <a:effectLst/>
            </a:endParaRPr>
          </a:p>
          <a:p>
            <a:pPr lvl="2"/>
            <a:r>
              <a:rPr lang="en-US" dirty="0">
                <a:effectLst/>
              </a:rPr>
              <a:t>Among elementary school teachers, those who are teaching in year-round schools have higher morale than those who are teaching in elementary schools that follow a more traditional school-year schedule.</a:t>
            </a:r>
            <a:endParaRPr lang="en-US" sz="1400" dirty="0">
              <a:effectLst/>
            </a:endParaRPr>
          </a:p>
          <a:p>
            <a:pPr lvl="1"/>
            <a:r>
              <a:rPr lang="en-US" dirty="0">
                <a:effectLst/>
              </a:rPr>
              <a:t>Improved</a:t>
            </a:r>
            <a:endParaRPr lang="en-US" sz="1600" dirty="0">
              <a:effectLst/>
            </a:endParaRPr>
          </a:p>
          <a:p>
            <a:pPr lvl="2"/>
            <a:r>
              <a:rPr lang="en-US" dirty="0">
                <a:effectLst/>
              </a:rPr>
              <a:t>Elementary school teachers who teach in year-round schools have higher morale than those who teach on a traditional schedule.</a:t>
            </a:r>
            <a:endParaRPr lang="en-US" sz="1400" dirty="0">
              <a:effectLst/>
            </a:endParaRPr>
          </a:p>
        </p:txBody>
      </p:sp>
    </p:spTree>
    <p:extLst>
      <p:ext uri="{BB962C8B-B14F-4D97-AF65-F5344CB8AC3E}">
        <p14:creationId xmlns:p14="http://schemas.microsoft.com/office/powerpoint/2010/main" val="387110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9</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Indicate what will actually be studied, not the possible implications of a study or value judgements of the author.</a:t>
            </a:r>
            <a:endParaRPr lang="en-US" sz="1800" dirty="0">
              <a:effectLst/>
            </a:endParaRPr>
          </a:p>
          <a:p>
            <a:pPr lvl="1"/>
            <a:r>
              <a:rPr lang="en-US" dirty="0">
                <a:effectLst/>
              </a:rPr>
              <a:t>Poor Example</a:t>
            </a:r>
            <a:endParaRPr lang="en-US" sz="1600" dirty="0">
              <a:effectLst/>
            </a:endParaRPr>
          </a:p>
          <a:p>
            <a:pPr lvl="2"/>
            <a:r>
              <a:rPr lang="en-US" dirty="0">
                <a:effectLst/>
              </a:rPr>
              <a:t>Religion is good for society.</a:t>
            </a:r>
            <a:endParaRPr lang="en-US" sz="1400" dirty="0">
              <a:effectLst/>
            </a:endParaRPr>
          </a:p>
          <a:p>
            <a:pPr lvl="1"/>
            <a:r>
              <a:rPr lang="en-US" dirty="0">
                <a:effectLst/>
              </a:rPr>
              <a:t>Improved</a:t>
            </a:r>
            <a:endParaRPr lang="en-US" sz="1600" dirty="0">
              <a:effectLst/>
            </a:endParaRPr>
          </a:p>
          <a:p>
            <a:pPr lvl="2"/>
            <a:r>
              <a:rPr lang="en-US" dirty="0">
                <a:effectLst/>
              </a:rPr>
              <a:t>Attendance at religious services is inversely associated with students’ cheating behavior while taking classroom tests.</a:t>
            </a:r>
            <a:endParaRPr lang="en-US" sz="1400" dirty="0">
              <a:effectLst/>
            </a:endParaRPr>
          </a:p>
        </p:txBody>
      </p:sp>
    </p:spTree>
    <p:extLst>
      <p:ext uri="{BB962C8B-B14F-4D97-AF65-F5344CB8AC3E}">
        <p14:creationId xmlns:p14="http://schemas.microsoft.com/office/powerpoint/2010/main" val="136267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10</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Name variables in the order in which they occur or will be measured.</a:t>
            </a:r>
            <a:endParaRPr lang="en-US" sz="1800" dirty="0">
              <a:effectLst/>
            </a:endParaRPr>
          </a:p>
          <a:p>
            <a:pPr lvl="1"/>
            <a:r>
              <a:rPr lang="en-US" dirty="0">
                <a:effectLst/>
              </a:rPr>
              <a:t>Poor Example</a:t>
            </a:r>
            <a:endParaRPr lang="en-US" sz="1600" dirty="0">
              <a:effectLst/>
            </a:endParaRPr>
          </a:p>
          <a:p>
            <a:pPr lvl="2"/>
            <a:r>
              <a:rPr lang="en-US" dirty="0">
                <a:effectLst/>
              </a:rPr>
              <a:t>Politicians who win elective offices tend to focus their political advertisements on a limited number of issues, while those who lose elections tend to focus on a larger number of issues.</a:t>
            </a:r>
            <a:endParaRPr lang="en-US" sz="1400" dirty="0">
              <a:effectLst/>
            </a:endParaRPr>
          </a:p>
          <a:p>
            <a:pPr lvl="1"/>
            <a:r>
              <a:rPr lang="en-US" dirty="0">
                <a:effectLst/>
              </a:rPr>
              <a:t>Improved</a:t>
            </a:r>
            <a:endParaRPr lang="en-US" sz="1600" dirty="0">
              <a:effectLst/>
            </a:endParaRPr>
          </a:p>
          <a:p>
            <a:pPr lvl="2"/>
            <a:r>
              <a:rPr lang="en-US" dirty="0">
                <a:effectLst/>
              </a:rPr>
              <a:t>Politicians who focus their political advertisements on a limited number of issues are more likely to win elective office than those whose advertisements cover a larger number of issues.</a:t>
            </a:r>
            <a:endParaRPr lang="en-US" sz="1400" dirty="0">
              <a:effectLst/>
            </a:endParaRPr>
          </a:p>
        </p:txBody>
      </p:sp>
    </p:spTree>
    <p:extLst>
      <p:ext uri="{BB962C8B-B14F-4D97-AF65-F5344CB8AC3E}">
        <p14:creationId xmlns:p14="http://schemas.microsoft.com/office/powerpoint/2010/main" val="137955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11</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Avoid using the words significant, significance, or prove.</a:t>
            </a:r>
            <a:endParaRPr lang="en-US" sz="1800" dirty="0">
              <a:effectLst/>
            </a:endParaRPr>
          </a:p>
          <a:p>
            <a:pPr lvl="1"/>
            <a:r>
              <a:rPr lang="en-US" dirty="0">
                <a:effectLst/>
              </a:rPr>
              <a:t>Poor Example</a:t>
            </a:r>
            <a:endParaRPr lang="en-US" sz="1600" dirty="0">
              <a:effectLst/>
            </a:endParaRPr>
          </a:p>
          <a:p>
            <a:pPr lvl="2"/>
            <a:r>
              <a:rPr lang="en-US" dirty="0">
                <a:effectLst/>
              </a:rPr>
              <a:t>Adults who are subjected to extended periods of sensory deprivation experience </a:t>
            </a:r>
            <a:r>
              <a:rPr lang="en-US" i="1" dirty="0">
                <a:effectLst/>
              </a:rPr>
              <a:t>significantly</a:t>
            </a:r>
            <a:r>
              <a:rPr lang="en-US" dirty="0">
                <a:effectLst/>
              </a:rPr>
              <a:t> more free-floating anxiety than those exposed to less deprivation.</a:t>
            </a:r>
            <a:endParaRPr lang="en-US" sz="1400" dirty="0">
              <a:effectLst/>
            </a:endParaRPr>
          </a:p>
          <a:p>
            <a:endParaRPr lang="en-US" dirty="0"/>
          </a:p>
        </p:txBody>
      </p:sp>
    </p:spTree>
    <p:extLst>
      <p:ext uri="{BB962C8B-B14F-4D97-AF65-F5344CB8AC3E}">
        <p14:creationId xmlns:p14="http://schemas.microsoft.com/office/powerpoint/2010/main" val="389449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12</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Avoid using two different terms to refer to the same variable.</a:t>
            </a:r>
            <a:endParaRPr lang="en-US" sz="1800" dirty="0">
              <a:effectLst/>
            </a:endParaRPr>
          </a:p>
          <a:p>
            <a:pPr lvl="1"/>
            <a:r>
              <a:rPr lang="en-US" dirty="0">
                <a:effectLst/>
              </a:rPr>
              <a:t>Poor example</a:t>
            </a:r>
            <a:endParaRPr lang="en-US" sz="1600" dirty="0">
              <a:effectLst/>
            </a:endParaRPr>
          </a:p>
          <a:p>
            <a:pPr lvl="2"/>
            <a:r>
              <a:rPr lang="en-US" dirty="0">
                <a:effectLst/>
              </a:rPr>
              <a:t>Students who receive a literature-based approach to reading instruction plus training in phonetics have better attitudes toward reading than those who receive only the new approach to reading instruction.</a:t>
            </a:r>
            <a:endParaRPr lang="en-US" sz="1400" dirty="0">
              <a:effectLst/>
            </a:endParaRPr>
          </a:p>
          <a:p>
            <a:pPr lvl="1"/>
            <a:r>
              <a:rPr lang="en-US" dirty="0">
                <a:effectLst/>
              </a:rPr>
              <a:t>Improved</a:t>
            </a:r>
            <a:endParaRPr lang="en-US" sz="1600" dirty="0">
              <a:effectLst/>
            </a:endParaRPr>
          </a:p>
          <a:p>
            <a:pPr lvl="2"/>
            <a:r>
              <a:rPr lang="en-US" dirty="0">
                <a:effectLst/>
              </a:rPr>
              <a:t>Students who receive a literature-based approach to reading instruction plus training in phonetics have better attitudes towards reading than those who receive only the literature-based approach to reading instruction.</a:t>
            </a:r>
            <a:endParaRPr lang="en-US" sz="1400" dirty="0">
              <a:effectLst/>
            </a:endParaRPr>
          </a:p>
        </p:txBody>
      </p:sp>
    </p:spTree>
    <p:extLst>
      <p:ext uri="{BB962C8B-B14F-4D97-AF65-F5344CB8AC3E}">
        <p14:creationId xmlns:p14="http://schemas.microsoft.com/office/powerpoint/2010/main" val="423050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13</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Avoid making precise statistical predictions.</a:t>
            </a:r>
            <a:endParaRPr lang="en-US" sz="1800" dirty="0">
              <a:effectLst/>
            </a:endParaRPr>
          </a:p>
          <a:p>
            <a:pPr lvl="1"/>
            <a:r>
              <a:rPr lang="en-US" dirty="0">
                <a:effectLst/>
              </a:rPr>
              <a:t>Poor Example</a:t>
            </a:r>
            <a:endParaRPr lang="en-US" sz="1600" dirty="0">
              <a:effectLst/>
            </a:endParaRPr>
          </a:p>
          <a:p>
            <a:pPr lvl="2"/>
            <a:r>
              <a:rPr lang="en-US" dirty="0">
                <a:effectLst/>
              </a:rPr>
              <a:t>The air of operating rooms in which the staff wears polypropylene coveralls contains 35% less bacterial contamination than the air of operating rooms in which the staff wears conventional surgical clothing.</a:t>
            </a:r>
            <a:endParaRPr lang="en-US" sz="1400" dirty="0">
              <a:effectLst/>
            </a:endParaRPr>
          </a:p>
          <a:p>
            <a:pPr lvl="1"/>
            <a:r>
              <a:rPr lang="en-US" dirty="0">
                <a:effectLst/>
              </a:rPr>
              <a:t>Improved</a:t>
            </a:r>
            <a:endParaRPr lang="en-US" sz="1600" dirty="0">
              <a:effectLst/>
            </a:endParaRPr>
          </a:p>
          <a:p>
            <a:pPr lvl="2"/>
            <a:r>
              <a:rPr lang="en-US" dirty="0">
                <a:effectLst/>
              </a:rPr>
              <a:t>The air of operating rooms in which the staff wears polypropylene coveralls contains less bacterial contamination than in the air of operating rooms in which the staff wears conventional surgical clothing.</a:t>
            </a:r>
            <a:endParaRPr lang="en-US" sz="1400" dirty="0">
              <a:effectLst/>
            </a:endParaRPr>
          </a:p>
        </p:txBody>
      </p:sp>
    </p:spTree>
    <p:extLst>
      <p:ext uri="{BB962C8B-B14F-4D97-AF65-F5344CB8AC3E}">
        <p14:creationId xmlns:p14="http://schemas.microsoft.com/office/powerpoint/2010/main" val="125785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14</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A single sentence can contain more than one hypothesis.</a:t>
            </a:r>
            <a:endParaRPr lang="en-US" sz="1800" dirty="0">
              <a:effectLst/>
            </a:endParaRPr>
          </a:p>
          <a:p>
            <a:pPr lvl="1"/>
            <a:r>
              <a:rPr lang="en-US" dirty="0">
                <a:effectLst/>
              </a:rPr>
              <a:t>Example</a:t>
            </a:r>
            <a:endParaRPr lang="en-US" sz="1600" dirty="0">
              <a:effectLst/>
            </a:endParaRPr>
          </a:p>
          <a:p>
            <a:pPr lvl="2"/>
            <a:r>
              <a:rPr lang="en-US" dirty="0">
                <a:effectLst/>
              </a:rPr>
              <a:t>Depressed clients whose individual counseling is supplemented with group therapy report more relief from their symptoms and greater satisfaction with the counseling process than comparable clients who receive only individual counseling.</a:t>
            </a:r>
            <a:endParaRPr lang="en-US" sz="1400" dirty="0">
              <a:effectLst/>
            </a:endParaRPr>
          </a:p>
        </p:txBody>
      </p:sp>
    </p:spTree>
    <p:extLst>
      <p:ext uri="{BB962C8B-B14F-4D97-AF65-F5344CB8AC3E}">
        <p14:creationId xmlns:p14="http://schemas.microsoft.com/office/powerpoint/2010/main" val="81325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15</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When a number of related hypotheses are to be stated, consider presenting them in a numbered or lettered list.</a:t>
            </a:r>
            <a:endParaRPr lang="en-US" sz="1800" dirty="0">
              <a:effectLst/>
            </a:endParaRPr>
          </a:p>
          <a:p>
            <a:pPr lvl="1"/>
            <a:r>
              <a:rPr lang="en-US" dirty="0">
                <a:effectLst/>
              </a:rPr>
              <a:t>Example</a:t>
            </a:r>
            <a:endParaRPr lang="en-US" sz="1600" dirty="0">
              <a:effectLst/>
            </a:endParaRPr>
          </a:p>
          <a:p>
            <a:pPr lvl="2"/>
            <a:r>
              <a:rPr lang="en-US" dirty="0">
                <a:effectLst/>
              </a:rPr>
              <a:t>Adolescent high school students’ desire to learn academic subjects is more greatly influenced by</a:t>
            </a:r>
            <a:endParaRPr lang="en-US" sz="1400" dirty="0">
              <a:effectLst/>
            </a:endParaRPr>
          </a:p>
          <a:p>
            <a:pPr lvl="3"/>
            <a:r>
              <a:rPr lang="en-US" dirty="0">
                <a:effectLst/>
              </a:rPr>
              <a:t>1. same-gender peers than opposite-gender peers,</a:t>
            </a:r>
            <a:endParaRPr lang="en-US" sz="1200" dirty="0">
              <a:effectLst/>
            </a:endParaRPr>
          </a:p>
          <a:p>
            <a:pPr lvl="3"/>
            <a:r>
              <a:rPr lang="en-US" dirty="0">
                <a:effectLst/>
              </a:rPr>
              <a:t>2. peers who are elected to student-body positions than those who have not been elected, and</a:t>
            </a:r>
            <a:endParaRPr lang="en-US" sz="1200" dirty="0">
              <a:effectLst/>
            </a:endParaRPr>
          </a:p>
          <a:p>
            <a:pPr lvl="3"/>
            <a:r>
              <a:rPr lang="en-US" dirty="0">
                <a:effectLst/>
              </a:rPr>
              <a:t>3. peers who have excelled in nonacademic areas such as sports than those who have not excelled.</a:t>
            </a:r>
            <a:endParaRPr lang="en-US" sz="1200" dirty="0">
              <a:effectLst/>
            </a:endParaRPr>
          </a:p>
        </p:txBody>
      </p:sp>
    </p:spTree>
    <p:extLst>
      <p:ext uri="{BB962C8B-B14F-4D97-AF65-F5344CB8AC3E}">
        <p14:creationId xmlns:p14="http://schemas.microsoft.com/office/powerpoint/2010/main" val="28136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5D28-EC60-4B45-AA30-F7D5FF8CCAF4}"/>
              </a:ext>
            </a:extLst>
          </p:cNvPr>
          <p:cNvSpPr>
            <a:spLocks noGrp="1"/>
          </p:cNvSpPr>
          <p:nvPr>
            <p:ph type="title"/>
          </p:nvPr>
        </p:nvSpPr>
        <p:spPr>
          <a:xfrm>
            <a:off x="1141413" y="609600"/>
            <a:ext cx="9905998" cy="939800"/>
          </a:xfrm>
        </p:spPr>
        <p:txBody>
          <a:bodyPr/>
          <a:lstStyle/>
          <a:p>
            <a:r>
              <a:rPr lang="en-US" dirty="0"/>
              <a:t>Last week</a:t>
            </a:r>
          </a:p>
        </p:txBody>
      </p:sp>
      <p:sp>
        <p:nvSpPr>
          <p:cNvPr id="3" name="Content Placeholder 2">
            <a:extLst>
              <a:ext uri="{FF2B5EF4-FFF2-40B4-BE49-F238E27FC236}">
                <a16:creationId xmlns:a16="http://schemas.microsoft.com/office/drawing/2014/main" id="{5B610908-DBA5-BB4E-8D7D-E64D12E3D602}"/>
              </a:ext>
            </a:extLst>
          </p:cNvPr>
          <p:cNvSpPr>
            <a:spLocks noGrp="1"/>
          </p:cNvSpPr>
          <p:nvPr>
            <p:ph idx="1"/>
          </p:nvPr>
        </p:nvSpPr>
        <p:spPr>
          <a:xfrm>
            <a:off x="1141413" y="1714499"/>
            <a:ext cx="9905998" cy="4076701"/>
          </a:xfrm>
        </p:spPr>
        <p:txBody>
          <a:bodyPr>
            <a:normAutofit fontScale="92500"/>
          </a:bodyPr>
          <a:lstStyle/>
          <a:p>
            <a:pPr lvl="0"/>
            <a:r>
              <a:rPr lang="en-US" dirty="0">
                <a:effectLst/>
              </a:rPr>
              <a:t>As you prepare your hypotheses, remember some of the key points of last week</a:t>
            </a:r>
            <a:endParaRPr lang="en-US" sz="1800" dirty="0">
              <a:effectLst/>
            </a:endParaRPr>
          </a:p>
          <a:p>
            <a:pPr lvl="1"/>
            <a:r>
              <a:rPr lang="en-US" dirty="0">
                <a:effectLst/>
              </a:rPr>
              <a:t>Constructs and Propositions are hypothetical</a:t>
            </a:r>
            <a:endParaRPr lang="en-US" sz="1600" dirty="0">
              <a:effectLst/>
            </a:endParaRPr>
          </a:p>
          <a:p>
            <a:pPr lvl="1"/>
            <a:r>
              <a:rPr lang="en-US" dirty="0">
                <a:effectLst/>
              </a:rPr>
              <a:t>Variables and hypotheses are empirical</a:t>
            </a:r>
            <a:endParaRPr lang="en-US" sz="1600" dirty="0">
              <a:effectLst/>
            </a:endParaRPr>
          </a:p>
          <a:p>
            <a:pPr lvl="1"/>
            <a:r>
              <a:rPr lang="en-US" dirty="0">
                <a:effectLst/>
              </a:rPr>
              <a:t>Constructs become variables as part of the process of Operationalization</a:t>
            </a:r>
            <a:endParaRPr lang="en-US" sz="1600" dirty="0">
              <a:effectLst/>
            </a:endParaRPr>
          </a:p>
          <a:p>
            <a:pPr lvl="2"/>
            <a:r>
              <a:rPr lang="en-US" dirty="0">
                <a:effectLst/>
              </a:rPr>
              <a:t>It pays to use other people’s prior work when possible</a:t>
            </a:r>
            <a:endParaRPr lang="en-US" sz="1400" dirty="0">
              <a:effectLst/>
            </a:endParaRPr>
          </a:p>
          <a:p>
            <a:pPr lvl="2"/>
            <a:r>
              <a:rPr lang="en-US" dirty="0">
                <a:effectLst/>
              </a:rPr>
              <a:t>If you perform the operationalization, you run the risk of construct validity errors and you must defend your validity and reliability</a:t>
            </a:r>
            <a:endParaRPr lang="en-US" sz="1400" dirty="0">
              <a:effectLst/>
            </a:endParaRPr>
          </a:p>
          <a:p>
            <a:pPr lvl="1"/>
            <a:r>
              <a:rPr lang="en-US" dirty="0">
                <a:effectLst/>
              </a:rPr>
              <a:t>You cannot compare constructs with each other or with variables in your hypotheses. </a:t>
            </a:r>
            <a:endParaRPr lang="en-US" sz="1600" dirty="0">
              <a:effectLst/>
            </a:endParaRPr>
          </a:p>
          <a:p>
            <a:pPr lvl="2"/>
            <a:r>
              <a:rPr lang="en-US" dirty="0">
                <a:effectLst/>
              </a:rPr>
              <a:t>Hypotheses must be testable</a:t>
            </a:r>
            <a:endParaRPr lang="en-US" sz="1400" dirty="0">
              <a:effectLst/>
            </a:endParaRPr>
          </a:p>
          <a:p>
            <a:pPr lvl="2"/>
            <a:r>
              <a:rPr lang="en-US" dirty="0">
                <a:effectLst/>
              </a:rPr>
              <a:t>Therefore, they must be measurable</a:t>
            </a:r>
            <a:endParaRPr lang="en-US" sz="1400" dirty="0">
              <a:effectLst/>
            </a:endParaRPr>
          </a:p>
          <a:p>
            <a:pPr lvl="2"/>
            <a:r>
              <a:rPr lang="en-US" dirty="0">
                <a:effectLst/>
              </a:rPr>
              <a:t>Therefore, hypotheses must compare variables.</a:t>
            </a:r>
            <a:endParaRPr lang="en-US" sz="1400" dirty="0">
              <a:effectLst/>
            </a:endParaRPr>
          </a:p>
          <a:p>
            <a:endParaRPr lang="en-US" dirty="0"/>
          </a:p>
        </p:txBody>
      </p:sp>
    </p:spTree>
    <p:extLst>
      <p:ext uri="{BB962C8B-B14F-4D97-AF65-F5344CB8AC3E}">
        <p14:creationId xmlns:p14="http://schemas.microsoft.com/office/powerpoint/2010/main" val="175425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16</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State your hypotheses at the end of the literature review before the Method section.</a:t>
            </a:r>
          </a:p>
          <a:p>
            <a:r>
              <a:rPr lang="en-US" dirty="0">
                <a:effectLst/>
              </a:rPr>
              <a:t>It should not get a heading or title</a:t>
            </a:r>
          </a:p>
          <a:p>
            <a:r>
              <a:rPr lang="en-US" dirty="0">
                <a:effectLst/>
              </a:rPr>
              <a:t>It should flow smoothly from the body of the literature review</a:t>
            </a:r>
          </a:p>
          <a:p>
            <a:endParaRPr lang="en-US" dirty="0"/>
          </a:p>
        </p:txBody>
      </p:sp>
    </p:spTree>
    <p:extLst>
      <p:ext uri="{BB962C8B-B14F-4D97-AF65-F5344CB8AC3E}">
        <p14:creationId xmlns:p14="http://schemas.microsoft.com/office/powerpoint/2010/main" val="2551187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17</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The hypothesis should flow from the narrative that immediately precedes it.</a:t>
            </a:r>
            <a:endParaRPr lang="en-US" sz="1800" dirty="0">
              <a:effectLst/>
            </a:endParaRPr>
          </a:p>
          <a:p>
            <a:pPr lvl="1"/>
            <a:r>
              <a:rPr lang="en-US" dirty="0">
                <a:effectLst/>
              </a:rPr>
              <a:t>Example</a:t>
            </a:r>
            <a:endParaRPr lang="en-US" sz="1600" dirty="0">
              <a:effectLst/>
            </a:endParaRPr>
          </a:p>
          <a:p>
            <a:pPr lvl="2"/>
            <a:r>
              <a:rPr lang="en-US" dirty="0">
                <a:effectLst/>
              </a:rPr>
              <a:t>The preceding literature review clearly indicates that teachers in the </a:t>
            </a:r>
            <a:r>
              <a:rPr lang="en-US" dirty="0" err="1">
                <a:effectLst/>
              </a:rPr>
              <a:t>Salilii</a:t>
            </a:r>
            <a:r>
              <a:rPr lang="en-US" dirty="0">
                <a:effectLst/>
              </a:rPr>
              <a:t> tribe rely more heavily on physical punishment than on rewards for maintaining discipline among children in the classroom. The literature also indicates a large number of cultural parallels between the </a:t>
            </a:r>
            <a:r>
              <a:rPr lang="en-US" dirty="0" err="1">
                <a:effectLst/>
              </a:rPr>
              <a:t>Salilii</a:t>
            </a:r>
            <a:r>
              <a:rPr lang="en-US" dirty="0">
                <a:effectLst/>
              </a:rPr>
              <a:t> tribe and the </a:t>
            </a:r>
            <a:r>
              <a:rPr lang="en-US" dirty="0" err="1">
                <a:effectLst/>
              </a:rPr>
              <a:t>Lani</a:t>
            </a:r>
            <a:r>
              <a:rPr lang="en-US" dirty="0">
                <a:effectLst/>
              </a:rPr>
              <a:t> tribe. Thus, it was hypothesized that teachers in the </a:t>
            </a:r>
            <a:r>
              <a:rPr lang="en-US" dirty="0" err="1">
                <a:effectLst/>
              </a:rPr>
              <a:t>Lani</a:t>
            </a:r>
            <a:r>
              <a:rPr lang="en-US" dirty="0">
                <a:effectLst/>
              </a:rPr>
              <a:t> tribe also rely more heavily on physical punishment than on rewards for maintaining discipline.</a:t>
            </a:r>
            <a:endParaRPr lang="en-US" sz="1400" dirty="0">
              <a:effectLst/>
            </a:endParaRPr>
          </a:p>
        </p:txBody>
      </p:sp>
    </p:spTree>
    <p:extLst>
      <p:ext uri="{BB962C8B-B14F-4D97-AF65-F5344CB8AC3E}">
        <p14:creationId xmlns:p14="http://schemas.microsoft.com/office/powerpoint/2010/main" val="1501725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18</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The term hypothesis is preferred over predicted, speculated, or expected.</a:t>
            </a:r>
            <a:endParaRPr lang="en-US" sz="1800" dirty="0">
              <a:effectLst/>
            </a:endParaRPr>
          </a:p>
          <a:p>
            <a:pPr lvl="1"/>
            <a:r>
              <a:rPr lang="en-US" dirty="0">
                <a:effectLst/>
              </a:rPr>
              <a:t>Poor Example</a:t>
            </a:r>
            <a:endParaRPr lang="en-US" sz="1600" dirty="0">
              <a:effectLst/>
            </a:endParaRPr>
          </a:p>
          <a:p>
            <a:pPr lvl="2"/>
            <a:r>
              <a:rPr lang="en-US" dirty="0">
                <a:effectLst/>
              </a:rPr>
              <a:t>Based on prior research, it was expected that low-income women who are subjected to domestic abuse are at greater risk for being unemployed than low-income women who are not subjected to domestic abuse.</a:t>
            </a:r>
            <a:endParaRPr lang="en-US" sz="1400" dirty="0">
              <a:effectLst/>
            </a:endParaRPr>
          </a:p>
          <a:p>
            <a:pPr lvl="1"/>
            <a:r>
              <a:rPr lang="en-US" dirty="0">
                <a:effectLst/>
              </a:rPr>
              <a:t>Improved</a:t>
            </a:r>
            <a:endParaRPr lang="en-US" sz="1600" dirty="0">
              <a:effectLst/>
            </a:endParaRPr>
          </a:p>
          <a:p>
            <a:pPr lvl="2"/>
            <a:r>
              <a:rPr lang="en-US" dirty="0">
                <a:effectLst/>
              </a:rPr>
              <a:t>Based on prior research, it was hypothesized that low-income women who are subjected to domestic abuse are at greater risk for being unemployed than low-income women who are not subjected to domestic abuse.</a:t>
            </a:r>
            <a:endParaRPr lang="en-US" sz="1400" dirty="0">
              <a:effectLst/>
            </a:endParaRPr>
          </a:p>
        </p:txBody>
      </p:sp>
    </p:spTree>
    <p:extLst>
      <p:ext uri="{BB962C8B-B14F-4D97-AF65-F5344CB8AC3E}">
        <p14:creationId xmlns:p14="http://schemas.microsoft.com/office/powerpoint/2010/main" val="2889822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19</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When a researcher has a research hypothesis, it should be stated: the null hypothesis need not always be stated.</a:t>
            </a:r>
            <a:endParaRPr lang="en-US" sz="1800" dirty="0">
              <a:effectLst/>
            </a:endParaRPr>
          </a:p>
          <a:p>
            <a:pPr lvl="1"/>
            <a:r>
              <a:rPr lang="en-US" dirty="0">
                <a:effectLst/>
              </a:rPr>
              <a:t>Research hypothesis example</a:t>
            </a:r>
            <a:endParaRPr lang="en-US" sz="1600" dirty="0">
              <a:effectLst/>
            </a:endParaRPr>
          </a:p>
          <a:p>
            <a:pPr lvl="2"/>
            <a:r>
              <a:rPr lang="en-US" dirty="0">
                <a:effectLst/>
              </a:rPr>
              <a:t>Private school graduates have a higher proportion of fathers in high-status occupations than public school graduates.</a:t>
            </a:r>
            <a:endParaRPr lang="en-US" sz="1400" dirty="0">
              <a:effectLst/>
            </a:endParaRPr>
          </a:p>
          <a:p>
            <a:pPr lvl="1"/>
            <a:r>
              <a:rPr lang="en-US" dirty="0">
                <a:effectLst/>
              </a:rPr>
              <a:t>Optional Null hypothesis example (v.1)</a:t>
            </a:r>
            <a:endParaRPr lang="en-US" sz="1600" dirty="0">
              <a:effectLst/>
            </a:endParaRPr>
          </a:p>
          <a:p>
            <a:pPr lvl="2"/>
            <a:r>
              <a:rPr lang="en-US" dirty="0">
                <a:effectLst/>
              </a:rPr>
              <a:t>There is no true difference in the proportion of fathers in high-status occupations between the populations of private school and public school graduates.</a:t>
            </a:r>
            <a:endParaRPr lang="en-US" sz="1400" dirty="0">
              <a:effectLst/>
            </a:endParaRPr>
          </a:p>
          <a:p>
            <a:pPr lvl="1"/>
            <a:r>
              <a:rPr lang="en-US" dirty="0">
                <a:effectLst/>
              </a:rPr>
              <a:t>Optional Null hypothesis example (v.2)</a:t>
            </a:r>
            <a:endParaRPr lang="en-US" sz="1600" dirty="0">
              <a:effectLst/>
            </a:endParaRPr>
          </a:p>
          <a:p>
            <a:pPr lvl="2"/>
            <a:r>
              <a:rPr lang="en-US" dirty="0">
                <a:effectLst/>
              </a:rPr>
              <a:t>Any observed difference between the proportions of fathers in high-status occupations for private school graduates and public school graduates is the result of sampling error.</a:t>
            </a:r>
            <a:endParaRPr lang="en-US" sz="1400" dirty="0">
              <a:effectLst/>
            </a:endParaRPr>
          </a:p>
        </p:txBody>
      </p:sp>
    </p:spTree>
    <p:extLst>
      <p:ext uri="{BB962C8B-B14F-4D97-AF65-F5344CB8AC3E}">
        <p14:creationId xmlns:p14="http://schemas.microsoft.com/office/powerpoint/2010/main" val="161870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20</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Your hypotheses must be testable</a:t>
            </a:r>
            <a:endParaRPr lang="en-US" sz="1800" dirty="0">
              <a:effectLst/>
            </a:endParaRPr>
          </a:p>
          <a:p>
            <a:pPr lvl="1"/>
            <a:r>
              <a:rPr lang="en-US" dirty="0">
                <a:effectLst/>
              </a:rPr>
              <a:t>Must compare variables, not constructs</a:t>
            </a:r>
            <a:endParaRPr lang="en-US" sz="1600" dirty="0">
              <a:effectLst/>
            </a:endParaRPr>
          </a:p>
          <a:p>
            <a:pPr lvl="1"/>
            <a:r>
              <a:rPr lang="en-US" dirty="0">
                <a:effectLst/>
              </a:rPr>
              <a:t>Now is the time to start operationalizing your constructs and discovering your variables.</a:t>
            </a:r>
            <a:endParaRPr lang="en-US" sz="1600" dirty="0">
              <a:effectLst/>
            </a:endParaRPr>
          </a:p>
          <a:p>
            <a:endParaRPr lang="en-US" dirty="0"/>
          </a:p>
        </p:txBody>
      </p:sp>
    </p:spTree>
    <p:extLst>
      <p:ext uri="{BB962C8B-B14F-4D97-AF65-F5344CB8AC3E}">
        <p14:creationId xmlns:p14="http://schemas.microsoft.com/office/powerpoint/2010/main" val="2889677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21</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Your hypotheses must have direction and causality</a:t>
            </a:r>
            <a:endParaRPr lang="en-US" sz="1800" dirty="0">
              <a:effectLst/>
            </a:endParaRPr>
          </a:p>
          <a:p>
            <a:pPr lvl="1"/>
            <a:r>
              <a:rPr lang="en-US" dirty="0">
                <a:effectLst/>
              </a:rPr>
              <a:t>While true causality is difficult to obtain short of a laboratory experiment, you must still endeavor to assert causality. Something causes something else.</a:t>
            </a:r>
            <a:endParaRPr lang="en-US" sz="1600" dirty="0">
              <a:effectLst/>
            </a:endParaRPr>
          </a:p>
          <a:p>
            <a:pPr lvl="1"/>
            <a:r>
              <a:rPr lang="en-US" dirty="0">
                <a:effectLst/>
              </a:rPr>
              <a:t>You must assert what direction a change in your independent variable will cause your dependent variable to change</a:t>
            </a:r>
            <a:endParaRPr lang="en-US" sz="1600" dirty="0">
              <a:effectLst/>
            </a:endParaRPr>
          </a:p>
        </p:txBody>
      </p:sp>
    </p:spTree>
    <p:extLst>
      <p:ext uri="{BB962C8B-B14F-4D97-AF65-F5344CB8AC3E}">
        <p14:creationId xmlns:p14="http://schemas.microsoft.com/office/powerpoint/2010/main" val="335521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22</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Your hypotheses need not be true, they just give you something to test and discuss</a:t>
            </a:r>
          </a:p>
        </p:txBody>
      </p:sp>
    </p:spTree>
    <p:extLst>
      <p:ext uri="{BB962C8B-B14F-4D97-AF65-F5344CB8AC3E}">
        <p14:creationId xmlns:p14="http://schemas.microsoft.com/office/powerpoint/2010/main" val="29564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How Many?</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How many hypotheses?</a:t>
            </a:r>
            <a:endParaRPr lang="en-US" sz="1800" dirty="0">
              <a:effectLst/>
            </a:endParaRPr>
          </a:p>
          <a:p>
            <a:pPr lvl="1"/>
            <a:r>
              <a:rPr lang="en-US" dirty="0">
                <a:effectLst/>
              </a:rPr>
              <a:t>That’s up to you</a:t>
            </a:r>
            <a:endParaRPr lang="en-US" sz="1600" dirty="0">
              <a:effectLst/>
            </a:endParaRPr>
          </a:p>
          <a:p>
            <a:pPr lvl="1"/>
            <a:r>
              <a:rPr lang="en-US" dirty="0">
                <a:effectLst/>
              </a:rPr>
              <a:t>You need to accomplish something, so you must have sufficient hypotheses to do some real work</a:t>
            </a:r>
            <a:endParaRPr lang="en-US" sz="1600" dirty="0">
              <a:effectLst/>
            </a:endParaRPr>
          </a:p>
          <a:p>
            <a:pPr lvl="1"/>
            <a:r>
              <a:rPr lang="en-US" dirty="0">
                <a:effectLst/>
              </a:rPr>
              <a:t>You only have a limited amount of time, so whatever you choose needs to be finished in the time allotted.</a:t>
            </a:r>
            <a:endParaRPr lang="en-US" sz="1600" dirty="0">
              <a:effectLst/>
            </a:endParaRPr>
          </a:p>
          <a:p>
            <a:pPr lvl="1"/>
            <a:r>
              <a:rPr lang="en-US" dirty="0">
                <a:effectLst/>
              </a:rPr>
              <a:t>One hypothesis is enough if it’s strong enough to stand alone and provide a contribution to scientific knowledge. Multiple hypotheses are fine if they work together to provide a contribution</a:t>
            </a:r>
            <a:endParaRPr lang="en-US" sz="1600" dirty="0">
              <a:effectLst/>
            </a:endParaRPr>
          </a:p>
          <a:p>
            <a:pPr lvl="1"/>
            <a:r>
              <a:rPr lang="en-US" dirty="0">
                <a:effectLst/>
              </a:rPr>
              <a:t>Multiple unrelated hypotheses are not a great idea.</a:t>
            </a:r>
            <a:endParaRPr lang="en-US" sz="1600" dirty="0">
              <a:effectLst/>
            </a:endParaRPr>
          </a:p>
        </p:txBody>
      </p:sp>
    </p:spTree>
    <p:extLst>
      <p:ext uri="{BB962C8B-B14F-4D97-AF65-F5344CB8AC3E}">
        <p14:creationId xmlns:p14="http://schemas.microsoft.com/office/powerpoint/2010/main" val="295571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Summary</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r>
              <a:rPr lang="en-US" dirty="0">
                <a:effectLst/>
              </a:rPr>
              <a:t>You must start on your hypothesis writing now</a:t>
            </a:r>
            <a:endParaRPr lang="en-US" sz="1800" dirty="0">
              <a:effectLst/>
            </a:endParaRPr>
          </a:p>
          <a:p>
            <a:pPr lvl="1"/>
            <a:r>
              <a:rPr lang="en-US" dirty="0">
                <a:effectLst/>
              </a:rPr>
              <a:t>You have your topic</a:t>
            </a:r>
            <a:endParaRPr lang="en-US" sz="1600" dirty="0">
              <a:effectLst/>
            </a:endParaRPr>
          </a:p>
          <a:p>
            <a:pPr lvl="1"/>
            <a:r>
              <a:rPr lang="en-US" dirty="0">
                <a:effectLst/>
              </a:rPr>
              <a:t>You have your questions</a:t>
            </a:r>
            <a:endParaRPr lang="en-US" sz="1600" dirty="0">
              <a:effectLst/>
            </a:endParaRPr>
          </a:p>
          <a:p>
            <a:pPr lvl="1"/>
            <a:r>
              <a:rPr lang="en-US" dirty="0">
                <a:effectLst/>
              </a:rPr>
              <a:t>Now you must convert your question into hypotheses</a:t>
            </a:r>
            <a:endParaRPr lang="en-US" sz="1600" dirty="0">
              <a:effectLst/>
            </a:endParaRPr>
          </a:p>
        </p:txBody>
      </p:sp>
    </p:spTree>
    <p:extLst>
      <p:ext uri="{BB962C8B-B14F-4D97-AF65-F5344CB8AC3E}">
        <p14:creationId xmlns:p14="http://schemas.microsoft.com/office/powerpoint/2010/main" val="2818512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0E42-6522-7344-B1F6-D000A3B34804}"/>
              </a:ext>
            </a:extLst>
          </p:cNvPr>
          <p:cNvSpPr>
            <a:spLocks noGrp="1"/>
          </p:cNvSpPr>
          <p:nvPr>
            <p:ph type="title"/>
          </p:nvPr>
        </p:nvSpPr>
        <p:spPr>
          <a:xfrm>
            <a:off x="1141413" y="482600"/>
            <a:ext cx="9905998" cy="1003300"/>
          </a:xfrm>
        </p:spPr>
        <p:txBody>
          <a:bodyPr/>
          <a:lstStyle/>
          <a:p>
            <a:r>
              <a:rPr lang="en-US" dirty="0"/>
              <a:t>Next Session</a:t>
            </a:r>
          </a:p>
        </p:txBody>
      </p:sp>
      <p:sp>
        <p:nvSpPr>
          <p:cNvPr id="3" name="Content Placeholder 2">
            <a:extLst>
              <a:ext uri="{FF2B5EF4-FFF2-40B4-BE49-F238E27FC236}">
                <a16:creationId xmlns:a16="http://schemas.microsoft.com/office/drawing/2014/main" id="{466CCF14-B0CA-2143-9138-C26C88CD692A}"/>
              </a:ext>
            </a:extLst>
          </p:cNvPr>
          <p:cNvSpPr>
            <a:spLocks noGrp="1"/>
          </p:cNvSpPr>
          <p:nvPr>
            <p:ph idx="1"/>
          </p:nvPr>
        </p:nvSpPr>
        <p:spPr>
          <a:xfrm>
            <a:off x="1141413" y="1676401"/>
            <a:ext cx="9905998" cy="4114800"/>
          </a:xfrm>
        </p:spPr>
        <p:txBody>
          <a:bodyPr/>
          <a:lstStyle/>
          <a:p>
            <a:r>
              <a:rPr lang="en-US"/>
              <a:t>APA Guidelines</a:t>
            </a:r>
            <a:endParaRPr lang="en-US" dirty="0"/>
          </a:p>
        </p:txBody>
      </p:sp>
    </p:spTree>
    <p:extLst>
      <p:ext uri="{BB962C8B-B14F-4D97-AF65-F5344CB8AC3E}">
        <p14:creationId xmlns:p14="http://schemas.microsoft.com/office/powerpoint/2010/main" val="86376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D153-812F-A749-A189-9683CBDB92F7}"/>
              </a:ext>
            </a:extLst>
          </p:cNvPr>
          <p:cNvSpPr>
            <a:spLocks noGrp="1"/>
          </p:cNvSpPr>
          <p:nvPr>
            <p:ph type="title"/>
          </p:nvPr>
        </p:nvSpPr>
        <p:spPr>
          <a:xfrm>
            <a:off x="1141413" y="609600"/>
            <a:ext cx="9905998" cy="977900"/>
          </a:xfrm>
        </p:spPr>
        <p:txBody>
          <a:bodyPr/>
          <a:lstStyle/>
          <a:p>
            <a:r>
              <a:rPr lang="en-US" dirty="0"/>
              <a:t>Last week</a:t>
            </a:r>
          </a:p>
        </p:txBody>
      </p:sp>
      <p:sp>
        <p:nvSpPr>
          <p:cNvPr id="3" name="Content Placeholder 2">
            <a:extLst>
              <a:ext uri="{FF2B5EF4-FFF2-40B4-BE49-F238E27FC236}">
                <a16:creationId xmlns:a16="http://schemas.microsoft.com/office/drawing/2014/main" id="{087372BC-5E20-6F42-9814-1F5F05F6303F}"/>
              </a:ext>
            </a:extLst>
          </p:cNvPr>
          <p:cNvSpPr>
            <a:spLocks noGrp="1"/>
          </p:cNvSpPr>
          <p:nvPr>
            <p:ph idx="1"/>
          </p:nvPr>
        </p:nvSpPr>
        <p:spPr>
          <a:xfrm>
            <a:off x="1141413" y="1587501"/>
            <a:ext cx="9905998" cy="4203700"/>
          </a:xfrm>
        </p:spPr>
        <p:txBody>
          <a:bodyPr>
            <a:normAutofit/>
          </a:bodyPr>
          <a:lstStyle/>
          <a:p>
            <a:pPr lvl="0"/>
            <a:r>
              <a:rPr lang="en-US" dirty="0">
                <a:effectLst/>
              </a:rPr>
              <a:t>Strong Hypotheses</a:t>
            </a:r>
            <a:endParaRPr lang="en-US" sz="1800" dirty="0">
              <a:effectLst/>
            </a:endParaRPr>
          </a:p>
          <a:p>
            <a:pPr lvl="1"/>
            <a:r>
              <a:rPr lang="en-US" dirty="0">
                <a:effectLst/>
              </a:rPr>
              <a:t>Strong hypotheses indicate direction and causality</a:t>
            </a:r>
            <a:endParaRPr lang="en-US" sz="1600" dirty="0">
              <a:effectLst/>
            </a:endParaRPr>
          </a:p>
          <a:p>
            <a:pPr lvl="1"/>
            <a:r>
              <a:rPr lang="en-US" dirty="0">
                <a:effectLst/>
              </a:rPr>
              <a:t>Strong example:</a:t>
            </a:r>
            <a:endParaRPr lang="en-US" sz="1600" dirty="0">
              <a:effectLst/>
            </a:endParaRPr>
          </a:p>
          <a:p>
            <a:pPr lvl="2"/>
            <a:r>
              <a:rPr lang="en-US" dirty="0">
                <a:effectLst/>
              </a:rPr>
              <a:t>“Students’ IQ scores have positive effects on their grades!” specifies direction (IQ scores have </a:t>
            </a:r>
            <a:r>
              <a:rPr lang="en-US" b="1" dirty="0">
                <a:effectLst/>
              </a:rPr>
              <a:t>positive</a:t>
            </a:r>
            <a:r>
              <a:rPr lang="en-US" dirty="0">
                <a:effectLst/>
              </a:rPr>
              <a:t> effects) and causality (IQ effects achievement, not the reverse)</a:t>
            </a:r>
            <a:endParaRPr lang="en-US" sz="1400" dirty="0">
              <a:effectLst/>
            </a:endParaRPr>
          </a:p>
          <a:p>
            <a:pPr lvl="1"/>
            <a:r>
              <a:rPr lang="en-US" dirty="0">
                <a:effectLst/>
              </a:rPr>
              <a:t>Weak example:</a:t>
            </a:r>
            <a:endParaRPr lang="en-US" sz="1600" dirty="0">
              <a:effectLst/>
            </a:endParaRPr>
          </a:p>
          <a:p>
            <a:pPr lvl="2"/>
            <a:r>
              <a:rPr lang="en-US" dirty="0">
                <a:effectLst/>
              </a:rPr>
              <a:t>“Students’ IQ scores are related to their grades” defines neither direction or causality. </a:t>
            </a:r>
            <a:endParaRPr lang="en-US" sz="1400" dirty="0">
              <a:effectLst/>
            </a:endParaRPr>
          </a:p>
          <a:p>
            <a:pPr lvl="2"/>
            <a:r>
              <a:rPr lang="en-US" dirty="0">
                <a:effectLst/>
              </a:rPr>
              <a:t>We state that they are related, but which impacts the other? In a positive way or negative way?</a:t>
            </a:r>
            <a:endParaRPr lang="en-US" sz="1400" dirty="0">
              <a:effectLst/>
            </a:endParaRPr>
          </a:p>
          <a:p>
            <a:pPr lvl="1"/>
            <a:r>
              <a:rPr lang="en-US" dirty="0">
                <a:effectLst/>
              </a:rPr>
              <a:t>Your hypotheses must provide Nomothetic explanations</a:t>
            </a:r>
            <a:endParaRPr lang="en-US" sz="1600" dirty="0">
              <a:effectLst/>
            </a:endParaRPr>
          </a:p>
          <a:p>
            <a:pPr lvl="2"/>
            <a:r>
              <a:rPr lang="en-US" dirty="0">
                <a:effectLst/>
              </a:rPr>
              <a:t>Seek to explain a class of situations or events rather than a specific situation or event </a:t>
            </a:r>
            <a:endParaRPr lang="en-US" sz="1400" dirty="0">
              <a:effectLst/>
            </a:endParaRPr>
          </a:p>
          <a:p>
            <a:endParaRPr lang="en-US" dirty="0"/>
          </a:p>
        </p:txBody>
      </p:sp>
    </p:spTree>
    <p:extLst>
      <p:ext uri="{BB962C8B-B14F-4D97-AF65-F5344CB8AC3E}">
        <p14:creationId xmlns:p14="http://schemas.microsoft.com/office/powerpoint/2010/main" val="237495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4668-124B-764C-AEB1-080F47DF1A00}"/>
              </a:ext>
            </a:extLst>
          </p:cNvPr>
          <p:cNvSpPr>
            <a:spLocks noGrp="1"/>
          </p:cNvSpPr>
          <p:nvPr>
            <p:ph type="title"/>
          </p:nvPr>
        </p:nvSpPr>
        <p:spPr>
          <a:xfrm>
            <a:off x="1141413" y="609600"/>
            <a:ext cx="9905998" cy="914400"/>
          </a:xfrm>
        </p:spPr>
        <p:txBody>
          <a:bodyPr/>
          <a:lstStyle/>
          <a:p>
            <a:r>
              <a:rPr lang="en-US" dirty="0"/>
              <a:t>This week</a:t>
            </a:r>
          </a:p>
        </p:txBody>
      </p:sp>
      <p:sp>
        <p:nvSpPr>
          <p:cNvPr id="3" name="Content Placeholder 2">
            <a:extLst>
              <a:ext uri="{FF2B5EF4-FFF2-40B4-BE49-F238E27FC236}">
                <a16:creationId xmlns:a16="http://schemas.microsoft.com/office/drawing/2014/main" id="{FD2DF11D-068F-6E42-ADD6-9EF39AA7AB97}"/>
              </a:ext>
            </a:extLst>
          </p:cNvPr>
          <p:cNvSpPr>
            <a:spLocks noGrp="1"/>
          </p:cNvSpPr>
          <p:nvPr>
            <p:ph idx="1"/>
          </p:nvPr>
        </p:nvSpPr>
        <p:spPr>
          <a:xfrm>
            <a:off x="1141413" y="1524001"/>
            <a:ext cx="9905998" cy="4267200"/>
          </a:xfrm>
        </p:spPr>
        <p:txBody>
          <a:bodyPr/>
          <a:lstStyle/>
          <a:p>
            <a:pPr lvl="0"/>
            <a:r>
              <a:rPr lang="en-US" dirty="0">
                <a:effectLst/>
              </a:rPr>
              <a:t>This week we will discuss a selection of guidelines for creating good hypotheses</a:t>
            </a:r>
            <a:endParaRPr lang="en-US" sz="1800" dirty="0">
              <a:effectLst/>
            </a:endParaRPr>
          </a:p>
          <a:p>
            <a:pPr lvl="1"/>
            <a:r>
              <a:rPr lang="en-US" dirty="0">
                <a:effectLst/>
              </a:rPr>
              <a:t>Your hypotheses must follow these guidelines</a:t>
            </a:r>
            <a:endParaRPr lang="en-US" sz="1600" dirty="0">
              <a:effectLst/>
            </a:endParaRPr>
          </a:p>
          <a:p>
            <a:pPr lvl="1"/>
            <a:r>
              <a:rPr lang="en-US" dirty="0">
                <a:effectLst/>
              </a:rPr>
              <a:t>Failure to follow these guidelines will prevent you from moving forward</a:t>
            </a:r>
            <a:endParaRPr lang="en-US" sz="1600" dirty="0">
              <a:effectLst/>
            </a:endParaRPr>
          </a:p>
          <a:p>
            <a:endParaRPr lang="en-US" dirty="0"/>
          </a:p>
        </p:txBody>
      </p:sp>
    </p:spTree>
    <p:extLst>
      <p:ext uri="{BB962C8B-B14F-4D97-AF65-F5344CB8AC3E}">
        <p14:creationId xmlns:p14="http://schemas.microsoft.com/office/powerpoint/2010/main" val="429079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967A-00E6-9A45-8A33-814553165028}"/>
              </a:ext>
            </a:extLst>
          </p:cNvPr>
          <p:cNvSpPr>
            <a:spLocks noGrp="1"/>
          </p:cNvSpPr>
          <p:nvPr>
            <p:ph type="title"/>
          </p:nvPr>
        </p:nvSpPr>
        <p:spPr>
          <a:xfrm>
            <a:off x="1141413" y="609600"/>
            <a:ext cx="9905998" cy="825500"/>
          </a:xfrm>
        </p:spPr>
        <p:txBody>
          <a:bodyPr/>
          <a:lstStyle/>
          <a:p>
            <a:r>
              <a:rPr lang="en-US" dirty="0"/>
              <a:t>Guideline 1</a:t>
            </a:r>
          </a:p>
        </p:txBody>
      </p:sp>
      <p:sp>
        <p:nvSpPr>
          <p:cNvPr id="3" name="Content Placeholder 2">
            <a:extLst>
              <a:ext uri="{FF2B5EF4-FFF2-40B4-BE49-F238E27FC236}">
                <a16:creationId xmlns:a16="http://schemas.microsoft.com/office/drawing/2014/main" id="{DA64927E-992E-3440-8CB6-7B819360B0C4}"/>
              </a:ext>
            </a:extLst>
          </p:cNvPr>
          <p:cNvSpPr>
            <a:spLocks noGrp="1"/>
          </p:cNvSpPr>
          <p:nvPr>
            <p:ph idx="1"/>
          </p:nvPr>
        </p:nvSpPr>
        <p:spPr>
          <a:xfrm>
            <a:off x="1141413" y="1638301"/>
            <a:ext cx="9905998" cy="4152900"/>
          </a:xfrm>
        </p:spPr>
        <p:txBody>
          <a:bodyPr/>
          <a:lstStyle/>
          <a:p>
            <a:pPr lvl="0"/>
            <a:r>
              <a:rPr lang="en-US" dirty="0">
                <a:effectLst/>
              </a:rPr>
              <a:t>Name two variables and indicate the type of relationship expected between them.</a:t>
            </a:r>
            <a:endParaRPr lang="en-US" sz="1800" dirty="0">
              <a:effectLst/>
            </a:endParaRPr>
          </a:p>
          <a:p>
            <a:pPr lvl="1"/>
            <a:r>
              <a:rPr lang="en-US" dirty="0">
                <a:effectLst/>
              </a:rPr>
              <a:t>Example: Among rats, length of light deprivation from birth is inversely associated with performance in a maze task.</a:t>
            </a:r>
            <a:endParaRPr lang="en-US" sz="1600" dirty="0">
              <a:effectLst/>
            </a:endParaRPr>
          </a:p>
          <a:p>
            <a:pPr lvl="1"/>
            <a:r>
              <a:rPr lang="en-US" dirty="0">
                <a:effectLst/>
              </a:rPr>
              <a:t>Poor example:  Graduate students differ in their levels of free-floating anxiety, and they differ in their ability to form friendships</a:t>
            </a:r>
            <a:endParaRPr lang="en-US" sz="1600" dirty="0">
              <a:effectLst/>
            </a:endParaRPr>
          </a:p>
          <a:p>
            <a:pPr lvl="1"/>
            <a:r>
              <a:rPr lang="en-US" dirty="0">
                <a:effectLst/>
              </a:rPr>
              <a:t>Better example: Among graduate students, there is an inverse relationship between level of free-floating anxiety and ability to form friendships		</a:t>
            </a:r>
            <a:endParaRPr lang="en-US" sz="1600" dirty="0">
              <a:effectLst/>
            </a:endParaRPr>
          </a:p>
          <a:p>
            <a:endParaRPr lang="en-US" dirty="0"/>
          </a:p>
        </p:txBody>
      </p:sp>
    </p:spTree>
    <p:extLst>
      <p:ext uri="{BB962C8B-B14F-4D97-AF65-F5344CB8AC3E}">
        <p14:creationId xmlns:p14="http://schemas.microsoft.com/office/powerpoint/2010/main" val="59238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2</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When there is an independent variable, name a specific dependent variable.</a:t>
            </a:r>
            <a:endParaRPr lang="en-US" sz="1800" dirty="0">
              <a:effectLst/>
            </a:endParaRPr>
          </a:p>
          <a:p>
            <a:pPr lvl="1"/>
            <a:r>
              <a:rPr lang="en-US" dirty="0">
                <a:effectLst/>
              </a:rPr>
              <a:t>Poor examples</a:t>
            </a:r>
            <a:endParaRPr lang="en-US" sz="1600" dirty="0">
              <a:effectLst/>
            </a:endParaRPr>
          </a:p>
          <a:p>
            <a:pPr lvl="2"/>
            <a:r>
              <a:rPr lang="en-US" dirty="0">
                <a:effectLst/>
              </a:rPr>
              <a:t>Career counseling supplemented with guest speakers holding various occupations is more effective than career counseling without guest speakers</a:t>
            </a:r>
            <a:endParaRPr lang="en-US" sz="1400" dirty="0">
              <a:effectLst/>
            </a:endParaRPr>
          </a:p>
          <a:p>
            <a:pPr lvl="2"/>
            <a:r>
              <a:rPr lang="en-US" dirty="0">
                <a:effectLst/>
              </a:rPr>
              <a:t>Middle-aged males who regularly exercise vigorously are better off than those who do not exercise vigorously.</a:t>
            </a:r>
            <a:endParaRPr lang="en-US" sz="1400" dirty="0">
              <a:effectLst/>
            </a:endParaRPr>
          </a:p>
          <a:p>
            <a:pPr lvl="1"/>
            <a:r>
              <a:rPr lang="en-US" dirty="0">
                <a:effectLst/>
              </a:rPr>
              <a:t>Improved examples:</a:t>
            </a:r>
            <a:endParaRPr lang="en-US" sz="1600" dirty="0">
              <a:effectLst/>
            </a:endParaRPr>
          </a:p>
          <a:p>
            <a:pPr lvl="2"/>
            <a:r>
              <a:rPr lang="en-US" dirty="0">
                <a:effectLst/>
              </a:rPr>
              <a:t>Participants receiving career counseling supplemented with guest speakers holding various occupations are willing to consider a larger number of career choices than participants who receive career counseling without guest speakers</a:t>
            </a:r>
            <a:endParaRPr lang="en-US" sz="1400" dirty="0">
              <a:effectLst/>
            </a:endParaRPr>
          </a:p>
          <a:p>
            <a:pPr lvl="2"/>
            <a:r>
              <a:rPr lang="en-US" dirty="0">
                <a:effectLst/>
              </a:rPr>
              <a:t>Middle-aged males who regularly exercise vigorously have lower blood-pressure readings than those who do not exercise vigorously</a:t>
            </a:r>
            <a:endParaRPr lang="en-US" sz="1400" dirty="0">
              <a:effectLst/>
            </a:endParaRPr>
          </a:p>
        </p:txBody>
      </p:sp>
    </p:spTree>
    <p:extLst>
      <p:ext uri="{BB962C8B-B14F-4D97-AF65-F5344CB8AC3E}">
        <p14:creationId xmlns:p14="http://schemas.microsoft.com/office/powerpoint/2010/main" val="416077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3</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Name your population(s) in the hypothesis.</a:t>
            </a:r>
            <a:endParaRPr lang="en-US" sz="1800" dirty="0">
              <a:effectLst/>
            </a:endParaRPr>
          </a:p>
          <a:p>
            <a:pPr lvl="1"/>
            <a:r>
              <a:rPr lang="en-US" u="sng" dirty="0">
                <a:effectLst/>
              </a:rPr>
              <a:t>Middle-aged males</a:t>
            </a:r>
            <a:r>
              <a:rPr lang="en-US" dirty="0">
                <a:effectLst/>
              </a:rPr>
              <a:t> who regularly exercise vigorously have lower blood-pressure readings than those who do not exercise vigorously.</a:t>
            </a:r>
            <a:endParaRPr lang="en-US" sz="1600" dirty="0">
              <a:effectLst/>
            </a:endParaRPr>
          </a:p>
          <a:p>
            <a:pPr lvl="1"/>
            <a:r>
              <a:rPr lang="en-US" u="sng" dirty="0">
                <a:effectLst/>
              </a:rPr>
              <a:t>High school students who have private transportation </a:t>
            </a:r>
            <a:r>
              <a:rPr lang="en-US" dirty="0">
                <a:effectLst/>
              </a:rPr>
              <a:t>participate in more extracurricular activities than </a:t>
            </a:r>
            <a:r>
              <a:rPr lang="en-US" u="sng" dirty="0">
                <a:effectLst/>
              </a:rPr>
              <a:t>high school students who take public transportation</a:t>
            </a:r>
            <a:endParaRPr lang="en-US" sz="1600" dirty="0">
              <a:effectLst/>
            </a:endParaRPr>
          </a:p>
        </p:txBody>
      </p:sp>
    </p:spTree>
    <p:extLst>
      <p:ext uri="{BB962C8B-B14F-4D97-AF65-F5344CB8AC3E}">
        <p14:creationId xmlns:p14="http://schemas.microsoft.com/office/powerpoint/2010/main" val="375307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4</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State a simple hypothesis in one sentence.</a:t>
            </a:r>
            <a:endParaRPr lang="en-US" sz="1800" dirty="0">
              <a:effectLst/>
            </a:endParaRPr>
          </a:p>
          <a:p>
            <a:pPr lvl="1"/>
            <a:r>
              <a:rPr lang="en-US" dirty="0">
                <a:effectLst/>
              </a:rPr>
              <a:t>Examples:</a:t>
            </a:r>
            <a:endParaRPr lang="en-US" sz="1600" dirty="0">
              <a:effectLst/>
            </a:endParaRPr>
          </a:p>
          <a:p>
            <a:pPr lvl="2"/>
            <a:r>
              <a:rPr lang="en-US" dirty="0">
                <a:effectLst/>
              </a:rPr>
              <a:t>Poor: Social anxiety may impede the speech-giving performance of college students in speech communication classes. As a result, students with such anxiety will perform more poorly in such classes.</a:t>
            </a:r>
            <a:endParaRPr lang="en-US" sz="1400" dirty="0">
              <a:effectLst/>
            </a:endParaRPr>
          </a:p>
          <a:p>
            <a:pPr lvl="2"/>
            <a:r>
              <a:rPr lang="en-US" dirty="0">
                <a:effectLst/>
              </a:rPr>
              <a:t>Improved: Students with high levels of social anxiety exhibit poorer speech-giving performance than students with low levels of social anxiety.</a:t>
            </a:r>
            <a:endParaRPr lang="en-US" sz="1400" dirty="0">
              <a:effectLst/>
            </a:endParaRPr>
          </a:p>
        </p:txBody>
      </p:sp>
    </p:spTree>
    <p:extLst>
      <p:ext uri="{BB962C8B-B14F-4D97-AF65-F5344CB8AC3E}">
        <p14:creationId xmlns:p14="http://schemas.microsoft.com/office/powerpoint/2010/main" val="155486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7B9-FA4E-2C44-B0D2-7C376A3945D4}"/>
              </a:ext>
            </a:extLst>
          </p:cNvPr>
          <p:cNvSpPr>
            <a:spLocks noGrp="1"/>
          </p:cNvSpPr>
          <p:nvPr>
            <p:ph type="title"/>
          </p:nvPr>
        </p:nvSpPr>
        <p:spPr>
          <a:xfrm>
            <a:off x="1141413" y="609600"/>
            <a:ext cx="9905998" cy="876300"/>
          </a:xfrm>
        </p:spPr>
        <p:txBody>
          <a:bodyPr/>
          <a:lstStyle/>
          <a:p>
            <a:r>
              <a:rPr lang="en-US" dirty="0"/>
              <a:t>Guideline 5</a:t>
            </a:r>
          </a:p>
        </p:txBody>
      </p:sp>
      <p:sp>
        <p:nvSpPr>
          <p:cNvPr id="3" name="Content Placeholder 2">
            <a:extLst>
              <a:ext uri="{FF2B5EF4-FFF2-40B4-BE49-F238E27FC236}">
                <a16:creationId xmlns:a16="http://schemas.microsoft.com/office/drawing/2014/main" id="{2DF02DD5-8F8D-3A46-BFC7-2B1001B234BD}"/>
              </a:ext>
            </a:extLst>
          </p:cNvPr>
          <p:cNvSpPr>
            <a:spLocks noGrp="1"/>
          </p:cNvSpPr>
          <p:nvPr>
            <p:ph idx="1"/>
          </p:nvPr>
        </p:nvSpPr>
        <p:spPr>
          <a:xfrm>
            <a:off x="1141413" y="1485901"/>
            <a:ext cx="9905998" cy="4305300"/>
          </a:xfrm>
        </p:spPr>
        <p:txBody>
          <a:bodyPr/>
          <a:lstStyle/>
          <a:p>
            <a:pPr lvl="0"/>
            <a:r>
              <a:rPr lang="en-US" dirty="0">
                <a:effectLst/>
              </a:rPr>
              <a:t>Be as specific as possible.</a:t>
            </a:r>
            <a:endParaRPr lang="en-US" sz="1800" dirty="0">
              <a:effectLst/>
            </a:endParaRPr>
          </a:p>
          <a:p>
            <a:pPr lvl="1"/>
            <a:r>
              <a:rPr lang="en-US" dirty="0">
                <a:effectLst/>
              </a:rPr>
              <a:t>Poor: There is an inverse relationship between computer use and well-being among older adults.</a:t>
            </a:r>
            <a:endParaRPr lang="en-US" sz="1600" dirty="0">
              <a:effectLst/>
            </a:endParaRPr>
          </a:p>
          <a:p>
            <a:pPr lvl="1"/>
            <a:r>
              <a:rPr lang="en-US" dirty="0">
                <a:effectLst/>
              </a:rPr>
              <a:t>Improved: There is an inverse relationship between older adults’ use of e-mail and their reported levels of loneliness</a:t>
            </a:r>
            <a:endParaRPr lang="en-US" sz="1600" dirty="0">
              <a:effectLst/>
            </a:endParaRPr>
          </a:p>
        </p:txBody>
      </p:sp>
    </p:spTree>
    <p:extLst>
      <p:ext uri="{BB962C8B-B14F-4D97-AF65-F5344CB8AC3E}">
        <p14:creationId xmlns:p14="http://schemas.microsoft.com/office/powerpoint/2010/main" val="324107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31</TotalTime>
  <Words>1778</Words>
  <Application>Microsoft Macintosh PowerPoint</Application>
  <PresentationFormat>Widescreen</PresentationFormat>
  <Paragraphs>156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Century Gothic</vt:lpstr>
      <vt:lpstr>Mesh</vt:lpstr>
      <vt:lpstr>Topic 4, hypothesis Guidelines</vt:lpstr>
      <vt:lpstr>Last week</vt:lpstr>
      <vt:lpstr>Last week</vt:lpstr>
      <vt:lpstr>This week</vt:lpstr>
      <vt:lpstr>Guideline 1</vt:lpstr>
      <vt:lpstr>Guideline 2</vt:lpstr>
      <vt:lpstr>Guideline 3</vt:lpstr>
      <vt:lpstr>Guideline 4</vt:lpstr>
      <vt:lpstr>Guideline 5</vt:lpstr>
      <vt:lpstr>Guideline 6</vt:lpstr>
      <vt:lpstr>Guideline 7</vt:lpstr>
      <vt:lpstr>Guideline 8</vt:lpstr>
      <vt:lpstr>Guideline 9</vt:lpstr>
      <vt:lpstr>Guideline 10</vt:lpstr>
      <vt:lpstr>Guideline 11</vt:lpstr>
      <vt:lpstr>Guideline 12</vt:lpstr>
      <vt:lpstr>Guideline 13</vt:lpstr>
      <vt:lpstr>Guideline 14</vt:lpstr>
      <vt:lpstr>Guideline 15</vt:lpstr>
      <vt:lpstr>Guideline 16</vt:lpstr>
      <vt:lpstr>Guideline 17</vt:lpstr>
      <vt:lpstr>Guideline 18</vt:lpstr>
      <vt:lpstr>Guideline 19</vt:lpstr>
      <vt:lpstr>Guideline 20</vt:lpstr>
      <vt:lpstr>Guideline 21</vt:lpstr>
      <vt:lpstr>Guideline 22</vt:lpstr>
      <vt:lpstr>How Many?</vt:lpstr>
      <vt:lpstr>Summary</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Arnie Miles</dc:creator>
  <cp:lastModifiedBy>Arnie Miles</cp:lastModifiedBy>
  <cp:revision>5</cp:revision>
  <dcterms:created xsi:type="dcterms:W3CDTF">2020-07-02T14:48:48Z</dcterms:created>
  <dcterms:modified xsi:type="dcterms:W3CDTF">2020-07-02T15:20:39Z</dcterms:modified>
</cp:coreProperties>
</file>