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58"/>
  </p:normalViewPr>
  <p:slideViewPr>
    <p:cSldViewPr snapToGrid="0" snapToObjects="1">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CA0-5BC3-C143-89F4-1944F7FFC8B9}"/>
              </a:ext>
            </a:extLst>
          </p:cNvPr>
          <p:cNvSpPr>
            <a:spLocks noGrp="1"/>
          </p:cNvSpPr>
          <p:nvPr>
            <p:ph type="ctrTitle"/>
          </p:nvPr>
        </p:nvSpPr>
        <p:spPr/>
        <p:txBody>
          <a:bodyPr/>
          <a:lstStyle/>
          <a:p>
            <a:r>
              <a:rPr lang="en-US" dirty="0"/>
              <a:t>Preparing for your Literature Review</a:t>
            </a:r>
          </a:p>
        </p:txBody>
      </p:sp>
      <p:sp>
        <p:nvSpPr>
          <p:cNvPr id="3" name="Subtitle 2">
            <a:extLst>
              <a:ext uri="{FF2B5EF4-FFF2-40B4-BE49-F238E27FC236}">
                <a16:creationId xmlns:a16="http://schemas.microsoft.com/office/drawing/2014/main" id="{D5221C05-937A-1446-A4A4-4E6000C6A8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285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414A-2088-6A48-8DFF-184AF214CBB8}"/>
              </a:ext>
            </a:extLst>
          </p:cNvPr>
          <p:cNvSpPr>
            <a:spLocks noGrp="1"/>
          </p:cNvSpPr>
          <p:nvPr>
            <p:ph type="title"/>
          </p:nvPr>
        </p:nvSpPr>
        <p:spPr/>
        <p:txBody>
          <a:bodyPr/>
          <a:lstStyle/>
          <a:p>
            <a:r>
              <a:rPr lang="en-US" dirty="0"/>
              <a:t>Annotated Bibliography</a:t>
            </a:r>
          </a:p>
        </p:txBody>
      </p:sp>
      <p:sp>
        <p:nvSpPr>
          <p:cNvPr id="3" name="Content Placeholder 2">
            <a:extLst>
              <a:ext uri="{FF2B5EF4-FFF2-40B4-BE49-F238E27FC236}">
                <a16:creationId xmlns:a16="http://schemas.microsoft.com/office/drawing/2014/main" id="{B1075408-E09C-A541-9F56-F47645E3DB4E}"/>
              </a:ext>
            </a:extLst>
          </p:cNvPr>
          <p:cNvSpPr>
            <a:spLocks noGrp="1"/>
          </p:cNvSpPr>
          <p:nvPr>
            <p:ph idx="1"/>
          </p:nvPr>
        </p:nvSpPr>
        <p:spPr/>
        <p:txBody>
          <a:bodyPr/>
          <a:lstStyle/>
          <a:p>
            <a:r>
              <a:rPr lang="en-US" dirty="0"/>
              <a:t>From the Perdue OWL:</a:t>
            </a:r>
            <a:endParaRPr lang="en-US" sz="1600" dirty="0"/>
          </a:p>
          <a:p>
            <a:pPr lvl="1"/>
            <a:r>
              <a:rPr lang="en-US" dirty="0"/>
              <a:t>A bibliography is a list of sources (books, journals, websites, periodicals, etc.) one has used for researching a topic. Bibliographies are sometimes called "references" or "works cited" depending on the style format you are using. A bibliography usually just includes the bibliographic information (i.e., the author, title, publisher, etc.). </a:t>
            </a:r>
            <a:endParaRPr lang="en-US" sz="1400" dirty="0"/>
          </a:p>
          <a:p>
            <a:pPr lvl="1"/>
            <a:r>
              <a:rPr lang="en-US" dirty="0"/>
              <a:t>An annotation is a summary and/or evaluation. </a:t>
            </a:r>
            <a:endParaRPr lang="en-US" sz="1400" dirty="0"/>
          </a:p>
          <a:p>
            <a:r>
              <a:rPr lang="en-US" dirty="0"/>
              <a:t>Therefore, an annotated bibliography includes a summary and/or evaluation of each of the sources. </a:t>
            </a:r>
          </a:p>
        </p:txBody>
      </p:sp>
    </p:spTree>
    <p:extLst>
      <p:ext uri="{BB962C8B-B14F-4D97-AF65-F5344CB8AC3E}">
        <p14:creationId xmlns:p14="http://schemas.microsoft.com/office/powerpoint/2010/main" val="325691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9DF5-B219-A047-AA8A-C65F6FDB25C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1CBE7175-5FDB-984B-9C95-0561157D843B}"/>
              </a:ext>
            </a:extLst>
          </p:cNvPr>
          <p:cNvSpPr>
            <a:spLocks noGrp="1"/>
          </p:cNvSpPr>
          <p:nvPr>
            <p:ph idx="1"/>
          </p:nvPr>
        </p:nvSpPr>
        <p:spPr>
          <a:xfrm>
            <a:off x="677334" y="2160589"/>
            <a:ext cx="8596668" cy="4364902"/>
          </a:xfrm>
        </p:spPr>
        <p:txBody>
          <a:bodyPr>
            <a:normAutofit fontScale="92500" lnSpcReduction="20000"/>
          </a:bodyPr>
          <a:lstStyle/>
          <a:p>
            <a:r>
              <a:rPr lang="en-US" dirty="0"/>
              <a:t>Summarize: Some annotations merely summarize the source. What are the main arguments? What is the point of this book or article? What topics are covered? If someone asked what this article/book is about, what would you say? The length of your annotations will determine how detailed your summary is. For more help, see our handout on paraphrasing sources. </a:t>
            </a:r>
            <a:endParaRPr lang="en-US" sz="1700" dirty="0"/>
          </a:p>
          <a:p>
            <a:r>
              <a:rPr lang="en-US" dirty="0"/>
              <a:t>Assess: After summarizing a source, it may be helpful to evaluate it. Is it a useful source? How does it compare with other sources in your bibliography? Is the information reliable? Is this source biased or objective? What is the goal of this source? For more help, see our handouts on evaluating resources. </a:t>
            </a:r>
            <a:endParaRPr lang="en-US" sz="1700" dirty="0"/>
          </a:p>
          <a:p>
            <a:r>
              <a:rPr lang="en-US" dirty="0"/>
              <a:t>Reflect: Once you've summarized and assessed a source, you need to ask how it fits into your research. Was this source helpful to you? How does it help you shape your argument? How can you use this source in your research project? Has it changed how you think about your topic? Your annotated bibliography may include some of these, all of these, or even others. If you're doing this for a class, you should get specific guidelines from your instructor. </a:t>
            </a:r>
            <a:endParaRPr lang="en-US" sz="1700" dirty="0"/>
          </a:p>
          <a:p>
            <a:r>
              <a:rPr lang="en-US" dirty="0"/>
              <a:t>For our purposes, you’re going to do all three to the extent necessary to achieve your goals</a:t>
            </a:r>
            <a:endParaRPr lang="en-US" sz="1700" dirty="0"/>
          </a:p>
          <a:p>
            <a:endParaRPr lang="en-US" dirty="0"/>
          </a:p>
        </p:txBody>
      </p:sp>
    </p:spTree>
    <p:extLst>
      <p:ext uri="{BB962C8B-B14F-4D97-AF65-F5344CB8AC3E}">
        <p14:creationId xmlns:p14="http://schemas.microsoft.com/office/powerpoint/2010/main" val="92929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F617-A4BB-7046-A1D3-B58C67B20D11}"/>
              </a:ext>
            </a:extLst>
          </p:cNvPr>
          <p:cNvSpPr>
            <a:spLocks noGrp="1"/>
          </p:cNvSpPr>
          <p:nvPr>
            <p:ph type="title"/>
          </p:nvPr>
        </p:nvSpPr>
        <p:spPr/>
        <p:txBody>
          <a:bodyPr/>
          <a:lstStyle/>
          <a:p>
            <a:r>
              <a:rPr lang="en-US" dirty="0"/>
              <a:t>Remember the point of your story</a:t>
            </a:r>
          </a:p>
        </p:txBody>
      </p:sp>
      <p:sp>
        <p:nvSpPr>
          <p:cNvPr id="3" name="Content Placeholder 2">
            <a:extLst>
              <a:ext uri="{FF2B5EF4-FFF2-40B4-BE49-F238E27FC236}">
                <a16:creationId xmlns:a16="http://schemas.microsoft.com/office/drawing/2014/main" id="{EA751BB6-1996-E341-A8B7-50BDF4F7B95E}"/>
              </a:ext>
            </a:extLst>
          </p:cNvPr>
          <p:cNvSpPr>
            <a:spLocks noGrp="1"/>
          </p:cNvSpPr>
          <p:nvPr>
            <p:ph idx="1"/>
          </p:nvPr>
        </p:nvSpPr>
        <p:spPr/>
        <p:txBody>
          <a:bodyPr/>
          <a:lstStyle/>
          <a:p>
            <a:r>
              <a:rPr lang="en-US" dirty="0"/>
              <a:t>The hypothesis is everything</a:t>
            </a:r>
            <a:endParaRPr lang="en-US" sz="1600" dirty="0"/>
          </a:p>
          <a:p>
            <a:r>
              <a:rPr lang="en-US" dirty="0"/>
              <a:t>It should be last</a:t>
            </a:r>
            <a:endParaRPr lang="en-US" sz="1600" dirty="0"/>
          </a:p>
          <a:p>
            <a:r>
              <a:rPr lang="en-US" dirty="0"/>
              <a:t>Everything in the Literature Review should lead to the hypothesis</a:t>
            </a:r>
          </a:p>
          <a:p>
            <a:r>
              <a:rPr lang="en-US" sz="1600" dirty="0"/>
              <a:t>The Annotated Bibliography will help you organize your thoughts</a:t>
            </a:r>
          </a:p>
          <a:p>
            <a:endParaRPr lang="en-US" dirty="0"/>
          </a:p>
        </p:txBody>
      </p:sp>
    </p:spTree>
    <p:extLst>
      <p:ext uri="{BB962C8B-B14F-4D97-AF65-F5344CB8AC3E}">
        <p14:creationId xmlns:p14="http://schemas.microsoft.com/office/powerpoint/2010/main" val="20726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17B2-ADDF-9E4D-BCFA-64B440AAC3AD}"/>
              </a:ext>
            </a:extLst>
          </p:cNvPr>
          <p:cNvSpPr>
            <a:spLocks noGrp="1"/>
          </p:cNvSpPr>
          <p:nvPr>
            <p:ph type="title"/>
          </p:nvPr>
        </p:nvSpPr>
        <p:spPr/>
        <p:txBody>
          <a:bodyPr/>
          <a:lstStyle/>
          <a:p>
            <a:r>
              <a:rPr lang="en-US" dirty="0"/>
              <a:t>The Annotated Bibliography</a:t>
            </a:r>
          </a:p>
        </p:txBody>
      </p:sp>
      <p:sp>
        <p:nvSpPr>
          <p:cNvPr id="3" name="Content Placeholder 2">
            <a:extLst>
              <a:ext uri="{FF2B5EF4-FFF2-40B4-BE49-F238E27FC236}">
                <a16:creationId xmlns:a16="http://schemas.microsoft.com/office/drawing/2014/main" id="{CE4538AD-CA9D-C543-9193-CDE206EDFDE0}"/>
              </a:ext>
            </a:extLst>
          </p:cNvPr>
          <p:cNvSpPr>
            <a:spLocks noGrp="1"/>
          </p:cNvSpPr>
          <p:nvPr>
            <p:ph idx="1"/>
          </p:nvPr>
        </p:nvSpPr>
        <p:spPr/>
        <p:txBody>
          <a:bodyPr>
            <a:normAutofit fontScale="92500" lnSpcReduction="10000"/>
          </a:bodyPr>
          <a:lstStyle/>
          <a:p>
            <a:pPr lvl="0"/>
            <a:r>
              <a:rPr lang="en-US" dirty="0"/>
              <a:t>What does the final Annotated Bibliography look like and contain?</a:t>
            </a:r>
            <a:endParaRPr lang="en-US" sz="1600" dirty="0"/>
          </a:p>
          <a:p>
            <a:pPr lvl="1"/>
            <a:r>
              <a:rPr lang="en-US" dirty="0"/>
              <a:t>The last paragraph is the hypotheses</a:t>
            </a:r>
            <a:endParaRPr lang="en-US" sz="1400" dirty="0"/>
          </a:p>
          <a:p>
            <a:pPr lvl="1"/>
            <a:r>
              <a:rPr lang="en-US" dirty="0"/>
              <a:t>Each preceding paragraph should be a summary of an article</a:t>
            </a:r>
            <a:endParaRPr lang="en-US" sz="1400" dirty="0"/>
          </a:p>
          <a:p>
            <a:pPr lvl="2"/>
            <a:r>
              <a:rPr lang="en-US" dirty="0"/>
              <a:t>Each summary has an APA compliant inline citation that refers to the reference so the reader can find the source</a:t>
            </a:r>
            <a:endParaRPr lang="en-US" sz="1200" dirty="0"/>
          </a:p>
          <a:p>
            <a:pPr lvl="2"/>
            <a:r>
              <a:rPr lang="en-US" dirty="0"/>
              <a:t>Each summary discusses those components of the article that apply to your work.</a:t>
            </a:r>
            <a:endParaRPr lang="en-US" sz="1200" dirty="0"/>
          </a:p>
          <a:p>
            <a:pPr lvl="2"/>
            <a:r>
              <a:rPr lang="en-US" dirty="0"/>
              <a:t>The summaries are put in a logical order that leads the reader from general terms to your hypotheses.</a:t>
            </a:r>
            <a:endParaRPr lang="en-US" sz="1200" dirty="0"/>
          </a:p>
          <a:p>
            <a:pPr lvl="2"/>
            <a:r>
              <a:rPr lang="en-US" dirty="0"/>
              <a:t>Summaries can be between one sentence and a couple of paragraphs in length</a:t>
            </a:r>
            <a:endParaRPr lang="en-US" sz="1200" dirty="0"/>
          </a:p>
          <a:p>
            <a:pPr lvl="2"/>
            <a:r>
              <a:rPr lang="en-US" dirty="0"/>
              <a:t>Any holes in the flow of logic must be filled with new articles</a:t>
            </a:r>
            <a:endParaRPr lang="en-US" sz="1200" dirty="0"/>
          </a:p>
          <a:p>
            <a:pPr lvl="1"/>
            <a:r>
              <a:rPr lang="en-US" dirty="0"/>
              <a:t>When you’re done, you will be converting your Annotated Bibliography to a Literature Review by adding your original logic, assertions, and observations, as well as writing opening and closing paragraphs and just making it into a cohesive document.</a:t>
            </a:r>
            <a:endParaRPr lang="en-US" sz="1400" dirty="0"/>
          </a:p>
          <a:p>
            <a:endParaRPr lang="en-US" dirty="0"/>
          </a:p>
        </p:txBody>
      </p:sp>
    </p:spTree>
    <p:extLst>
      <p:ext uri="{BB962C8B-B14F-4D97-AF65-F5344CB8AC3E}">
        <p14:creationId xmlns:p14="http://schemas.microsoft.com/office/powerpoint/2010/main" val="212215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1E9-6030-7A4A-B689-DD3BB6E0BEB6}"/>
              </a:ext>
            </a:extLst>
          </p:cNvPr>
          <p:cNvSpPr>
            <a:spLocks noGrp="1"/>
          </p:cNvSpPr>
          <p:nvPr>
            <p:ph type="title"/>
          </p:nvPr>
        </p:nvSpPr>
        <p:spPr/>
        <p:txBody>
          <a:bodyPr/>
          <a:lstStyle/>
          <a:p>
            <a:r>
              <a:rPr lang="en-US" dirty="0"/>
              <a:t>The Annotated Bibliography</a:t>
            </a:r>
          </a:p>
        </p:txBody>
      </p:sp>
      <p:sp>
        <p:nvSpPr>
          <p:cNvPr id="3" name="Content Placeholder 2">
            <a:extLst>
              <a:ext uri="{FF2B5EF4-FFF2-40B4-BE49-F238E27FC236}">
                <a16:creationId xmlns:a16="http://schemas.microsoft.com/office/drawing/2014/main" id="{B97FB418-4DD7-A74E-A021-77FF7F28E141}"/>
              </a:ext>
            </a:extLst>
          </p:cNvPr>
          <p:cNvSpPr>
            <a:spLocks noGrp="1"/>
          </p:cNvSpPr>
          <p:nvPr>
            <p:ph idx="1"/>
          </p:nvPr>
        </p:nvSpPr>
        <p:spPr/>
        <p:txBody>
          <a:bodyPr/>
          <a:lstStyle/>
          <a:p>
            <a:pPr lvl="0"/>
            <a:r>
              <a:rPr lang="en-US" dirty="0"/>
              <a:t>Your Annotated bibliography is the tool you will use to order your work</a:t>
            </a:r>
            <a:endParaRPr lang="en-US" sz="1600" dirty="0"/>
          </a:p>
          <a:p>
            <a:pPr lvl="1"/>
            <a:r>
              <a:rPr lang="en-US" dirty="0"/>
              <a:t>Your hypotheses are last</a:t>
            </a:r>
            <a:endParaRPr lang="en-US" sz="1400" dirty="0"/>
          </a:p>
          <a:p>
            <a:pPr lvl="1"/>
            <a:r>
              <a:rPr lang="en-US" dirty="0"/>
              <a:t>Your annotations should be ordered (in general) from most general to most specific</a:t>
            </a:r>
            <a:endParaRPr lang="en-US" sz="1400" dirty="0"/>
          </a:p>
          <a:p>
            <a:pPr lvl="1"/>
            <a:r>
              <a:rPr lang="en-US" dirty="0"/>
              <a:t>Your annotations should lead the reader directly to the hypotheses</a:t>
            </a:r>
            <a:endParaRPr lang="en-US" sz="1400" dirty="0"/>
          </a:p>
          <a:p>
            <a:pPr lvl="1"/>
            <a:r>
              <a:rPr lang="en-US" dirty="0"/>
              <a:t>Every significant point of your argument must be supported with a summary of some article</a:t>
            </a:r>
            <a:endParaRPr lang="en-US" sz="1400" dirty="0"/>
          </a:p>
          <a:p>
            <a:pPr lvl="2"/>
            <a:r>
              <a:rPr lang="en-US" dirty="0"/>
              <a:t>Throw away articles that you previously chose if they don’t support your hypothesis</a:t>
            </a:r>
            <a:endParaRPr lang="en-US" sz="1200" dirty="0"/>
          </a:p>
          <a:p>
            <a:pPr lvl="2"/>
            <a:r>
              <a:rPr lang="en-US" dirty="0"/>
              <a:t>Go back to the well as many times as it takes to make a complete, uninterrupted argument to support your hypotheses</a:t>
            </a:r>
            <a:endParaRPr lang="en-US" sz="1200" dirty="0"/>
          </a:p>
          <a:p>
            <a:pPr lvl="1"/>
            <a:r>
              <a:rPr lang="en-US" dirty="0"/>
              <a:t>The reader doesn’t have to agree with the hypotheses, but they must understand how you came to your hypotheses.</a:t>
            </a:r>
            <a:endParaRPr lang="en-US" sz="1400" dirty="0"/>
          </a:p>
          <a:p>
            <a:endParaRPr lang="en-US" dirty="0"/>
          </a:p>
        </p:txBody>
      </p:sp>
    </p:spTree>
    <p:extLst>
      <p:ext uri="{BB962C8B-B14F-4D97-AF65-F5344CB8AC3E}">
        <p14:creationId xmlns:p14="http://schemas.microsoft.com/office/powerpoint/2010/main" val="2619879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0E7D-5BB2-CD4C-BF3F-F41D28FB8F5E}"/>
              </a:ext>
            </a:extLst>
          </p:cNvPr>
          <p:cNvSpPr>
            <a:spLocks noGrp="1"/>
          </p:cNvSpPr>
          <p:nvPr>
            <p:ph type="title"/>
          </p:nvPr>
        </p:nvSpPr>
        <p:spPr/>
        <p:txBody>
          <a:bodyPr/>
          <a:lstStyle/>
          <a:p>
            <a:r>
              <a:rPr lang="en-US" dirty="0"/>
              <a:t>Steps to success</a:t>
            </a:r>
          </a:p>
        </p:txBody>
      </p:sp>
      <p:sp>
        <p:nvSpPr>
          <p:cNvPr id="3" name="Content Placeholder 2">
            <a:extLst>
              <a:ext uri="{FF2B5EF4-FFF2-40B4-BE49-F238E27FC236}">
                <a16:creationId xmlns:a16="http://schemas.microsoft.com/office/drawing/2014/main" id="{504B5FF0-F351-354F-9093-FA86C5C037DC}"/>
              </a:ext>
            </a:extLst>
          </p:cNvPr>
          <p:cNvSpPr>
            <a:spLocks noGrp="1"/>
          </p:cNvSpPr>
          <p:nvPr>
            <p:ph idx="1"/>
          </p:nvPr>
        </p:nvSpPr>
        <p:spPr/>
        <p:txBody>
          <a:bodyPr/>
          <a:lstStyle/>
          <a:p>
            <a:pPr lvl="0"/>
            <a:r>
              <a:rPr lang="en-US" dirty="0"/>
              <a:t>The steps to success</a:t>
            </a:r>
            <a:endParaRPr lang="en-US" sz="1600" dirty="0"/>
          </a:p>
          <a:p>
            <a:pPr lvl="1"/>
            <a:r>
              <a:rPr lang="en-US" dirty="0"/>
              <a:t>Retrieve all related abstracts</a:t>
            </a:r>
            <a:endParaRPr lang="en-US" sz="1400" dirty="0"/>
          </a:p>
          <a:p>
            <a:pPr lvl="1"/>
            <a:r>
              <a:rPr lang="en-US" dirty="0"/>
              <a:t>Evaluate the results from the abstracts</a:t>
            </a:r>
            <a:endParaRPr lang="en-US" sz="1400" dirty="0"/>
          </a:p>
          <a:p>
            <a:pPr lvl="1"/>
            <a:r>
              <a:rPr lang="en-US" dirty="0"/>
              <a:t>Retrieve full texts of the most useful sources</a:t>
            </a:r>
            <a:endParaRPr lang="en-US" sz="1400" dirty="0"/>
          </a:p>
          <a:p>
            <a:pPr lvl="1"/>
            <a:r>
              <a:rPr lang="en-US" dirty="0"/>
              <a:t>Develop an annotated bibliography</a:t>
            </a:r>
            <a:endParaRPr lang="en-US" sz="1400" dirty="0"/>
          </a:p>
          <a:p>
            <a:endParaRPr lang="en-US" dirty="0"/>
          </a:p>
        </p:txBody>
      </p:sp>
    </p:spTree>
    <p:extLst>
      <p:ext uri="{BB962C8B-B14F-4D97-AF65-F5344CB8AC3E}">
        <p14:creationId xmlns:p14="http://schemas.microsoft.com/office/powerpoint/2010/main" val="112682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6B6B-82EF-8545-8B0A-3075D7908506}"/>
              </a:ext>
            </a:extLst>
          </p:cNvPr>
          <p:cNvSpPr>
            <a:spLocks noGrp="1"/>
          </p:cNvSpPr>
          <p:nvPr>
            <p:ph type="title"/>
          </p:nvPr>
        </p:nvSpPr>
        <p:spPr/>
        <p:txBody>
          <a:bodyPr/>
          <a:lstStyle/>
          <a:p>
            <a:r>
              <a:rPr lang="en-US" dirty="0"/>
              <a:t>Retrieve all related abstracts</a:t>
            </a:r>
          </a:p>
        </p:txBody>
      </p:sp>
      <p:sp>
        <p:nvSpPr>
          <p:cNvPr id="3" name="Content Placeholder 2">
            <a:extLst>
              <a:ext uri="{FF2B5EF4-FFF2-40B4-BE49-F238E27FC236}">
                <a16:creationId xmlns:a16="http://schemas.microsoft.com/office/drawing/2014/main" id="{C1DBBE23-8DD8-C44E-9782-486F29562DC2}"/>
              </a:ext>
            </a:extLst>
          </p:cNvPr>
          <p:cNvSpPr>
            <a:spLocks noGrp="1"/>
          </p:cNvSpPr>
          <p:nvPr>
            <p:ph idx="1"/>
          </p:nvPr>
        </p:nvSpPr>
        <p:spPr/>
        <p:txBody>
          <a:bodyPr/>
          <a:lstStyle/>
          <a:p>
            <a:r>
              <a:rPr lang="en-US" dirty="0"/>
              <a:t>The easiest way to accomplish this step is through a computerized search of the databases available on the Internet or through your university library.</a:t>
            </a:r>
            <a:endParaRPr lang="en-US" sz="1600" dirty="0"/>
          </a:p>
          <a:p>
            <a:r>
              <a:rPr lang="en-US" dirty="0"/>
              <a:t>For the comprehensive critique in the dissertation, you will need to consider all available resources; however, for the prospectus and proposal, a search of computerized databases should suffice.</a:t>
            </a:r>
            <a:endParaRPr lang="en-US" sz="1600" dirty="0"/>
          </a:p>
          <a:p>
            <a:r>
              <a:rPr lang="en-US" dirty="0"/>
              <a:t>Keep in mind that at this stage you are trying to identify the major sources so that you are well informed about the research on your topic. You are not trying to capture every reference.</a:t>
            </a:r>
            <a:endParaRPr lang="en-US" sz="1600" dirty="0"/>
          </a:p>
          <a:p>
            <a:endParaRPr lang="en-US" dirty="0"/>
          </a:p>
        </p:txBody>
      </p:sp>
    </p:spTree>
    <p:extLst>
      <p:ext uri="{BB962C8B-B14F-4D97-AF65-F5344CB8AC3E}">
        <p14:creationId xmlns:p14="http://schemas.microsoft.com/office/powerpoint/2010/main" val="13884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B0AA-2B3E-DD4D-864A-272E1254F3A4}"/>
              </a:ext>
            </a:extLst>
          </p:cNvPr>
          <p:cNvSpPr>
            <a:spLocks noGrp="1"/>
          </p:cNvSpPr>
          <p:nvPr>
            <p:ph type="title"/>
          </p:nvPr>
        </p:nvSpPr>
        <p:spPr/>
        <p:txBody>
          <a:bodyPr/>
          <a:lstStyle/>
          <a:p>
            <a:r>
              <a:rPr lang="en-US" dirty="0"/>
              <a:t>Evaluate the abstracts</a:t>
            </a:r>
          </a:p>
        </p:txBody>
      </p:sp>
      <p:sp>
        <p:nvSpPr>
          <p:cNvPr id="3" name="Content Placeholder 2">
            <a:extLst>
              <a:ext uri="{FF2B5EF4-FFF2-40B4-BE49-F238E27FC236}">
                <a16:creationId xmlns:a16="http://schemas.microsoft.com/office/drawing/2014/main" id="{DAC49F53-25BC-A64E-AAE8-7BAC8D81E97E}"/>
              </a:ext>
            </a:extLst>
          </p:cNvPr>
          <p:cNvSpPr>
            <a:spLocks noGrp="1"/>
          </p:cNvSpPr>
          <p:nvPr>
            <p:ph idx="1"/>
          </p:nvPr>
        </p:nvSpPr>
        <p:spPr/>
        <p:txBody>
          <a:bodyPr>
            <a:normAutofit/>
          </a:bodyPr>
          <a:lstStyle/>
          <a:p>
            <a:r>
              <a:rPr lang="en-US" dirty="0"/>
              <a:t>Now you need to evaluate the results of your search, since much of what you have retrieved will not be of use.</a:t>
            </a:r>
            <a:endParaRPr lang="en-US" sz="1600" dirty="0"/>
          </a:p>
          <a:p>
            <a:r>
              <a:rPr lang="en-US" dirty="0"/>
              <a:t>Check the author. If you recognize the author’s name from your previous reading, the source is likely to be important.</a:t>
            </a:r>
            <a:endParaRPr lang="en-US" sz="1600" dirty="0"/>
          </a:p>
          <a:p>
            <a:r>
              <a:rPr lang="en-US" dirty="0"/>
              <a:t>Check the title.</a:t>
            </a:r>
            <a:endParaRPr lang="en-US" sz="1600" dirty="0"/>
          </a:p>
          <a:p>
            <a:pPr lvl="1"/>
            <a:r>
              <a:rPr lang="en-US" dirty="0"/>
              <a:t>Contrast these two titles: </a:t>
            </a:r>
            <a:endParaRPr lang="en-US" sz="1400" dirty="0"/>
          </a:p>
          <a:p>
            <a:pPr lvl="2"/>
            <a:r>
              <a:rPr lang="en-US" dirty="0"/>
              <a:t>“Block Scheduling as a Motivation Tool in the Secondary School!” </a:t>
            </a:r>
            <a:endParaRPr lang="en-US" sz="1200" dirty="0"/>
          </a:p>
          <a:p>
            <a:pPr lvl="2"/>
            <a:r>
              <a:rPr lang="en-US" dirty="0"/>
              <a:t>“Student Performance in Block Scheduled Smaller Learning Communities Classes.” </a:t>
            </a:r>
            <a:endParaRPr lang="en-US" sz="1200" dirty="0"/>
          </a:p>
          <a:p>
            <a:pPr lvl="1"/>
            <a:r>
              <a:rPr lang="en-US" dirty="0"/>
              <a:t>The first does not sound too useful; the title implies that it is an enthusiastic report of one school’s experience written by one of the faculty— a </a:t>
            </a:r>
            <a:r>
              <a:rPr lang="en-US" dirty="0" err="1"/>
              <a:t>practioner’s</a:t>
            </a:r>
            <a:r>
              <a:rPr lang="en-US" dirty="0"/>
              <a:t> report. The second sounds like a research report. At this stage of your reading, concentrate on research studies, not reports of practice. </a:t>
            </a:r>
          </a:p>
        </p:txBody>
      </p:sp>
    </p:spTree>
    <p:extLst>
      <p:ext uri="{BB962C8B-B14F-4D97-AF65-F5344CB8AC3E}">
        <p14:creationId xmlns:p14="http://schemas.microsoft.com/office/powerpoint/2010/main" val="171071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7F39-EB82-974B-A12C-8F395F4AD28B}"/>
              </a:ext>
            </a:extLst>
          </p:cNvPr>
          <p:cNvSpPr>
            <a:spLocks noGrp="1"/>
          </p:cNvSpPr>
          <p:nvPr>
            <p:ph type="title"/>
          </p:nvPr>
        </p:nvSpPr>
        <p:spPr/>
        <p:txBody>
          <a:bodyPr/>
          <a:lstStyle/>
          <a:p>
            <a:r>
              <a:rPr lang="en-US" dirty="0"/>
              <a:t>Evaluate the abstracts</a:t>
            </a:r>
          </a:p>
        </p:txBody>
      </p:sp>
      <p:sp>
        <p:nvSpPr>
          <p:cNvPr id="3" name="Content Placeholder 2">
            <a:extLst>
              <a:ext uri="{FF2B5EF4-FFF2-40B4-BE49-F238E27FC236}">
                <a16:creationId xmlns:a16="http://schemas.microsoft.com/office/drawing/2014/main" id="{54EF4FD3-821F-6240-9185-11929AAAE5C3}"/>
              </a:ext>
            </a:extLst>
          </p:cNvPr>
          <p:cNvSpPr>
            <a:spLocks noGrp="1"/>
          </p:cNvSpPr>
          <p:nvPr>
            <p:ph idx="1"/>
          </p:nvPr>
        </p:nvSpPr>
        <p:spPr/>
        <p:txBody>
          <a:bodyPr/>
          <a:lstStyle/>
          <a:p>
            <a:r>
              <a:rPr lang="en-US" dirty="0"/>
              <a:t>Check the date. </a:t>
            </a:r>
            <a:endParaRPr lang="en-US" sz="1600" dirty="0"/>
          </a:p>
          <a:p>
            <a:pPr lvl="1"/>
            <a:r>
              <a:rPr lang="en-US" dirty="0"/>
              <a:t>Generally, unless you are conducting a historical review, you should give more weight to recent studies. </a:t>
            </a:r>
            <a:endParaRPr lang="en-US" sz="1400" dirty="0"/>
          </a:p>
          <a:p>
            <a:pPr lvl="1"/>
            <a:r>
              <a:rPr lang="en-US" dirty="0"/>
              <a:t>For the prospectus and the proposal, emphasize the most recent 10 years.</a:t>
            </a:r>
            <a:endParaRPr lang="en-US" sz="1400" dirty="0"/>
          </a:p>
          <a:p>
            <a:r>
              <a:rPr lang="en-US" dirty="0"/>
              <a:t>Note the source. </a:t>
            </a:r>
            <a:endParaRPr lang="en-US" sz="1600" dirty="0"/>
          </a:p>
          <a:p>
            <a:pPr lvl="1"/>
            <a:r>
              <a:rPr lang="en-US" dirty="0"/>
              <a:t>Give greater consideration to journals that publish research reports and reviews. </a:t>
            </a:r>
            <a:endParaRPr lang="en-US" sz="1400" dirty="0"/>
          </a:p>
          <a:p>
            <a:pPr lvl="1"/>
            <a:r>
              <a:rPr lang="en-US" dirty="0"/>
              <a:t>Give less consideration to periodicals read chiefly by practitioners.</a:t>
            </a:r>
            <a:endParaRPr lang="en-US" sz="1400" dirty="0"/>
          </a:p>
          <a:p>
            <a:pPr lvl="1"/>
            <a:r>
              <a:rPr lang="en-US" dirty="0"/>
              <a:t>Usually, research articles in refereed journals will be most useful.</a:t>
            </a:r>
            <a:endParaRPr lang="en-US" sz="1400" dirty="0"/>
          </a:p>
          <a:p>
            <a:endParaRPr lang="en-US" dirty="0"/>
          </a:p>
        </p:txBody>
      </p:sp>
    </p:spTree>
    <p:extLst>
      <p:ext uri="{BB962C8B-B14F-4D97-AF65-F5344CB8AC3E}">
        <p14:creationId xmlns:p14="http://schemas.microsoft.com/office/powerpoint/2010/main" val="333901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1C6-44F8-7843-A30F-414AC90BC33E}"/>
              </a:ext>
            </a:extLst>
          </p:cNvPr>
          <p:cNvSpPr>
            <a:spLocks noGrp="1"/>
          </p:cNvSpPr>
          <p:nvPr>
            <p:ph type="title"/>
          </p:nvPr>
        </p:nvSpPr>
        <p:spPr/>
        <p:txBody>
          <a:bodyPr/>
          <a:lstStyle/>
          <a:p>
            <a:r>
              <a:rPr lang="en-US" dirty="0"/>
              <a:t>Evaluate the abstracts</a:t>
            </a:r>
          </a:p>
        </p:txBody>
      </p:sp>
      <p:sp>
        <p:nvSpPr>
          <p:cNvPr id="3" name="Content Placeholder 2">
            <a:extLst>
              <a:ext uri="{FF2B5EF4-FFF2-40B4-BE49-F238E27FC236}">
                <a16:creationId xmlns:a16="http://schemas.microsoft.com/office/drawing/2014/main" id="{1313850E-D6DD-9F42-B719-429BE55257D7}"/>
              </a:ext>
            </a:extLst>
          </p:cNvPr>
          <p:cNvSpPr>
            <a:spLocks noGrp="1"/>
          </p:cNvSpPr>
          <p:nvPr>
            <p:ph idx="1"/>
          </p:nvPr>
        </p:nvSpPr>
        <p:spPr/>
        <p:txBody>
          <a:bodyPr/>
          <a:lstStyle/>
          <a:p>
            <a:r>
              <a:rPr lang="en-US" dirty="0"/>
              <a:t>Based upon your analysis of these factors, code each source with one of three numbers as follows. </a:t>
            </a:r>
            <a:endParaRPr lang="en-US" sz="1600" dirty="0"/>
          </a:p>
          <a:p>
            <a:pPr lvl="1"/>
            <a:r>
              <a:rPr lang="en-US" dirty="0"/>
              <a:t>This is a “must-have” source; it is on-target and sounds very useful. </a:t>
            </a:r>
            <a:endParaRPr lang="en-US" sz="1400" dirty="0"/>
          </a:p>
          <a:p>
            <a:pPr lvl="1"/>
            <a:r>
              <a:rPr lang="en-US" dirty="0"/>
              <a:t>This is a “maybe” source; it might be helpful and should be checked if I have the time and need additional sources. </a:t>
            </a:r>
            <a:endParaRPr lang="en-US" sz="1400" dirty="0"/>
          </a:p>
          <a:p>
            <a:pPr lvl="1"/>
            <a:r>
              <a:rPr lang="en-US" dirty="0"/>
              <a:t>This is a “no” source; it is not useful at all. </a:t>
            </a:r>
          </a:p>
        </p:txBody>
      </p:sp>
    </p:spTree>
    <p:extLst>
      <p:ext uri="{BB962C8B-B14F-4D97-AF65-F5344CB8AC3E}">
        <p14:creationId xmlns:p14="http://schemas.microsoft.com/office/powerpoint/2010/main" val="57557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396E-884E-184C-8620-055272932442}"/>
              </a:ext>
            </a:extLst>
          </p:cNvPr>
          <p:cNvSpPr>
            <a:spLocks noGrp="1"/>
          </p:cNvSpPr>
          <p:nvPr>
            <p:ph type="title"/>
          </p:nvPr>
        </p:nvSpPr>
        <p:spPr/>
        <p:txBody>
          <a:bodyPr/>
          <a:lstStyle/>
          <a:p>
            <a:r>
              <a:rPr lang="en-US" dirty="0"/>
              <a:t>To review</a:t>
            </a:r>
          </a:p>
        </p:txBody>
      </p:sp>
      <p:sp>
        <p:nvSpPr>
          <p:cNvPr id="3" name="Content Placeholder 2">
            <a:extLst>
              <a:ext uri="{FF2B5EF4-FFF2-40B4-BE49-F238E27FC236}">
                <a16:creationId xmlns:a16="http://schemas.microsoft.com/office/drawing/2014/main" id="{B9E368B4-7462-EF46-B1FC-2F20F9AD6A65}"/>
              </a:ext>
            </a:extLst>
          </p:cNvPr>
          <p:cNvSpPr>
            <a:spLocks noGrp="1"/>
          </p:cNvSpPr>
          <p:nvPr>
            <p:ph idx="1"/>
          </p:nvPr>
        </p:nvSpPr>
        <p:spPr/>
        <p:txBody>
          <a:bodyPr/>
          <a:lstStyle/>
          <a:p>
            <a:r>
              <a:rPr lang="en-US" dirty="0"/>
              <a:t>Two lectures ago we finished up on the hypotheses lecture, and by now you should have approved hypotheses</a:t>
            </a:r>
            <a:endParaRPr lang="en-US" sz="1600" dirty="0"/>
          </a:p>
          <a:p>
            <a:r>
              <a:rPr lang="en-US" dirty="0"/>
              <a:t>Last week we discussed the formatting of your paper and covered a suggestion on how to easily accomplish this</a:t>
            </a:r>
            <a:endParaRPr lang="en-US" sz="1600" dirty="0"/>
          </a:p>
          <a:p>
            <a:endParaRPr lang="en-US" dirty="0"/>
          </a:p>
        </p:txBody>
      </p:sp>
    </p:spTree>
    <p:extLst>
      <p:ext uri="{BB962C8B-B14F-4D97-AF65-F5344CB8AC3E}">
        <p14:creationId xmlns:p14="http://schemas.microsoft.com/office/powerpoint/2010/main" val="2007805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D77D-083C-3C44-8706-6DC299668844}"/>
              </a:ext>
            </a:extLst>
          </p:cNvPr>
          <p:cNvSpPr>
            <a:spLocks noGrp="1"/>
          </p:cNvSpPr>
          <p:nvPr>
            <p:ph type="title"/>
          </p:nvPr>
        </p:nvSpPr>
        <p:spPr/>
        <p:txBody>
          <a:bodyPr/>
          <a:lstStyle/>
          <a:p>
            <a:r>
              <a:rPr lang="en-US" dirty="0"/>
              <a:t>Retrieve full articles</a:t>
            </a:r>
          </a:p>
        </p:txBody>
      </p:sp>
      <p:sp>
        <p:nvSpPr>
          <p:cNvPr id="3" name="Content Placeholder 2">
            <a:extLst>
              <a:ext uri="{FF2B5EF4-FFF2-40B4-BE49-F238E27FC236}">
                <a16:creationId xmlns:a16="http://schemas.microsoft.com/office/drawing/2014/main" id="{788D40E7-973D-AB4C-9BD2-C9E1C3803620}"/>
              </a:ext>
            </a:extLst>
          </p:cNvPr>
          <p:cNvSpPr>
            <a:spLocks noGrp="1"/>
          </p:cNvSpPr>
          <p:nvPr>
            <p:ph idx="1"/>
          </p:nvPr>
        </p:nvSpPr>
        <p:spPr/>
        <p:txBody>
          <a:bodyPr>
            <a:normAutofit fontScale="85000" lnSpcReduction="20000"/>
          </a:bodyPr>
          <a:lstStyle/>
          <a:p>
            <a:r>
              <a:rPr lang="en-US" dirty="0"/>
              <a:t>Begin by retrieving the full text of your #1 sources.</a:t>
            </a:r>
            <a:endParaRPr lang="en-US" sz="1600" dirty="0"/>
          </a:p>
          <a:p>
            <a:pPr lvl="1"/>
            <a:r>
              <a:rPr lang="en-US" dirty="0"/>
              <a:t>Read first few paragraphs</a:t>
            </a:r>
            <a:endParaRPr lang="en-US" sz="1400" dirty="0"/>
          </a:p>
          <a:p>
            <a:pPr lvl="1"/>
            <a:r>
              <a:rPr lang="en-US" dirty="0"/>
              <a:t>Jump to paragraphs right before the Method section (where you will usually find the research hypotheses/questions/purposes)</a:t>
            </a:r>
            <a:endParaRPr lang="en-US" sz="1400" dirty="0"/>
          </a:p>
          <a:p>
            <a:pPr lvl="1"/>
            <a:r>
              <a:rPr lang="en-US" dirty="0"/>
              <a:t>Scan the rest of the article, note headings and subheadings</a:t>
            </a:r>
            <a:endParaRPr lang="en-US" sz="1400" dirty="0"/>
          </a:p>
          <a:p>
            <a:pPr lvl="1"/>
            <a:r>
              <a:rPr lang="en-US" dirty="0"/>
              <a:t>Scan the text in each section but don’t get slowed down by details in this step – just get an overview! </a:t>
            </a:r>
            <a:endParaRPr lang="en-US" sz="1400" dirty="0"/>
          </a:p>
          <a:p>
            <a:r>
              <a:rPr lang="en-US" dirty="0"/>
              <a:t>Be certain to obtain relevant bibliographic information, because the information may be needed later. </a:t>
            </a:r>
            <a:endParaRPr lang="en-US" sz="1600" dirty="0"/>
          </a:p>
          <a:p>
            <a:r>
              <a:rPr lang="en-US" dirty="0"/>
              <a:t>Record:</a:t>
            </a:r>
            <a:endParaRPr lang="en-US" sz="1600" dirty="0"/>
          </a:p>
          <a:p>
            <a:pPr lvl="1"/>
            <a:r>
              <a:rPr lang="en-US" dirty="0"/>
              <a:t>the name of the publication</a:t>
            </a:r>
            <a:endParaRPr lang="en-US" sz="1400" dirty="0"/>
          </a:p>
          <a:p>
            <a:pPr lvl="1"/>
            <a:r>
              <a:rPr lang="en-US" dirty="0"/>
              <a:t>the volume and issue number</a:t>
            </a:r>
            <a:endParaRPr lang="en-US" sz="1400" dirty="0"/>
          </a:p>
          <a:p>
            <a:pPr lvl="1"/>
            <a:r>
              <a:rPr lang="en-US" dirty="0"/>
              <a:t>and the appropriate page numbers. </a:t>
            </a:r>
            <a:endParaRPr lang="en-US" sz="1400" dirty="0"/>
          </a:p>
          <a:p>
            <a:pPr lvl="1"/>
            <a:r>
              <a:rPr lang="en-US" dirty="0"/>
              <a:t>This will save time later. </a:t>
            </a:r>
          </a:p>
        </p:txBody>
      </p:sp>
    </p:spTree>
    <p:extLst>
      <p:ext uri="{BB962C8B-B14F-4D97-AF65-F5344CB8AC3E}">
        <p14:creationId xmlns:p14="http://schemas.microsoft.com/office/powerpoint/2010/main" val="253332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9632-B08B-B94A-81E9-FC84B74278E3}"/>
              </a:ext>
            </a:extLst>
          </p:cNvPr>
          <p:cNvSpPr>
            <a:spLocks noGrp="1"/>
          </p:cNvSpPr>
          <p:nvPr>
            <p:ph type="title"/>
          </p:nvPr>
        </p:nvSpPr>
        <p:spPr/>
        <p:txBody>
          <a:bodyPr/>
          <a:lstStyle/>
          <a:p>
            <a:r>
              <a:rPr lang="en-US" dirty="0"/>
              <a:t>How many citations?</a:t>
            </a:r>
          </a:p>
        </p:txBody>
      </p:sp>
      <p:sp>
        <p:nvSpPr>
          <p:cNvPr id="3" name="Content Placeholder 2">
            <a:extLst>
              <a:ext uri="{FF2B5EF4-FFF2-40B4-BE49-F238E27FC236}">
                <a16:creationId xmlns:a16="http://schemas.microsoft.com/office/drawing/2014/main" id="{F2D794DA-98C7-CF42-B074-73CE6E7C5D07}"/>
              </a:ext>
            </a:extLst>
          </p:cNvPr>
          <p:cNvSpPr>
            <a:spLocks noGrp="1"/>
          </p:cNvSpPr>
          <p:nvPr>
            <p:ph idx="1"/>
          </p:nvPr>
        </p:nvSpPr>
        <p:spPr/>
        <p:txBody>
          <a:bodyPr/>
          <a:lstStyle/>
          <a:p>
            <a:r>
              <a:rPr lang="en-US" dirty="0"/>
              <a:t>If you find that you do not have enough #1 sources for your prospectus, then move to the #2 sources.</a:t>
            </a:r>
            <a:endParaRPr lang="en-US" sz="1600" dirty="0"/>
          </a:p>
          <a:p>
            <a:pPr lvl="0"/>
            <a:r>
              <a:rPr lang="en-US" dirty="0"/>
              <a:t>How many citations? To answer this, keep your goals in mind</a:t>
            </a:r>
            <a:endParaRPr lang="en-US" sz="1600" dirty="0"/>
          </a:p>
          <a:p>
            <a:pPr lvl="1"/>
            <a:r>
              <a:rPr lang="en-US" dirty="0"/>
              <a:t>To provide a comprehensive and up-to-date review of your topic</a:t>
            </a:r>
            <a:endParaRPr lang="en-US" sz="1400" dirty="0"/>
          </a:p>
          <a:p>
            <a:pPr lvl="1"/>
            <a:r>
              <a:rPr lang="en-US" dirty="0"/>
              <a:t>To demonstrate that you have a thorough command of the field you are studying</a:t>
            </a:r>
            <a:endParaRPr lang="en-US" sz="1400" dirty="0"/>
          </a:p>
          <a:p>
            <a:pPr lvl="1"/>
            <a:r>
              <a:rPr lang="en-US" dirty="0"/>
              <a:t>A very rough rule of thumb is to have between 25 to 50 for the proposal and the dissertation.</a:t>
            </a:r>
            <a:endParaRPr lang="en-US" sz="1400" dirty="0"/>
          </a:p>
          <a:p>
            <a:pPr lvl="2"/>
            <a:r>
              <a:rPr lang="en-US" dirty="0"/>
              <a:t>For this course, you should include a minimum of 30 papers in your Annotated Bibliography and 20 peer-reviewed papers in your Literature Review. </a:t>
            </a:r>
            <a:endParaRPr lang="en-US" sz="1200" dirty="0"/>
          </a:p>
          <a:p>
            <a:r>
              <a:rPr lang="en-US" dirty="0"/>
              <a:t>You may find it necessary to retrieve those you have rated “2,” and you might even reconsider the “3” s or go back to the literature for more.</a:t>
            </a:r>
            <a:endParaRPr lang="en-US" sz="1600" dirty="0"/>
          </a:p>
          <a:p>
            <a:endParaRPr lang="en-US" dirty="0"/>
          </a:p>
        </p:txBody>
      </p:sp>
    </p:spTree>
    <p:extLst>
      <p:ext uri="{BB962C8B-B14F-4D97-AF65-F5344CB8AC3E}">
        <p14:creationId xmlns:p14="http://schemas.microsoft.com/office/powerpoint/2010/main" val="309829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865C-AECC-464D-A1EA-22561F5A3576}"/>
              </a:ext>
            </a:extLst>
          </p:cNvPr>
          <p:cNvSpPr>
            <a:spLocks noGrp="1"/>
          </p:cNvSpPr>
          <p:nvPr>
            <p:ph type="title"/>
          </p:nvPr>
        </p:nvSpPr>
        <p:spPr/>
        <p:txBody>
          <a:bodyPr/>
          <a:lstStyle/>
          <a:p>
            <a:r>
              <a:rPr lang="en-US" dirty="0"/>
              <a:t>Use primary sources</a:t>
            </a:r>
          </a:p>
        </p:txBody>
      </p:sp>
      <p:sp>
        <p:nvSpPr>
          <p:cNvPr id="3" name="Content Placeholder 2">
            <a:extLst>
              <a:ext uri="{FF2B5EF4-FFF2-40B4-BE49-F238E27FC236}">
                <a16:creationId xmlns:a16="http://schemas.microsoft.com/office/drawing/2014/main" id="{2BC832E1-0D20-AE47-9015-99DF694A9A15}"/>
              </a:ext>
            </a:extLst>
          </p:cNvPr>
          <p:cNvSpPr>
            <a:spLocks noGrp="1"/>
          </p:cNvSpPr>
          <p:nvPr>
            <p:ph idx="1"/>
          </p:nvPr>
        </p:nvSpPr>
        <p:spPr/>
        <p:txBody>
          <a:bodyPr/>
          <a:lstStyle/>
          <a:p>
            <a:r>
              <a:rPr lang="en-US" dirty="0"/>
              <a:t>At this stage and all succeeding stages in the dissertation process, keep in mind a crucial distinction between primary and secondary sources. </a:t>
            </a:r>
            <a:endParaRPr lang="en-US" sz="1600" dirty="0"/>
          </a:p>
          <a:p>
            <a:pPr lvl="1"/>
            <a:r>
              <a:rPr lang="en-US" dirty="0"/>
              <a:t>A primary source is the original report</a:t>
            </a:r>
            <a:endParaRPr lang="en-US" sz="1400" dirty="0"/>
          </a:p>
          <a:p>
            <a:pPr lvl="1"/>
            <a:r>
              <a:rPr lang="en-US" dirty="0"/>
              <a:t>A secondary source is an article that refers to the primary source. </a:t>
            </a:r>
            <a:endParaRPr lang="en-US" sz="1400" dirty="0"/>
          </a:p>
          <a:p>
            <a:r>
              <a:rPr lang="en-US" dirty="0"/>
              <a:t>Good researchers do not rely on a secondary source</a:t>
            </a:r>
            <a:endParaRPr lang="en-US" sz="1600" dirty="0"/>
          </a:p>
          <a:p>
            <a:pPr lvl="1"/>
            <a:r>
              <a:rPr lang="en-US" dirty="0"/>
              <a:t>Search for and retrieve the primary source</a:t>
            </a:r>
            <a:endParaRPr lang="en-US" sz="1400" dirty="0"/>
          </a:p>
          <a:p>
            <a:pPr lvl="1"/>
            <a:r>
              <a:rPr lang="en-US" dirty="0"/>
              <a:t>Secondary sources may sometimes distort the findings of the primary source, and they do not provide sufficient detail.</a:t>
            </a:r>
            <a:endParaRPr lang="en-US" sz="1400" dirty="0"/>
          </a:p>
          <a:p>
            <a:pPr lvl="1"/>
            <a:r>
              <a:rPr lang="en-US" dirty="0"/>
              <a:t>Secondary sources can be an excellent source for references to quality primary sources</a:t>
            </a:r>
            <a:endParaRPr lang="en-US" sz="1400" dirty="0"/>
          </a:p>
          <a:p>
            <a:endParaRPr lang="en-US" dirty="0"/>
          </a:p>
        </p:txBody>
      </p:sp>
    </p:spTree>
    <p:extLst>
      <p:ext uri="{BB962C8B-B14F-4D97-AF65-F5344CB8AC3E}">
        <p14:creationId xmlns:p14="http://schemas.microsoft.com/office/powerpoint/2010/main" val="15996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7843-1F78-7341-8EA2-BE9745386839}"/>
              </a:ext>
            </a:extLst>
          </p:cNvPr>
          <p:cNvSpPr>
            <a:spLocks noGrp="1"/>
          </p:cNvSpPr>
          <p:nvPr>
            <p:ph type="title"/>
          </p:nvPr>
        </p:nvSpPr>
        <p:spPr/>
        <p:txBody>
          <a:bodyPr/>
          <a:lstStyle/>
          <a:p>
            <a:r>
              <a:rPr lang="en-US" dirty="0"/>
              <a:t>Additional suggestions</a:t>
            </a:r>
          </a:p>
        </p:txBody>
      </p:sp>
      <p:sp>
        <p:nvSpPr>
          <p:cNvPr id="3" name="Content Placeholder 2">
            <a:extLst>
              <a:ext uri="{FF2B5EF4-FFF2-40B4-BE49-F238E27FC236}">
                <a16:creationId xmlns:a16="http://schemas.microsoft.com/office/drawing/2014/main" id="{BF51F397-DDD2-F547-8ED2-12091FDDF47A}"/>
              </a:ext>
            </a:extLst>
          </p:cNvPr>
          <p:cNvSpPr>
            <a:spLocks noGrp="1"/>
          </p:cNvSpPr>
          <p:nvPr>
            <p:ph idx="1"/>
          </p:nvPr>
        </p:nvSpPr>
        <p:spPr/>
        <p:txBody>
          <a:bodyPr>
            <a:normAutofit fontScale="92500" lnSpcReduction="20000"/>
          </a:bodyPr>
          <a:lstStyle/>
          <a:p>
            <a:r>
              <a:rPr lang="en-US" dirty="0"/>
              <a:t>Look for definitions of key terms</a:t>
            </a:r>
            <a:endParaRPr lang="en-US" sz="1600" dirty="0"/>
          </a:p>
          <a:p>
            <a:r>
              <a:rPr lang="en-US" dirty="0"/>
              <a:t>Look for key statistics to include near the beginning of your review</a:t>
            </a:r>
            <a:endParaRPr lang="en-US" sz="1600" dirty="0"/>
          </a:p>
          <a:p>
            <a:r>
              <a:rPr lang="en-US" dirty="0"/>
              <a:t>Closely attend to review articles on your topic</a:t>
            </a:r>
            <a:endParaRPr lang="en-US" sz="1600" dirty="0"/>
          </a:p>
          <a:p>
            <a:r>
              <a:rPr lang="en-US" dirty="0"/>
              <a:t>Use quotations sparingly</a:t>
            </a:r>
            <a:endParaRPr lang="en-US" sz="1600" dirty="0"/>
          </a:p>
          <a:p>
            <a:r>
              <a:rPr lang="en-US" dirty="0"/>
              <a:t>Note methodological strengths and weaknesses </a:t>
            </a:r>
            <a:endParaRPr lang="en-US" sz="1600" dirty="0"/>
          </a:p>
          <a:p>
            <a:r>
              <a:rPr lang="en-US" dirty="0"/>
              <a:t>Identify major trends or patterns in the studies already conducted on your topic</a:t>
            </a:r>
            <a:endParaRPr lang="en-US" sz="1600" dirty="0"/>
          </a:p>
          <a:p>
            <a:r>
              <a:rPr lang="en-US" dirty="0"/>
              <a:t>Identify gaps in the literature</a:t>
            </a:r>
            <a:endParaRPr lang="en-US" sz="1600" dirty="0"/>
          </a:p>
          <a:p>
            <a:r>
              <a:rPr lang="en-US" dirty="0"/>
              <a:t>Note connections between studies (e.g., when a landmark study inspires multiple new studies in that topic/subtopic area)</a:t>
            </a:r>
            <a:endParaRPr lang="en-US" sz="1600" dirty="0"/>
          </a:p>
          <a:p>
            <a:r>
              <a:rPr lang="en-US" dirty="0"/>
              <a:t>Attend to how closely each article relates to your topic</a:t>
            </a:r>
            <a:endParaRPr lang="en-US" sz="1600" dirty="0"/>
          </a:p>
          <a:p>
            <a:r>
              <a:rPr lang="en-US" dirty="0"/>
              <a:t>Be sure your reference list is </a:t>
            </a:r>
            <a:r>
              <a:rPr lang="en-US" b="1" dirty="0"/>
              <a:t>current</a:t>
            </a:r>
            <a:r>
              <a:rPr lang="en-US" dirty="0"/>
              <a:t> and comprehensive</a:t>
            </a:r>
            <a:endParaRPr lang="en-US" sz="1600" dirty="0"/>
          </a:p>
          <a:p>
            <a:pPr marL="0" indent="0">
              <a:buNone/>
            </a:pPr>
            <a:r>
              <a:rPr lang="en-US" dirty="0"/>
              <a:t> </a:t>
            </a:r>
          </a:p>
          <a:p>
            <a:endParaRPr lang="en-US" dirty="0"/>
          </a:p>
        </p:txBody>
      </p:sp>
    </p:spTree>
    <p:extLst>
      <p:ext uri="{BB962C8B-B14F-4D97-AF65-F5344CB8AC3E}">
        <p14:creationId xmlns:p14="http://schemas.microsoft.com/office/powerpoint/2010/main" val="335343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1B13-FEF9-2048-A5B3-2A83B333B717}"/>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0ACB328A-2E40-324F-8CCE-ED678C8BF0F4}"/>
              </a:ext>
            </a:extLst>
          </p:cNvPr>
          <p:cNvSpPr>
            <a:spLocks noGrp="1"/>
          </p:cNvSpPr>
          <p:nvPr>
            <p:ph idx="1"/>
          </p:nvPr>
        </p:nvSpPr>
        <p:spPr/>
        <p:txBody>
          <a:bodyPr/>
          <a:lstStyle/>
          <a:p>
            <a:r>
              <a:rPr lang="en-US" dirty="0"/>
              <a:t>Converting your Annotated Bibliography into </a:t>
            </a:r>
            <a:r>
              <a:rPr lang="en-US"/>
              <a:t>a Literature Review</a:t>
            </a:r>
          </a:p>
        </p:txBody>
      </p:sp>
    </p:spTree>
    <p:extLst>
      <p:ext uri="{BB962C8B-B14F-4D97-AF65-F5344CB8AC3E}">
        <p14:creationId xmlns:p14="http://schemas.microsoft.com/office/powerpoint/2010/main" val="320457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B8EC-F88B-B849-912B-71350267597F}"/>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9F02D7A-2ACF-7D41-B185-0FE11E49619A}"/>
              </a:ext>
            </a:extLst>
          </p:cNvPr>
          <p:cNvSpPr>
            <a:spLocks noGrp="1"/>
          </p:cNvSpPr>
          <p:nvPr>
            <p:ph idx="1"/>
          </p:nvPr>
        </p:nvSpPr>
        <p:spPr/>
        <p:txBody>
          <a:bodyPr/>
          <a:lstStyle/>
          <a:p>
            <a:pPr lvl="0"/>
            <a:r>
              <a:rPr lang="en-US" dirty="0"/>
              <a:t>Now that you have your hypotheses, it is time to write your Literature Review</a:t>
            </a:r>
            <a:endParaRPr lang="en-US" sz="1600" dirty="0"/>
          </a:p>
          <a:p>
            <a:pPr lvl="1"/>
            <a:r>
              <a:rPr lang="en-US" dirty="0"/>
              <a:t>Your hypotheses are the point of your writing arrow. </a:t>
            </a:r>
            <a:endParaRPr lang="en-US" sz="1400" dirty="0"/>
          </a:p>
          <a:p>
            <a:pPr lvl="1"/>
            <a:r>
              <a:rPr lang="en-US" dirty="0"/>
              <a:t>Your hypotheses go in the VERY LAST paragraph of your Literature Review, and should not be mentioned until the last paragraph.</a:t>
            </a:r>
            <a:endParaRPr lang="en-US" sz="1400" dirty="0"/>
          </a:p>
          <a:p>
            <a:endParaRPr lang="en-US" dirty="0"/>
          </a:p>
        </p:txBody>
      </p:sp>
    </p:spTree>
    <p:extLst>
      <p:ext uri="{BB962C8B-B14F-4D97-AF65-F5344CB8AC3E}">
        <p14:creationId xmlns:p14="http://schemas.microsoft.com/office/powerpoint/2010/main" val="178092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1993-5569-4D47-B9F0-A1E165647368}"/>
              </a:ext>
            </a:extLst>
          </p:cNvPr>
          <p:cNvSpPr>
            <a:spLocks noGrp="1"/>
          </p:cNvSpPr>
          <p:nvPr>
            <p:ph type="title"/>
          </p:nvPr>
        </p:nvSpPr>
        <p:spPr/>
        <p:txBody>
          <a:bodyPr/>
          <a:lstStyle/>
          <a:p>
            <a:r>
              <a:rPr lang="en-US" dirty="0"/>
              <a:t>Purpose of the Literature Review</a:t>
            </a:r>
          </a:p>
        </p:txBody>
      </p:sp>
      <p:sp>
        <p:nvSpPr>
          <p:cNvPr id="3" name="Content Placeholder 2">
            <a:extLst>
              <a:ext uri="{FF2B5EF4-FFF2-40B4-BE49-F238E27FC236}">
                <a16:creationId xmlns:a16="http://schemas.microsoft.com/office/drawing/2014/main" id="{422FD274-68F2-2E4A-8035-889967C7048B}"/>
              </a:ext>
            </a:extLst>
          </p:cNvPr>
          <p:cNvSpPr>
            <a:spLocks noGrp="1"/>
          </p:cNvSpPr>
          <p:nvPr>
            <p:ph idx="1"/>
          </p:nvPr>
        </p:nvSpPr>
        <p:spPr/>
        <p:txBody>
          <a:bodyPr/>
          <a:lstStyle/>
          <a:p>
            <a:r>
              <a:rPr lang="en-US" dirty="0"/>
              <a:t>To establish that you have a thorough command of the literature</a:t>
            </a:r>
            <a:endParaRPr lang="en-US" sz="1600" dirty="0"/>
          </a:p>
          <a:p>
            <a:r>
              <a:rPr lang="en-US" dirty="0"/>
              <a:t>To report to your reader the current state of the literature</a:t>
            </a:r>
            <a:endParaRPr lang="en-US" sz="1600" dirty="0"/>
          </a:p>
          <a:p>
            <a:r>
              <a:rPr lang="en-US" dirty="0"/>
              <a:t>To provide a basis for working on your hypotheses</a:t>
            </a:r>
            <a:endParaRPr lang="en-US" sz="1600" dirty="0"/>
          </a:p>
          <a:p>
            <a:endParaRPr lang="en-US" dirty="0"/>
          </a:p>
        </p:txBody>
      </p:sp>
    </p:spTree>
    <p:extLst>
      <p:ext uri="{BB962C8B-B14F-4D97-AF65-F5344CB8AC3E}">
        <p14:creationId xmlns:p14="http://schemas.microsoft.com/office/powerpoint/2010/main" val="238488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7537-1223-F74D-BF4A-AEB1BB118179}"/>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398BA50F-9148-4D42-B80A-67C7B5150956}"/>
              </a:ext>
            </a:extLst>
          </p:cNvPr>
          <p:cNvSpPr>
            <a:spLocks noGrp="1"/>
          </p:cNvSpPr>
          <p:nvPr>
            <p:ph idx="1"/>
          </p:nvPr>
        </p:nvSpPr>
        <p:spPr/>
        <p:txBody>
          <a:bodyPr/>
          <a:lstStyle/>
          <a:p>
            <a:pPr lvl="0"/>
            <a:r>
              <a:rPr lang="en-US" dirty="0"/>
              <a:t>We know what it consists of and what it looks like, now how do we get there</a:t>
            </a:r>
            <a:endParaRPr lang="en-US" sz="1600" dirty="0"/>
          </a:p>
          <a:p>
            <a:pPr lvl="1"/>
            <a:r>
              <a:rPr lang="en-US" dirty="0"/>
              <a:t>There are many ways to get there. I used to teach outlining, students hated it. Now I teach Annotated Bibliography</a:t>
            </a:r>
            <a:endParaRPr lang="en-US" sz="1400" dirty="0"/>
          </a:p>
          <a:p>
            <a:pPr lvl="1"/>
            <a:r>
              <a:rPr lang="en-US" dirty="0"/>
              <a:t>This starts with a more focused literature review that will inform your writing</a:t>
            </a:r>
            <a:endParaRPr lang="en-US" sz="1400" dirty="0"/>
          </a:p>
          <a:p>
            <a:r>
              <a:rPr lang="en-US" dirty="0"/>
              <a:t>Remember that you have successfully created your hypotheses, and these should be in the forefront of your mind as you do the next steps. After all, you’re leading your reader to your hypotheses.</a:t>
            </a:r>
            <a:endParaRPr lang="en-US" sz="1600" dirty="0"/>
          </a:p>
          <a:p>
            <a:endParaRPr lang="en-US" dirty="0"/>
          </a:p>
        </p:txBody>
      </p:sp>
    </p:spTree>
    <p:extLst>
      <p:ext uri="{BB962C8B-B14F-4D97-AF65-F5344CB8AC3E}">
        <p14:creationId xmlns:p14="http://schemas.microsoft.com/office/powerpoint/2010/main" val="51357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163-C821-B74D-B29A-00BAE431102F}"/>
              </a:ext>
            </a:extLst>
          </p:cNvPr>
          <p:cNvSpPr>
            <a:spLocks noGrp="1"/>
          </p:cNvSpPr>
          <p:nvPr>
            <p:ph type="title"/>
          </p:nvPr>
        </p:nvSpPr>
        <p:spPr/>
        <p:txBody>
          <a:bodyPr/>
          <a:lstStyle/>
          <a:p>
            <a:r>
              <a:rPr lang="en-US" dirty="0"/>
              <a:t>A focused review of the literature</a:t>
            </a:r>
          </a:p>
        </p:txBody>
      </p:sp>
      <p:sp>
        <p:nvSpPr>
          <p:cNvPr id="3" name="Content Placeholder 2">
            <a:extLst>
              <a:ext uri="{FF2B5EF4-FFF2-40B4-BE49-F238E27FC236}">
                <a16:creationId xmlns:a16="http://schemas.microsoft.com/office/drawing/2014/main" id="{3064F965-1594-2A47-8CD9-EB66BF175022}"/>
              </a:ext>
            </a:extLst>
          </p:cNvPr>
          <p:cNvSpPr>
            <a:spLocks noGrp="1"/>
          </p:cNvSpPr>
          <p:nvPr>
            <p:ph idx="1"/>
          </p:nvPr>
        </p:nvSpPr>
        <p:spPr/>
        <p:txBody>
          <a:bodyPr/>
          <a:lstStyle/>
          <a:p>
            <a:r>
              <a:rPr lang="en-US" dirty="0"/>
              <a:t>With the research problem identified and hypotheses written, you should next conduct a focused review of the literature. </a:t>
            </a:r>
            <a:endParaRPr lang="en-US" sz="1600" dirty="0"/>
          </a:p>
          <a:p>
            <a:pPr lvl="1"/>
            <a:r>
              <a:rPr lang="en-US" dirty="0"/>
              <a:t>The broad scan helped you identify a research topic and problem</a:t>
            </a:r>
            <a:endParaRPr lang="en-US" sz="1400" dirty="0"/>
          </a:p>
          <a:p>
            <a:pPr lvl="1"/>
            <a:r>
              <a:rPr lang="en-US" dirty="0"/>
              <a:t>the focused review will help you develop a proposal</a:t>
            </a:r>
            <a:endParaRPr lang="en-US" sz="1400" dirty="0"/>
          </a:p>
          <a:p>
            <a:r>
              <a:rPr lang="en-US" dirty="0"/>
              <a:t>The proposal is a research contract that details specifically for you and your committee the details of your research plan.</a:t>
            </a:r>
            <a:endParaRPr lang="en-US" sz="1600" dirty="0"/>
          </a:p>
          <a:p>
            <a:pPr lvl="1"/>
            <a:r>
              <a:rPr lang="en-US" dirty="0"/>
              <a:t>This is due no later than the last day of class</a:t>
            </a:r>
            <a:endParaRPr lang="en-US" sz="1400" dirty="0"/>
          </a:p>
          <a:p>
            <a:endParaRPr lang="en-US" dirty="0"/>
          </a:p>
        </p:txBody>
      </p:sp>
    </p:spTree>
    <p:extLst>
      <p:ext uri="{BB962C8B-B14F-4D97-AF65-F5344CB8AC3E}">
        <p14:creationId xmlns:p14="http://schemas.microsoft.com/office/powerpoint/2010/main" val="147127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1230-73F8-5145-A2DA-1E907B1A7C96}"/>
              </a:ext>
            </a:extLst>
          </p:cNvPr>
          <p:cNvSpPr>
            <a:spLocks noGrp="1"/>
          </p:cNvSpPr>
          <p:nvPr>
            <p:ph type="title"/>
          </p:nvPr>
        </p:nvSpPr>
        <p:spPr/>
        <p:txBody>
          <a:bodyPr/>
          <a:lstStyle/>
          <a:p>
            <a:r>
              <a:rPr lang="en-US" dirty="0"/>
              <a:t>On knowing the literature</a:t>
            </a:r>
          </a:p>
        </p:txBody>
      </p:sp>
      <p:sp>
        <p:nvSpPr>
          <p:cNvPr id="3" name="Content Placeholder 2">
            <a:extLst>
              <a:ext uri="{FF2B5EF4-FFF2-40B4-BE49-F238E27FC236}">
                <a16:creationId xmlns:a16="http://schemas.microsoft.com/office/drawing/2014/main" id="{D4872018-238B-1F46-BCAE-AF12FA67ED3D}"/>
              </a:ext>
            </a:extLst>
          </p:cNvPr>
          <p:cNvSpPr>
            <a:spLocks noGrp="1"/>
          </p:cNvSpPr>
          <p:nvPr>
            <p:ph idx="1"/>
          </p:nvPr>
        </p:nvSpPr>
        <p:spPr/>
        <p:txBody>
          <a:bodyPr/>
          <a:lstStyle/>
          <a:p>
            <a:r>
              <a:rPr lang="en-US" dirty="0"/>
              <a:t>The process of writing a Literature Review has two steps</a:t>
            </a:r>
            <a:endParaRPr lang="en-US" sz="1600" dirty="0"/>
          </a:p>
          <a:p>
            <a:pPr lvl="1"/>
            <a:r>
              <a:rPr lang="en-US" dirty="0"/>
              <a:t>Conducting a literature review</a:t>
            </a:r>
            <a:endParaRPr lang="en-US" sz="1400" dirty="0"/>
          </a:p>
          <a:p>
            <a:pPr lvl="2"/>
            <a:r>
              <a:rPr lang="en-US" dirty="0"/>
              <a:t>Locating literature</a:t>
            </a:r>
            <a:endParaRPr lang="en-US" sz="1300" dirty="0"/>
          </a:p>
          <a:p>
            <a:pPr lvl="2"/>
            <a:r>
              <a:rPr lang="en-US" dirty="0"/>
              <a:t>Reading literature</a:t>
            </a:r>
            <a:endParaRPr lang="en-US" sz="1300" dirty="0"/>
          </a:p>
          <a:p>
            <a:pPr lvl="2"/>
            <a:r>
              <a:rPr lang="en-US" dirty="0"/>
              <a:t>Mentally analyzing literature</a:t>
            </a:r>
            <a:endParaRPr lang="en-US" sz="1300" dirty="0"/>
          </a:p>
          <a:p>
            <a:pPr lvl="1"/>
            <a:r>
              <a:rPr lang="en-US" dirty="0"/>
              <a:t>Writing the Literature Review</a:t>
            </a:r>
            <a:endParaRPr lang="en-US" sz="1400" dirty="0"/>
          </a:p>
          <a:p>
            <a:pPr lvl="2"/>
            <a:r>
              <a:rPr lang="en-US" dirty="0"/>
              <a:t>Deciding what you want to say to your readers about the literature</a:t>
            </a:r>
            <a:endParaRPr lang="en-US" sz="1300" dirty="0"/>
          </a:p>
          <a:p>
            <a:pPr lvl="2"/>
            <a:r>
              <a:rPr lang="en-US" dirty="0"/>
              <a:t>Organizing what you want to say into a coherent narrative</a:t>
            </a:r>
            <a:endParaRPr lang="en-US" sz="1300" dirty="0"/>
          </a:p>
          <a:p>
            <a:endParaRPr lang="en-US" dirty="0"/>
          </a:p>
        </p:txBody>
      </p:sp>
    </p:spTree>
    <p:extLst>
      <p:ext uri="{BB962C8B-B14F-4D97-AF65-F5344CB8AC3E}">
        <p14:creationId xmlns:p14="http://schemas.microsoft.com/office/powerpoint/2010/main" val="355459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0C43-9E40-714A-AB74-8CE47CFD92A8}"/>
              </a:ext>
            </a:extLst>
          </p:cNvPr>
          <p:cNvSpPr>
            <a:spLocks noGrp="1"/>
          </p:cNvSpPr>
          <p:nvPr>
            <p:ph type="title"/>
          </p:nvPr>
        </p:nvSpPr>
        <p:spPr/>
        <p:txBody>
          <a:bodyPr/>
          <a:lstStyle/>
          <a:p>
            <a:r>
              <a:rPr lang="en-US" dirty="0"/>
              <a:t>Regarding making assertions</a:t>
            </a:r>
          </a:p>
        </p:txBody>
      </p:sp>
      <p:sp>
        <p:nvSpPr>
          <p:cNvPr id="3" name="Content Placeholder 2">
            <a:extLst>
              <a:ext uri="{FF2B5EF4-FFF2-40B4-BE49-F238E27FC236}">
                <a16:creationId xmlns:a16="http://schemas.microsoft.com/office/drawing/2014/main" id="{CFCAA262-F2A3-D04F-B803-32F897C2E566}"/>
              </a:ext>
            </a:extLst>
          </p:cNvPr>
          <p:cNvSpPr>
            <a:spLocks noGrp="1"/>
          </p:cNvSpPr>
          <p:nvPr>
            <p:ph idx="1"/>
          </p:nvPr>
        </p:nvSpPr>
        <p:spPr/>
        <p:txBody>
          <a:bodyPr/>
          <a:lstStyle/>
          <a:p>
            <a:r>
              <a:rPr lang="en-US" dirty="0"/>
              <a:t>You can’t simply make assertions; you must document them. </a:t>
            </a:r>
            <a:endParaRPr lang="en-US" sz="1600" dirty="0"/>
          </a:p>
          <a:p>
            <a:pPr lvl="1"/>
            <a:r>
              <a:rPr lang="en-US" dirty="0"/>
              <a:t>The journalist writes, “The skills and duties required of a superintendent today differ greatly from those required over 100 years ago.” </a:t>
            </a:r>
            <a:endParaRPr lang="en-US" sz="1500" dirty="0"/>
          </a:p>
          <a:p>
            <a:pPr lvl="1"/>
            <a:r>
              <a:rPr lang="en-US" dirty="0"/>
              <a:t>The scholar writes, “According to several recent studies (Boldt, 2004; Candoli, 1995; Cuban, 1976; Kowalski, 1999) many practicing superintendents agree that the superintendent position has gone through fundamental changes since the first school superintendent was appointed in 1837.” </a:t>
            </a:r>
            <a:endParaRPr lang="en-US" sz="1500" dirty="0"/>
          </a:p>
          <a:p>
            <a:endParaRPr lang="en-US" dirty="0"/>
          </a:p>
        </p:txBody>
      </p:sp>
    </p:spTree>
    <p:extLst>
      <p:ext uri="{BB962C8B-B14F-4D97-AF65-F5344CB8AC3E}">
        <p14:creationId xmlns:p14="http://schemas.microsoft.com/office/powerpoint/2010/main" val="30899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C6B7-07C4-D84A-A2C2-9CBE4E87F69E}"/>
              </a:ext>
            </a:extLst>
          </p:cNvPr>
          <p:cNvSpPr>
            <a:spLocks noGrp="1"/>
          </p:cNvSpPr>
          <p:nvPr>
            <p:ph type="title"/>
          </p:nvPr>
        </p:nvSpPr>
        <p:spPr/>
        <p:txBody>
          <a:bodyPr/>
          <a:lstStyle/>
          <a:p>
            <a:r>
              <a:rPr lang="en-US" dirty="0"/>
              <a:t>Regarding scholarly writing</a:t>
            </a:r>
          </a:p>
        </p:txBody>
      </p:sp>
      <p:sp>
        <p:nvSpPr>
          <p:cNvPr id="3" name="Content Placeholder 2">
            <a:extLst>
              <a:ext uri="{FF2B5EF4-FFF2-40B4-BE49-F238E27FC236}">
                <a16:creationId xmlns:a16="http://schemas.microsoft.com/office/drawing/2014/main" id="{C2C91DCE-B497-6D4C-8D0A-5CD63F68800B}"/>
              </a:ext>
            </a:extLst>
          </p:cNvPr>
          <p:cNvSpPr>
            <a:spLocks noGrp="1"/>
          </p:cNvSpPr>
          <p:nvPr>
            <p:ph idx="1"/>
          </p:nvPr>
        </p:nvSpPr>
        <p:spPr/>
        <p:txBody>
          <a:bodyPr/>
          <a:lstStyle/>
          <a:p>
            <a:r>
              <a:rPr lang="en-US" dirty="0"/>
              <a:t>Dissertations sound scholarly. </a:t>
            </a:r>
            <a:endParaRPr lang="en-US" sz="1600" dirty="0"/>
          </a:p>
          <a:p>
            <a:pPr lvl="1"/>
            <a:r>
              <a:rPr lang="en-US" dirty="0"/>
              <a:t>The letter writer says, “We’ve had a lot of rain these past few weeks.” </a:t>
            </a:r>
            <a:endParaRPr lang="en-US" sz="1500" dirty="0"/>
          </a:p>
          <a:p>
            <a:pPr lvl="1"/>
            <a:r>
              <a:rPr lang="en-US" dirty="0"/>
              <a:t>The scholar writes, “Rainfall for the period June 1– 30, 2009 was measured at 10.2 inches, 3.6 inches above the seasonal average (Shew, 2010).”</a:t>
            </a:r>
            <a:endParaRPr lang="en-US" sz="1500" dirty="0"/>
          </a:p>
          <a:p>
            <a:endParaRPr lang="en-US" dirty="0"/>
          </a:p>
        </p:txBody>
      </p:sp>
    </p:spTree>
    <p:extLst>
      <p:ext uri="{BB962C8B-B14F-4D97-AF65-F5344CB8AC3E}">
        <p14:creationId xmlns:p14="http://schemas.microsoft.com/office/powerpoint/2010/main" val="3951264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TotalTime>
  <Words>2030</Words>
  <Application>Microsoft Macintosh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Preparing for your Literature Review</vt:lpstr>
      <vt:lpstr>To review</vt:lpstr>
      <vt:lpstr>Hypotheses</vt:lpstr>
      <vt:lpstr>Purpose of the Literature Review</vt:lpstr>
      <vt:lpstr>Literature Review</vt:lpstr>
      <vt:lpstr>A focused review of the literature</vt:lpstr>
      <vt:lpstr>On knowing the literature</vt:lpstr>
      <vt:lpstr>Regarding making assertions</vt:lpstr>
      <vt:lpstr>Regarding scholarly writing</vt:lpstr>
      <vt:lpstr>Annotated Bibliography</vt:lpstr>
      <vt:lpstr>Goals</vt:lpstr>
      <vt:lpstr>Remember the point of your story</vt:lpstr>
      <vt:lpstr>The Annotated Bibliography</vt:lpstr>
      <vt:lpstr>The Annotated Bibliography</vt:lpstr>
      <vt:lpstr>Steps to success</vt:lpstr>
      <vt:lpstr>Retrieve all related abstracts</vt:lpstr>
      <vt:lpstr>Evaluate the abstracts</vt:lpstr>
      <vt:lpstr>Evaluate the abstracts</vt:lpstr>
      <vt:lpstr>Evaluate the abstracts</vt:lpstr>
      <vt:lpstr>Retrieve full articles</vt:lpstr>
      <vt:lpstr>How many citations?</vt:lpstr>
      <vt:lpstr>Use primary sources</vt:lpstr>
      <vt:lpstr>Additional suggestions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Arnie Miles</dc:creator>
  <cp:lastModifiedBy>Arnie Miles</cp:lastModifiedBy>
  <cp:revision>5</cp:revision>
  <dcterms:created xsi:type="dcterms:W3CDTF">2020-07-07T18:22:37Z</dcterms:created>
  <dcterms:modified xsi:type="dcterms:W3CDTF">2020-07-07T22:30:06Z</dcterms:modified>
</cp:coreProperties>
</file>