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58"/>
  </p:normalViewPr>
  <p:slideViewPr>
    <p:cSldViewPr snapToGrid="0" snapToObjects="1">
      <p:cViewPr varScale="1">
        <p:scale>
          <a:sx n="88" d="100"/>
          <a:sy n="88" d="100"/>
        </p:scale>
        <p:origin x="1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AF71-3358-134E-B2E7-CC39838A7295}"/>
              </a:ext>
            </a:extLst>
          </p:cNvPr>
          <p:cNvSpPr>
            <a:spLocks noGrp="1"/>
          </p:cNvSpPr>
          <p:nvPr>
            <p:ph type="ctrTitle"/>
          </p:nvPr>
        </p:nvSpPr>
        <p:spPr/>
        <p:txBody>
          <a:bodyPr/>
          <a:lstStyle/>
          <a:p>
            <a:r>
              <a:rPr lang="en-US" dirty="0"/>
              <a:t>Topic 8, The literature Review</a:t>
            </a:r>
          </a:p>
        </p:txBody>
      </p:sp>
      <p:sp>
        <p:nvSpPr>
          <p:cNvPr id="3" name="Subtitle 2">
            <a:extLst>
              <a:ext uri="{FF2B5EF4-FFF2-40B4-BE49-F238E27FC236}">
                <a16:creationId xmlns:a16="http://schemas.microsoft.com/office/drawing/2014/main" id="{3C1716CE-8984-8946-A4EB-202F1807FF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892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801F-9D1B-8743-9BF9-11FA06B9D6F6}"/>
              </a:ext>
            </a:extLst>
          </p:cNvPr>
          <p:cNvSpPr>
            <a:spLocks noGrp="1"/>
          </p:cNvSpPr>
          <p:nvPr>
            <p:ph type="title"/>
          </p:nvPr>
        </p:nvSpPr>
        <p:spPr/>
        <p:txBody>
          <a:bodyPr/>
          <a:lstStyle/>
          <a:p>
            <a:r>
              <a:rPr lang="en-US" dirty="0"/>
              <a:t>The Product</a:t>
            </a:r>
          </a:p>
        </p:txBody>
      </p:sp>
      <p:sp>
        <p:nvSpPr>
          <p:cNvPr id="3" name="Content Placeholder 2">
            <a:extLst>
              <a:ext uri="{FF2B5EF4-FFF2-40B4-BE49-F238E27FC236}">
                <a16:creationId xmlns:a16="http://schemas.microsoft.com/office/drawing/2014/main" id="{D4C92334-635B-F847-8B8A-30FC48859181}"/>
              </a:ext>
            </a:extLst>
          </p:cNvPr>
          <p:cNvSpPr>
            <a:spLocks noGrp="1"/>
          </p:cNvSpPr>
          <p:nvPr>
            <p:ph sz="quarter" idx="13"/>
          </p:nvPr>
        </p:nvSpPr>
        <p:spPr/>
        <p:txBody>
          <a:bodyPr>
            <a:normAutofit fontScale="92500" lnSpcReduction="10000"/>
          </a:bodyPr>
          <a:lstStyle/>
          <a:p>
            <a:pPr lvl="0"/>
            <a:r>
              <a:rPr lang="en-US" dirty="0"/>
              <a:t>The product of a survey and critique of the literature is a persuasive argument which concludes the thesis statement. </a:t>
            </a:r>
            <a:endParaRPr lang="en-US" sz="1800" dirty="0"/>
          </a:p>
          <a:p>
            <a:pPr lvl="1"/>
            <a:r>
              <a:rPr lang="en-US" dirty="0"/>
              <a:t>It uses an implicative scheme (if this…then this ) to make its case. Notice that the implicative scheme is composed of two separate argument propositions- the if argument and the then argument. </a:t>
            </a:r>
            <a:endParaRPr lang="en-US" sz="1600" dirty="0"/>
          </a:p>
          <a:p>
            <a:pPr lvl="2"/>
            <a:r>
              <a:rPr lang="en-US" dirty="0"/>
              <a:t>The first (if) argument is inductive and is the product of a survey of literature. It responds to the statement…This is what we know about the topic in question. Since the evidence for the argument needs collected, catalogued, organized, analyzed, and synthesized data, it is inductive and called an argument of discovery. </a:t>
            </a:r>
            <a:endParaRPr lang="en-US" sz="1400" dirty="0"/>
          </a:p>
          <a:p>
            <a:pPr lvl="2"/>
            <a:r>
              <a:rPr lang="en-US" dirty="0"/>
              <a:t>The back end of the implicative argument is the result of critiquing the literature (a criticism is the act of passing judgement on the merits of a position taken).  </a:t>
            </a:r>
            <a:endParaRPr lang="en-US" sz="1400" dirty="0"/>
          </a:p>
          <a:p>
            <a:endParaRPr lang="en-US" dirty="0"/>
          </a:p>
        </p:txBody>
      </p:sp>
    </p:spTree>
    <p:extLst>
      <p:ext uri="{BB962C8B-B14F-4D97-AF65-F5344CB8AC3E}">
        <p14:creationId xmlns:p14="http://schemas.microsoft.com/office/powerpoint/2010/main" val="339940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EF5A-A458-B444-BBA4-1C557B063026}"/>
              </a:ext>
            </a:extLst>
          </p:cNvPr>
          <p:cNvSpPr>
            <a:spLocks noGrp="1"/>
          </p:cNvSpPr>
          <p:nvPr>
            <p:ph type="title"/>
          </p:nvPr>
        </p:nvSpPr>
        <p:spPr/>
        <p:txBody>
          <a:bodyPr/>
          <a:lstStyle/>
          <a:p>
            <a:r>
              <a:rPr lang="en-US" dirty="0"/>
              <a:t>The Critique</a:t>
            </a:r>
          </a:p>
        </p:txBody>
      </p:sp>
      <p:sp>
        <p:nvSpPr>
          <p:cNvPr id="3" name="Content Placeholder 2">
            <a:extLst>
              <a:ext uri="{FF2B5EF4-FFF2-40B4-BE49-F238E27FC236}">
                <a16:creationId xmlns:a16="http://schemas.microsoft.com/office/drawing/2014/main" id="{94F4FD27-B941-1044-BA14-00759FC5E291}"/>
              </a:ext>
            </a:extLst>
          </p:cNvPr>
          <p:cNvSpPr>
            <a:spLocks noGrp="1"/>
          </p:cNvSpPr>
          <p:nvPr>
            <p:ph sz="quarter" idx="13"/>
          </p:nvPr>
        </p:nvSpPr>
        <p:spPr/>
        <p:txBody>
          <a:bodyPr/>
          <a:lstStyle/>
          <a:p>
            <a:r>
              <a:rPr lang="en-US" dirty="0"/>
              <a:t>The critique is the written review of the criticism. </a:t>
            </a:r>
          </a:p>
          <a:p>
            <a:r>
              <a:rPr lang="en-US" dirty="0"/>
              <a:t>It is called an argument of advocacy because it makes the argument for how the position taken by the argument of discovery logically leads to a thesis conclusion.</a:t>
            </a:r>
          </a:p>
          <a:p>
            <a:r>
              <a:rPr lang="en-US" dirty="0"/>
              <a:t>If this, then we can only conclude this in response to the question posed</a:t>
            </a:r>
          </a:p>
          <a:p>
            <a:r>
              <a:rPr lang="en-US" dirty="0"/>
              <a:t>It is your job to build a chain of such if/then arguments to lead the reader from the most general concepts to your hypotheses.</a:t>
            </a:r>
          </a:p>
          <a:p>
            <a:endParaRPr lang="en-US" dirty="0"/>
          </a:p>
        </p:txBody>
      </p:sp>
    </p:spTree>
    <p:extLst>
      <p:ext uri="{BB962C8B-B14F-4D97-AF65-F5344CB8AC3E}">
        <p14:creationId xmlns:p14="http://schemas.microsoft.com/office/powerpoint/2010/main" val="78683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28FE-945E-B44F-9EBA-AE391EC313D5}"/>
              </a:ext>
            </a:extLst>
          </p:cNvPr>
          <p:cNvSpPr>
            <a:spLocks noGrp="1"/>
          </p:cNvSpPr>
          <p:nvPr>
            <p:ph type="title"/>
          </p:nvPr>
        </p:nvSpPr>
        <p:spPr/>
        <p:txBody>
          <a:bodyPr/>
          <a:lstStyle/>
          <a:p>
            <a:r>
              <a:rPr lang="en-US" dirty="0"/>
              <a:t>Organization</a:t>
            </a:r>
          </a:p>
        </p:txBody>
      </p:sp>
      <p:sp>
        <p:nvSpPr>
          <p:cNvPr id="3" name="Content Placeholder 2">
            <a:extLst>
              <a:ext uri="{FF2B5EF4-FFF2-40B4-BE49-F238E27FC236}">
                <a16:creationId xmlns:a16="http://schemas.microsoft.com/office/drawing/2014/main" id="{9A9D1AA5-24D7-A34F-9E54-E633F734386E}"/>
              </a:ext>
            </a:extLst>
          </p:cNvPr>
          <p:cNvSpPr>
            <a:spLocks noGrp="1"/>
          </p:cNvSpPr>
          <p:nvPr>
            <p:ph sz="quarter" idx="13"/>
          </p:nvPr>
        </p:nvSpPr>
        <p:spPr/>
        <p:txBody>
          <a:bodyPr/>
          <a:lstStyle/>
          <a:p>
            <a:r>
              <a:rPr lang="en-US" dirty="0"/>
              <a:t>Once the pertinent data has been gathered as part of the Annotated Bibliography exercise, the researcher organizes it, and constructs a persuasive argument that provides the evidence supporting the conclusion reached as a result of the research in the literature. </a:t>
            </a:r>
          </a:p>
          <a:p>
            <a:endParaRPr lang="en-US" dirty="0"/>
          </a:p>
        </p:txBody>
      </p:sp>
    </p:spTree>
    <p:extLst>
      <p:ext uri="{BB962C8B-B14F-4D97-AF65-F5344CB8AC3E}">
        <p14:creationId xmlns:p14="http://schemas.microsoft.com/office/powerpoint/2010/main" val="340133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D095-5BAF-B14C-BC9A-42971A1F9C14}"/>
              </a:ext>
            </a:extLst>
          </p:cNvPr>
          <p:cNvSpPr>
            <a:spLocks noGrp="1"/>
          </p:cNvSpPr>
          <p:nvPr>
            <p:ph type="title"/>
          </p:nvPr>
        </p:nvSpPr>
        <p:spPr/>
        <p:txBody>
          <a:bodyPr/>
          <a:lstStyle/>
          <a:p>
            <a:r>
              <a:rPr lang="en-US" dirty="0"/>
              <a:t>Reasoned discussion</a:t>
            </a:r>
          </a:p>
        </p:txBody>
      </p:sp>
      <p:sp>
        <p:nvSpPr>
          <p:cNvPr id="3" name="Content Placeholder 2">
            <a:extLst>
              <a:ext uri="{FF2B5EF4-FFF2-40B4-BE49-F238E27FC236}">
                <a16:creationId xmlns:a16="http://schemas.microsoft.com/office/drawing/2014/main" id="{1EC4C4F0-AA93-AC49-AF5E-605A51EA36E2}"/>
              </a:ext>
            </a:extLst>
          </p:cNvPr>
          <p:cNvSpPr>
            <a:spLocks noGrp="1"/>
          </p:cNvSpPr>
          <p:nvPr>
            <p:ph sz="quarter" idx="13"/>
          </p:nvPr>
        </p:nvSpPr>
        <p:spPr/>
        <p:txBody>
          <a:bodyPr/>
          <a:lstStyle/>
          <a:p>
            <a:r>
              <a:rPr lang="en-US" dirty="0"/>
              <a:t>This type of argument uses reasoned discussion or debate to separate fact from fiction. </a:t>
            </a:r>
            <a:endParaRPr lang="en-US" sz="1800" dirty="0"/>
          </a:p>
          <a:p>
            <a:r>
              <a:rPr lang="en-US" dirty="0"/>
              <a:t>Scholarly argu­mentation is not meant to overpower, but rather to persuade and convince. </a:t>
            </a:r>
            <a:endParaRPr lang="en-US" sz="1800" dirty="0"/>
          </a:p>
          <a:p>
            <a:r>
              <a:rPr lang="en-US" dirty="0"/>
              <a:t>The persuasive argument is logical. It presents a set of claims backed by sound reasons to support a conclusion. The reasons provided build on solid evidence. </a:t>
            </a:r>
          </a:p>
          <a:p>
            <a:r>
              <a:rPr lang="en-US" dirty="0"/>
              <a:t>The rules of the persuasive argument are simple: If valid reasons are presented that logically justify the conclusion, the argument is sound.</a:t>
            </a:r>
          </a:p>
        </p:txBody>
      </p:sp>
    </p:spTree>
    <p:extLst>
      <p:ext uri="{BB962C8B-B14F-4D97-AF65-F5344CB8AC3E}">
        <p14:creationId xmlns:p14="http://schemas.microsoft.com/office/powerpoint/2010/main" val="323514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31B0-5647-4240-AC03-05A2808547DF}"/>
              </a:ext>
            </a:extLst>
          </p:cNvPr>
          <p:cNvSpPr>
            <a:spLocks noGrp="1"/>
          </p:cNvSpPr>
          <p:nvPr>
            <p:ph type="title"/>
          </p:nvPr>
        </p:nvSpPr>
        <p:spPr/>
        <p:txBody>
          <a:bodyPr/>
          <a:lstStyle/>
          <a:p>
            <a:r>
              <a:rPr lang="en-US" dirty="0"/>
              <a:t>4</a:t>
            </a:r>
            <a:r>
              <a:rPr lang="en-US" i="1" dirty="0"/>
              <a:t> questions for evaluating an argument</a:t>
            </a:r>
            <a:endParaRPr lang="en-US" dirty="0"/>
          </a:p>
        </p:txBody>
      </p:sp>
      <p:sp>
        <p:nvSpPr>
          <p:cNvPr id="3" name="Content Placeholder 2">
            <a:extLst>
              <a:ext uri="{FF2B5EF4-FFF2-40B4-BE49-F238E27FC236}">
                <a16:creationId xmlns:a16="http://schemas.microsoft.com/office/drawing/2014/main" id="{78E9A254-A74C-F44F-86F8-B793BA66D2F5}"/>
              </a:ext>
            </a:extLst>
          </p:cNvPr>
          <p:cNvSpPr>
            <a:spLocks noGrp="1"/>
          </p:cNvSpPr>
          <p:nvPr>
            <p:ph sz="quarter" idx="13"/>
          </p:nvPr>
        </p:nvSpPr>
        <p:spPr/>
        <p:txBody>
          <a:bodyPr/>
          <a:lstStyle/>
          <a:p>
            <a:r>
              <a:rPr lang="en-US" dirty="0"/>
              <a:t>What is the stated conclusion? </a:t>
            </a:r>
            <a:endParaRPr lang="en-US" sz="1800" dirty="0"/>
          </a:p>
          <a:p>
            <a:r>
              <a:rPr lang="en-US" dirty="0"/>
              <a:t>What are the reasons that support the conclusion? </a:t>
            </a:r>
            <a:endParaRPr lang="en-US" sz="1800" dirty="0"/>
          </a:p>
          <a:p>
            <a:r>
              <a:rPr lang="en-US" dirty="0"/>
              <a:t>Do the reasons stated have convincing data to support them? </a:t>
            </a:r>
            <a:endParaRPr lang="en-US" sz="1800" dirty="0"/>
          </a:p>
          <a:p>
            <a:r>
              <a:rPr lang="en-US" dirty="0"/>
              <a:t>Does the conclusion logically follow from those reasons? </a:t>
            </a:r>
            <a:endParaRPr lang="en-US" sz="1800" dirty="0"/>
          </a:p>
          <a:p>
            <a:endParaRPr lang="en-US" dirty="0"/>
          </a:p>
        </p:txBody>
      </p:sp>
    </p:spTree>
    <p:extLst>
      <p:ext uri="{BB962C8B-B14F-4D97-AF65-F5344CB8AC3E}">
        <p14:creationId xmlns:p14="http://schemas.microsoft.com/office/powerpoint/2010/main" val="370697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AC6F-EE64-1540-80BE-287CBF367357}"/>
              </a:ext>
            </a:extLst>
          </p:cNvPr>
          <p:cNvSpPr>
            <a:spLocks noGrp="1"/>
          </p:cNvSpPr>
          <p:nvPr>
            <p:ph type="title"/>
          </p:nvPr>
        </p:nvSpPr>
        <p:spPr/>
        <p:txBody>
          <a:bodyPr/>
          <a:lstStyle/>
          <a:p>
            <a:r>
              <a:rPr lang="en-US" dirty="0"/>
              <a:t>Claims and Evidence</a:t>
            </a:r>
          </a:p>
        </p:txBody>
      </p:sp>
      <p:sp>
        <p:nvSpPr>
          <p:cNvPr id="3" name="Content Placeholder 2">
            <a:extLst>
              <a:ext uri="{FF2B5EF4-FFF2-40B4-BE49-F238E27FC236}">
                <a16:creationId xmlns:a16="http://schemas.microsoft.com/office/drawing/2014/main" id="{A436B170-8500-EF42-9FDA-C2FBE5858936}"/>
              </a:ext>
            </a:extLst>
          </p:cNvPr>
          <p:cNvSpPr>
            <a:spLocks noGrp="1"/>
          </p:cNvSpPr>
          <p:nvPr>
            <p:ph sz="quarter" idx="13"/>
          </p:nvPr>
        </p:nvSpPr>
        <p:spPr/>
        <p:txBody>
          <a:bodyPr/>
          <a:lstStyle/>
          <a:p>
            <a:r>
              <a:rPr lang="en-US" b="1" dirty="0"/>
              <a:t>Claims </a:t>
            </a:r>
            <a:r>
              <a:rPr lang="en-US" dirty="0"/>
              <a:t>are declarations of a proposed truth. This are your original thoughts, observations, and logic, which are informed and supported by the…</a:t>
            </a:r>
            <a:endParaRPr lang="en-US" sz="1800" dirty="0"/>
          </a:p>
          <a:p>
            <a:r>
              <a:rPr lang="en-US" b="1" dirty="0"/>
              <a:t>Evidence </a:t>
            </a:r>
            <a:r>
              <a:rPr lang="en-US" dirty="0"/>
              <a:t>consists of data that define and support the claim. </a:t>
            </a:r>
          </a:p>
        </p:txBody>
      </p:sp>
    </p:spTree>
    <p:extLst>
      <p:ext uri="{BB962C8B-B14F-4D97-AF65-F5344CB8AC3E}">
        <p14:creationId xmlns:p14="http://schemas.microsoft.com/office/powerpoint/2010/main" val="148226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0333-AE7F-DB4E-8C3B-38BEE45D3EFB}"/>
              </a:ext>
            </a:extLst>
          </p:cNvPr>
          <p:cNvSpPr>
            <a:spLocks noGrp="1"/>
          </p:cNvSpPr>
          <p:nvPr>
            <p:ph type="title"/>
          </p:nvPr>
        </p:nvSpPr>
        <p:spPr/>
        <p:txBody>
          <a:bodyPr/>
          <a:lstStyle/>
          <a:p>
            <a:r>
              <a:rPr lang="en-US" dirty="0"/>
              <a:t>Evidence</a:t>
            </a:r>
          </a:p>
        </p:txBody>
      </p:sp>
      <p:sp>
        <p:nvSpPr>
          <p:cNvPr id="3" name="Content Placeholder 2">
            <a:extLst>
              <a:ext uri="{FF2B5EF4-FFF2-40B4-BE49-F238E27FC236}">
                <a16:creationId xmlns:a16="http://schemas.microsoft.com/office/drawing/2014/main" id="{7B2333B8-662D-F049-8B90-A50FABE2CACD}"/>
              </a:ext>
            </a:extLst>
          </p:cNvPr>
          <p:cNvSpPr>
            <a:spLocks noGrp="1"/>
          </p:cNvSpPr>
          <p:nvPr>
            <p:ph sz="quarter" idx="13"/>
          </p:nvPr>
        </p:nvSpPr>
        <p:spPr/>
        <p:txBody>
          <a:bodyPr/>
          <a:lstStyle/>
          <a:p>
            <a:r>
              <a:rPr lang="en-US" dirty="0"/>
              <a:t>The validity of a claim depends on the evidence provided. </a:t>
            </a:r>
            <a:endParaRPr lang="en-US" sz="1800" dirty="0"/>
          </a:p>
          <a:p>
            <a:r>
              <a:rPr lang="en-US" dirty="0"/>
              <a:t>As claims drive the argu­ment, so evidence justifies the claim.</a:t>
            </a:r>
            <a:r>
              <a:rPr lang="en-US" b="1" dirty="0"/>
              <a:t> </a:t>
            </a:r>
            <a:endParaRPr lang="en-US" sz="1800" dirty="0"/>
          </a:p>
          <a:p>
            <a:r>
              <a:rPr lang="en-US" dirty="0"/>
              <a:t>One cannot simply assume a claim is true in an argument. </a:t>
            </a:r>
            <a:endParaRPr lang="en-US" sz="1800" dirty="0"/>
          </a:p>
          <a:p>
            <a:r>
              <a:rPr lang="en-US" dirty="0"/>
              <a:t>Failing to provide supportive evidence, or simply using personal opinion or belief as grounds, renders the claim unfounded, and the persuasive argument fails.</a:t>
            </a:r>
            <a:endParaRPr lang="en-US" sz="1800" dirty="0"/>
          </a:p>
          <a:p>
            <a:endParaRPr lang="en-US" dirty="0"/>
          </a:p>
        </p:txBody>
      </p:sp>
    </p:spTree>
    <p:extLst>
      <p:ext uri="{BB962C8B-B14F-4D97-AF65-F5344CB8AC3E}">
        <p14:creationId xmlns:p14="http://schemas.microsoft.com/office/powerpoint/2010/main" val="213794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14DD-F39E-F049-BA2B-4725E5E4B0FF}"/>
              </a:ext>
            </a:extLst>
          </p:cNvPr>
          <p:cNvSpPr>
            <a:spLocks noGrp="1"/>
          </p:cNvSpPr>
          <p:nvPr>
            <p:ph type="title"/>
          </p:nvPr>
        </p:nvSpPr>
        <p:spPr/>
        <p:txBody>
          <a:bodyPr/>
          <a:lstStyle/>
          <a:p>
            <a:r>
              <a:rPr lang="en-US" dirty="0"/>
              <a:t>The warrant</a:t>
            </a:r>
          </a:p>
        </p:txBody>
      </p:sp>
      <p:sp>
        <p:nvSpPr>
          <p:cNvPr id="3" name="Content Placeholder 2">
            <a:extLst>
              <a:ext uri="{FF2B5EF4-FFF2-40B4-BE49-F238E27FC236}">
                <a16:creationId xmlns:a16="http://schemas.microsoft.com/office/drawing/2014/main" id="{6C8047B0-4E55-0945-AC78-99A9AD489173}"/>
              </a:ext>
            </a:extLst>
          </p:cNvPr>
          <p:cNvSpPr>
            <a:spLocks noGrp="1"/>
          </p:cNvSpPr>
          <p:nvPr>
            <p:ph sz="quarter" idx="13"/>
          </p:nvPr>
        </p:nvSpPr>
        <p:spPr/>
        <p:txBody>
          <a:bodyPr/>
          <a:lstStyle/>
          <a:p>
            <a:r>
              <a:rPr lang="en-US" dirty="0"/>
              <a:t>At the intersection of evidence and claim is the </a:t>
            </a:r>
            <a:r>
              <a:rPr lang="en-US" b="1" dirty="0"/>
              <a:t>warrant</a:t>
            </a:r>
            <a:r>
              <a:rPr lang="en-US" i="1" dirty="0"/>
              <a:t>. </a:t>
            </a:r>
          </a:p>
          <a:p>
            <a:r>
              <a:rPr lang="en-US" dirty="0"/>
              <a:t>It is the logical scheme that legitimately connects claims and evidence. </a:t>
            </a:r>
          </a:p>
          <a:p>
            <a:r>
              <a:rPr lang="en-US" dirty="0"/>
              <a:t>The warrant employs a line of logic that justifies accepting the claim. </a:t>
            </a:r>
          </a:p>
          <a:p>
            <a:r>
              <a:rPr lang="en-US" dirty="0"/>
              <a:t>The warrant is the </a:t>
            </a:r>
            <a:r>
              <a:rPr lang="en-US" i="1" dirty="0"/>
              <a:t>because </a:t>
            </a:r>
            <a:r>
              <a:rPr lang="en-US" dirty="0"/>
              <a:t>statement. Usually it is indirect (implied), although it can be direct. </a:t>
            </a:r>
          </a:p>
          <a:p>
            <a:endParaRPr lang="en-US" dirty="0"/>
          </a:p>
        </p:txBody>
      </p:sp>
    </p:spTree>
    <p:extLst>
      <p:ext uri="{BB962C8B-B14F-4D97-AF65-F5344CB8AC3E}">
        <p14:creationId xmlns:p14="http://schemas.microsoft.com/office/powerpoint/2010/main" val="52204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8C3-439A-554D-8F48-B8AFB86084EF}"/>
              </a:ext>
            </a:extLst>
          </p:cNvPr>
          <p:cNvSpPr>
            <a:spLocks noGrp="1"/>
          </p:cNvSpPr>
          <p:nvPr>
            <p:ph type="title"/>
          </p:nvPr>
        </p:nvSpPr>
        <p:spPr/>
        <p:txBody>
          <a:bodyPr/>
          <a:lstStyle/>
          <a:p>
            <a:r>
              <a:rPr lang="en-US" dirty="0"/>
              <a:t>The claim</a:t>
            </a:r>
          </a:p>
        </p:txBody>
      </p:sp>
      <p:sp>
        <p:nvSpPr>
          <p:cNvPr id="3" name="Content Placeholder 2">
            <a:extLst>
              <a:ext uri="{FF2B5EF4-FFF2-40B4-BE49-F238E27FC236}">
                <a16:creationId xmlns:a16="http://schemas.microsoft.com/office/drawing/2014/main" id="{548914DC-2C9F-8F47-AF5B-BF3396ADC333}"/>
              </a:ext>
            </a:extLst>
          </p:cNvPr>
          <p:cNvSpPr>
            <a:spLocks noGrp="1"/>
          </p:cNvSpPr>
          <p:nvPr>
            <p:ph sz="quarter" idx="13"/>
          </p:nvPr>
        </p:nvSpPr>
        <p:spPr/>
        <p:txBody>
          <a:bodyPr/>
          <a:lstStyle/>
          <a:p>
            <a:r>
              <a:rPr lang="en-US" b="1" dirty="0"/>
              <a:t>The claim is the argument’s assertion. </a:t>
            </a:r>
          </a:p>
          <a:p>
            <a:r>
              <a:rPr lang="en-US" b="1" dirty="0"/>
              <a:t>It drives the argument. </a:t>
            </a:r>
          </a:p>
          <a:p>
            <a:r>
              <a:rPr lang="en-US" b="1" dirty="0"/>
              <a:t>In a persua­sive argument, the claim is a declarative statement. </a:t>
            </a:r>
          </a:p>
          <a:p>
            <a:r>
              <a:rPr lang="en-US" b="1" dirty="0"/>
              <a:t>A claim asserts a position, an idea that is put forth for consideration and acceptance. </a:t>
            </a:r>
            <a:endParaRPr lang="en-US" dirty="0"/>
          </a:p>
          <a:p>
            <a:endParaRPr lang="en-US" dirty="0"/>
          </a:p>
        </p:txBody>
      </p:sp>
    </p:spTree>
    <p:extLst>
      <p:ext uri="{BB962C8B-B14F-4D97-AF65-F5344CB8AC3E}">
        <p14:creationId xmlns:p14="http://schemas.microsoft.com/office/powerpoint/2010/main" val="2369427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A30B-EBCB-5F43-8CC1-8E9D91D9C723}"/>
              </a:ext>
            </a:extLst>
          </p:cNvPr>
          <p:cNvSpPr>
            <a:spLocks noGrp="1"/>
          </p:cNvSpPr>
          <p:nvPr>
            <p:ph type="title"/>
          </p:nvPr>
        </p:nvSpPr>
        <p:spPr/>
        <p:txBody>
          <a:bodyPr/>
          <a:lstStyle/>
          <a:p>
            <a:r>
              <a:rPr lang="en-US" dirty="0"/>
              <a:t>Claims of fact</a:t>
            </a:r>
          </a:p>
        </p:txBody>
      </p:sp>
      <p:sp>
        <p:nvSpPr>
          <p:cNvPr id="3" name="Content Placeholder 2">
            <a:extLst>
              <a:ext uri="{FF2B5EF4-FFF2-40B4-BE49-F238E27FC236}">
                <a16:creationId xmlns:a16="http://schemas.microsoft.com/office/drawing/2014/main" id="{68866625-1327-174E-9535-466DEDA28E32}"/>
              </a:ext>
            </a:extLst>
          </p:cNvPr>
          <p:cNvSpPr>
            <a:spLocks noGrp="1"/>
          </p:cNvSpPr>
          <p:nvPr>
            <p:ph sz="quarter" idx="13"/>
          </p:nvPr>
        </p:nvSpPr>
        <p:spPr/>
        <p:txBody>
          <a:bodyPr/>
          <a:lstStyle/>
          <a:p>
            <a:r>
              <a:rPr lang="en-US" b="1" dirty="0"/>
              <a:t>Claims of fact </a:t>
            </a:r>
            <a:r>
              <a:rPr lang="en-US" dirty="0"/>
              <a:t>are statements of proposed truth about a person, place, or thing. </a:t>
            </a:r>
          </a:p>
          <a:p>
            <a:pPr marL="0" indent="0">
              <a:buNone/>
            </a:pPr>
            <a:endParaRPr lang="en-US" dirty="0"/>
          </a:p>
        </p:txBody>
      </p:sp>
    </p:spTree>
    <p:extLst>
      <p:ext uri="{BB962C8B-B14F-4D97-AF65-F5344CB8AC3E}">
        <p14:creationId xmlns:p14="http://schemas.microsoft.com/office/powerpoint/2010/main" val="160464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CB4A-9908-944F-9906-822F3100F17E}"/>
              </a:ext>
            </a:extLst>
          </p:cNvPr>
          <p:cNvSpPr>
            <a:spLocks noGrp="1"/>
          </p:cNvSpPr>
          <p:nvPr>
            <p:ph type="title"/>
          </p:nvPr>
        </p:nvSpPr>
        <p:spPr/>
        <p:txBody>
          <a:bodyPr/>
          <a:lstStyle/>
          <a:p>
            <a:r>
              <a:rPr lang="en-US" dirty="0"/>
              <a:t>Last week</a:t>
            </a:r>
          </a:p>
        </p:txBody>
      </p:sp>
      <p:sp>
        <p:nvSpPr>
          <p:cNvPr id="3" name="Content Placeholder 2">
            <a:extLst>
              <a:ext uri="{FF2B5EF4-FFF2-40B4-BE49-F238E27FC236}">
                <a16:creationId xmlns:a16="http://schemas.microsoft.com/office/drawing/2014/main" id="{B1B49C4C-80EA-924B-9414-3C02A618CA4E}"/>
              </a:ext>
            </a:extLst>
          </p:cNvPr>
          <p:cNvSpPr>
            <a:spLocks noGrp="1"/>
          </p:cNvSpPr>
          <p:nvPr>
            <p:ph sz="quarter" idx="13"/>
          </p:nvPr>
        </p:nvSpPr>
        <p:spPr/>
        <p:txBody>
          <a:bodyPr/>
          <a:lstStyle/>
          <a:p>
            <a:r>
              <a:rPr lang="en-US" dirty="0"/>
              <a:t>Last week we discussed preparing for the literature review and the annotated bibliography.</a:t>
            </a:r>
          </a:p>
          <a:p>
            <a:r>
              <a:rPr lang="en-US" dirty="0"/>
              <a:t>This week we’ll discuss applying logic to your annotations to tell your story and lead your reader to your hypotheses</a:t>
            </a:r>
          </a:p>
        </p:txBody>
      </p:sp>
    </p:spTree>
    <p:extLst>
      <p:ext uri="{BB962C8B-B14F-4D97-AF65-F5344CB8AC3E}">
        <p14:creationId xmlns:p14="http://schemas.microsoft.com/office/powerpoint/2010/main" val="1476281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4877-2866-764A-AF77-62C8C091C1F8}"/>
              </a:ext>
            </a:extLst>
          </p:cNvPr>
          <p:cNvSpPr>
            <a:spLocks noGrp="1"/>
          </p:cNvSpPr>
          <p:nvPr>
            <p:ph type="title"/>
          </p:nvPr>
        </p:nvSpPr>
        <p:spPr/>
        <p:txBody>
          <a:bodyPr/>
          <a:lstStyle/>
          <a:p>
            <a:r>
              <a:rPr lang="en-US" dirty="0"/>
              <a:t>Claims of worth</a:t>
            </a:r>
          </a:p>
        </p:txBody>
      </p:sp>
      <p:sp>
        <p:nvSpPr>
          <p:cNvPr id="3" name="Content Placeholder 2">
            <a:extLst>
              <a:ext uri="{FF2B5EF4-FFF2-40B4-BE49-F238E27FC236}">
                <a16:creationId xmlns:a16="http://schemas.microsoft.com/office/drawing/2014/main" id="{DD283FD9-077B-B942-B641-C57E5BD2D109}"/>
              </a:ext>
            </a:extLst>
          </p:cNvPr>
          <p:cNvSpPr>
            <a:spLocks noGrp="1"/>
          </p:cNvSpPr>
          <p:nvPr>
            <p:ph sz="quarter" idx="13"/>
          </p:nvPr>
        </p:nvSpPr>
        <p:spPr/>
        <p:txBody>
          <a:bodyPr/>
          <a:lstStyle/>
          <a:p>
            <a:r>
              <a:rPr lang="en-US" b="1" dirty="0"/>
              <a:t>Claims of worth </a:t>
            </a:r>
            <a:r>
              <a:rPr lang="en-US" dirty="0"/>
              <a:t>propose judgments on the merit of an idea, course of action, behavior, or position over a competing set of alternatives. Evidence of acclamation—that is, evidence that has the strong agreement of others— proves these claims.</a:t>
            </a:r>
          </a:p>
          <a:p>
            <a:endParaRPr lang="en-US" dirty="0"/>
          </a:p>
        </p:txBody>
      </p:sp>
    </p:spTree>
    <p:extLst>
      <p:ext uri="{BB962C8B-B14F-4D97-AF65-F5344CB8AC3E}">
        <p14:creationId xmlns:p14="http://schemas.microsoft.com/office/powerpoint/2010/main" val="3287377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5F59-F55E-4042-AE68-906A8169A9FB}"/>
              </a:ext>
            </a:extLst>
          </p:cNvPr>
          <p:cNvSpPr>
            <a:spLocks noGrp="1"/>
          </p:cNvSpPr>
          <p:nvPr>
            <p:ph type="title"/>
          </p:nvPr>
        </p:nvSpPr>
        <p:spPr/>
        <p:txBody>
          <a:bodyPr/>
          <a:lstStyle/>
          <a:p>
            <a:r>
              <a:rPr lang="en-US" dirty="0"/>
              <a:t>Claims of Policy</a:t>
            </a:r>
          </a:p>
        </p:txBody>
      </p:sp>
      <p:sp>
        <p:nvSpPr>
          <p:cNvPr id="3" name="Content Placeholder 2">
            <a:extLst>
              <a:ext uri="{FF2B5EF4-FFF2-40B4-BE49-F238E27FC236}">
                <a16:creationId xmlns:a16="http://schemas.microsoft.com/office/drawing/2014/main" id="{1FC94991-3F4F-144B-97EB-44E00EAF9261}"/>
              </a:ext>
            </a:extLst>
          </p:cNvPr>
          <p:cNvSpPr>
            <a:spLocks noGrp="1"/>
          </p:cNvSpPr>
          <p:nvPr>
            <p:ph sz="quarter" idx="13"/>
          </p:nvPr>
        </p:nvSpPr>
        <p:spPr/>
        <p:txBody>
          <a:bodyPr/>
          <a:lstStyle/>
          <a:p>
            <a:r>
              <a:rPr lang="en-US" b="1" dirty="0"/>
              <a:t>Claims of policy </a:t>
            </a:r>
            <a:r>
              <a:rPr lang="en-US" dirty="0"/>
              <a:t>are statements that set criteria or standards, directly expressing what one ought to do. Evidence of acclamation also supports these statements for taking a specific action or adopting a specific position</a:t>
            </a:r>
          </a:p>
          <a:p>
            <a:endParaRPr lang="en-US" dirty="0"/>
          </a:p>
        </p:txBody>
      </p:sp>
    </p:spTree>
    <p:extLst>
      <p:ext uri="{BB962C8B-B14F-4D97-AF65-F5344CB8AC3E}">
        <p14:creationId xmlns:p14="http://schemas.microsoft.com/office/powerpoint/2010/main" val="320658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66D5-D149-BF40-9027-973D6B7CB88E}"/>
              </a:ext>
            </a:extLst>
          </p:cNvPr>
          <p:cNvSpPr>
            <a:spLocks noGrp="1"/>
          </p:cNvSpPr>
          <p:nvPr>
            <p:ph type="title"/>
          </p:nvPr>
        </p:nvSpPr>
        <p:spPr/>
        <p:txBody>
          <a:bodyPr/>
          <a:lstStyle/>
          <a:p>
            <a:r>
              <a:rPr lang="en-US" dirty="0"/>
              <a:t>Claims of Concept</a:t>
            </a:r>
          </a:p>
        </p:txBody>
      </p:sp>
      <p:sp>
        <p:nvSpPr>
          <p:cNvPr id="3" name="Content Placeholder 2">
            <a:extLst>
              <a:ext uri="{FF2B5EF4-FFF2-40B4-BE49-F238E27FC236}">
                <a16:creationId xmlns:a16="http://schemas.microsoft.com/office/drawing/2014/main" id="{F249AE7B-EA52-1746-8FD0-25637C325E84}"/>
              </a:ext>
            </a:extLst>
          </p:cNvPr>
          <p:cNvSpPr>
            <a:spLocks noGrp="1"/>
          </p:cNvSpPr>
          <p:nvPr>
            <p:ph sz="quarter" idx="13"/>
          </p:nvPr>
        </p:nvSpPr>
        <p:spPr/>
        <p:txBody>
          <a:bodyPr/>
          <a:lstStyle/>
          <a:p>
            <a:r>
              <a:rPr lang="en-US" b="1" dirty="0"/>
              <a:t>Claims of concept </a:t>
            </a:r>
            <a:r>
              <a:rPr lang="en-US" dirty="0"/>
              <a:t>either define or describe a proposition, an idea, or phenomena. </a:t>
            </a:r>
          </a:p>
        </p:txBody>
      </p:sp>
    </p:spTree>
    <p:extLst>
      <p:ext uri="{BB962C8B-B14F-4D97-AF65-F5344CB8AC3E}">
        <p14:creationId xmlns:p14="http://schemas.microsoft.com/office/powerpoint/2010/main" val="104827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8817-C3B4-0C45-9C78-E7C42BCCEF17}"/>
              </a:ext>
            </a:extLst>
          </p:cNvPr>
          <p:cNvSpPr>
            <a:spLocks noGrp="1"/>
          </p:cNvSpPr>
          <p:nvPr>
            <p:ph type="title"/>
          </p:nvPr>
        </p:nvSpPr>
        <p:spPr/>
        <p:txBody>
          <a:bodyPr/>
          <a:lstStyle/>
          <a:p>
            <a:r>
              <a:rPr lang="en-US" dirty="0"/>
              <a:t>Claims of interpretation</a:t>
            </a:r>
          </a:p>
        </p:txBody>
      </p:sp>
      <p:sp>
        <p:nvSpPr>
          <p:cNvPr id="3" name="Content Placeholder 2">
            <a:extLst>
              <a:ext uri="{FF2B5EF4-FFF2-40B4-BE49-F238E27FC236}">
                <a16:creationId xmlns:a16="http://schemas.microsoft.com/office/drawing/2014/main" id="{F44157A3-FB33-BE47-BF4E-81DE28451A3D}"/>
              </a:ext>
            </a:extLst>
          </p:cNvPr>
          <p:cNvSpPr>
            <a:spLocks noGrp="1"/>
          </p:cNvSpPr>
          <p:nvPr>
            <p:ph sz="quarter" idx="13"/>
          </p:nvPr>
        </p:nvSpPr>
        <p:spPr/>
        <p:txBody>
          <a:bodyPr/>
          <a:lstStyle/>
          <a:p>
            <a:r>
              <a:rPr lang="en-US" b="1" dirty="0"/>
              <a:t>Claims of interpretation </a:t>
            </a:r>
            <a:r>
              <a:rPr lang="en-US" dirty="0"/>
              <a:t>provide a frame of reference for understanding an idea.</a:t>
            </a:r>
          </a:p>
          <a:p>
            <a:endParaRPr lang="en-US" dirty="0"/>
          </a:p>
        </p:txBody>
      </p:sp>
    </p:spTree>
    <p:extLst>
      <p:ext uri="{BB962C8B-B14F-4D97-AF65-F5344CB8AC3E}">
        <p14:creationId xmlns:p14="http://schemas.microsoft.com/office/powerpoint/2010/main" val="3299878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6E65-D4CF-3844-9485-F62563A3B42F}"/>
              </a:ext>
            </a:extLst>
          </p:cNvPr>
          <p:cNvSpPr>
            <a:spLocks noGrp="1"/>
          </p:cNvSpPr>
          <p:nvPr>
            <p:ph type="title"/>
          </p:nvPr>
        </p:nvSpPr>
        <p:spPr/>
        <p:txBody>
          <a:bodyPr/>
          <a:lstStyle/>
          <a:p>
            <a:r>
              <a:rPr lang="en-US" dirty="0"/>
              <a:t>Qualities of a good claim</a:t>
            </a:r>
          </a:p>
        </p:txBody>
      </p:sp>
      <p:sp>
        <p:nvSpPr>
          <p:cNvPr id="3" name="Content Placeholder 2">
            <a:extLst>
              <a:ext uri="{FF2B5EF4-FFF2-40B4-BE49-F238E27FC236}">
                <a16:creationId xmlns:a16="http://schemas.microsoft.com/office/drawing/2014/main" id="{AD4A5A60-80FE-5143-9179-B9A33256EB29}"/>
              </a:ext>
            </a:extLst>
          </p:cNvPr>
          <p:cNvSpPr>
            <a:spLocks noGrp="1"/>
          </p:cNvSpPr>
          <p:nvPr>
            <p:ph sz="quarter" idx="13"/>
          </p:nvPr>
        </p:nvSpPr>
        <p:spPr/>
        <p:txBody>
          <a:bodyPr/>
          <a:lstStyle/>
          <a:p>
            <a:r>
              <a:rPr lang="en-US" dirty="0"/>
              <a:t>A claim is </a:t>
            </a:r>
            <a:r>
              <a:rPr lang="en-US" i="1" dirty="0"/>
              <a:t>on point </a:t>
            </a:r>
            <a:r>
              <a:rPr lang="en-US" dirty="0"/>
              <a:t>because it addresses the question posed. </a:t>
            </a:r>
            <a:endParaRPr lang="en-US" sz="1800" dirty="0"/>
          </a:p>
          <a:p>
            <a:r>
              <a:rPr lang="en-US" dirty="0"/>
              <a:t>A claim is </a:t>
            </a:r>
            <a:r>
              <a:rPr lang="en-US" i="1" dirty="0"/>
              <a:t>strong </a:t>
            </a:r>
            <a:r>
              <a:rPr lang="en-US" dirty="0"/>
              <a:t>because it is compelling and definitive. </a:t>
            </a:r>
            <a:endParaRPr lang="en-US" sz="1800" dirty="0"/>
          </a:p>
          <a:p>
            <a:r>
              <a:rPr lang="en-US" dirty="0"/>
              <a:t>A claim is </a:t>
            </a:r>
            <a:r>
              <a:rPr lang="en-US" i="1" dirty="0"/>
              <a:t>supportable </a:t>
            </a:r>
            <a:r>
              <a:rPr lang="en-US" dirty="0"/>
              <a:t>because the evidence logically points to its conclusion</a:t>
            </a:r>
            <a:endParaRPr lang="en-US" sz="1800" dirty="0"/>
          </a:p>
          <a:p>
            <a:r>
              <a:rPr lang="en-US" dirty="0"/>
              <a:t>A claim is understandable because it is presented clearly and precisely.</a:t>
            </a:r>
            <a:endParaRPr lang="en-US" sz="1800" dirty="0"/>
          </a:p>
          <a:p>
            <a:endParaRPr lang="en-US" dirty="0"/>
          </a:p>
        </p:txBody>
      </p:sp>
    </p:spTree>
    <p:extLst>
      <p:ext uri="{BB962C8B-B14F-4D97-AF65-F5344CB8AC3E}">
        <p14:creationId xmlns:p14="http://schemas.microsoft.com/office/powerpoint/2010/main" val="744184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52F8-CDFD-BB43-B31F-C80AB6D53E32}"/>
              </a:ext>
            </a:extLst>
          </p:cNvPr>
          <p:cNvSpPr>
            <a:spLocks noGrp="1"/>
          </p:cNvSpPr>
          <p:nvPr>
            <p:ph type="title"/>
          </p:nvPr>
        </p:nvSpPr>
        <p:spPr/>
        <p:txBody>
          <a:bodyPr/>
          <a:lstStyle/>
          <a:p>
            <a:r>
              <a:rPr lang="en-US" dirty="0"/>
              <a:t>The Literature </a:t>
            </a:r>
            <a:r>
              <a:rPr lang="en-US" dirty="0" err="1"/>
              <a:t>REview</a:t>
            </a:r>
            <a:endParaRPr lang="en-US" dirty="0"/>
          </a:p>
        </p:txBody>
      </p:sp>
      <p:sp>
        <p:nvSpPr>
          <p:cNvPr id="3" name="Text Placeholder 2">
            <a:extLst>
              <a:ext uri="{FF2B5EF4-FFF2-40B4-BE49-F238E27FC236}">
                <a16:creationId xmlns:a16="http://schemas.microsoft.com/office/drawing/2014/main" id="{E721F981-AF43-DD4C-ABB2-68507B10AD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7416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11AA-8FD6-4A46-B51F-BD87A95B2772}"/>
              </a:ext>
            </a:extLst>
          </p:cNvPr>
          <p:cNvSpPr>
            <a:spLocks noGrp="1"/>
          </p:cNvSpPr>
          <p:nvPr>
            <p:ph type="title"/>
          </p:nvPr>
        </p:nvSpPr>
        <p:spPr/>
        <p:txBody>
          <a:bodyPr/>
          <a:lstStyle/>
          <a:p>
            <a:r>
              <a:rPr lang="en-US" dirty="0"/>
              <a:t>Writing to understand and be understood</a:t>
            </a:r>
          </a:p>
        </p:txBody>
      </p:sp>
      <p:sp>
        <p:nvSpPr>
          <p:cNvPr id="3" name="Content Placeholder 2">
            <a:extLst>
              <a:ext uri="{FF2B5EF4-FFF2-40B4-BE49-F238E27FC236}">
                <a16:creationId xmlns:a16="http://schemas.microsoft.com/office/drawing/2014/main" id="{593DA5E4-A325-884B-8DF5-20F9F3F6B72E}"/>
              </a:ext>
            </a:extLst>
          </p:cNvPr>
          <p:cNvSpPr>
            <a:spLocks noGrp="1"/>
          </p:cNvSpPr>
          <p:nvPr>
            <p:ph sz="quarter" idx="13"/>
          </p:nvPr>
        </p:nvSpPr>
        <p:spPr/>
        <p:txBody>
          <a:bodyPr/>
          <a:lstStyle/>
          <a:p>
            <a:r>
              <a:rPr lang="en-US" dirty="0"/>
              <a:t>Writing to understand is a formative act of learning and owning the subject matter. </a:t>
            </a:r>
          </a:p>
          <a:p>
            <a:r>
              <a:rPr lang="en-US" dirty="0"/>
              <a:t>Writing to be understood is the act of drafting and redrafting the work into a finished piece that accurately and adequately communicates the subject ideas to others. </a:t>
            </a:r>
          </a:p>
          <a:p>
            <a:endParaRPr lang="en-US" dirty="0"/>
          </a:p>
        </p:txBody>
      </p:sp>
    </p:spTree>
    <p:extLst>
      <p:ext uri="{BB962C8B-B14F-4D97-AF65-F5344CB8AC3E}">
        <p14:creationId xmlns:p14="http://schemas.microsoft.com/office/powerpoint/2010/main" val="3166416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2191-458B-7041-8C48-E9B9A10C25F6}"/>
              </a:ext>
            </a:extLst>
          </p:cNvPr>
          <p:cNvSpPr>
            <a:spLocks noGrp="1"/>
          </p:cNvSpPr>
          <p:nvPr>
            <p:ph type="title"/>
          </p:nvPr>
        </p:nvSpPr>
        <p:spPr/>
        <p:txBody>
          <a:bodyPr/>
          <a:lstStyle/>
          <a:p>
            <a:r>
              <a:rPr lang="en-US" dirty="0"/>
              <a:t>Writing to Understand</a:t>
            </a:r>
          </a:p>
        </p:txBody>
      </p:sp>
      <p:sp>
        <p:nvSpPr>
          <p:cNvPr id="3" name="Content Placeholder 2">
            <a:extLst>
              <a:ext uri="{FF2B5EF4-FFF2-40B4-BE49-F238E27FC236}">
                <a16:creationId xmlns:a16="http://schemas.microsoft.com/office/drawing/2014/main" id="{1F7D73F5-00D6-2242-8538-8F45E644B898}"/>
              </a:ext>
            </a:extLst>
          </p:cNvPr>
          <p:cNvSpPr>
            <a:spLocks noGrp="1"/>
          </p:cNvSpPr>
          <p:nvPr>
            <p:ph sz="quarter" idx="13"/>
          </p:nvPr>
        </p:nvSpPr>
        <p:spPr/>
        <p:txBody>
          <a:bodyPr>
            <a:normAutofit fontScale="92500" lnSpcReduction="20000"/>
          </a:bodyPr>
          <a:lstStyle/>
          <a:p>
            <a:r>
              <a:rPr lang="en-US" dirty="0"/>
              <a:t>First, gather and organize the ideas that make up the research content. </a:t>
            </a:r>
            <a:endParaRPr lang="en-US" sz="1800" dirty="0"/>
          </a:p>
          <a:p>
            <a:r>
              <a:rPr lang="en-US" dirty="0"/>
              <a:t>Then, assimilate, arrange, and form these ideas into a framework for composition. </a:t>
            </a:r>
            <a:endParaRPr lang="en-US" sz="1800" dirty="0"/>
          </a:p>
          <a:p>
            <a:r>
              <a:rPr lang="en-US" dirty="0"/>
              <a:t>The act of composing begins with summing up and transforming the threads of data into a new, original, cohesive expression of those data.</a:t>
            </a:r>
            <a:endParaRPr lang="en-US" sz="1800" dirty="0"/>
          </a:p>
          <a:p>
            <a:pPr lvl="1"/>
            <a:r>
              <a:rPr lang="en-US" dirty="0"/>
              <a:t>This is where the discussion of logic comes in. Convert your Annotated Bibliography into a Literature Review </a:t>
            </a:r>
            <a:endParaRPr lang="en-US" sz="1600" dirty="0"/>
          </a:p>
          <a:p>
            <a:pPr lvl="1"/>
            <a:r>
              <a:rPr lang="en-US" dirty="0"/>
              <a:t>You create the pattern of the story, weaving the threads of each idea together to form the composition. </a:t>
            </a:r>
            <a:endParaRPr lang="en-US" sz="1600" dirty="0"/>
          </a:p>
          <a:p>
            <a:pPr lvl="1"/>
            <a:r>
              <a:rPr lang="en-US" dirty="0"/>
              <a:t>In this phase of composition, you come to comprehend the material. With this learning, you are able to write it. In writing it, you come to know it.</a:t>
            </a:r>
            <a:endParaRPr lang="en-US" sz="1600" dirty="0"/>
          </a:p>
          <a:p>
            <a:endParaRPr lang="en-US" dirty="0"/>
          </a:p>
        </p:txBody>
      </p:sp>
    </p:spTree>
    <p:extLst>
      <p:ext uri="{BB962C8B-B14F-4D97-AF65-F5344CB8AC3E}">
        <p14:creationId xmlns:p14="http://schemas.microsoft.com/office/powerpoint/2010/main" val="405670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E7B2-5D4D-1249-ABEA-AFE9628C24C0}"/>
              </a:ext>
            </a:extLst>
          </p:cNvPr>
          <p:cNvSpPr>
            <a:spLocks noGrp="1"/>
          </p:cNvSpPr>
          <p:nvPr>
            <p:ph type="title"/>
          </p:nvPr>
        </p:nvSpPr>
        <p:spPr/>
        <p:txBody>
          <a:bodyPr/>
          <a:lstStyle/>
          <a:p>
            <a:r>
              <a:rPr lang="en-US" dirty="0"/>
              <a:t>Writing to be Understood</a:t>
            </a:r>
          </a:p>
        </p:txBody>
      </p:sp>
      <p:sp>
        <p:nvSpPr>
          <p:cNvPr id="3" name="Content Placeholder 2">
            <a:extLst>
              <a:ext uri="{FF2B5EF4-FFF2-40B4-BE49-F238E27FC236}">
                <a16:creationId xmlns:a16="http://schemas.microsoft.com/office/drawing/2014/main" id="{84AE1F15-957D-284A-A3A7-6BFC4E69F21E}"/>
              </a:ext>
            </a:extLst>
          </p:cNvPr>
          <p:cNvSpPr>
            <a:spLocks noGrp="1"/>
          </p:cNvSpPr>
          <p:nvPr>
            <p:ph sz="quarter" idx="13"/>
          </p:nvPr>
        </p:nvSpPr>
        <p:spPr/>
        <p:txBody>
          <a:bodyPr/>
          <a:lstStyle/>
          <a:p>
            <a:r>
              <a:rPr lang="en-US" dirty="0"/>
              <a:t>You are now writing for an audience. </a:t>
            </a:r>
            <a:endParaRPr lang="en-US" sz="1800" dirty="0"/>
          </a:p>
          <a:p>
            <a:r>
              <a:rPr lang="en-US" dirty="0"/>
              <a:t>Based on the issues uncovered by each outside review, you refine the work to increase clarity, continuity, and content integrity. </a:t>
            </a:r>
            <a:endParaRPr lang="en-US" sz="1800" dirty="0"/>
          </a:p>
          <a:p>
            <a:r>
              <a:rPr lang="en-US" dirty="0"/>
              <a:t>Each draft further develops the until you (and I) are satisfied that the document makes its argument and accurately and adequately communicates it.</a:t>
            </a:r>
            <a:endParaRPr lang="en-US" sz="1800" dirty="0"/>
          </a:p>
          <a:p>
            <a:endParaRPr lang="en-US" dirty="0"/>
          </a:p>
        </p:txBody>
      </p:sp>
    </p:spTree>
    <p:extLst>
      <p:ext uri="{BB962C8B-B14F-4D97-AF65-F5344CB8AC3E}">
        <p14:creationId xmlns:p14="http://schemas.microsoft.com/office/powerpoint/2010/main" val="4163180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563E-285D-174C-BB7B-7E485044C797}"/>
              </a:ext>
            </a:extLst>
          </p:cNvPr>
          <p:cNvSpPr>
            <a:spLocks noGrp="1"/>
          </p:cNvSpPr>
          <p:nvPr>
            <p:ph type="title"/>
          </p:nvPr>
        </p:nvSpPr>
        <p:spPr/>
        <p:txBody>
          <a:bodyPr/>
          <a:lstStyle/>
          <a:p>
            <a:r>
              <a:rPr lang="en-US" dirty="0"/>
              <a:t>Final organization</a:t>
            </a:r>
          </a:p>
        </p:txBody>
      </p:sp>
      <p:sp>
        <p:nvSpPr>
          <p:cNvPr id="3" name="Content Placeholder 2">
            <a:extLst>
              <a:ext uri="{FF2B5EF4-FFF2-40B4-BE49-F238E27FC236}">
                <a16:creationId xmlns:a16="http://schemas.microsoft.com/office/drawing/2014/main" id="{2322D61E-2D26-534A-B7F2-3BF961115DA0}"/>
              </a:ext>
            </a:extLst>
          </p:cNvPr>
          <p:cNvSpPr>
            <a:spLocks noGrp="1"/>
          </p:cNvSpPr>
          <p:nvPr>
            <p:ph sz="quarter" idx="13"/>
          </p:nvPr>
        </p:nvSpPr>
        <p:spPr/>
        <p:txBody>
          <a:bodyPr/>
          <a:lstStyle/>
          <a:p>
            <a:r>
              <a:rPr lang="en-US" dirty="0"/>
              <a:t>As you do your final comprehensive review of the literature, be sure that your material in your Annotated Bibliography is still the material you want, in the order you want, and it still carries the reader to the hypotheses.</a:t>
            </a:r>
          </a:p>
          <a:p>
            <a:r>
              <a:rPr lang="en-US" dirty="0"/>
              <a:t>Make sure that there are no gaps in your logic.</a:t>
            </a:r>
          </a:p>
          <a:p>
            <a:r>
              <a:rPr lang="en-US" dirty="0"/>
              <a:t>Make sure there’s nothing that distracts from your logical flow.</a:t>
            </a:r>
          </a:p>
          <a:p>
            <a:endParaRPr lang="en-US" dirty="0"/>
          </a:p>
        </p:txBody>
      </p:sp>
    </p:spTree>
    <p:extLst>
      <p:ext uri="{BB962C8B-B14F-4D97-AF65-F5344CB8AC3E}">
        <p14:creationId xmlns:p14="http://schemas.microsoft.com/office/powerpoint/2010/main" val="227519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201-B6ED-AA4D-AEC3-26130BFAA9E9}"/>
              </a:ext>
            </a:extLst>
          </p:cNvPr>
          <p:cNvSpPr>
            <a:spLocks noGrp="1"/>
          </p:cNvSpPr>
          <p:nvPr>
            <p:ph type="title"/>
          </p:nvPr>
        </p:nvSpPr>
        <p:spPr/>
        <p:txBody>
          <a:bodyPr/>
          <a:lstStyle/>
          <a:p>
            <a:r>
              <a:rPr lang="en-US" dirty="0"/>
              <a:t>What is a literature Review?</a:t>
            </a:r>
          </a:p>
        </p:txBody>
      </p:sp>
      <p:sp>
        <p:nvSpPr>
          <p:cNvPr id="3" name="Content Placeholder 2">
            <a:extLst>
              <a:ext uri="{FF2B5EF4-FFF2-40B4-BE49-F238E27FC236}">
                <a16:creationId xmlns:a16="http://schemas.microsoft.com/office/drawing/2014/main" id="{12F718C7-CD62-D649-8F9F-A95FC8834B07}"/>
              </a:ext>
            </a:extLst>
          </p:cNvPr>
          <p:cNvSpPr>
            <a:spLocks noGrp="1"/>
          </p:cNvSpPr>
          <p:nvPr>
            <p:ph sz="quarter" idx="13"/>
          </p:nvPr>
        </p:nvSpPr>
        <p:spPr/>
        <p:txBody>
          <a:bodyPr>
            <a:normAutofit fontScale="92500" lnSpcReduction="20000"/>
          </a:bodyPr>
          <a:lstStyle/>
          <a:p>
            <a:r>
              <a:rPr lang="en-US" i="1" dirty="0"/>
              <a:t>A literature review is a written document that presents a logically argued case founded on a comprehensive understanding of the current state of knowledge about a topic of study. This case establishes a convincing thesis to answer the study’s question.</a:t>
            </a:r>
            <a:endParaRPr lang="en-US" dirty="0"/>
          </a:p>
          <a:p>
            <a:pPr lvl="1"/>
            <a:r>
              <a:rPr lang="en-US" dirty="0"/>
              <a:t>this report must also present a logically argued case. In other words, all conclusions or claims stated are logically backed up by appropriate evidence justify the conclusion reached.</a:t>
            </a:r>
          </a:p>
          <a:p>
            <a:pPr lvl="1"/>
            <a:r>
              <a:rPr lang="en-US" dirty="0"/>
              <a:t>the scope of this report should represent a comprehensive understanding of the current state of knowledge about the topic of study. Whether you're doing a masters thesis or a doctoral dissertation, due diligence must be exercised to ensure that the information you have gathered and analyzed represents the total understanding of the topic under study. </a:t>
            </a:r>
          </a:p>
        </p:txBody>
      </p:sp>
    </p:spTree>
    <p:extLst>
      <p:ext uri="{BB962C8B-B14F-4D97-AF65-F5344CB8AC3E}">
        <p14:creationId xmlns:p14="http://schemas.microsoft.com/office/powerpoint/2010/main" val="4052822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ACB8-6BC7-EC40-94A6-DA8E71994B00}"/>
              </a:ext>
            </a:extLst>
          </p:cNvPr>
          <p:cNvSpPr>
            <a:spLocks noGrp="1"/>
          </p:cNvSpPr>
          <p:nvPr>
            <p:ph type="title"/>
          </p:nvPr>
        </p:nvSpPr>
        <p:spPr/>
        <p:txBody>
          <a:bodyPr/>
          <a:lstStyle/>
          <a:p>
            <a:r>
              <a:rPr lang="en-US" dirty="0"/>
              <a:t>Time to make the connections</a:t>
            </a:r>
          </a:p>
        </p:txBody>
      </p:sp>
      <p:sp>
        <p:nvSpPr>
          <p:cNvPr id="3" name="Content Placeholder 2">
            <a:extLst>
              <a:ext uri="{FF2B5EF4-FFF2-40B4-BE49-F238E27FC236}">
                <a16:creationId xmlns:a16="http://schemas.microsoft.com/office/drawing/2014/main" id="{D4F66360-71E3-2542-8FD7-22EBE39C2502}"/>
              </a:ext>
            </a:extLst>
          </p:cNvPr>
          <p:cNvSpPr>
            <a:spLocks noGrp="1"/>
          </p:cNvSpPr>
          <p:nvPr>
            <p:ph sz="quarter" idx="13"/>
          </p:nvPr>
        </p:nvSpPr>
        <p:spPr/>
        <p:txBody>
          <a:bodyPr/>
          <a:lstStyle/>
          <a:p>
            <a:pPr lvl="0"/>
            <a:r>
              <a:rPr lang="en-US" dirty="0"/>
              <a:t>Connecting the opening and the hypothesis</a:t>
            </a:r>
            <a:endParaRPr lang="en-US" sz="1800" dirty="0"/>
          </a:p>
          <a:p>
            <a:pPr lvl="1"/>
            <a:r>
              <a:rPr lang="en-US" dirty="0"/>
              <a:t>In general, the writing should work from generalities to specifics, concluding with your hypotheses</a:t>
            </a:r>
            <a:endParaRPr lang="en-US" sz="1600" dirty="0"/>
          </a:p>
          <a:p>
            <a:pPr lvl="1"/>
            <a:r>
              <a:rPr lang="en-US" dirty="0"/>
              <a:t>You are building the argument that to make progress on the large problem you must answer the specific research questions and test the hypotheses</a:t>
            </a:r>
            <a:endParaRPr lang="en-US" sz="1600" dirty="0"/>
          </a:p>
          <a:p>
            <a:pPr lvl="1"/>
            <a:r>
              <a:rPr lang="en-US" dirty="0"/>
              <a:t>Frame a knowledge gap: “I didn’t realize that we didn’t know that!”</a:t>
            </a:r>
            <a:endParaRPr lang="en-US" sz="1600" dirty="0"/>
          </a:p>
          <a:p>
            <a:endParaRPr lang="en-US" dirty="0"/>
          </a:p>
        </p:txBody>
      </p:sp>
    </p:spTree>
    <p:extLst>
      <p:ext uri="{BB962C8B-B14F-4D97-AF65-F5344CB8AC3E}">
        <p14:creationId xmlns:p14="http://schemas.microsoft.com/office/powerpoint/2010/main" val="371899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714D-490F-2041-947A-B8AB10172FA5}"/>
              </a:ext>
            </a:extLst>
          </p:cNvPr>
          <p:cNvSpPr>
            <a:spLocks noGrp="1"/>
          </p:cNvSpPr>
          <p:nvPr>
            <p:ph type="title"/>
          </p:nvPr>
        </p:nvSpPr>
        <p:spPr/>
        <p:txBody>
          <a:bodyPr/>
          <a:lstStyle/>
          <a:p>
            <a:r>
              <a:rPr lang="en-US" dirty="0"/>
              <a:t>Writing the Literature Review</a:t>
            </a:r>
          </a:p>
        </p:txBody>
      </p:sp>
      <p:sp>
        <p:nvSpPr>
          <p:cNvPr id="3" name="Content Placeholder 2">
            <a:extLst>
              <a:ext uri="{FF2B5EF4-FFF2-40B4-BE49-F238E27FC236}">
                <a16:creationId xmlns:a16="http://schemas.microsoft.com/office/drawing/2014/main" id="{9AA4D34D-8678-B249-8F58-6D0B0C3D4C21}"/>
              </a:ext>
            </a:extLst>
          </p:cNvPr>
          <p:cNvSpPr>
            <a:spLocks noGrp="1"/>
          </p:cNvSpPr>
          <p:nvPr>
            <p:ph sz="quarter" idx="13"/>
          </p:nvPr>
        </p:nvSpPr>
        <p:spPr/>
        <p:txBody>
          <a:bodyPr>
            <a:normAutofit fontScale="92500" lnSpcReduction="20000"/>
          </a:bodyPr>
          <a:lstStyle/>
          <a:p>
            <a:r>
              <a:rPr lang="en-US" dirty="0"/>
              <a:t>Critical thinking is required here. Your readers expect a critique of the works that you have studied. What your annotations are missing are your thoughts, logic, warrant, and assertions. </a:t>
            </a:r>
            <a:endParaRPr lang="en-US" sz="1800" dirty="0"/>
          </a:p>
          <a:p>
            <a:r>
              <a:rPr lang="en-US" dirty="0"/>
              <a:t>Combine your annotations into paragraphs. Use opening and closing sentences, bridge words and sentences to link these thoughts together. Add your thoughts, using your annotations as evidence to support your logic. Add quotes as appropriate</a:t>
            </a:r>
            <a:endParaRPr lang="en-US" sz="1800" dirty="0"/>
          </a:p>
          <a:p>
            <a:r>
              <a:rPr lang="en-US" dirty="0"/>
              <a:t>Move your reader through your chosen structure leading to an elegant segue to your proposed hypotheses that you will be working on.</a:t>
            </a:r>
            <a:endParaRPr lang="en-US" sz="1800" dirty="0"/>
          </a:p>
          <a:p>
            <a:r>
              <a:rPr lang="en-US" dirty="0"/>
              <a:t>Add opening and closing language. </a:t>
            </a:r>
          </a:p>
        </p:txBody>
      </p:sp>
    </p:spTree>
    <p:extLst>
      <p:ext uri="{BB962C8B-B14F-4D97-AF65-F5344CB8AC3E}">
        <p14:creationId xmlns:p14="http://schemas.microsoft.com/office/powerpoint/2010/main" val="137082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FCF2-C19F-0E48-A9F4-58666FDBD42E}"/>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EFD73D45-E53E-394A-A100-459A435711BD}"/>
              </a:ext>
            </a:extLst>
          </p:cNvPr>
          <p:cNvSpPr>
            <a:spLocks noGrp="1"/>
          </p:cNvSpPr>
          <p:nvPr>
            <p:ph sz="quarter" idx="13"/>
          </p:nvPr>
        </p:nvSpPr>
        <p:spPr/>
        <p:txBody>
          <a:bodyPr>
            <a:normAutofit lnSpcReduction="10000"/>
          </a:bodyPr>
          <a:lstStyle/>
          <a:p>
            <a:r>
              <a:rPr lang="en-US" dirty="0"/>
              <a:t>You will submit an APA style: </a:t>
            </a:r>
          </a:p>
          <a:p>
            <a:pPr lvl="1"/>
            <a:r>
              <a:rPr lang="en-US" dirty="0"/>
              <a:t>Title Page, </a:t>
            </a:r>
          </a:p>
          <a:p>
            <a:pPr lvl="1"/>
            <a:r>
              <a:rPr lang="en-US" dirty="0"/>
              <a:t>introduction (NO INTRODUCTION HEADER), </a:t>
            </a:r>
          </a:p>
          <a:p>
            <a:pPr lvl="1"/>
            <a:r>
              <a:rPr lang="en-US" dirty="0"/>
              <a:t>Literature Review (YES Literature Review Header), </a:t>
            </a:r>
          </a:p>
          <a:p>
            <a:pPr lvl="1"/>
            <a:r>
              <a:rPr lang="en-US" dirty="0"/>
              <a:t>and References section.</a:t>
            </a:r>
            <a:endParaRPr lang="en-US" sz="1600" dirty="0"/>
          </a:p>
          <a:p>
            <a:r>
              <a:rPr lang="en-US" dirty="0"/>
              <a:t>Run your final product through Grammarly. </a:t>
            </a:r>
          </a:p>
          <a:p>
            <a:pPr lvl="1"/>
            <a:r>
              <a:rPr lang="en-US" dirty="0"/>
              <a:t>Seriously, I can tell. </a:t>
            </a:r>
          </a:p>
          <a:p>
            <a:pPr lvl="1"/>
            <a:r>
              <a:rPr lang="en-US" dirty="0"/>
              <a:t>I strongly recommend that you have someone help you with proofreading this document. </a:t>
            </a:r>
          </a:p>
        </p:txBody>
      </p:sp>
    </p:spTree>
    <p:extLst>
      <p:ext uri="{BB962C8B-B14F-4D97-AF65-F5344CB8AC3E}">
        <p14:creationId xmlns:p14="http://schemas.microsoft.com/office/powerpoint/2010/main" val="4014706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F018-8070-E648-B58A-C053694119D0}"/>
              </a:ext>
            </a:extLst>
          </p:cNvPr>
          <p:cNvSpPr>
            <a:spLocks noGrp="1"/>
          </p:cNvSpPr>
          <p:nvPr>
            <p:ph type="title"/>
          </p:nvPr>
        </p:nvSpPr>
        <p:spPr/>
        <p:txBody>
          <a:bodyPr/>
          <a:lstStyle/>
          <a:p>
            <a:r>
              <a:rPr lang="en-US" dirty="0"/>
              <a:t>Outside Review</a:t>
            </a:r>
          </a:p>
        </p:txBody>
      </p:sp>
      <p:sp>
        <p:nvSpPr>
          <p:cNvPr id="3" name="Content Placeholder 2">
            <a:extLst>
              <a:ext uri="{FF2B5EF4-FFF2-40B4-BE49-F238E27FC236}">
                <a16:creationId xmlns:a16="http://schemas.microsoft.com/office/drawing/2014/main" id="{BCE3F44D-E10A-B94C-9A5D-4FD61AEB29F6}"/>
              </a:ext>
            </a:extLst>
          </p:cNvPr>
          <p:cNvSpPr>
            <a:spLocks noGrp="1"/>
          </p:cNvSpPr>
          <p:nvPr>
            <p:ph sz="quarter" idx="13"/>
          </p:nvPr>
        </p:nvSpPr>
        <p:spPr/>
        <p:txBody>
          <a:bodyPr>
            <a:normAutofit lnSpcReduction="10000"/>
          </a:bodyPr>
          <a:lstStyle/>
          <a:p>
            <a:r>
              <a:rPr lang="en-US" dirty="0"/>
              <a:t>Taking drafts to an audience is central to each part of the writing task. </a:t>
            </a:r>
            <a:endParaRPr lang="en-US" sz="1800" dirty="0"/>
          </a:p>
          <a:p>
            <a:r>
              <a:rPr lang="en-US" dirty="0"/>
              <a:t>For others to understand the writing, you must view the writing from an audience’s perspective. </a:t>
            </a:r>
            <a:endParaRPr lang="en-US" sz="1800" dirty="0"/>
          </a:p>
          <a:p>
            <a:pPr lvl="1"/>
            <a:r>
              <a:rPr lang="en-US" dirty="0"/>
              <a:t>This means having other people read, proofread, and comment.</a:t>
            </a:r>
            <a:endParaRPr lang="en-US" sz="1600" dirty="0"/>
          </a:p>
          <a:p>
            <a:pPr lvl="1"/>
            <a:r>
              <a:rPr lang="en-US" dirty="0"/>
              <a:t>Others do not necessarily see your perspective. </a:t>
            </a:r>
            <a:endParaRPr lang="en-US" sz="1600" dirty="0"/>
          </a:p>
          <a:p>
            <a:pPr lvl="1"/>
            <a:r>
              <a:rPr lang="en-US" dirty="0"/>
              <a:t>Because you are writing to be understood, you must transform the writing into language and logic that is effectively understandable to others. </a:t>
            </a:r>
            <a:endParaRPr lang="en-US" sz="1600" dirty="0"/>
          </a:p>
          <a:p>
            <a:pPr lvl="1"/>
            <a:r>
              <a:rPr lang="en-US" dirty="0"/>
              <a:t>The outside review is crucial to this transformation.</a:t>
            </a:r>
            <a:endParaRPr lang="en-US" sz="1600" dirty="0"/>
          </a:p>
          <a:p>
            <a:pPr lvl="1"/>
            <a:r>
              <a:rPr lang="en-US" dirty="0"/>
              <a:t>I should not be your first proofreader, I should be your last</a:t>
            </a:r>
            <a:endParaRPr lang="en-US" sz="1600" dirty="0"/>
          </a:p>
          <a:p>
            <a:endParaRPr lang="en-US" dirty="0"/>
          </a:p>
        </p:txBody>
      </p:sp>
    </p:spTree>
    <p:extLst>
      <p:ext uri="{BB962C8B-B14F-4D97-AF65-F5344CB8AC3E}">
        <p14:creationId xmlns:p14="http://schemas.microsoft.com/office/powerpoint/2010/main" val="3616438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FAC3-EDB2-2E4D-8BB1-44A3787C5826}"/>
              </a:ext>
            </a:extLst>
          </p:cNvPr>
          <p:cNvSpPr>
            <a:spLocks noGrp="1"/>
          </p:cNvSpPr>
          <p:nvPr>
            <p:ph type="title"/>
          </p:nvPr>
        </p:nvSpPr>
        <p:spPr/>
        <p:txBody>
          <a:bodyPr/>
          <a:lstStyle/>
          <a:p>
            <a:r>
              <a:rPr lang="en-US" dirty="0"/>
              <a:t>Next Session</a:t>
            </a:r>
          </a:p>
        </p:txBody>
      </p:sp>
      <p:sp>
        <p:nvSpPr>
          <p:cNvPr id="3" name="Content Placeholder 2">
            <a:extLst>
              <a:ext uri="{FF2B5EF4-FFF2-40B4-BE49-F238E27FC236}">
                <a16:creationId xmlns:a16="http://schemas.microsoft.com/office/drawing/2014/main" id="{CE6FA48E-D4DD-C34C-BC12-B5B871C5018F}"/>
              </a:ext>
            </a:extLst>
          </p:cNvPr>
          <p:cNvSpPr>
            <a:spLocks noGrp="1"/>
          </p:cNvSpPr>
          <p:nvPr>
            <p:ph sz="quarter" idx="13"/>
          </p:nvPr>
        </p:nvSpPr>
        <p:spPr/>
        <p:txBody>
          <a:bodyPr/>
          <a:lstStyle/>
          <a:p>
            <a:r>
              <a:rPr lang="en-US" dirty="0"/>
              <a:t>The next thing we’ll talk about is your </a:t>
            </a:r>
            <a:r>
              <a:rPr lang="en-US"/>
              <a:t>Methods Section.</a:t>
            </a:r>
          </a:p>
        </p:txBody>
      </p:sp>
    </p:spTree>
    <p:extLst>
      <p:ext uri="{BB962C8B-B14F-4D97-AF65-F5344CB8AC3E}">
        <p14:creationId xmlns:p14="http://schemas.microsoft.com/office/powerpoint/2010/main" val="428614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DEE7-9298-B14F-8DA9-CE36BBD3BA94}"/>
              </a:ext>
            </a:extLst>
          </p:cNvPr>
          <p:cNvSpPr>
            <a:spLocks noGrp="1"/>
          </p:cNvSpPr>
          <p:nvPr>
            <p:ph type="title"/>
          </p:nvPr>
        </p:nvSpPr>
        <p:spPr/>
        <p:txBody>
          <a:bodyPr/>
          <a:lstStyle/>
          <a:p>
            <a:r>
              <a:rPr lang="en-US" dirty="0"/>
              <a:t>A persuasive argument</a:t>
            </a:r>
          </a:p>
        </p:txBody>
      </p:sp>
      <p:sp>
        <p:nvSpPr>
          <p:cNvPr id="3" name="Content Placeholder 2">
            <a:extLst>
              <a:ext uri="{FF2B5EF4-FFF2-40B4-BE49-F238E27FC236}">
                <a16:creationId xmlns:a16="http://schemas.microsoft.com/office/drawing/2014/main" id="{56E97E45-0441-5643-9532-BCBFAC8BC8B9}"/>
              </a:ext>
            </a:extLst>
          </p:cNvPr>
          <p:cNvSpPr>
            <a:spLocks noGrp="1"/>
          </p:cNvSpPr>
          <p:nvPr>
            <p:ph sz="quarter" idx="13"/>
          </p:nvPr>
        </p:nvSpPr>
        <p:spPr/>
        <p:txBody>
          <a:bodyPr/>
          <a:lstStyle/>
          <a:p>
            <a:r>
              <a:rPr lang="en-US" dirty="0"/>
              <a:t>Finally, given you fulfilled the previous conditions, you have to present a persuasive argument— a case that convinces the experts in the field of study that the study question–thesis is a logical and reasonable position to take. </a:t>
            </a:r>
          </a:p>
          <a:p>
            <a:endParaRPr lang="en-US" dirty="0"/>
          </a:p>
        </p:txBody>
      </p:sp>
    </p:spTree>
    <p:extLst>
      <p:ext uri="{BB962C8B-B14F-4D97-AF65-F5344CB8AC3E}">
        <p14:creationId xmlns:p14="http://schemas.microsoft.com/office/powerpoint/2010/main" val="335161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BD03-8A07-D848-8CA6-35056721EF53}"/>
              </a:ext>
            </a:extLst>
          </p:cNvPr>
          <p:cNvSpPr>
            <a:spLocks noGrp="1"/>
          </p:cNvSpPr>
          <p:nvPr>
            <p:ph type="title"/>
          </p:nvPr>
        </p:nvSpPr>
        <p:spPr/>
        <p:txBody>
          <a:bodyPr/>
          <a:lstStyle/>
          <a:p>
            <a:r>
              <a:rPr lang="en-US" dirty="0"/>
              <a:t>What the Literature </a:t>
            </a:r>
            <a:r>
              <a:rPr lang="en-US" dirty="0" err="1"/>
              <a:t>REview</a:t>
            </a:r>
            <a:r>
              <a:rPr lang="en-US" dirty="0"/>
              <a:t> isn’t</a:t>
            </a:r>
          </a:p>
        </p:txBody>
      </p:sp>
      <p:sp>
        <p:nvSpPr>
          <p:cNvPr id="3" name="Content Placeholder 2">
            <a:extLst>
              <a:ext uri="{FF2B5EF4-FFF2-40B4-BE49-F238E27FC236}">
                <a16:creationId xmlns:a16="http://schemas.microsoft.com/office/drawing/2014/main" id="{B2486D9C-6FD2-FF40-AF70-B25592D599DC}"/>
              </a:ext>
            </a:extLst>
          </p:cNvPr>
          <p:cNvSpPr>
            <a:spLocks noGrp="1"/>
          </p:cNvSpPr>
          <p:nvPr>
            <p:ph sz="quarter" idx="13"/>
          </p:nvPr>
        </p:nvSpPr>
        <p:spPr/>
        <p:txBody>
          <a:bodyPr/>
          <a:lstStyle/>
          <a:p>
            <a:r>
              <a:rPr lang="en-US" dirty="0"/>
              <a:t>It is not an annotated bibliography, a litany of brief statements describing the positions and descriptions taken by pertinent authors addressing your study question. </a:t>
            </a:r>
            <a:endParaRPr lang="en-US" sz="1800" dirty="0"/>
          </a:p>
          <a:p>
            <a:r>
              <a:rPr lang="en-US" dirty="0"/>
              <a:t>It is not a book report, where you simply provide a running narrative of what experts have said about your topic. </a:t>
            </a:r>
            <a:endParaRPr lang="en-US" sz="1800" dirty="0"/>
          </a:p>
          <a:p>
            <a:r>
              <a:rPr lang="en-US" dirty="0"/>
              <a:t>It is not a data dump, where you simply gather all of the information you have acquired and randomly or awkwardly transfer it to paper without rhyme or reason. </a:t>
            </a:r>
            <a:endParaRPr lang="en-US" sz="1800" dirty="0"/>
          </a:p>
          <a:p>
            <a:endParaRPr lang="en-US" dirty="0"/>
          </a:p>
        </p:txBody>
      </p:sp>
    </p:spTree>
    <p:extLst>
      <p:ext uri="{BB962C8B-B14F-4D97-AF65-F5344CB8AC3E}">
        <p14:creationId xmlns:p14="http://schemas.microsoft.com/office/powerpoint/2010/main" val="384002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B144-6B51-DD47-8CBE-4BD6F8819B83}"/>
              </a:ext>
            </a:extLst>
          </p:cNvPr>
          <p:cNvSpPr>
            <a:spLocks noGrp="1"/>
          </p:cNvSpPr>
          <p:nvPr>
            <p:ph type="title"/>
          </p:nvPr>
        </p:nvSpPr>
        <p:spPr/>
        <p:txBody>
          <a:bodyPr/>
          <a:lstStyle/>
          <a:p>
            <a:r>
              <a:rPr lang="en-US" dirty="0"/>
              <a:t>Back to the Literature</a:t>
            </a:r>
          </a:p>
        </p:txBody>
      </p:sp>
      <p:sp>
        <p:nvSpPr>
          <p:cNvPr id="3" name="Content Placeholder 2">
            <a:extLst>
              <a:ext uri="{FF2B5EF4-FFF2-40B4-BE49-F238E27FC236}">
                <a16:creationId xmlns:a16="http://schemas.microsoft.com/office/drawing/2014/main" id="{6AC75BF5-AAC3-4445-B342-244D736B2BA9}"/>
              </a:ext>
            </a:extLst>
          </p:cNvPr>
          <p:cNvSpPr>
            <a:spLocks noGrp="1"/>
          </p:cNvSpPr>
          <p:nvPr>
            <p:ph sz="quarter" idx="13"/>
          </p:nvPr>
        </p:nvSpPr>
        <p:spPr/>
        <p:txBody>
          <a:bodyPr>
            <a:normAutofit fontScale="92500" lnSpcReduction="10000"/>
          </a:bodyPr>
          <a:lstStyle/>
          <a:p>
            <a:r>
              <a:rPr lang="en-US" dirty="0"/>
              <a:t>Your broad scan relies chiefly on reviews of the literature to help you identify a research problem, and is used when choosing a topic. </a:t>
            </a:r>
            <a:endParaRPr lang="en-US" sz="1800" dirty="0"/>
          </a:p>
          <a:p>
            <a:r>
              <a:rPr lang="en-US" dirty="0"/>
              <a:t>The focused review assisted you in providing a knowledge base for your proposal and creating an Annotated Bibliography. </a:t>
            </a:r>
            <a:endParaRPr lang="en-US" sz="1800" dirty="0"/>
          </a:p>
          <a:p>
            <a:r>
              <a:rPr lang="en-US" dirty="0"/>
              <a:t>The comprehensive critique uses all available sources to locate any research that has a direct bearing on your research problem.</a:t>
            </a:r>
          </a:p>
          <a:p>
            <a:r>
              <a:rPr lang="en-US" dirty="0"/>
              <a:t>When you write your proposal and the literature chapter in your dissertation, you will use relevant sources located in all three phases. Those identified in the comprehensive critique will probably be the most useful.</a:t>
            </a:r>
          </a:p>
          <a:p>
            <a:pPr lvl="1"/>
            <a:endParaRPr lang="en-US" sz="1600" dirty="0"/>
          </a:p>
          <a:p>
            <a:endParaRPr lang="en-US" dirty="0"/>
          </a:p>
        </p:txBody>
      </p:sp>
    </p:spTree>
    <p:extLst>
      <p:ext uri="{BB962C8B-B14F-4D97-AF65-F5344CB8AC3E}">
        <p14:creationId xmlns:p14="http://schemas.microsoft.com/office/powerpoint/2010/main" val="274801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E924-19F4-9946-A6E0-D41CC547F2FA}"/>
              </a:ext>
            </a:extLst>
          </p:cNvPr>
          <p:cNvSpPr>
            <a:spLocks noGrp="1"/>
          </p:cNvSpPr>
          <p:nvPr>
            <p:ph type="title"/>
          </p:nvPr>
        </p:nvSpPr>
        <p:spPr/>
        <p:txBody>
          <a:bodyPr/>
          <a:lstStyle/>
          <a:p>
            <a:r>
              <a:rPr lang="en-US" dirty="0"/>
              <a:t>Narrow Focus</a:t>
            </a:r>
          </a:p>
        </p:txBody>
      </p:sp>
      <p:sp>
        <p:nvSpPr>
          <p:cNvPr id="3" name="Content Placeholder 2">
            <a:extLst>
              <a:ext uri="{FF2B5EF4-FFF2-40B4-BE49-F238E27FC236}">
                <a16:creationId xmlns:a16="http://schemas.microsoft.com/office/drawing/2014/main" id="{2530889C-FF6A-5E40-9FBF-AF0DC957561E}"/>
              </a:ext>
            </a:extLst>
          </p:cNvPr>
          <p:cNvSpPr>
            <a:spLocks noGrp="1"/>
          </p:cNvSpPr>
          <p:nvPr>
            <p:ph sz="quarter" idx="13"/>
          </p:nvPr>
        </p:nvSpPr>
        <p:spPr/>
        <p:txBody>
          <a:bodyPr/>
          <a:lstStyle/>
          <a:p>
            <a:r>
              <a:rPr lang="en-US" dirty="0"/>
              <a:t>Your literature should be narrowly focused, and should apply specifically to your topic.</a:t>
            </a:r>
            <a:endParaRPr lang="en-US" sz="1800" dirty="0"/>
          </a:p>
          <a:p>
            <a:r>
              <a:rPr lang="en-US" dirty="0"/>
              <a:t>Remember the arrow, if you’ve strayed from the topic your work is no longer focused. </a:t>
            </a:r>
            <a:endParaRPr lang="en-US" sz="1800" dirty="0"/>
          </a:p>
          <a:p>
            <a:endParaRPr lang="en-US" dirty="0"/>
          </a:p>
        </p:txBody>
      </p:sp>
    </p:spTree>
    <p:extLst>
      <p:ext uri="{BB962C8B-B14F-4D97-AF65-F5344CB8AC3E}">
        <p14:creationId xmlns:p14="http://schemas.microsoft.com/office/powerpoint/2010/main" val="259315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118B-975D-3D4C-AD1F-DA4B6F91153E}"/>
              </a:ext>
            </a:extLst>
          </p:cNvPr>
          <p:cNvSpPr>
            <a:spLocks noGrp="1"/>
          </p:cNvSpPr>
          <p:nvPr>
            <p:ph type="title"/>
          </p:nvPr>
        </p:nvSpPr>
        <p:spPr/>
        <p:txBody>
          <a:bodyPr/>
          <a:lstStyle/>
          <a:p>
            <a:r>
              <a:rPr lang="en-US" dirty="0"/>
              <a:t>The critique</a:t>
            </a:r>
          </a:p>
        </p:txBody>
      </p:sp>
      <p:sp>
        <p:nvSpPr>
          <p:cNvPr id="3" name="Content Placeholder 2">
            <a:extLst>
              <a:ext uri="{FF2B5EF4-FFF2-40B4-BE49-F238E27FC236}">
                <a16:creationId xmlns:a16="http://schemas.microsoft.com/office/drawing/2014/main" id="{7F379FED-0F1A-214D-940F-04AED95BD2FC}"/>
              </a:ext>
            </a:extLst>
          </p:cNvPr>
          <p:cNvSpPr>
            <a:spLocks noGrp="1"/>
          </p:cNvSpPr>
          <p:nvPr>
            <p:ph sz="quarter" idx="13"/>
          </p:nvPr>
        </p:nvSpPr>
        <p:spPr/>
        <p:txBody>
          <a:bodyPr/>
          <a:lstStyle/>
          <a:p>
            <a:r>
              <a:rPr lang="en-US" dirty="0"/>
              <a:t>Once you have retrieved all the sources that seem to relate to your research problem, you should critique those sources to be sure that your review of the literature includes only sound research. </a:t>
            </a:r>
            <a:endParaRPr lang="en-US" sz="1800" dirty="0"/>
          </a:p>
          <a:p>
            <a:r>
              <a:rPr lang="en-US" dirty="0"/>
              <a:t>The reader expects a critical review, not an indiscriminate collection. </a:t>
            </a:r>
            <a:endParaRPr lang="en-US" sz="1800" dirty="0"/>
          </a:p>
          <a:p>
            <a:r>
              <a:rPr lang="en-US" dirty="0"/>
              <a:t>You can develop a valid critique only on the basis of a careful reading of the full text.</a:t>
            </a:r>
            <a:endParaRPr lang="en-US" sz="1800" dirty="0"/>
          </a:p>
          <a:p>
            <a:endParaRPr lang="en-US" dirty="0"/>
          </a:p>
        </p:txBody>
      </p:sp>
    </p:spTree>
    <p:extLst>
      <p:ext uri="{BB962C8B-B14F-4D97-AF65-F5344CB8AC3E}">
        <p14:creationId xmlns:p14="http://schemas.microsoft.com/office/powerpoint/2010/main" val="316605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F041-8B5A-8547-AB26-4AE32D86E634}"/>
              </a:ext>
            </a:extLst>
          </p:cNvPr>
          <p:cNvSpPr>
            <a:spLocks noGrp="1"/>
          </p:cNvSpPr>
          <p:nvPr>
            <p:ph type="title"/>
          </p:nvPr>
        </p:nvSpPr>
        <p:spPr/>
        <p:txBody>
          <a:bodyPr/>
          <a:lstStyle/>
          <a:p>
            <a:r>
              <a:rPr lang="en-US" dirty="0"/>
              <a:t>Critical Thinking</a:t>
            </a:r>
          </a:p>
        </p:txBody>
      </p:sp>
      <p:sp>
        <p:nvSpPr>
          <p:cNvPr id="3" name="Content Placeholder 2">
            <a:extLst>
              <a:ext uri="{FF2B5EF4-FFF2-40B4-BE49-F238E27FC236}">
                <a16:creationId xmlns:a16="http://schemas.microsoft.com/office/drawing/2014/main" id="{38A63B2C-EE10-C94B-88D4-6DED72A90DF5}"/>
              </a:ext>
            </a:extLst>
          </p:cNvPr>
          <p:cNvSpPr>
            <a:spLocks noGrp="1"/>
          </p:cNvSpPr>
          <p:nvPr>
            <p:ph sz="quarter" idx="13"/>
          </p:nvPr>
        </p:nvSpPr>
        <p:spPr>
          <a:xfrm>
            <a:off x="913774" y="1756230"/>
            <a:ext cx="10363826" cy="4483254"/>
          </a:xfrm>
        </p:spPr>
        <p:txBody>
          <a:bodyPr>
            <a:normAutofit fontScale="85000" lnSpcReduction="20000"/>
          </a:bodyPr>
          <a:lstStyle/>
          <a:p>
            <a:r>
              <a:rPr lang="en-US" dirty="0"/>
              <a:t>You’ve already begun</a:t>
            </a:r>
          </a:p>
          <a:p>
            <a:pPr lvl="1"/>
            <a:r>
              <a:rPr lang="en-GB" dirty="0"/>
              <a:t>First, the subject of the inquiry must be recognized. You’ve done this with your topic selection and questioning, followed by your hypothesis creation</a:t>
            </a:r>
            <a:endParaRPr lang="en-US" sz="1600" dirty="0"/>
          </a:p>
          <a:p>
            <a:pPr lvl="1"/>
            <a:r>
              <a:rPr lang="en-GB" dirty="0"/>
              <a:t>It must be clearly defined and described. Once a clear definition of the subject in question is defined, information can be gathered about the topic. This was your preliminary review of the literature</a:t>
            </a:r>
            <a:endParaRPr lang="en-US" sz="1600" dirty="0"/>
          </a:p>
          <a:p>
            <a:pPr lvl="1"/>
            <a:r>
              <a:rPr lang="en-GB" dirty="0"/>
              <a:t>Once collected, this data is catalogued and organized in such a way that some sense can be made of it. The data can then be interpreted and analysed to build the evidence or reasons to form conclusions. This was your Annotated Bibliography </a:t>
            </a:r>
            <a:endParaRPr lang="en-US" sz="1600" dirty="0"/>
          </a:p>
          <a:p>
            <a:pPr lvl="1"/>
            <a:r>
              <a:rPr lang="en-GB" dirty="0"/>
              <a:t>The conclusions formed present the logical case for answering the question first inquired about. This is your transition from Annotated Bibliography to Literature Review</a:t>
            </a:r>
            <a:endParaRPr lang="en-US" sz="1600" dirty="0"/>
          </a:p>
          <a:p>
            <a:pPr lvl="1"/>
            <a:r>
              <a:rPr lang="en-GB" dirty="0"/>
              <a:t>Finally, the argument is examined; the researcher looks for holes in the reasoning and weigh the conclusions drawn against competing alternatives. This is how you evaluate the completeness of your Literature Review. Your reasoning must flow from the most general introduction through to your hypotheses.</a:t>
            </a:r>
            <a:endParaRPr lang="en-US" sz="1600" dirty="0"/>
          </a:p>
          <a:p>
            <a:pPr lvl="1"/>
            <a:r>
              <a:rPr lang="en-GB" dirty="0"/>
              <a:t>Once this process is completed, the answer can be shared with others. This is your completed Literature Review</a:t>
            </a:r>
            <a:endParaRPr lang="en-US" sz="1600" dirty="0"/>
          </a:p>
          <a:p>
            <a:endParaRPr lang="en-US" dirty="0"/>
          </a:p>
        </p:txBody>
      </p:sp>
    </p:spTree>
    <p:extLst>
      <p:ext uri="{BB962C8B-B14F-4D97-AF65-F5344CB8AC3E}">
        <p14:creationId xmlns:p14="http://schemas.microsoft.com/office/powerpoint/2010/main" val="327460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145</TotalTime>
  <Words>2196</Words>
  <Application>Microsoft Macintosh PowerPoint</Application>
  <PresentationFormat>Widescreen</PresentationFormat>
  <Paragraphs>137</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Tw Cen MT</vt:lpstr>
      <vt:lpstr>Droplet</vt:lpstr>
      <vt:lpstr>Topic 8, The literature Review</vt:lpstr>
      <vt:lpstr>Last week</vt:lpstr>
      <vt:lpstr>What is a literature Review?</vt:lpstr>
      <vt:lpstr>A persuasive argument</vt:lpstr>
      <vt:lpstr>What the Literature REview isn’t</vt:lpstr>
      <vt:lpstr>Back to the Literature</vt:lpstr>
      <vt:lpstr>Narrow Focus</vt:lpstr>
      <vt:lpstr>The critique</vt:lpstr>
      <vt:lpstr>Critical Thinking</vt:lpstr>
      <vt:lpstr>The Product</vt:lpstr>
      <vt:lpstr>The Critique</vt:lpstr>
      <vt:lpstr>Organization</vt:lpstr>
      <vt:lpstr>Reasoned discussion</vt:lpstr>
      <vt:lpstr>4 questions for evaluating an argument</vt:lpstr>
      <vt:lpstr>Claims and Evidence</vt:lpstr>
      <vt:lpstr>Evidence</vt:lpstr>
      <vt:lpstr>The warrant</vt:lpstr>
      <vt:lpstr>The claim</vt:lpstr>
      <vt:lpstr>Claims of fact</vt:lpstr>
      <vt:lpstr>Claims of worth</vt:lpstr>
      <vt:lpstr>Claims of Policy</vt:lpstr>
      <vt:lpstr>Claims of Concept</vt:lpstr>
      <vt:lpstr>Claims of interpretation</vt:lpstr>
      <vt:lpstr>Qualities of a good claim</vt:lpstr>
      <vt:lpstr>The Literature REview</vt:lpstr>
      <vt:lpstr>Writing to understand and be understood</vt:lpstr>
      <vt:lpstr>Writing to Understand</vt:lpstr>
      <vt:lpstr>Writing to be Understood</vt:lpstr>
      <vt:lpstr>Final organization</vt:lpstr>
      <vt:lpstr>Time to make the connections</vt:lpstr>
      <vt:lpstr>Writing the Literature Review</vt:lpstr>
      <vt:lpstr>Assignment</vt:lpstr>
      <vt:lpstr>Outside Review</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Arnie Miles</dc:creator>
  <cp:lastModifiedBy>Arnie Miles</cp:lastModifiedBy>
  <cp:revision>4</cp:revision>
  <dcterms:created xsi:type="dcterms:W3CDTF">2020-07-08T16:35:22Z</dcterms:created>
  <dcterms:modified xsi:type="dcterms:W3CDTF">2020-07-08T19:01:17Z</dcterms:modified>
</cp:coreProperties>
</file>