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72" r:id="rId6"/>
    <p:sldId id="273" r:id="rId7"/>
    <p:sldId id="259" r:id="rId8"/>
    <p:sldId id="267" r:id="rId9"/>
    <p:sldId id="260" r:id="rId10"/>
    <p:sldId id="261" r:id="rId11"/>
    <p:sldId id="262" r:id="rId12"/>
    <p:sldId id="263" r:id="rId13"/>
    <p:sldId id="264" r:id="rId14"/>
    <p:sldId id="265" r:id="rId15"/>
    <p:sldId id="268" r:id="rId16"/>
    <p:sldId id="274" r:id="rId17"/>
    <p:sldId id="278" r:id="rId18"/>
    <p:sldId id="279" r:id="rId19"/>
    <p:sldId id="280" r:id="rId20"/>
    <p:sldId id="281" r:id="rId21"/>
    <p:sldId id="282" r:id="rId22"/>
    <p:sldId id="283" r:id="rId23"/>
    <p:sldId id="284" r:id="rId24"/>
    <p:sldId id="269" r:id="rId25"/>
    <p:sldId id="275" r:id="rId26"/>
    <p:sldId id="285" r:id="rId27"/>
    <p:sldId id="286" r:id="rId28"/>
    <p:sldId id="287" r:id="rId29"/>
    <p:sldId id="288" r:id="rId30"/>
    <p:sldId id="270" r:id="rId31"/>
    <p:sldId id="276" r:id="rId32"/>
    <p:sldId id="289" r:id="rId33"/>
    <p:sldId id="290" r:id="rId34"/>
    <p:sldId id="291" r:id="rId35"/>
    <p:sldId id="292" r:id="rId36"/>
    <p:sldId id="293" r:id="rId37"/>
    <p:sldId id="294" r:id="rId38"/>
    <p:sldId id="295" r:id="rId39"/>
    <p:sldId id="296" r:id="rId40"/>
    <p:sldId id="297" r:id="rId41"/>
    <p:sldId id="271" r:id="rId42"/>
    <p:sldId id="27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58"/>
  </p:normalViewPr>
  <p:slideViewPr>
    <p:cSldViewPr snapToGrid="0" snapToObjects="1">
      <p:cViewPr varScale="1">
        <p:scale>
          <a:sx n="99" d="100"/>
          <a:sy n="99"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7/9/20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7/9/20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7/9/20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7/9/20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7/9/20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1A54-3842-8142-B871-4A5AF699751E}"/>
              </a:ext>
            </a:extLst>
          </p:cNvPr>
          <p:cNvSpPr>
            <a:spLocks noGrp="1"/>
          </p:cNvSpPr>
          <p:nvPr>
            <p:ph type="ctrTitle"/>
          </p:nvPr>
        </p:nvSpPr>
        <p:spPr/>
        <p:txBody>
          <a:bodyPr/>
          <a:lstStyle/>
          <a:p>
            <a:r>
              <a:rPr lang="en-US" dirty="0"/>
              <a:t>Topic 9, the Methods section</a:t>
            </a:r>
          </a:p>
        </p:txBody>
      </p:sp>
      <p:sp>
        <p:nvSpPr>
          <p:cNvPr id="3" name="Subtitle 2">
            <a:extLst>
              <a:ext uri="{FF2B5EF4-FFF2-40B4-BE49-F238E27FC236}">
                <a16:creationId xmlns:a16="http://schemas.microsoft.com/office/drawing/2014/main" id="{050C8B9F-BCD8-9A41-8DA6-57C59FD039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1840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B7DC-50F3-9C47-83F6-E195B978B39E}"/>
              </a:ext>
            </a:extLst>
          </p:cNvPr>
          <p:cNvSpPr>
            <a:spLocks noGrp="1"/>
          </p:cNvSpPr>
          <p:nvPr>
            <p:ph type="title"/>
          </p:nvPr>
        </p:nvSpPr>
        <p:spPr/>
        <p:txBody>
          <a:bodyPr/>
          <a:lstStyle/>
          <a:p>
            <a:r>
              <a:rPr lang="en-US" dirty="0"/>
              <a:t>Perspective: Quantitative</a:t>
            </a:r>
          </a:p>
        </p:txBody>
      </p:sp>
      <p:sp>
        <p:nvSpPr>
          <p:cNvPr id="3" name="Content Placeholder 2">
            <a:extLst>
              <a:ext uri="{FF2B5EF4-FFF2-40B4-BE49-F238E27FC236}">
                <a16:creationId xmlns:a16="http://schemas.microsoft.com/office/drawing/2014/main" id="{8E99171C-CC6C-8D45-BEA4-27ADF283134E}"/>
              </a:ext>
            </a:extLst>
          </p:cNvPr>
          <p:cNvSpPr>
            <a:spLocks noGrp="1"/>
          </p:cNvSpPr>
          <p:nvPr>
            <p:ph idx="1"/>
          </p:nvPr>
        </p:nvSpPr>
        <p:spPr/>
        <p:txBody>
          <a:bodyPr/>
          <a:lstStyle/>
          <a:p>
            <a:r>
              <a:rPr lang="en-US" dirty="0"/>
              <a:t>The quantitative perspective derives from a positivist epistemology, which holds that there is an objective reality that can be expressed numerically. </a:t>
            </a:r>
            <a:endParaRPr lang="en-US" sz="1600" dirty="0"/>
          </a:p>
          <a:p>
            <a:pPr lvl="1"/>
            <a:r>
              <a:rPr lang="en-US" dirty="0"/>
              <a:t>emphasizes studies that are experimental in nature,</a:t>
            </a:r>
            <a:endParaRPr lang="en-US" sz="1500" dirty="0"/>
          </a:p>
          <a:p>
            <a:pPr lvl="1"/>
            <a:r>
              <a:rPr lang="en-US" dirty="0"/>
              <a:t>emphasize measurement, and search for relationships.</a:t>
            </a:r>
            <a:endParaRPr lang="en-US" sz="1500" dirty="0"/>
          </a:p>
          <a:p>
            <a:endParaRPr lang="en-US" dirty="0"/>
          </a:p>
        </p:txBody>
      </p:sp>
    </p:spTree>
    <p:extLst>
      <p:ext uri="{BB962C8B-B14F-4D97-AF65-F5344CB8AC3E}">
        <p14:creationId xmlns:p14="http://schemas.microsoft.com/office/powerpoint/2010/main" val="313434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5213-94FE-8643-9D84-037674ECFF2D}"/>
              </a:ext>
            </a:extLst>
          </p:cNvPr>
          <p:cNvSpPr>
            <a:spLocks noGrp="1"/>
          </p:cNvSpPr>
          <p:nvPr>
            <p:ph type="title"/>
          </p:nvPr>
        </p:nvSpPr>
        <p:spPr/>
        <p:txBody>
          <a:bodyPr/>
          <a:lstStyle/>
          <a:p>
            <a:r>
              <a:rPr lang="en-US" dirty="0"/>
              <a:t>Perspective: Qualitative</a:t>
            </a:r>
          </a:p>
        </p:txBody>
      </p:sp>
      <p:sp>
        <p:nvSpPr>
          <p:cNvPr id="3" name="Content Placeholder 2">
            <a:extLst>
              <a:ext uri="{FF2B5EF4-FFF2-40B4-BE49-F238E27FC236}">
                <a16:creationId xmlns:a16="http://schemas.microsoft.com/office/drawing/2014/main" id="{16D7C363-F718-8746-8030-6E01312DD1D1}"/>
              </a:ext>
            </a:extLst>
          </p:cNvPr>
          <p:cNvSpPr>
            <a:spLocks noGrp="1"/>
          </p:cNvSpPr>
          <p:nvPr>
            <p:ph idx="1"/>
          </p:nvPr>
        </p:nvSpPr>
        <p:spPr/>
        <p:txBody>
          <a:bodyPr/>
          <a:lstStyle/>
          <a:p>
            <a:r>
              <a:rPr lang="en-US" dirty="0"/>
              <a:t>A qualitative perspective emphasizes a phenomenological view in which reality inheres in the perceptions of individuals. </a:t>
            </a:r>
            <a:endParaRPr lang="en-US" sz="1600" dirty="0"/>
          </a:p>
          <a:p>
            <a:pPr lvl="1"/>
            <a:r>
              <a:rPr lang="en-US" dirty="0"/>
              <a:t>focus on meaning and understanding and take place in naturally occurring situations </a:t>
            </a:r>
          </a:p>
        </p:txBody>
      </p:sp>
    </p:spTree>
    <p:extLst>
      <p:ext uri="{BB962C8B-B14F-4D97-AF65-F5344CB8AC3E}">
        <p14:creationId xmlns:p14="http://schemas.microsoft.com/office/powerpoint/2010/main" val="43548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C4BB-941A-5446-94F7-E270B93D325D}"/>
              </a:ext>
            </a:extLst>
          </p:cNvPr>
          <p:cNvSpPr>
            <a:spLocks noGrp="1"/>
          </p:cNvSpPr>
          <p:nvPr>
            <p:ph type="title"/>
          </p:nvPr>
        </p:nvSpPr>
        <p:spPr/>
        <p:txBody>
          <a:bodyPr/>
          <a:lstStyle/>
          <a:p>
            <a:r>
              <a:rPr lang="en-US" dirty="0"/>
              <a:t>Perspective: Mixed</a:t>
            </a:r>
          </a:p>
        </p:txBody>
      </p:sp>
      <p:sp>
        <p:nvSpPr>
          <p:cNvPr id="3" name="Content Placeholder 2">
            <a:extLst>
              <a:ext uri="{FF2B5EF4-FFF2-40B4-BE49-F238E27FC236}">
                <a16:creationId xmlns:a16="http://schemas.microsoft.com/office/drawing/2014/main" id="{F278B693-11E7-964F-9604-4D9D4D4EAC5F}"/>
              </a:ext>
            </a:extLst>
          </p:cNvPr>
          <p:cNvSpPr>
            <a:spLocks noGrp="1"/>
          </p:cNvSpPr>
          <p:nvPr>
            <p:ph idx="1"/>
          </p:nvPr>
        </p:nvSpPr>
        <p:spPr/>
        <p:txBody>
          <a:bodyPr/>
          <a:lstStyle/>
          <a:p>
            <a:r>
              <a:rPr lang="en-US" dirty="0"/>
              <a:t>Mixed methods are identified based upon two factors: </a:t>
            </a:r>
            <a:endParaRPr lang="en-US" sz="1600" dirty="0"/>
          </a:p>
          <a:p>
            <a:pPr lvl="1"/>
            <a:r>
              <a:rPr lang="en-US" dirty="0"/>
              <a:t>which one is primary and which secondary, and </a:t>
            </a:r>
            <a:endParaRPr lang="en-US" sz="1500" dirty="0"/>
          </a:p>
          <a:p>
            <a:pPr lvl="1"/>
            <a:r>
              <a:rPr lang="en-US" dirty="0"/>
              <a:t>which one is used first and which second. </a:t>
            </a:r>
            <a:endParaRPr lang="en-US" sz="1500" dirty="0"/>
          </a:p>
          <a:p>
            <a:endParaRPr lang="en-US" dirty="0"/>
          </a:p>
        </p:txBody>
      </p:sp>
    </p:spTree>
    <p:extLst>
      <p:ext uri="{BB962C8B-B14F-4D97-AF65-F5344CB8AC3E}">
        <p14:creationId xmlns:p14="http://schemas.microsoft.com/office/powerpoint/2010/main" val="176863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A3DD-0403-F542-8F97-CF44D7AD3467}"/>
              </a:ext>
            </a:extLst>
          </p:cNvPr>
          <p:cNvSpPr>
            <a:spLocks noGrp="1"/>
          </p:cNvSpPr>
          <p:nvPr>
            <p:ph type="title"/>
          </p:nvPr>
        </p:nvSpPr>
        <p:spPr/>
        <p:txBody>
          <a:bodyPr/>
          <a:lstStyle/>
          <a:p>
            <a:r>
              <a:rPr lang="en-US" dirty="0"/>
              <a:t>Examples of high level Quantitative methods</a:t>
            </a:r>
          </a:p>
        </p:txBody>
      </p:sp>
      <p:sp>
        <p:nvSpPr>
          <p:cNvPr id="3" name="Content Placeholder 2">
            <a:extLst>
              <a:ext uri="{FF2B5EF4-FFF2-40B4-BE49-F238E27FC236}">
                <a16:creationId xmlns:a16="http://schemas.microsoft.com/office/drawing/2014/main" id="{B55FCEB3-7E24-D542-9740-1909C61686BE}"/>
              </a:ext>
            </a:extLst>
          </p:cNvPr>
          <p:cNvSpPr>
            <a:spLocks noGrp="1"/>
          </p:cNvSpPr>
          <p:nvPr>
            <p:ph idx="1"/>
          </p:nvPr>
        </p:nvSpPr>
        <p:spPr/>
        <p:txBody>
          <a:bodyPr>
            <a:normAutofit/>
          </a:bodyPr>
          <a:lstStyle/>
          <a:p>
            <a:r>
              <a:rPr lang="en-US" dirty="0"/>
              <a:t>Primarily Quantitative Research Types (Joyner, et. al, pp. 74 - 78) </a:t>
            </a:r>
            <a:endParaRPr lang="en-US" sz="1600" dirty="0"/>
          </a:p>
          <a:p>
            <a:pPr lvl="1"/>
            <a:r>
              <a:rPr lang="en-US" dirty="0"/>
              <a:t>Experimental Research</a:t>
            </a:r>
            <a:endParaRPr lang="en-US" sz="1400" dirty="0"/>
          </a:p>
          <a:p>
            <a:pPr lvl="1"/>
            <a:r>
              <a:rPr lang="en-US" dirty="0"/>
              <a:t>Quasi-experimental Research</a:t>
            </a:r>
            <a:endParaRPr lang="en-US" sz="1400" dirty="0"/>
          </a:p>
          <a:p>
            <a:pPr lvl="1"/>
            <a:r>
              <a:rPr lang="en-US" dirty="0"/>
              <a:t>Causal-Comparative Research </a:t>
            </a:r>
            <a:endParaRPr lang="en-US" sz="1400" dirty="0"/>
          </a:p>
          <a:p>
            <a:pPr lvl="1"/>
            <a:r>
              <a:rPr lang="en-US" dirty="0"/>
              <a:t>Correlational Research</a:t>
            </a:r>
            <a:endParaRPr lang="en-US" sz="1400" dirty="0"/>
          </a:p>
          <a:p>
            <a:pPr lvl="1"/>
            <a:r>
              <a:rPr lang="en-US" dirty="0"/>
              <a:t>Descriptive Research</a:t>
            </a:r>
            <a:endParaRPr lang="en-US" sz="1400" dirty="0"/>
          </a:p>
          <a:p>
            <a:pPr lvl="1"/>
            <a:r>
              <a:rPr lang="en-US" dirty="0"/>
              <a:t>Evaluation Research </a:t>
            </a:r>
            <a:endParaRPr lang="en-US" sz="1400" dirty="0"/>
          </a:p>
          <a:p>
            <a:pPr lvl="1"/>
            <a:r>
              <a:rPr lang="en-US" dirty="0"/>
              <a:t>Summative studies, when it has been completed. </a:t>
            </a:r>
          </a:p>
        </p:txBody>
      </p:sp>
    </p:spTree>
    <p:extLst>
      <p:ext uri="{BB962C8B-B14F-4D97-AF65-F5344CB8AC3E}">
        <p14:creationId xmlns:p14="http://schemas.microsoft.com/office/powerpoint/2010/main" val="377828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E6B6-97C3-C247-82DE-469D0762C7CD}"/>
              </a:ext>
            </a:extLst>
          </p:cNvPr>
          <p:cNvSpPr>
            <a:spLocks noGrp="1"/>
          </p:cNvSpPr>
          <p:nvPr>
            <p:ph type="title"/>
          </p:nvPr>
        </p:nvSpPr>
        <p:spPr/>
        <p:txBody>
          <a:bodyPr/>
          <a:lstStyle/>
          <a:p>
            <a:r>
              <a:rPr lang="en-US" dirty="0"/>
              <a:t>Examples of high level Qualitative methods</a:t>
            </a:r>
          </a:p>
        </p:txBody>
      </p:sp>
      <p:sp>
        <p:nvSpPr>
          <p:cNvPr id="3" name="Content Placeholder 2">
            <a:extLst>
              <a:ext uri="{FF2B5EF4-FFF2-40B4-BE49-F238E27FC236}">
                <a16:creationId xmlns:a16="http://schemas.microsoft.com/office/drawing/2014/main" id="{865BA90B-263C-8E44-836D-6DD6497DD280}"/>
              </a:ext>
            </a:extLst>
          </p:cNvPr>
          <p:cNvSpPr>
            <a:spLocks noGrp="1"/>
          </p:cNvSpPr>
          <p:nvPr>
            <p:ph idx="1"/>
          </p:nvPr>
        </p:nvSpPr>
        <p:spPr/>
        <p:txBody>
          <a:bodyPr/>
          <a:lstStyle/>
          <a:p>
            <a:r>
              <a:rPr lang="en-US" dirty="0"/>
              <a:t>Case Study Research</a:t>
            </a:r>
            <a:endParaRPr lang="en-US" sz="1600" dirty="0"/>
          </a:p>
          <a:p>
            <a:r>
              <a:rPr lang="en-US" dirty="0"/>
              <a:t>Ethnographic Research</a:t>
            </a:r>
            <a:endParaRPr lang="en-US" sz="1600" dirty="0"/>
          </a:p>
          <a:p>
            <a:r>
              <a:rPr lang="en-US" dirty="0"/>
              <a:t>Action Research</a:t>
            </a:r>
            <a:endParaRPr lang="en-US" sz="1600" dirty="0"/>
          </a:p>
        </p:txBody>
      </p:sp>
    </p:spTree>
    <p:extLst>
      <p:ext uri="{BB962C8B-B14F-4D97-AF65-F5344CB8AC3E}">
        <p14:creationId xmlns:p14="http://schemas.microsoft.com/office/powerpoint/2010/main" val="138237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047B-2BE4-D84C-A5B4-F8B9DB1CDCEE}"/>
              </a:ext>
            </a:extLst>
          </p:cNvPr>
          <p:cNvSpPr>
            <a:spLocks noGrp="1"/>
          </p:cNvSpPr>
          <p:nvPr>
            <p:ph type="title"/>
          </p:nvPr>
        </p:nvSpPr>
        <p:spPr/>
        <p:txBody>
          <a:bodyPr/>
          <a:lstStyle/>
          <a:p>
            <a:r>
              <a:rPr lang="en-US" dirty="0"/>
              <a:t>Participants</a:t>
            </a:r>
          </a:p>
        </p:txBody>
      </p:sp>
      <p:sp>
        <p:nvSpPr>
          <p:cNvPr id="3" name="Text Placeholder 2">
            <a:extLst>
              <a:ext uri="{FF2B5EF4-FFF2-40B4-BE49-F238E27FC236}">
                <a16:creationId xmlns:a16="http://schemas.microsoft.com/office/drawing/2014/main" id="{39A44DF4-06C5-8F45-A786-5E61001A078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37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492E-5B0F-EE44-A480-0AD8BA245D53}"/>
              </a:ext>
            </a:extLst>
          </p:cNvPr>
          <p:cNvSpPr>
            <a:spLocks noGrp="1"/>
          </p:cNvSpPr>
          <p:nvPr>
            <p:ph type="title"/>
          </p:nvPr>
        </p:nvSpPr>
        <p:spPr/>
        <p:txBody>
          <a:bodyPr/>
          <a:lstStyle/>
          <a:p>
            <a:r>
              <a:rPr lang="en-US" dirty="0"/>
              <a:t>Elements of a Participation section</a:t>
            </a:r>
          </a:p>
        </p:txBody>
      </p:sp>
      <p:sp>
        <p:nvSpPr>
          <p:cNvPr id="3" name="Content Placeholder 2">
            <a:extLst>
              <a:ext uri="{FF2B5EF4-FFF2-40B4-BE49-F238E27FC236}">
                <a16:creationId xmlns:a16="http://schemas.microsoft.com/office/drawing/2014/main" id="{38144A94-65E7-D949-A432-E3369AA09D43}"/>
              </a:ext>
            </a:extLst>
          </p:cNvPr>
          <p:cNvSpPr>
            <a:spLocks noGrp="1"/>
          </p:cNvSpPr>
          <p:nvPr>
            <p:ph idx="1"/>
          </p:nvPr>
        </p:nvSpPr>
        <p:spPr/>
        <p:txBody>
          <a:bodyPr/>
          <a:lstStyle/>
          <a:p>
            <a:r>
              <a:rPr lang="en-US" dirty="0"/>
              <a:t>Exactly how many of who or what were studied?</a:t>
            </a:r>
          </a:p>
          <a:p>
            <a:r>
              <a:rPr lang="en-US" dirty="0"/>
              <a:t>What type of sample?</a:t>
            </a:r>
          </a:p>
          <a:p>
            <a:r>
              <a:rPr lang="en-US" dirty="0"/>
              <a:t>High level characteristics</a:t>
            </a:r>
          </a:p>
          <a:p>
            <a:r>
              <a:rPr lang="en-US" dirty="0"/>
              <a:t>Inclusion characteristics</a:t>
            </a:r>
          </a:p>
          <a:p>
            <a:r>
              <a:rPr lang="en-US" dirty="0"/>
              <a:t>Exclusion characteristics</a:t>
            </a:r>
          </a:p>
        </p:txBody>
      </p:sp>
    </p:spTree>
    <p:extLst>
      <p:ext uri="{BB962C8B-B14F-4D97-AF65-F5344CB8AC3E}">
        <p14:creationId xmlns:p14="http://schemas.microsoft.com/office/powerpoint/2010/main" val="175840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21C6-7A7A-5746-8F35-94847FC263CC}"/>
              </a:ext>
            </a:extLst>
          </p:cNvPr>
          <p:cNvSpPr>
            <a:spLocks noGrp="1"/>
          </p:cNvSpPr>
          <p:nvPr>
            <p:ph type="title"/>
          </p:nvPr>
        </p:nvSpPr>
        <p:spPr/>
        <p:txBody>
          <a:bodyPr/>
          <a:lstStyle/>
          <a:p>
            <a:r>
              <a:rPr lang="en-US" dirty="0"/>
              <a:t>How many of who or what?</a:t>
            </a:r>
          </a:p>
        </p:txBody>
      </p:sp>
      <p:sp>
        <p:nvSpPr>
          <p:cNvPr id="3" name="Content Placeholder 2">
            <a:extLst>
              <a:ext uri="{FF2B5EF4-FFF2-40B4-BE49-F238E27FC236}">
                <a16:creationId xmlns:a16="http://schemas.microsoft.com/office/drawing/2014/main" id="{AE8EEB0B-7310-6F47-AF83-C30CD7C963BC}"/>
              </a:ext>
            </a:extLst>
          </p:cNvPr>
          <p:cNvSpPr>
            <a:spLocks noGrp="1"/>
          </p:cNvSpPr>
          <p:nvPr>
            <p:ph idx="1"/>
          </p:nvPr>
        </p:nvSpPr>
        <p:spPr/>
        <p:txBody>
          <a:bodyPr/>
          <a:lstStyle/>
          <a:p>
            <a:r>
              <a:rPr lang="en-US" dirty="0"/>
              <a:t>A proposal should say exactly how many participants are intended </a:t>
            </a:r>
            <a:endParaRPr lang="en-US" sz="1700" dirty="0"/>
          </a:p>
          <a:p>
            <a:pPr lvl="1"/>
            <a:r>
              <a:rPr lang="en-US" dirty="0"/>
              <a:t>Not “about” how many </a:t>
            </a:r>
            <a:endParaRPr lang="en-US" sz="1500" dirty="0"/>
          </a:p>
          <a:p>
            <a:r>
              <a:rPr lang="en-US" dirty="0"/>
              <a:t>A completed study should say exactly how many were in the study when all data were collected </a:t>
            </a:r>
            <a:endParaRPr lang="en-US" sz="1700" dirty="0"/>
          </a:p>
          <a:p>
            <a:r>
              <a:rPr lang="en-US" dirty="0"/>
              <a:t>This may actually end up including several different numbers if there are missing data </a:t>
            </a:r>
          </a:p>
          <a:p>
            <a:r>
              <a:rPr lang="en-US" sz="1700" dirty="0"/>
              <a:t>If you’re confused about who or what you’re studying, re-read your hypotheses</a:t>
            </a:r>
          </a:p>
          <a:p>
            <a:endParaRPr lang="en-US" dirty="0"/>
          </a:p>
        </p:txBody>
      </p:sp>
    </p:spTree>
    <p:extLst>
      <p:ext uri="{BB962C8B-B14F-4D97-AF65-F5344CB8AC3E}">
        <p14:creationId xmlns:p14="http://schemas.microsoft.com/office/powerpoint/2010/main" val="3380222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1E44-A860-FB48-894B-64852D90D534}"/>
              </a:ext>
            </a:extLst>
          </p:cNvPr>
          <p:cNvSpPr>
            <a:spLocks noGrp="1"/>
          </p:cNvSpPr>
          <p:nvPr>
            <p:ph type="title"/>
          </p:nvPr>
        </p:nvSpPr>
        <p:spPr/>
        <p:txBody>
          <a:bodyPr/>
          <a:lstStyle/>
          <a:p>
            <a:r>
              <a:rPr lang="en-US" dirty="0"/>
              <a:t>What type of sample?</a:t>
            </a:r>
          </a:p>
        </p:txBody>
      </p:sp>
      <p:sp>
        <p:nvSpPr>
          <p:cNvPr id="3" name="Content Placeholder 2">
            <a:extLst>
              <a:ext uri="{FF2B5EF4-FFF2-40B4-BE49-F238E27FC236}">
                <a16:creationId xmlns:a16="http://schemas.microsoft.com/office/drawing/2014/main" id="{73DE2445-0F1D-144C-B086-CA4D69682AD6}"/>
              </a:ext>
            </a:extLst>
          </p:cNvPr>
          <p:cNvSpPr>
            <a:spLocks noGrp="1"/>
          </p:cNvSpPr>
          <p:nvPr>
            <p:ph idx="1"/>
          </p:nvPr>
        </p:nvSpPr>
        <p:spPr/>
        <p:txBody>
          <a:bodyPr/>
          <a:lstStyle/>
          <a:p>
            <a:r>
              <a:rPr lang="en-US" dirty="0"/>
              <a:t>convenience</a:t>
            </a:r>
            <a:endParaRPr lang="en-US" sz="1700" dirty="0"/>
          </a:p>
          <a:p>
            <a:r>
              <a:rPr lang="en-US" dirty="0"/>
              <a:t>stratified random? </a:t>
            </a:r>
            <a:endParaRPr lang="en-US" sz="1700" dirty="0"/>
          </a:p>
          <a:p>
            <a:r>
              <a:rPr lang="en-US" dirty="0"/>
              <a:t>Simple random sample</a:t>
            </a:r>
            <a:endParaRPr lang="en-US" sz="1700" dirty="0"/>
          </a:p>
          <a:p>
            <a:r>
              <a:rPr lang="en-US" dirty="0"/>
              <a:t>Be sure you understand sampling definitions</a:t>
            </a:r>
            <a:endParaRPr lang="en-US" sz="1700" dirty="0"/>
          </a:p>
          <a:p>
            <a:pPr lvl="1"/>
            <a:r>
              <a:rPr lang="en-US" dirty="0"/>
              <a:t>Convenience samples are very common</a:t>
            </a:r>
            <a:endParaRPr lang="en-US" sz="1500" dirty="0"/>
          </a:p>
          <a:p>
            <a:pPr lvl="1"/>
            <a:r>
              <a:rPr lang="en-US" dirty="0"/>
              <a:t>Simple random and stratified samples are less common—and much harder to collect </a:t>
            </a:r>
          </a:p>
          <a:p>
            <a:endParaRPr lang="en-US" dirty="0"/>
          </a:p>
        </p:txBody>
      </p:sp>
    </p:spTree>
    <p:extLst>
      <p:ext uri="{BB962C8B-B14F-4D97-AF65-F5344CB8AC3E}">
        <p14:creationId xmlns:p14="http://schemas.microsoft.com/office/powerpoint/2010/main" val="386417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FBB0-0BE6-3844-8C7F-07A54E70659F}"/>
              </a:ext>
            </a:extLst>
          </p:cNvPr>
          <p:cNvSpPr>
            <a:spLocks noGrp="1"/>
          </p:cNvSpPr>
          <p:nvPr>
            <p:ph type="title"/>
          </p:nvPr>
        </p:nvSpPr>
        <p:spPr/>
        <p:txBody>
          <a:bodyPr/>
          <a:lstStyle/>
          <a:p>
            <a:r>
              <a:rPr lang="en-US" dirty="0"/>
              <a:t>Random Samples</a:t>
            </a:r>
          </a:p>
        </p:txBody>
      </p:sp>
      <p:sp>
        <p:nvSpPr>
          <p:cNvPr id="3" name="Content Placeholder 2">
            <a:extLst>
              <a:ext uri="{FF2B5EF4-FFF2-40B4-BE49-F238E27FC236}">
                <a16:creationId xmlns:a16="http://schemas.microsoft.com/office/drawing/2014/main" id="{F18AD583-9329-2542-A493-723C56D46307}"/>
              </a:ext>
            </a:extLst>
          </p:cNvPr>
          <p:cNvSpPr>
            <a:spLocks noGrp="1"/>
          </p:cNvSpPr>
          <p:nvPr>
            <p:ph idx="1"/>
          </p:nvPr>
        </p:nvSpPr>
        <p:spPr/>
        <p:txBody>
          <a:bodyPr/>
          <a:lstStyle/>
          <a:p>
            <a:r>
              <a:rPr lang="en-US" dirty="0"/>
              <a:t>Do not use the term “random” lightly: it implies that every member of the population had an equal probability of inclusion in your study. </a:t>
            </a:r>
            <a:endParaRPr lang="en-US" sz="1700" dirty="0"/>
          </a:p>
          <a:p>
            <a:r>
              <a:rPr lang="en-US" dirty="0"/>
              <a:t>Unless you went to great pains to obtain a truly random sample, do not use the word “random.” </a:t>
            </a:r>
            <a:endParaRPr lang="en-US" sz="1700" dirty="0"/>
          </a:p>
          <a:p>
            <a:r>
              <a:rPr lang="en-US" dirty="0"/>
              <a:t>You could say that you obtained a “convenience sample,” or you could simply not mention the sampling procedure you used and the reader will assume that it was a convenience sample. </a:t>
            </a:r>
            <a:endParaRPr lang="en-US" sz="1700" dirty="0"/>
          </a:p>
          <a:p>
            <a:endParaRPr lang="en-US" dirty="0"/>
          </a:p>
        </p:txBody>
      </p:sp>
    </p:spTree>
    <p:extLst>
      <p:ext uri="{BB962C8B-B14F-4D97-AF65-F5344CB8AC3E}">
        <p14:creationId xmlns:p14="http://schemas.microsoft.com/office/powerpoint/2010/main" val="329239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EF18-3771-7045-8629-591BFAAF9759}"/>
              </a:ext>
            </a:extLst>
          </p:cNvPr>
          <p:cNvSpPr>
            <a:spLocks noGrp="1"/>
          </p:cNvSpPr>
          <p:nvPr>
            <p:ph type="title"/>
          </p:nvPr>
        </p:nvSpPr>
        <p:spPr/>
        <p:txBody>
          <a:bodyPr/>
          <a:lstStyle/>
          <a:p>
            <a:r>
              <a:rPr lang="en-US" dirty="0"/>
              <a:t>Starting out</a:t>
            </a:r>
          </a:p>
        </p:txBody>
      </p:sp>
      <p:sp>
        <p:nvSpPr>
          <p:cNvPr id="3" name="Content Placeholder 2">
            <a:extLst>
              <a:ext uri="{FF2B5EF4-FFF2-40B4-BE49-F238E27FC236}">
                <a16:creationId xmlns:a16="http://schemas.microsoft.com/office/drawing/2014/main" id="{DB11C8E8-044D-4344-A8B7-23D78497DB2F}"/>
              </a:ext>
            </a:extLst>
          </p:cNvPr>
          <p:cNvSpPr>
            <a:spLocks noGrp="1"/>
          </p:cNvSpPr>
          <p:nvPr>
            <p:ph idx="1"/>
          </p:nvPr>
        </p:nvSpPr>
        <p:spPr/>
        <p:txBody>
          <a:bodyPr/>
          <a:lstStyle/>
          <a:p>
            <a:r>
              <a:rPr lang="en-US" dirty="0"/>
              <a:t>You now should have</a:t>
            </a:r>
            <a:endParaRPr lang="en-US" sz="1600" dirty="0"/>
          </a:p>
          <a:p>
            <a:pPr lvl="1"/>
            <a:r>
              <a:rPr lang="en-US" dirty="0"/>
              <a:t>clear idea about your research problem and </a:t>
            </a:r>
          </a:p>
          <a:p>
            <a:pPr lvl="1"/>
            <a:r>
              <a:rPr lang="en-US" sz="1400" dirty="0"/>
              <a:t>A set of hypotheses and</a:t>
            </a:r>
          </a:p>
          <a:p>
            <a:pPr lvl="1"/>
            <a:r>
              <a:rPr lang="en-US" dirty="0"/>
              <a:t>a sound knowledge of the related literature  </a:t>
            </a:r>
            <a:endParaRPr lang="en-US" sz="1400" dirty="0"/>
          </a:p>
          <a:p>
            <a:endParaRPr lang="en-US" dirty="0"/>
          </a:p>
        </p:txBody>
      </p:sp>
    </p:spTree>
    <p:extLst>
      <p:ext uri="{BB962C8B-B14F-4D97-AF65-F5344CB8AC3E}">
        <p14:creationId xmlns:p14="http://schemas.microsoft.com/office/powerpoint/2010/main" val="151872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589A-146B-FC48-A2A3-32BF9C003622}"/>
              </a:ext>
            </a:extLst>
          </p:cNvPr>
          <p:cNvSpPr>
            <a:spLocks noGrp="1"/>
          </p:cNvSpPr>
          <p:nvPr>
            <p:ph type="title"/>
          </p:nvPr>
        </p:nvSpPr>
        <p:spPr/>
        <p:txBody>
          <a:bodyPr/>
          <a:lstStyle/>
          <a:p>
            <a:r>
              <a:rPr lang="en-US" dirty="0"/>
              <a:t>High Level Characteristics</a:t>
            </a:r>
          </a:p>
        </p:txBody>
      </p:sp>
      <p:sp>
        <p:nvSpPr>
          <p:cNvPr id="3" name="Content Placeholder 2">
            <a:extLst>
              <a:ext uri="{FF2B5EF4-FFF2-40B4-BE49-F238E27FC236}">
                <a16:creationId xmlns:a16="http://schemas.microsoft.com/office/drawing/2014/main" id="{9F0B1692-CCBB-524B-81F1-79F942804E78}"/>
              </a:ext>
            </a:extLst>
          </p:cNvPr>
          <p:cNvSpPr>
            <a:spLocks noGrp="1"/>
          </p:cNvSpPr>
          <p:nvPr>
            <p:ph idx="1"/>
          </p:nvPr>
        </p:nvSpPr>
        <p:spPr/>
        <p:txBody>
          <a:bodyPr/>
          <a:lstStyle/>
          <a:p>
            <a:r>
              <a:rPr lang="en-US" dirty="0"/>
              <a:t>General high level description of your participants</a:t>
            </a:r>
          </a:p>
          <a:p>
            <a:r>
              <a:rPr lang="en-US" dirty="0"/>
              <a:t>For example:</a:t>
            </a:r>
          </a:p>
          <a:p>
            <a:pPr lvl="1"/>
            <a:r>
              <a:rPr lang="en-US" dirty="0"/>
              <a:t>Both men and women? </a:t>
            </a:r>
            <a:endParaRPr lang="en-US" sz="1500" dirty="0"/>
          </a:p>
          <a:p>
            <a:pPr lvl="1"/>
            <a:r>
              <a:rPr lang="en-US" dirty="0"/>
              <a:t>Race/Ethnicity?</a:t>
            </a:r>
          </a:p>
          <a:p>
            <a:pPr lvl="1"/>
            <a:r>
              <a:rPr lang="en-US" dirty="0"/>
              <a:t>Age group? </a:t>
            </a:r>
            <a:endParaRPr lang="en-US" sz="1500" dirty="0"/>
          </a:p>
          <a:p>
            <a:endParaRPr lang="en-US" dirty="0"/>
          </a:p>
        </p:txBody>
      </p:sp>
    </p:spTree>
    <p:extLst>
      <p:ext uri="{BB962C8B-B14F-4D97-AF65-F5344CB8AC3E}">
        <p14:creationId xmlns:p14="http://schemas.microsoft.com/office/powerpoint/2010/main" val="1080067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5106-74CA-FB42-B554-D141CE3F9B33}"/>
              </a:ext>
            </a:extLst>
          </p:cNvPr>
          <p:cNvSpPr>
            <a:spLocks noGrp="1"/>
          </p:cNvSpPr>
          <p:nvPr>
            <p:ph type="title"/>
          </p:nvPr>
        </p:nvSpPr>
        <p:spPr/>
        <p:txBody>
          <a:bodyPr/>
          <a:lstStyle/>
          <a:p>
            <a:r>
              <a:rPr lang="en-US" dirty="0"/>
              <a:t>Inclusion Characteristics</a:t>
            </a:r>
          </a:p>
        </p:txBody>
      </p:sp>
      <p:sp>
        <p:nvSpPr>
          <p:cNvPr id="3" name="Content Placeholder 2">
            <a:extLst>
              <a:ext uri="{FF2B5EF4-FFF2-40B4-BE49-F238E27FC236}">
                <a16:creationId xmlns:a16="http://schemas.microsoft.com/office/drawing/2014/main" id="{64A97E44-F261-4F43-B0CB-66CEAE9F6313}"/>
              </a:ext>
            </a:extLst>
          </p:cNvPr>
          <p:cNvSpPr>
            <a:spLocks noGrp="1"/>
          </p:cNvSpPr>
          <p:nvPr>
            <p:ph idx="1"/>
          </p:nvPr>
        </p:nvSpPr>
        <p:spPr/>
        <p:txBody>
          <a:bodyPr/>
          <a:lstStyle/>
          <a:p>
            <a:r>
              <a:rPr lang="en-US" dirty="0"/>
              <a:t>Many studies require participants to have certain qualities</a:t>
            </a:r>
          </a:p>
          <a:p>
            <a:r>
              <a:rPr lang="en-US" dirty="0"/>
              <a:t>For example:</a:t>
            </a:r>
            <a:endParaRPr lang="en-US" sz="1700" dirty="0"/>
          </a:p>
          <a:p>
            <a:pPr lvl="1"/>
            <a:r>
              <a:rPr lang="en-US" dirty="0"/>
              <a:t>Must have a diagnosis</a:t>
            </a:r>
            <a:endParaRPr lang="en-US" sz="1500" dirty="0"/>
          </a:p>
          <a:p>
            <a:pPr lvl="1"/>
            <a:r>
              <a:rPr lang="en-US" dirty="0"/>
              <a:t>Must be a parent-child pair</a:t>
            </a:r>
            <a:endParaRPr lang="en-US" sz="1500" dirty="0"/>
          </a:p>
          <a:p>
            <a:pPr lvl="1"/>
            <a:r>
              <a:rPr lang="en-US" dirty="0"/>
              <a:t>Must be married</a:t>
            </a:r>
            <a:endParaRPr lang="en-US" sz="1500" dirty="0"/>
          </a:p>
          <a:p>
            <a:pPr lvl="1"/>
            <a:r>
              <a:rPr lang="en-US" dirty="0"/>
              <a:t>Must be of a certain income range </a:t>
            </a:r>
            <a:endParaRPr lang="en-US" sz="1500" dirty="0"/>
          </a:p>
          <a:p>
            <a:pPr lvl="1"/>
            <a:r>
              <a:rPr lang="en-US" dirty="0"/>
              <a:t>Must be African American </a:t>
            </a:r>
            <a:endParaRPr lang="en-US" sz="1500" dirty="0"/>
          </a:p>
          <a:p>
            <a:r>
              <a:rPr lang="en-US" dirty="0"/>
              <a:t>Studies must clearly state if participants had to have any particular characteristics or meet certain requirements </a:t>
            </a:r>
            <a:endParaRPr lang="en-US" sz="1700" dirty="0"/>
          </a:p>
          <a:p>
            <a:endParaRPr lang="en-US" dirty="0"/>
          </a:p>
        </p:txBody>
      </p:sp>
    </p:spTree>
    <p:extLst>
      <p:ext uri="{BB962C8B-B14F-4D97-AF65-F5344CB8AC3E}">
        <p14:creationId xmlns:p14="http://schemas.microsoft.com/office/powerpoint/2010/main" val="1101002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41FE-643E-9F4B-BAAE-283578A7349D}"/>
              </a:ext>
            </a:extLst>
          </p:cNvPr>
          <p:cNvSpPr>
            <a:spLocks noGrp="1"/>
          </p:cNvSpPr>
          <p:nvPr>
            <p:ph type="title"/>
          </p:nvPr>
        </p:nvSpPr>
        <p:spPr/>
        <p:txBody>
          <a:bodyPr/>
          <a:lstStyle/>
          <a:p>
            <a:r>
              <a:rPr lang="en-US" dirty="0"/>
              <a:t>Exclusion Characteristics</a:t>
            </a:r>
          </a:p>
        </p:txBody>
      </p:sp>
      <p:sp>
        <p:nvSpPr>
          <p:cNvPr id="3" name="Content Placeholder 2">
            <a:extLst>
              <a:ext uri="{FF2B5EF4-FFF2-40B4-BE49-F238E27FC236}">
                <a16:creationId xmlns:a16="http://schemas.microsoft.com/office/drawing/2014/main" id="{819438F0-5CF7-E74F-8A80-5963AE3557FA}"/>
              </a:ext>
            </a:extLst>
          </p:cNvPr>
          <p:cNvSpPr>
            <a:spLocks noGrp="1"/>
          </p:cNvSpPr>
          <p:nvPr>
            <p:ph idx="1"/>
          </p:nvPr>
        </p:nvSpPr>
        <p:spPr/>
        <p:txBody>
          <a:bodyPr/>
          <a:lstStyle/>
          <a:p>
            <a:r>
              <a:rPr lang="en-US" dirty="0"/>
              <a:t>Many studies exclude participants with certain qualities </a:t>
            </a:r>
          </a:p>
          <a:p>
            <a:r>
              <a:rPr lang="en-US" dirty="0"/>
              <a:t>For example </a:t>
            </a:r>
            <a:endParaRPr lang="en-US" sz="1700" dirty="0"/>
          </a:p>
          <a:p>
            <a:pPr lvl="1"/>
            <a:r>
              <a:rPr lang="en-US" dirty="0"/>
              <a:t>Must have one diagnosis, but must not have another diagnosis </a:t>
            </a:r>
          </a:p>
          <a:p>
            <a:pPr lvl="1"/>
            <a:r>
              <a:rPr lang="en-US" dirty="0"/>
              <a:t>Must be depressed but not schizophrenic </a:t>
            </a:r>
            <a:endParaRPr lang="en-US" sz="1500" dirty="0"/>
          </a:p>
          <a:p>
            <a:pPr lvl="1"/>
            <a:r>
              <a:rPr lang="en-US" dirty="0"/>
              <a:t>Must not have a serious alcohol or drug problem </a:t>
            </a:r>
            <a:endParaRPr lang="en-US" sz="1500" dirty="0"/>
          </a:p>
          <a:p>
            <a:pPr lvl="1"/>
            <a:r>
              <a:rPr lang="en-US" dirty="0"/>
              <a:t>Must not be taking psychiatric medication </a:t>
            </a:r>
            <a:endParaRPr lang="en-US" sz="1500" dirty="0"/>
          </a:p>
          <a:p>
            <a:r>
              <a:rPr lang="en-US" dirty="0"/>
              <a:t>Studies need to state clearly any exclusion characteristics or things that would mean that someone should not be in the study </a:t>
            </a:r>
            <a:endParaRPr lang="en-US" sz="1700" dirty="0"/>
          </a:p>
          <a:p>
            <a:endParaRPr lang="en-US" dirty="0"/>
          </a:p>
        </p:txBody>
      </p:sp>
    </p:spTree>
    <p:extLst>
      <p:ext uri="{BB962C8B-B14F-4D97-AF65-F5344CB8AC3E}">
        <p14:creationId xmlns:p14="http://schemas.microsoft.com/office/powerpoint/2010/main" val="3184534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EA9B-65D4-5F45-896E-33279ADE7500}"/>
              </a:ext>
            </a:extLst>
          </p:cNvPr>
          <p:cNvSpPr>
            <a:spLocks noGrp="1"/>
          </p:cNvSpPr>
          <p:nvPr>
            <p:ph type="title"/>
          </p:nvPr>
        </p:nvSpPr>
        <p:spPr/>
        <p:txBody>
          <a:bodyPr/>
          <a:lstStyle/>
          <a:p>
            <a:r>
              <a:rPr lang="en-US" dirty="0"/>
              <a:t>Participants Example</a:t>
            </a:r>
          </a:p>
        </p:txBody>
      </p:sp>
      <p:sp>
        <p:nvSpPr>
          <p:cNvPr id="3" name="Content Placeholder 2">
            <a:extLst>
              <a:ext uri="{FF2B5EF4-FFF2-40B4-BE49-F238E27FC236}">
                <a16:creationId xmlns:a16="http://schemas.microsoft.com/office/drawing/2014/main" id="{0FC39CC8-032A-E44F-87FD-E4C6D07ABFF1}"/>
              </a:ext>
            </a:extLst>
          </p:cNvPr>
          <p:cNvSpPr>
            <a:spLocks noGrp="1"/>
          </p:cNvSpPr>
          <p:nvPr>
            <p:ph idx="1"/>
          </p:nvPr>
        </p:nvSpPr>
        <p:spPr/>
        <p:txBody>
          <a:bodyPr/>
          <a:lstStyle/>
          <a:p>
            <a:r>
              <a:rPr lang="en-US" dirty="0"/>
              <a:t>Participants will be a convenience sample of 30 couples who have been married or cohabiting at least 10 years, and are at least 30 years of age and under age 55. Both members of the couple must be employed full time outside the home. Couples may be of any sexual orientation, and any race or ethnicity. Couples with a reported or documented history of domestic violence will be excluded. There are no other exclusion criteria. </a:t>
            </a:r>
          </a:p>
          <a:p>
            <a:endParaRPr lang="en-US" dirty="0"/>
          </a:p>
        </p:txBody>
      </p:sp>
    </p:spTree>
    <p:extLst>
      <p:ext uri="{BB962C8B-B14F-4D97-AF65-F5344CB8AC3E}">
        <p14:creationId xmlns:p14="http://schemas.microsoft.com/office/powerpoint/2010/main" val="2609146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4772-1EB4-8A49-9790-535E3B417C4C}"/>
              </a:ext>
            </a:extLst>
          </p:cNvPr>
          <p:cNvSpPr>
            <a:spLocks noGrp="1"/>
          </p:cNvSpPr>
          <p:nvPr>
            <p:ph type="title"/>
          </p:nvPr>
        </p:nvSpPr>
        <p:spPr/>
        <p:txBody>
          <a:bodyPr/>
          <a:lstStyle/>
          <a:p>
            <a:r>
              <a:rPr lang="en-US" dirty="0"/>
              <a:t>Procedures</a:t>
            </a:r>
          </a:p>
        </p:txBody>
      </p:sp>
      <p:sp>
        <p:nvSpPr>
          <p:cNvPr id="3" name="Text Placeholder 2">
            <a:extLst>
              <a:ext uri="{FF2B5EF4-FFF2-40B4-BE49-F238E27FC236}">
                <a16:creationId xmlns:a16="http://schemas.microsoft.com/office/drawing/2014/main" id="{B2B3BB53-25D5-AE40-B1BC-8F4BE0DA571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943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4547-4207-414A-A084-4ABAD357925A}"/>
              </a:ext>
            </a:extLst>
          </p:cNvPr>
          <p:cNvSpPr>
            <a:spLocks noGrp="1"/>
          </p:cNvSpPr>
          <p:nvPr>
            <p:ph type="title"/>
          </p:nvPr>
        </p:nvSpPr>
        <p:spPr/>
        <p:txBody>
          <a:bodyPr/>
          <a:lstStyle/>
          <a:p>
            <a:r>
              <a:rPr lang="en-US" dirty="0"/>
              <a:t>Procedures Section</a:t>
            </a:r>
          </a:p>
        </p:txBody>
      </p:sp>
      <p:sp>
        <p:nvSpPr>
          <p:cNvPr id="3" name="Content Placeholder 2">
            <a:extLst>
              <a:ext uri="{FF2B5EF4-FFF2-40B4-BE49-F238E27FC236}">
                <a16:creationId xmlns:a16="http://schemas.microsoft.com/office/drawing/2014/main" id="{A297B855-F5ED-7942-8F4B-F6D4843FBAB2}"/>
              </a:ext>
            </a:extLst>
          </p:cNvPr>
          <p:cNvSpPr>
            <a:spLocks noGrp="1"/>
          </p:cNvSpPr>
          <p:nvPr>
            <p:ph idx="1"/>
          </p:nvPr>
        </p:nvSpPr>
        <p:spPr/>
        <p:txBody>
          <a:bodyPr/>
          <a:lstStyle/>
          <a:p>
            <a:r>
              <a:rPr lang="en-US" dirty="0"/>
              <a:t>Tells the reader how the participants were recruited</a:t>
            </a:r>
            <a:endParaRPr lang="en-US" sz="1600" dirty="0"/>
          </a:p>
          <a:p>
            <a:pPr lvl="1"/>
            <a:r>
              <a:rPr lang="en-US" dirty="0"/>
              <a:t>The participants section described what type of sample was used </a:t>
            </a:r>
            <a:endParaRPr lang="en-US" sz="1500" dirty="0"/>
          </a:p>
          <a:p>
            <a:pPr lvl="2"/>
            <a:r>
              <a:rPr lang="en-US" dirty="0"/>
              <a:t>E.g. a convenience sample or simple random sample </a:t>
            </a:r>
            <a:endParaRPr lang="en-US" sz="1300" dirty="0"/>
          </a:p>
          <a:p>
            <a:pPr lvl="1"/>
            <a:r>
              <a:rPr lang="en-US" dirty="0"/>
              <a:t>The procedures section describes how the sample was actually recruited or contacted </a:t>
            </a:r>
            <a:endParaRPr lang="en-US" sz="1500" dirty="0"/>
          </a:p>
          <a:p>
            <a:pPr lvl="1"/>
            <a:r>
              <a:rPr lang="en-US" dirty="0"/>
              <a:t>How were they identified?</a:t>
            </a:r>
            <a:endParaRPr lang="en-US" sz="1500" dirty="0"/>
          </a:p>
          <a:p>
            <a:pPr lvl="1"/>
            <a:r>
              <a:rPr lang="en-US" dirty="0"/>
              <a:t>Where were they recruited?</a:t>
            </a:r>
            <a:endParaRPr lang="en-US" sz="1500" dirty="0"/>
          </a:p>
          <a:p>
            <a:pPr lvl="1"/>
            <a:r>
              <a:rPr lang="en-US" dirty="0"/>
              <a:t>What method, exactly, was used to recruit them? </a:t>
            </a:r>
            <a:endParaRPr lang="en-US" sz="1500" dirty="0"/>
          </a:p>
        </p:txBody>
      </p:sp>
    </p:spTree>
    <p:extLst>
      <p:ext uri="{BB962C8B-B14F-4D97-AF65-F5344CB8AC3E}">
        <p14:creationId xmlns:p14="http://schemas.microsoft.com/office/powerpoint/2010/main" val="1161815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C3BB-52F8-CC45-ADF2-34C2ACB045AA}"/>
              </a:ext>
            </a:extLst>
          </p:cNvPr>
          <p:cNvSpPr>
            <a:spLocks noGrp="1"/>
          </p:cNvSpPr>
          <p:nvPr>
            <p:ph type="title"/>
          </p:nvPr>
        </p:nvSpPr>
        <p:spPr/>
        <p:txBody>
          <a:bodyPr/>
          <a:lstStyle/>
          <a:p>
            <a:r>
              <a:rPr lang="en-US" dirty="0"/>
              <a:t>Procedures section example: Convenience sample</a:t>
            </a:r>
          </a:p>
        </p:txBody>
      </p:sp>
      <p:sp>
        <p:nvSpPr>
          <p:cNvPr id="3" name="Content Placeholder 2">
            <a:extLst>
              <a:ext uri="{FF2B5EF4-FFF2-40B4-BE49-F238E27FC236}">
                <a16:creationId xmlns:a16="http://schemas.microsoft.com/office/drawing/2014/main" id="{CF8A15D7-A8E3-4E43-9DC9-449EB0A0EDC4}"/>
              </a:ext>
            </a:extLst>
          </p:cNvPr>
          <p:cNvSpPr>
            <a:spLocks noGrp="1"/>
          </p:cNvSpPr>
          <p:nvPr>
            <p:ph idx="1"/>
          </p:nvPr>
        </p:nvSpPr>
        <p:spPr/>
        <p:txBody>
          <a:bodyPr/>
          <a:lstStyle/>
          <a:p>
            <a:r>
              <a:rPr lang="en-US" dirty="0"/>
              <a:t>The sample was recruited by posting fliers in five community centers that housed after-school programs for elementary school children. Fliers asked single parents of school aged children interested in a study of learning to contact the researcher if they wanted their children to participate in a brief study of learning styles. </a:t>
            </a:r>
          </a:p>
        </p:txBody>
      </p:sp>
    </p:spTree>
    <p:extLst>
      <p:ext uri="{BB962C8B-B14F-4D97-AF65-F5344CB8AC3E}">
        <p14:creationId xmlns:p14="http://schemas.microsoft.com/office/powerpoint/2010/main" val="3804810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A17C-C741-4346-A2B9-5681B9161EE0}"/>
              </a:ext>
            </a:extLst>
          </p:cNvPr>
          <p:cNvSpPr>
            <a:spLocks noGrp="1"/>
          </p:cNvSpPr>
          <p:nvPr>
            <p:ph type="title"/>
          </p:nvPr>
        </p:nvSpPr>
        <p:spPr/>
        <p:txBody>
          <a:bodyPr/>
          <a:lstStyle/>
          <a:p>
            <a:r>
              <a:rPr lang="en-US" dirty="0"/>
              <a:t>Procedures Section Example: Stratified Random Sample</a:t>
            </a:r>
          </a:p>
        </p:txBody>
      </p:sp>
      <p:sp>
        <p:nvSpPr>
          <p:cNvPr id="3" name="Content Placeholder 2">
            <a:extLst>
              <a:ext uri="{FF2B5EF4-FFF2-40B4-BE49-F238E27FC236}">
                <a16:creationId xmlns:a16="http://schemas.microsoft.com/office/drawing/2014/main" id="{4D1CE2BA-B5B2-4448-8745-17293937196E}"/>
              </a:ext>
            </a:extLst>
          </p:cNvPr>
          <p:cNvSpPr>
            <a:spLocks noGrp="1"/>
          </p:cNvSpPr>
          <p:nvPr>
            <p:ph idx="1"/>
          </p:nvPr>
        </p:nvSpPr>
        <p:spPr/>
        <p:txBody>
          <a:bodyPr/>
          <a:lstStyle/>
          <a:p>
            <a:r>
              <a:rPr lang="en-US" dirty="0"/>
              <a:t>For a stratified random sample drawn from a university student population </a:t>
            </a:r>
            <a:endParaRPr lang="en-US" sz="1700" dirty="0"/>
          </a:p>
          <a:p>
            <a:pPr lvl="1"/>
            <a:r>
              <a:rPr lang="en-US" dirty="0"/>
              <a:t>All currently enrolled students were identified and women and men were divided into separate groupings. Women were assigned a number from 1 to 5,390 and men assigned a number from 1 to 6040 (there were 5,390 and 6040 women and men on the rolls respectively). Research assistants drew numbers with a computerized random digit program, and contacted women and men and asked them if they would be willing to join the study, until by sampling with replacement, 400 women and 400 men had agreed to be in the study. </a:t>
            </a:r>
          </a:p>
          <a:p>
            <a:r>
              <a:rPr lang="en-US" sz="1700" dirty="0"/>
              <a:t>Why is this random?</a:t>
            </a:r>
          </a:p>
          <a:p>
            <a:r>
              <a:rPr lang="en-US" sz="1700" dirty="0"/>
              <a:t>Why is this stratified?</a:t>
            </a:r>
          </a:p>
          <a:p>
            <a:endParaRPr lang="en-US" dirty="0"/>
          </a:p>
        </p:txBody>
      </p:sp>
    </p:spTree>
    <p:extLst>
      <p:ext uri="{BB962C8B-B14F-4D97-AF65-F5344CB8AC3E}">
        <p14:creationId xmlns:p14="http://schemas.microsoft.com/office/powerpoint/2010/main" val="632713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B31D-E941-4D46-8B95-EBDE6F1E314C}"/>
              </a:ext>
            </a:extLst>
          </p:cNvPr>
          <p:cNvSpPr>
            <a:spLocks noGrp="1"/>
          </p:cNvSpPr>
          <p:nvPr>
            <p:ph type="title"/>
          </p:nvPr>
        </p:nvSpPr>
        <p:spPr/>
        <p:txBody>
          <a:bodyPr/>
          <a:lstStyle/>
          <a:p>
            <a:r>
              <a:rPr lang="en-US" dirty="0"/>
              <a:t>Other items</a:t>
            </a:r>
          </a:p>
        </p:txBody>
      </p:sp>
      <p:sp>
        <p:nvSpPr>
          <p:cNvPr id="3" name="Content Placeholder 2">
            <a:extLst>
              <a:ext uri="{FF2B5EF4-FFF2-40B4-BE49-F238E27FC236}">
                <a16:creationId xmlns:a16="http://schemas.microsoft.com/office/drawing/2014/main" id="{D74B64FB-3EA5-F347-A6B1-3051F7CC233F}"/>
              </a:ext>
            </a:extLst>
          </p:cNvPr>
          <p:cNvSpPr>
            <a:spLocks noGrp="1"/>
          </p:cNvSpPr>
          <p:nvPr>
            <p:ph idx="1"/>
          </p:nvPr>
        </p:nvSpPr>
        <p:spPr/>
        <p:txBody>
          <a:bodyPr/>
          <a:lstStyle/>
          <a:p>
            <a:r>
              <a:rPr lang="en-US" dirty="0"/>
              <a:t>Who collected the data?</a:t>
            </a:r>
          </a:p>
          <a:p>
            <a:r>
              <a:rPr lang="en-US" dirty="0"/>
              <a:t>Where did all activities take place?</a:t>
            </a:r>
          </a:p>
          <a:p>
            <a:r>
              <a:rPr lang="en-US" dirty="0"/>
              <a:t>What did the participants do?</a:t>
            </a:r>
          </a:p>
          <a:p>
            <a:r>
              <a:rPr lang="en-US" dirty="0"/>
              <a:t>Were data video or audio recorded?</a:t>
            </a:r>
            <a:endParaRPr lang="en-US" sz="1700" dirty="0"/>
          </a:p>
          <a:p>
            <a:r>
              <a:rPr lang="en-US" dirty="0"/>
              <a:t>Did data collection happen at a certain time of day or year? </a:t>
            </a:r>
            <a:endParaRPr lang="en-US" sz="1700" dirty="0"/>
          </a:p>
          <a:p>
            <a:r>
              <a:rPr lang="en-US" dirty="0"/>
              <a:t>Did participants receive an incentive? </a:t>
            </a:r>
            <a:endParaRPr lang="en-US" sz="1700" dirty="0"/>
          </a:p>
          <a:p>
            <a:pPr lvl="1"/>
            <a:r>
              <a:rPr lang="en-US" dirty="0"/>
              <a:t>Money </a:t>
            </a:r>
            <a:endParaRPr lang="en-US" sz="1500" dirty="0"/>
          </a:p>
          <a:p>
            <a:pPr lvl="1"/>
            <a:r>
              <a:rPr lang="en-US" dirty="0"/>
              <a:t>Course credits </a:t>
            </a:r>
            <a:endParaRPr lang="en-US" sz="1500" dirty="0"/>
          </a:p>
          <a:p>
            <a:endParaRPr lang="en-US" dirty="0"/>
          </a:p>
        </p:txBody>
      </p:sp>
    </p:spTree>
    <p:extLst>
      <p:ext uri="{BB962C8B-B14F-4D97-AF65-F5344CB8AC3E}">
        <p14:creationId xmlns:p14="http://schemas.microsoft.com/office/powerpoint/2010/main" val="1641454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6978-87B7-AA4A-92E3-7589C8CB5C2A}"/>
              </a:ext>
            </a:extLst>
          </p:cNvPr>
          <p:cNvSpPr>
            <a:spLocks noGrp="1"/>
          </p:cNvSpPr>
          <p:nvPr>
            <p:ph type="title"/>
          </p:nvPr>
        </p:nvSpPr>
        <p:spPr/>
        <p:txBody>
          <a:bodyPr/>
          <a:lstStyle/>
          <a:p>
            <a:r>
              <a:rPr lang="en-US" dirty="0"/>
              <a:t>Procedures Section level of detail</a:t>
            </a:r>
          </a:p>
        </p:txBody>
      </p:sp>
      <p:sp>
        <p:nvSpPr>
          <p:cNvPr id="3" name="Content Placeholder 2">
            <a:extLst>
              <a:ext uri="{FF2B5EF4-FFF2-40B4-BE49-F238E27FC236}">
                <a16:creationId xmlns:a16="http://schemas.microsoft.com/office/drawing/2014/main" id="{917968AE-B9BD-8B4A-A271-6A463F48AA5F}"/>
              </a:ext>
            </a:extLst>
          </p:cNvPr>
          <p:cNvSpPr>
            <a:spLocks noGrp="1"/>
          </p:cNvSpPr>
          <p:nvPr>
            <p:ph idx="1"/>
          </p:nvPr>
        </p:nvSpPr>
        <p:spPr/>
        <p:txBody>
          <a:bodyPr/>
          <a:lstStyle/>
          <a:p>
            <a:r>
              <a:rPr lang="en-US" dirty="0"/>
              <a:t>The most challenging task in a procedure section is to get the right level of detail</a:t>
            </a:r>
            <a:endParaRPr lang="en-US" sz="1700" dirty="0"/>
          </a:p>
          <a:p>
            <a:r>
              <a:rPr lang="en-US" dirty="0"/>
              <a:t>Enough so that the reader has a clear sense of exactly what happened and how it happened</a:t>
            </a:r>
            <a:endParaRPr lang="en-US" sz="1700" dirty="0"/>
          </a:p>
          <a:p>
            <a:r>
              <a:rPr lang="en-US" dirty="0"/>
              <a:t>But not so much that it is boring or overwhelming</a:t>
            </a:r>
            <a:endParaRPr lang="en-US" sz="1700" dirty="0"/>
          </a:p>
          <a:p>
            <a:r>
              <a:rPr lang="en-US" dirty="0"/>
              <a:t>Procedures sections in published articles are likely to vary regarding level of detail </a:t>
            </a:r>
            <a:endParaRPr lang="en-US" sz="1700" dirty="0"/>
          </a:p>
          <a:p>
            <a:endParaRPr lang="en-US" dirty="0"/>
          </a:p>
        </p:txBody>
      </p:sp>
    </p:spTree>
    <p:extLst>
      <p:ext uri="{BB962C8B-B14F-4D97-AF65-F5344CB8AC3E}">
        <p14:creationId xmlns:p14="http://schemas.microsoft.com/office/powerpoint/2010/main" val="53514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3D27-7EA1-C04E-9E1E-E65667C0FAE5}"/>
              </a:ext>
            </a:extLst>
          </p:cNvPr>
          <p:cNvSpPr>
            <a:spLocks noGrp="1"/>
          </p:cNvSpPr>
          <p:nvPr>
            <p:ph type="title"/>
          </p:nvPr>
        </p:nvSpPr>
        <p:spPr/>
        <p:txBody>
          <a:bodyPr/>
          <a:lstStyle/>
          <a:p>
            <a:r>
              <a:rPr lang="en-US" dirty="0"/>
              <a:t>What is a Methods Section?</a:t>
            </a:r>
          </a:p>
        </p:txBody>
      </p:sp>
      <p:sp>
        <p:nvSpPr>
          <p:cNvPr id="3" name="Content Placeholder 2">
            <a:extLst>
              <a:ext uri="{FF2B5EF4-FFF2-40B4-BE49-F238E27FC236}">
                <a16:creationId xmlns:a16="http://schemas.microsoft.com/office/drawing/2014/main" id="{3D83D51B-049C-8943-9925-9DB81040B235}"/>
              </a:ext>
            </a:extLst>
          </p:cNvPr>
          <p:cNvSpPr>
            <a:spLocks noGrp="1"/>
          </p:cNvSpPr>
          <p:nvPr>
            <p:ph idx="1"/>
          </p:nvPr>
        </p:nvSpPr>
        <p:spPr/>
        <p:txBody>
          <a:bodyPr/>
          <a:lstStyle/>
          <a:p>
            <a:r>
              <a:rPr lang="en-US" dirty="0"/>
              <a:t>It is the part of the proposal or research paper that describes the methods used to collect the data</a:t>
            </a:r>
            <a:endParaRPr lang="en-US" sz="1600" dirty="0"/>
          </a:p>
          <a:p>
            <a:r>
              <a:rPr lang="en-US" dirty="0"/>
              <a:t>It follows the Literature Review</a:t>
            </a:r>
            <a:endParaRPr lang="en-US" sz="1600" dirty="0"/>
          </a:p>
          <a:p>
            <a:r>
              <a:rPr lang="en-US" dirty="0"/>
              <a:t>It allows the reader to understand how data were collected and analyzed</a:t>
            </a:r>
            <a:endParaRPr lang="en-US" sz="1600" dirty="0"/>
          </a:p>
          <a:p>
            <a:r>
              <a:rPr lang="en-US" dirty="0"/>
              <a:t>It should be detailed enough for a good researcher to be able to replicate a study from reading a method section</a:t>
            </a:r>
          </a:p>
          <a:p>
            <a:pPr lvl="1"/>
            <a:r>
              <a:rPr lang="en-US" dirty="0"/>
              <a:t>For a proposal, this section talks about what the researcher’s plans are</a:t>
            </a:r>
          </a:p>
          <a:p>
            <a:pPr lvl="1"/>
            <a:r>
              <a:rPr lang="en-US" dirty="0"/>
              <a:t>For a final paper, this will be edited to reflect what really happened </a:t>
            </a:r>
            <a:endParaRPr lang="en-US" sz="1400" dirty="0"/>
          </a:p>
          <a:p>
            <a:endParaRPr lang="en-US" dirty="0"/>
          </a:p>
        </p:txBody>
      </p:sp>
    </p:spTree>
    <p:extLst>
      <p:ext uri="{BB962C8B-B14F-4D97-AF65-F5344CB8AC3E}">
        <p14:creationId xmlns:p14="http://schemas.microsoft.com/office/powerpoint/2010/main" val="547655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F151-2E84-FA47-9B44-6A385C719662}"/>
              </a:ext>
            </a:extLst>
          </p:cNvPr>
          <p:cNvSpPr>
            <a:spLocks noGrp="1"/>
          </p:cNvSpPr>
          <p:nvPr>
            <p:ph type="title"/>
          </p:nvPr>
        </p:nvSpPr>
        <p:spPr/>
        <p:txBody>
          <a:bodyPr/>
          <a:lstStyle/>
          <a:p>
            <a:r>
              <a:rPr lang="en-US" dirty="0"/>
              <a:t>Measures</a:t>
            </a:r>
          </a:p>
        </p:txBody>
      </p:sp>
      <p:sp>
        <p:nvSpPr>
          <p:cNvPr id="3" name="Text Placeholder 2">
            <a:extLst>
              <a:ext uri="{FF2B5EF4-FFF2-40B4-BE49-F238E27FC236}">
                <a16:creationId xmlns:a16="http://schemas.microsoft.com/office/drawing/2014/main" id="{E176A183-8353-1143-9633-2FF42FB533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57262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BBA6-99AF-954B-8BD7-C96D5F8F22AF}"/>
              </a:ext>
            </a:extLst>
          </p:cNvPr>
          <p:cNvSpPr>
            <a:spLocks noGrp="1"/>
          </p:cNvSpPr>
          <p:nvPr>
            <p:ph type="title"/>
          </p:nvPr>
        </p:nvSpPr>
        <p:spPr/>
        <p:txBody>
          <a:bodyPr/>
          <a:lstStyle/>
          <a:p>
            <a:r>
              <a:rPr lang="en-US" dirty="0"/>
              <a:t>Measures</a:t>
            </a:r>
          </a:p>
        </p:txBody>
      </p:sp>
      <p:sp>
        <p:nvSpPr>
          <p:cNvPr id="3" name="Content Placeholder 2">
            <a:extLst>
              <a:ext uri="{FF2B5EF4-FFF2-40B4-BE49-F238E27FC236}">
                <a16:creationId xmlns:a16="http://schemas.microsoft.com/office/drawing/2014/main" id="{BF65B9C0-9E4C-2E47-B0E3-ADBB046D261F}"/>
              </a:ext>
            </a:extLst>
          </p:cNvPr>
          <p:cNvSpPr>
            <a:spLocks noGrp="1"/>
          </p:cNvSpPr>
          <p:nvPr>
            <p:ph idx="1"/>
          </p:nvPr>
        </p:nvSpPr>
        <p:spPr/>
        <p:txBody>
          <a:bodyPr/>
          <a:lstStyle/>
          <a:p>
            <a:r>
              <a:rPr lang="en-US" dirty="0"/>
              <a:t>Measures are the source of the actual data </a:t>
            </a:r>
            <a:endParaRPr lang="en-US" sz="1600" dirty="0"/>
          </a:p>
          <a:p>
            <a:r>
              <a:rPr lang="en-US" dirty="0"/>
              <a:t>These can be </a:t>
            </a:r>
            <a:endParaRPr lang="en-US" sz="1600" dirty="0"/>
          </a:p>
          <a:p>
            <a:pPr lvl="1"/>
            <a:r>
              <a:rPr lang="en-US" dirty="0"/>
              <a:t>Interviews</a:t>
            </a:r>
            <a:endParaRPr lang="en-US" sz="1500" dirty="0"/>
          </a:p>
          <a:p>
            <a:pPr lvl="1"/>
            <a:r>
              <a:rPr lang="en-US" dirty="0"/>
              <a:t>Surveys</a:t>
            </a:r>
            <a:endParaRPr lang="en-US" sz="1500" dirty="0"/>
          </a:p>
          <a:p>
            <a:pPr lvl="1"/>
            <a:r>
              <a:rPr lang="en-US" dirty="0"/>
              <a:t>Measurements of physical characteristics </a:t>
            </a:r>
            <a:endParaRPr lang="en-US" sz="1500" dirty="0"/>
          </a:p>
          <a:p>
            <a:pPr lvl="2"/>
            <a:r>
              <a:rPr lang="en-US" dirty="0"/>
              <a:t>Height </a:t>
            </a:r>
            <a:endParaRPr lang="en-US" sz="1300" dirty="0"/>
          </a:p>
          <a:p>
            <a:pPr lvl="2"/>
            <a:r>
              <a:rPr lang="en-US" dirty="0"/>
              <a:t>weight </a:t>
            </a:r>
            <a:endParaRPr lang="en-US" sz="1300" dirty="0"/>
          </a:p>
          <a:p>
            <a:pPr lvl="1"/>
            <a:r>
              <a:rPr lang="en-US" dirty="0"/>
              <a:t>Constructs</a:t>
            </a:r>
          </a:p>
          <a:p>
            <a:pPr lvl="1"/>
            <a:r>
              <a:rPr lang="en-US" dirty="0"/>
              <a:t>Variables</a:t>
            </a:r>
            <a:endParaRPr lang="en-US" sz="1500" dirty="0"/>
          </a:p>
          <a:p>
            <a:endParaRPr lang="en-US" dirty="0"/>
          </a:p>
        </p:txBody>
      </p:sp>
    </p:spTree>
    <p:extLst>
      <p:ext uri="{BB962C8B-B14F-4D97-AF65-F5344CB8AC3E}">
        <p14:creationId xmlns:p14="http://schemas.microsoft.com/office/powerpoint/2010/main" val="328681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E816-8288-B54F-A748-F94AF0AC6036}"/>
              </a:ext>
            </a:extLst>
          </p:cNvPr>
          <p:cNvSpPr>
            <a:spLocks noGrp="1"/>
          </p:cNvSpPr>
          <p:nvPr>
            <p:ph type="title"/>
          </p:nvPr>
        </p:nvSpPr>
        <p:spPr/>
        <p:txBody>
          <a:bodyPr/>
          <a:lstStyle/>
          <a:p>
            <a:r>
              <a:rPr lang="en-US" dirty="0"/>
              <a:t>Why describe measures?</a:t>
            </a:r>
          </a:p>
        </p:txBody>
      </p:sp>
      <p:sp>
        <p:nvSpPr>
          <p:cNvPr id="3" name="Content Placeholder 2">
            <a:extLst>
              <a:ext uri="{FF2B5EF4-FFF2-40B4-BE49-F238E27FC236}">
                <a16:creationId xmlns:a16="http://schemas.microsoft.com/office/drawing/2014/main" id="{F3616B29-595D-F149-8D59-FAAA7F71FF0D}"/>
              </a:ext>
            </a:extLst>
          </p:cNvPr>
          <p:cNvSpPr>
            <a:spLocks noGrp="1"/>
          </p:cNvSpPr>
          <p:nvPr>
            <p:ph idx="1"/>
          </p:nvPr>
        </p:nvSpPr>
        <p:spPr/>
        <p:txBody>
          <a:bodyPr/>
          <a:lstStyle/>
          <a:p>
            <a:r>
              <a:rPr lang="en-US" dirty="0"/>
              <a:t>Because measures are the source of your data, all the results rest on whether or not the measures are adequate </a:t>
            </a:r>
            <a:endParaRPr lang="en-US" sz="1700" dirty="0"/>
          </a:p>
          <a:p>
            <a:r>
              <a:rPr lang="en-US" dirty="0"/>
              <a:t>Describing the measures helps the reader judge whether or not the results are valid </a:t>
            </a:r>
            <a:endParaRPr lang="en-US" sz="1700" dirty="0"/>
          </a:p>
          <a:p>
            <a:r>
              <a:rPr lang="en-US" dirty="0"/>
              <a:t>The measures section may be a lengthy and detailed section </a:t>
            </a:r>
          </a:p>
        </p:txBody>
      </p:sp>
    </p:spTree>
    <p:extLst>
      <p:ext uri="{BB962C8B-B14F-4D97-AF65-F5344CB8AC3E}">
        <p14:creationId xmlns:p14="http://schemas.microsoft.com/office/powerpoint/2010/main" val="922030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7801-C5E0-044E-B686-C6E8BF58E7E6}"/>
              </a:ext>
            </a:extLst>
          </p:cNvPr>
          <p:cNvSpPr>
            <a:spLocks noGrp="1"/>
          </p:cNvSpPr>
          <p:nvPr>
            <p:ph type="title"/>
          </p:nvPr>
        </p:nvSpPr>
        <p:spPr/>
        <p:txBody>
          <a:bodyPr/>
          <a:lstStyle/>
          <a:p>
            <a:r>
              <a:rPr lang="en-US" dirty="0"/>
              <a:t>Constructs</a:t>
            </a:r>
          </a:p>
        </p:txBody>
      </p:sp>
      <p:sp>
        <p:nvSpPr>
          <p:cNvPr id="3" name="Content Placeholder 2">
            <a:extLst>
              <a:ext uri="{FF2B5EF4-FFF2-40B4-BE49-F238E27FC236}">
                <a16:creationId xmlns:a16="http://schemas.microsoft.com/office/drawing/2014/main" id="{7ED632C2-BA1B-184C-B651-6B7CB5028D30}"/>
              </a:ext>
            </a:extLst>
          </p:cNvPr>
          <p:cNvSpPr>
            <a:spLocks noGrp="1"/>
          </p:cNvSpPr>
          <p:nvPr>
            <p:ph idx="1"/>
          </p:nvPr>
        </p:nvSpPr>
        <p:spPr/>
        <p:txBody>
          <a:bodyPr/>
          <a:lstStyle/>
          <a:p>
            <a:r>
              <a:rPr lang="en-US" dirty="0"/>
              <a:t>A construct is an idea or concept about an object</a:t>
            </a:r>
            <a:endParaRPr lang="en-US" sz="1700" dirty="0"/>
          </a:p>
          <a:p>
            <a:r>
              <a:rPr lang="en-US" dirty="0"/>
              <a:t>Examples of constructs about people might be depression, aggression, abuse, agitation </a:t>
            </a:r>
            <a:endParaRPr lang="en-US" sz="1700" dirty="0"/>
          </a:p>
          <a:p>
            <a:r>
              <a:rPr lang="en-US" dirty="0"/>
              <a:t>There can be more than one measure for a single construct </a:t>
            </a:r>
            <a:endParaRPr lang="en-US" sz="1700" dirty="0"/>
          </a:p>
          <a:p>
            <a:r>
              <a:rPr lang="en-US" dirty="0"/>
              <a:t>There can be several constructs in one study </a:t>
            </a:r>
          </a:p>
          <a:p>
            <a:r>
              <a:rPr lang="en-US" sz="1700" dirty="0"/>
              <a:t>Constructs cannot be measured directly and must be defined in terms of how they will be measured</a:t>
            </a:r>
          </a:p>
          <a:p>
            <a:endParaRPr lang="en-US" dirty="0"/>
          </a:p>
        </p:txBody>
      </p:sp>
    </p:spTree>
    <p:extLst>
      <p:ext uri="{BB962C8B-B14F-4D97-AF65-F5344CB8AC3E}">
        <p14:creationId xmlns:p14="http://schemas.microsoft.com/office/powerpoint/2010/main" val="661135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A846-4413-1E48-8E49-2B68C9CFE90F}"/>
              </a:ext>
            </a:extLst>
          </p:cNvPr>
          <p:cNvSpPr>
            <a:spLocks noGrp="1"/>
          </p:cNvSpPr>
          <p:nvPr>
            <p:ph type="title"/>
          </p:nvPr>
        </p:nvSpPr>
        <p:spPr/>
        <p:txBody>
          <a:bodyPr/>
          <a:lstStyle/>
          <a:p>
            <a:r>
              <a:rPr lang="en-US" dirty="0"/>
              <a:t>Operationalization</a:t>
            </a:r>
          </a:p>
        </p:txBody>
      </p:sp>
      <p:sp>
        <p:nvSpPr>
          <p:cNvPr id="3" name="Content Placeholder 2">
            <a:extLst>
              <a:ext uri="{FF2B5EF4-FFF2-40B4-BE49-F238E27FC236}">
                <a16:creationId xmlns:a16="http://schemas.microsoft.com/office/drawing/2014/main" id="{ACBD9431-F6DC-3441-A34D-3BC2B8D56602}"/>
              </a:ext>
            </a:extLst>
          </p:cNvPr>
          <p:cNvSpPr>
            <a:spLocks noGrp="1"/>
          </p:cNvSpPr>
          <p:nvPr>
            <p:ph idx="1"/>
          </p:nvPr>
        </p:nvSpPr>
        <p:spPr/>
        <p:txBody>
          <a:bodyPr/>
          <a:lstStyle/>
          <a:p>
            <a:r>
              <a:rPr lang="en-US" dirty="0"/>
              <a:t>Constructs are operationalized  (defined) into variables that can indirectly measure them</a:t>
            </a:r>
            <a:endParaRPr lang="en-US" sz="1700" dirty="0"/>
          </a:p>
          <a:p>
            <a:pPr lvl="1"/>
            <a:r>
              <a:rPr lang="en-US" dirty="0"/>
              <a:t>A variable is simply something that is measured </a:t>
            </a:r>
            <a:endParaRPr lang="en-US" sz="1500" dirty="0"/>
          </a:p>
          <a:p>
            <a:r>
              <a:rPr lang="en-US" dirty="0"/>
              <a:t>If “Intelligence” is a construct about a person, “IQ” is the variable that can indirectly measure it</a:t>
            </a:r>
          </a:p>
        </p:txBody>
      </p:sp>
    </p:spTree>
    <p:extLst>
      <p:ext uri="{BB962C8B-B14F-4D97-AF65-F5344CB8AC3E}">
        <p14:creationId xmlns:p14="http://schemas.microsoft.com/office/powerpoint/2010/main" val="2436701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4222-443A-7F48-A048-009903E56B9E}"/>
              </a:ext>
            </a:extLst>
          </p:cNvPr>
          <p:cNvSpPr>
            <a:spLocks noGrp="1"/>
          </p:cNvSpPr>
          <p:nvPr>
            <p:ph type="title"/>
          </p:nvPr>
        </p:nvSpPr>
        <p:spPr/>
        <p:txBody>
          <a:bodyPr/>
          <a:lstStyle/>
          <a:p>
            <a:r>
              <a:rPr lang="en-US" dirty="0"/>
              <a:t>Existing Measures</a:t>
            </a:r>
          </a:p>
        </p:txBody>
      </p:sp>
      <p:sp>
        <p:nvSpPr>
          <p:cNvPr id="3" name="Content Placeholder 2">
            <a:extLst>
              <a:ext uri="{FF2B5EF4-FFF2-40B4-BE49-F238E27FC236}">
                <a16:creationId xmlns:a16="http://schemas.microsoft.com/office/drawing/2014/main" id="{5A58908E-8605-1640-8E64-AAF4E6B07BE0}"/>
              </a:ext>
            </a:extLst>
          </p:cNvPr>
          <p:cNvSpPr>
            <a:spLocks noGrp="1"/>
          </p:cNvSpPr>
          <p:nvPr>
            <p:ph idx="1"/>
          </p:nvPr>
        </p:nvSpPr>
        <p:spPr/>
        <p:txBody>
          <a:bodyPr/>
          <a:lstStyle/>
          <a:p>
            <a:r>
              <a:rPr lang="en-US" dirty="0"/>
              <a:t>Many constructs such as anxiety, risk behaviors, attitudes about marriage, etc., are likely (hopefully) using an existing measure.</a:t>
            </a:r>
            <a:endParaRPr lang="en-US" sz="1700" dirty="0"/>
          </a:p>
          <a:p>
            <a:r>
              <a:rPr lang="en-US" dirty="0"/>
              <a:t>Existing measures have formal names and usually abbreviations </a:t>
            </a:r>
            <a:endParaRPr lang="en-US" sz="1700" dirty="0"/>
          </a:p>
          <a:p>
            <a:r>
              <a:rPr lang="en-US" dirty="0"/>
              <a:t>If it is a published measure it should be cited </a:t>
            </a:r>
            <a:endParaRPr lang="en-US" sz="1700" dirty="0"/>
          </a:p>
          <a:p>
            <a:endParaRPr lang="en-US" dirty="0"/>
          </a:p>
        </p:txBody>
      </p:sp>
    </p:spTree>
    <p:extLst>
      <p:ext uri="{BB962C8B-B14F-4D97-AF65-F5344CB8AC3E}">
        <p14:creationId xmlns:p14="http://schemas.microsoft.com/office/powerpoint/2010/main" val="25682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697C-F97E-EC44-B01F-0834F4AA42D7}"/>
              </a:ext>
            </a:extLst>
          </p:cNvPr>
          <p:cNvSpPr>
            <a:spLocks noGrp="1"/>
          </p:cNvSpPr>
          <p:nvPr>
            <p:ph type="title"/>
          </p:nvPr>
        </p:nvSpPr>
        <p:spPr/>
        <p:txBody>
          <a:bodyPr/>
          <a:lstStyle/>
          <a:p>
            <a:r>
              <a:rPr lang="en-US" dirty="0"/>
              <a:t>Validity and Reliability</a:t>
            </a:r>
          </a:p>
        </p:txBody>
      </p:sp>
      <p:sp>
        <p:nvSpPr>
          <p:cNvPr id="3" name="Content Placeholder 2">
            <a:extLst>
              <a:ext uri="{FF2B5EF4-FFF2-40B4-BE49-F238E27FC236}">
                <a16:creationId xmlns:a16="http://schemas.microsoft.com/office/drawing/2014/main" id="{EF8F1E58-FDA5-F54B-8C64-1198662445F5}"/>
              </a:ext>
            </a:extLst>
          </p:cNvPr>
          <p:cNvSpPr>
            <a:spLocks noGrp="1"/>
          </p:cNvSpPr>
          <p:nvPr>
            <p:ph idx="1"/>
          </p:nvPr>
        </p:nvSpPr>
        <p:spPr/>
        <p:txBody>
          <a:bodyPr/>
          <a:lstStyle/>
          <a:p>
            <a:r>
              <a:rPr lang="en-US" dirty="0"/>
              <a:t>There must be evidence that a measure is reliable and valid </a:t>
            </a:r>
            <a:endParaRPr lang="en-US" sz="1700" dirty="0"/>
          </a:p>
          <a:p>
            <a:pPr lvl="1"/>
            <a:r>
              <a:rPr lang="en-US" dirty="0"/>
              <a:t>For previously published measured, this will generally come from the published literature </a:t>
            </a:r>
            <a:endParaRPr lang="en-US" sz="1500" dirty="0"/>
          </a:p>
          <a:p>
            <a:pPr lvl="1"/>
            <a:r>
              <a:rPr lang="en-US" dirty="0"/>
              <a:t>If you create a measure, it’s up to you</a:t>
            </a:r>
            <a:endParaRPr lang="en-US" sz="1700" dirty="0"/>
          </a:p>
          <a:p>
            <a:endParaRPr lang="en-US" dirty="0"/>
          </a:p>
        </p:txBody>
      </p:sp>
    </p:spTree>
    <p:extLst>
      <p:ext uri="{BB962C8B-B14F-4D97-AF65-F5344CB8AC3E}">
        <p14:creationId xmlns:p14="http://schemas.microsoft.com/office/powerpoint/2010/main" val="4042217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D9C6-5782-0F40-B220-2201F33EFF11}"/>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C09A5002-FC60-3E4D-9FBB-29C03768D1E2}"/>
              </a:ext>
            </a:extLst>
          </p:cNvPr>
          <p:cNvSpPr>
            <a:spLocks noGrp="1"/>
          </p:cNvSpPr>
          <p:nvPr>
            <p:ph idx="1"/>
          </p:nvPr>
        </p:nvSpPr>
        <p:spPr/>
        <p:txBody>
          <a:bodyPr/>
          <a:lstStyle/>
          <a:p>
            <a:r>
              <a:rPr lang="en-US" dirty="0"/>
              <a:t>Reliability of a Measure</a:t>
            </a:r>
            <a:endParaRPr lang="en-US" sz="1700" dirty="0"/>
          </a:p>
          <a:p>
            <a:pPr lvl="1"/>
            <a:r>
              <a:rPr lang="en-US" dirty="0"/>
              <a:t>Descriptions should state support for the reliability of the measure </a:t>
            </a:r>
            <a:endParaRPr lang="en-US" sz="1500" dirty="0"/>
          </a:p>
          <a:p>
            <a:pPr lvl="1"/>
            <a:r>
              <a:rPr lang="en-US" dirty="0"/>
              <a:t>Different types of reliability may be important for a measure </a:t>
            </a:r>
            <a:endParaRPr lang="en-US" sz="1500" dirty="0"/>
          </a:p>
          <a:p>
            <a:pPr lvl="2"/>
            <a:r>
              <a:rPr lang="en-US" dirty="0"/>
              <a:t>Test-retest reliability and internal consistency reliability for survey measures </a:t>
            </a:r>
            <a:endParaRPr lang="en-US" sz="1300" dirty="0"/>
          </a:p>
          <a:p>
            <a:pPr lvl="2"/>
            <a:r>
              <a:rPr lang="en-US" dirty="0"/>
              <a:t>Interrater reliability for observational measures </a:t>
            </a:r>
          </a:p>
          <a:p>
            <a:r>
              <a:rPr lang="en-US" dirty="0"/>
              <a:t>Reliability of the Measure-Example</a:t>
            </a:r>
            <a:r>
              <a:rPr lang="en-US" b="1" dirty="0"/>
              <a:t> </a:t>
            </a:r>
            <a:endParaRPr lang="en-US" sz="1700" dirty="0"/>
          </a:p>
          <a:p>
            <a:pPr lvl="2"/>
            <a:r>
              <a:rPr lang="en-US" dirty="0"/>
              <a:t>For a survey measure </a:t>
            </a:r>
            <a:endParaRPr lang="en-US" sz="1300" dirty="0"/>
          </a:p>
          <a:p>
            <a:pPr lvl="2"/>
            <a:r>
              <a:rPr lang="en-US" dirty="0"/>
              <a:t>The Beck Anxiety Inventory has been shown to have one-week test- retest reliability of .75 (Beck, Epstein, Brown &amp; Steer, 1988). Internal consistency reliability in the current sample was .80. </a:t>
            </a:r>
            <a:endParaRPr lang="en-US" sz="1300" dirty="0"/>
          </a:p>
          <a:p>
            <a:endParaRPr lang="en-US" dirty="0"/>
          </a:p>
          <a:p>
            <a:endParaRPr lang="en-US" dirty="0"/>
          </a:p>
        </p:txBody>
      </p:sp>
    </p:spTree>
    <p:extLst>
      <p:ext uri="{BB962C8B-B14F-4D97-AF65-F5344CB8AC3E}">
        <p14:creationId xmlns:p14="http://schemas.microsoft.com/office/powerpoint/2010/main" val="1032541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B83A-3FDC-B74E-92F9-F294EED1D50A}"/>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B6498AFA-A907-3B44-BC78-6F6C5568EA0B}"/>
              </a:ext>
            </a:extLst>
          </p:cNvPr>
          <p:cNvSpPr>
            <a:spLocks noGrp="1"/>
          </p:cNvSpPr>
          <p:nvPr>
            <p:ph idx="1"/>
          </p:nvPr>
        </p:nvSpPr>
        <p:spPr/>
        <p:txBody>
          <a:bodyPr/>
          <a:lstStyle/>
          <a:p>
            <a:r>
              <a:rPr lang="en-US" dirty="0"/>
              <a:t>There are many many types of validity</a:t>
            </a:r>
            <a:endParaRPr lang="en-US" sz="1700" dirty="0"/>
          </a:p>
          <a:p>
            <a:r>
              <a:rPr lang="en-US" dirty="0"/>
              <a:t>Measures do not have to be shown to be valid in all ways </a:t>
            </a:r>
            <a:endParaRPr lang="en-US" sz="1700" dirty="0"/>
          </a:p>
          <a:p>
            <a:pPr lvl="1"/>
            <a:r>
              <a:rPr lang="en-US" dirty="0"/>
              <a:t>But some evidence of validity is usually necessary </a:t>
            </a:r>
            <a:endParaRPr lang="en-US" sz="1500" dirty="0"/>
          </a:p>
          <a:p>
            <a:r>
              <a:rPr lang="en-US" dirty="0"/>
              <a:t>Validity of the Measure-Example</a:t>
            </a:r>
            <a:r>
              <a:rPr lang="en-US" b="1" dirty="0"/>
              <a:t> </a:t>
            </a:r>
            <a:endParaRPr lang="en-US" sz="1700" dirty="0"/>
          </a:p>
          <a:p>
            <a:pPr lvl="1"/>
            <a:r>
              <a:rPr lang="en-US" dirty="0"/>
              <a:t>For a survey measure </a:t>
            </a:r>
            <a:endParaRPr lang="en-US" sz="1500" dirty="0"/>
          </a:p>
          <a:p>
            <a:pPr lvl="1"/>
            <a:r>
              <a:rPr lang="en-US" dirty="0"/>
              <a:t>The Beck Anxiety Inventory has been shown to be able to discriminate anxious from non-anxious patients, and is also correlated with other measures of anxiety (Beck, Epstein, Brown &amp; Steer, 1988). </a:t>
            </a:r>
            <a:endParaRPr lang="en-US" sz="1500" dirty="0"/>
          </a:p>
          <a:p>
            <a:endParaRPr lang="en-US" dirty="0"/>
          </a:p>
        </p:txBody>
      </p:sp>
    </p:spTree>
    <p:extLst>
      <p:ext uri="{BB962C8B-B14F-4D97-AF65-F5344CB8AC3E}">
        <p14:creationId xmlns:p14="http://schemas.microsoft.com/office/powerpoint/2010/main" val="3297600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526B-4248-E548-B309-BC4A7F611766}"/>
              </a:ext>
            </a:extLst>
          </p:cNvPr>
          <p:cNvSpPr>
            <a:spLocks noGrp="1"/>
          </p:cNvSpPr>
          <p:nvPr>
            <p:ph type="title"/>
          </p:nvPr>
        </p:nvSpPr>
        <p:spPr/>
        <p:txBody>
          <a:bodyPr/>
          <a:lstStyle/>
          <a:p>
            <a:r>
              <a:rPr lang="en-US" dirty="0"/>
              <a:t>Other items</a:t>
            </a:r>
          </a:p>
        </p:txBody>
      </p:sp>
      <p:sp>
        <p:nvSpPr>
          <p:cNvPr id="3" name="Content Placeholder 2">
            <a:extLst>
              <a:ext uri="{FF2B5EF4-FFF2-40B4-BE49-F238E27FC236}">
                <a16:creationId xmlns:a16="http://schemas.microsoft.com/office/drawing/2014/main" id="{4A95E6BE-164A-5D46-B554-8B909EBDE146}"/>
              </a:ext>
            </a:extLst>
          </p:cNvPr>
          <p:cNvSpPr>
            <a:spLocks noGrp="1"/>
          </p:cNvSpPr>
          <p:nvPr>
            <p:ph idx="1"/>
          </p:nvPr>
        </p:nvSpPr>
        <p:spPr/>
        <p:txBody>
          <a:bodyPr/>
          <a:lstStyle/>
          <a:p>
            <a:r>
              <a:rPr lang="en-US" dirty="0"/>
              <a:t>A sample item</a:t>
            </a:r>
          </a:p>
          <a:p>
            <a:r>
              <a:rPr lang="en-US" dirty="0"/>
              <a:t>How items are scored</a:t>
            </a:r>
          </a:p>
          <a:p>
            <a:r>
              <a:rPr lang="en-US" dirty="0"/>
              <a:t>Number of items/Sample item/Scoring-Example</a:t>
            </a:r>
            <a:r>
              <a:rPr lang="en-US" b="1" dirty="0"/>
              <a:t> </a:t>
            </a:r>
            <a:endParaRPr lang="en-US" dirty="0"/>
          </a:p>
          <a:p>
            <a:r>
              <a:rPr lang="en-US" dirty="0"/>
              <a:t>What high and low scores mean</a:t>
            </a:r>
          </a:p>
          <a:p>
            <a:endParaRPr lang="en-US" dirty="0"/>
          </a:p>
        </p:txBody>
      </p:sp>
    </p:spTree>
    <p:extLst>
      <p:ext uri="{BB962C8B-B14F-4D97-AF65-F5344CB8AC3E}">
        <p14:creationId xmlns:p14="http://schemas.microsoft.com/office/powerpoint/2010/main" val="273235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937A-1E80-4640-AB64-CCB1F70D14B3}"/>
              </a:ext>
            </a:extLst>
          </p:cNvPr>
          <p:cNvSpPr>
            <a:spLocks noGrp="1"/>
          </p:cNvSpPr>
          <p:nvPr>
            <p:ph type="title"/>
          </p:nvPr>
        </p:nvSpPr>
        <p:spPr/>
        <p:txBody>
          <a:bodyPr/>
          <a:lstStyle/>
          <a:p>
            <a:r>
              <a:rPr lang="en-US" dirty="0"/>
              <a:t>Preliminary Choices</a:t>
            </a:r>
          </a:p>
        </p:txBody>
      </p:sp>
      <p:sp>
        <p:nvSpPr>
          <p:cNvPr id="3" name="Content Placeholder 2">
            <a:extLst>
              <a:ext uri="{FF2B5EF4-FFF2-40B4-BE49-F238E27FC236}">
                <a16:creationId xmlns:a16="http://schemas.microsoft.com/office/drawing/2014/main" id="{FF8D1A0A-D2E2-0044-AEF0-9E2D4863B648}"/>
              </a:ext>
            </a:extLst>
          </p:cNvPr>
          <p:cNvSpPr>
            <a:spLocks noGrp="1"/>
          </p:cNvSpPr>
          <p:nvPr>
            <p:ph idx="1"/>
          </p:nvPr>
        </p:nvSpPr>
        <p:spPr/>
        <p:txBody>
          <a:bodyPr/>
          <a:lstStyle/>
          <a:p>
            <a:r>
              <a:rPr lang="en-US" dirty="0"/>
              <a:t>When making a preliminary choice regarding the research methodology, the type of study, and data collection methods, weigh the following factors </a:t>
            </a:r>
            <a:endParaRPr lang="en-US" sz="1600" dirty="0"/>
          </a:p>
          <a:p>
            <a:pPr lvl="1"/>
            <a:r>
              <a:rPr lang="en-US" dirty="0"/>
              <a:t>The nature of the research problem</a:t>
            </a:r>
            <a:endParaRPr lang="en-US" sz="1400" dirty="0"/>
          </a:p>
          <a:p>
            <a:pPr lvl="1"/>
            <a:r>
              <a:rPr lang="en-US" dirty="0"/>
              <a:t>the identification of the problem and the choice of methodology may be seen as interactive processes, with each influencing the other </a:t>
            </a:r>
            <a:endParaRPr lang="en-US" sz="1400" dirty="0"/>
          </a:p>
          <a:p>
            <a:pPr lvl="1"/>
            <a:r>
              <a:rPr lang="en-US" dirty="0"/>
              <a:t>Your career plans</a:t>
            </a:r>
            <a:endParaRPr lang="en-US" sz="1400" dirty="0"/>
          </a:p>
          <a:p>
            <a:pPr lvl="1"/>
            <a:r>
              <a:rPr lang="en-US" dirty="0"/>
              <a:t>The time available </a:t>
            </a:r>
            <a:endParaRPr lang="en-US" sz="1400" dirty="0"/>
          </a:p>
          <a:p>
            <a:pPr lvl="1"/>
            <a:r>
              <a:rPr lang="en-US" dirty="0"/>
              <a:t>Access to the research site and data</a:t>
            </a:r>
            <a:endParaRPr lang="en-US" sz="1400" dirty="0"/>
          </a:p>
          <a:p>
            <a:endParaRPr lang="en-US" dirty="0"/>
          </a:p>
        </p:txBody>
      </p:sp>
    </p:spTree>
    <p:extLst>
      <p:ext uri="{BB962C8B-B14F-4D97-AF65-F5344CB8AC3E}">
        <p14:creationId xmlns:p14="http://schemas.microsoft.com/office/powerpoint/2010/main" val="973222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E5FF-0C3E-C34D-A725-8881C5B89AC4}"/>
              </a:ext>
            </a:extLst>
          </p:cNvPr>
          <p:cNvSpPr>
            <a:spLocks noGrp="1"/>
          </p:cNvSpPr>
          <p:nvPr>
            <p:ph type="title"/>
          </p:nvPr>
        </p:nvSpPr>
        <p:spPr/>
        <p:txBody>
          <a:bodyPr/>
          <a:lstStyle/>
          <a:p>
            <a:r>
              <a:rPr lang="en-US" dirty="0"/>
              <a:t>Measures Summary</a:t>
            </a:r>
          </a:p>
        </p:txBody>
      </p:sp>
      <p:sp>
        <p:nvSpPr>
          <p:cNvPr id="3" name="Content Placeholder 2">
            <a:extLst>
              <a:ext uri="{FF2B5EF4-FFF2-40B4-BE49-F238E27FC236}">
                <a16:creationId xmlns:a16="http://schemas.microsoft.com/office/drawing/2014/main" id="{7E5F56E9-71EF-8541-B59E-C7C30E3F1EBA}"/>
              </a:ext>
            </a:extLst>
          </p:cNvPr>
          <p:cNvSpPr>
            <a:spLocks noGrp="1"/>
          </p:cNvSpPr>
          <p:nvPr>
            <p:ph idx="1"/>
          </p:nvPr>
        </p:nvSpPr>
        <p:spPr/>
        <p:txBody>
          <a:bodyPr/>
          <a:lstStyle/>
          <a:p>
            <a:r>
              <a:rPr lang="en-US" dirty="0"/>
              <a:t>Measures needs to be clearly described so the reader can understand what how the constructs and variables of interest were measured, and judge if the measures were good </a:t>
            </a:r>
            <a:endParaRPr lang="en-US" sz="1700" dirty="0"/>
          </a:p>
          <a:p>
            <a:r>
              <a:rPr lang="en-US" dirty="0"/>
              <a:t>There are several components to describing a measure </a:t>
            </a:r>
            <a:endParaRPr lang="en-US" sz="1700" dirty="0"/>
          </a:p>
          <a:p>
            <a:r>
              <a:rPr lang="en-US" dirty="0"/>
              <a:t>Describing a measure usually requires citations from the published literature </a:t>
            </a:r>
            <a:endParaRPr lang="en-US" sz="1700" dirty="0"/>
          </a:p>
          <a:p>
            <a:endParaRPr lang="en-US" dirty="0"/>
          </a:p>
        </p:txBody>
      </p:sp>
    </p:spTree>
    <p:extLst>
      <p:ext uri="{BB962C8B-B14F-4D97-AF65-F5344CB8AC3E}">
        <p14:creationId xmlns:p14="http://schemas.microsoft.com/office/powerpoint/2010/main" val="3719524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D843-8E1D-A944-91C2-EAE59E22E0B2}"/>
              </a:ext>
            </a:extLst>
          </p:cNvPr>
          <p:cNvSpPr>
            <a:spLocks noGrp="1"/>
          </p:cNvSpPr>
          <p:nvPr>
            <p:ph type="title"/>
          </p:nvPr>
        </p:nvSpPr>
        <p:spPr/>
        <p:txBody>
          <a:bodyPr/>
          <a:lstStyle/>
          <a:p>
            <a:r>
              <a:rPr lang="en-US" dirty="0"/>
              <a:t>Analysis</a:t>
            </a:r>
          </a:p>
        </p:txBody>
      </p:sp>
      <p:sp>
        <p:nvSpPr>
          <p:cNvPr id="3" name="Text Placeholder 2">
            <a:extLst>
              <a:ext uri="{FF2B5EF4-FFF2-40B4-BE49-F238E27FC236}">
                <a16:creationId xmlns:a16="http://schemas.microsoft.com/office/drawing/2014/main" id="{98C69CD2-D2ED-2B42-ABB1-84B59217BA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81783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819F-7221-AC45-88F3-9B0168E9E80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DECAC01A-5371-334A-9481-A29BB97474F7}"/>
              </a:ext>
            </a:extLst>
          </p:cNvPr>
          <p:cNvSpPr>
            <a:spLocks noGrp="1"/>
          </p:cNvSpPr>
          <p:nvPr>
            <p:ph idx="1"/>
          </p:nvPr>
        </p:nvSpPr>
        <p:spPr/>
        <p:txBody>
          <a:bodyPr/>
          <a:lstStyle/>
          <a:p>
            <a:r>
              <a:rPr lang="en-US" dirty="0"/>
              <a:t>The Analysis section is where you talk about the analytic work you did</a:t>
            </a:r>
            <a:endParaRPr lang="en-US" sz="1600" dirty="0"/>
          </a:p>
          <a:p>
            <a:r>
              <a:rPr lang="en-US" dirty="0"/>
              <a:t>This is the bridge between the Procedures and Measures and the Results section that you will write next semester.</a:t>
            </a:r>
          </a:p>
          <a:p>
            <a:pPr marL="0" indent="0">
              <a:buNone/>
            </a:pPr>
            <a:endParaRPr lang="en-US" dirty="0"/>
          </a:p>
        </p:txBody>
      </p:sp>
    </p:spTree>
    <p:extLst>
      <p:ext uri="{BB962C8B-B14F-4D97-AF65-F5344CB8AC3E}">
        <p14:creationId xmlns:p14="http://schemas.microsoft.com/office/powerpoint/2010/main" val="988553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DADD-1078-7B46-A97E-E62DE2374394}"/>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91DD93F7-65BC-3D48-8F05-7FDCD23C1FF0}"/>
              </a:ext>
            </a:extLst>
          </p:cNvPr>
          <p:cNvSpPr>
            <a:spLocks noGrp="1"/>
          </p:cNvSpPr>
          <p:nvPr>
            <p:ph idx="1"/>
          </p:nvPr>
        </p:nvSpPr>
        <p:spPr/>
        <p:txBody>
          <a:bodyPr/>
          <a:lstStyle/>
          <a:p>
            <a:r>
              <a:rPr lang="en-US" dirty="0"/>
              <a:t>For the Proposal, this will be a speculative discussion of what you intend to do</a:t>
            </a:r>
            <a:endParaRPr lang="en-US" sz="1600" dirty="0"/>
          </a:p>
          <a:p>
            <a:r>
              <a:rPr lang="en-US" dirty="0"/>
              <a:t>This section is applicable to Quantitative (obviously), Qualitative, and Mixed studies.</a:t>
            </a:r>
            <a:endParaRPr lang="en-US" sz="1600" dirty="0"/>
          </a:p>
          <a:p>
            <a:r>
              <a:rPr lang="en-US" dirty="0"/>
              <a:t>Care must be taken to not repeat what has been said in Procedures and Measures, this work should already be thoroughly covered.</a:t>
            </a:r>
            <a:endParaRPr lang="en-US" sz="1600" dirty="0"/>
          </a:p>
          <a:p>
            <a:r>
              <a:rPr lang="en-US" dirty="0"/>
              <a:t>Care must be taken to not to reveal what your results are (not any risk of this during the Proposal, is there?)</a:t>
            </a:r>
            <a:endParaRPr lang="en-US" sz="1600" dirty="0"/>
          </a:p>
          <a:p>
            <a:endParaRPr lang="en-US" dirty="0"/>
          </a:p>
        </p:txBody>
      </p:sp>
    </p:spTree>
    <p:extLst>
      <p:ext uri="{BB962C8B-B14F-4D97-AF65-F5344CB8AC3E}">
        <p14:creationId xmlns:p14="http://schemas.microsoft.com/office/powerpoint/2010/main" val="4130488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D6AA-9E2C-9448-9229-FDE2568C62C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6D8609F-0F4F-7546-A26A-586C72C28012}"/>
              </a:ext>
            </a:extLst>
          </p:cNvPr>
          <p:cNvSpPr>
            <a:spLocks noGrp="1"/>
          </p:cNvSpPr>
          <p:nvPr>
            <p:ph idx="1"/>
          </p:nvPr>
        </p:nvSpPr>
        <p:spPr/>
        <p:txBody>
          <a:bodyPr/>
          <a:lstStyle/>
          <a:p>
            <a:r>
              <a:rPr lang="en-US" dirty="0" err="1"/>
              <a:t>Pyrczak</a:t>
            </a:r>
            <a:r>
              <a:rPr lang="en-US" dirty="0"/>
              <a:t>, F., &amp; Bruce, R.R. (2011). </a:t>
            </a:r>
            <a:r>
              <a:rPr lang="en-US" i="1" dirty="0"/>
              <a:t>Writing empirical research reports </a:t>
            </a:r>
            <a:r>
              <a:rPr lang="en-US" dirty="0"/>
              <a:t>(7th Ed.). Glendale, CA: </a:t>
            </a:r>
            <a:r>
              <a:rPr lang="en-US" dirty="0" err="1"/>
              <a:t>Pyrczak</a:t>
            </a:r>
            <a:r>
              <a:rPr lang="en-US" dirty="0"/>
              <a:t> Publishing</a:t>
            </a:r>
            <a:endParaRPr lang="en-US" sz="1600" dirty="0"/>
          </a:p>
          <a:p>
            <a:r>
              <a:rPr lang="en-US" dirty="0"/>
              <a:t>Some slides from Alice Frye, </a:t>
            </a:r>
            <a:r>
              <a:rPr lang="en-US" dirty="0" err="1"/>
              <a:t>Ph.D</a:t>
            </a:r>
            <a:r>
              <a:rPr lang="en-US" dirty="0"/>
              <a:t>, Department of Psychology, University of Massachusetts, Lowell </a:t>
            </a:r>
            <a:endParaRPr lang="en-US" sz="1600" dirty="0"/>
          </a:p>
          <a:p>
            <a:r>
              <a:rPr lang="en-US" dirty="0"/>
              <a:t>Joyner, Randy L.; Rouse, William A., Jr.; </a:t>
            </a:r>
            <a:r>
              <a:rPr lang="en-US" dirty="0" err="1"/>
              <a:t>Glatthorn</a:t>
            </a:r>
            <a:r>
              <a:rPr lang="en-US" dirty="0"/>
              <a:t>, Allan A.. Writing the Winning Thesis or Dissertation: A Step-by-Step Guide: Volume 3 SAGE Publications. Kindle Edition.</a:t>
            </a:r>
            <a:endParaRPr lang="en-US" sz="1600" dirty="0"/>
          </a:p>
          <a:p>
            <a:endParaRPr lang="en-US" dirty="0"/>
          </a:p>
        </p:txBody>
      </p:sp>
    </p:spTree>
    <p:extLst>
      <p:ext uri="{BB962C8B-B14F-4D97-AF65-F5344CB8AC3E}">
        <p14:creationId xmlns:p14="http://schemas.microsoft.com/office/powerpoint/2010/main" val="208711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BA-6A0A-A947-8C5A-69883E968EF0}"/>
              </a:ext>
            </a:extLst>
          </p:cNvPr>
          <p:cNvSpPr>
            <a:spLocks noGrp="1"/>
          </p:cNvSpPr>
          <p:nvPr>
            <p:ph type="title"/>
          </p:nvPr>
        </p:nvSpPr>
        <p:spPr/>
        <p:txBody>
          <a:bodyPr/>
          <a:lstStyle/>
          <a:p>
            <a:r>
              <a:rPr lang="en-US" dirty="0"/>
              <a:t>Tense</a:t>
            </a:r>
          </a:p>
        </p:txBody>
      </p:sp>
      <p:sp>
        <p:nvSpPr>
          <p:cNvPr id="3" name="Content Placeholder 2">
            <a:extLst>
              <a:ext uri="{FF2B5EF4-FFF2-40B4-BE49-F238E27FC236}">
                <a16:creationId xmlns:a16="http://schemas.microsoft.com/office/drawing/2014/main" id="{0BCF34FF-2834-C74C-B32F-CEF8B72B9952}"/>
              </a:ext>
            </a:extLst>
          </p:cNvPr>
          <p:cNvSpPr>
            <a:spLocks noGrp="1"/>
          </p:cNvSpPr>
          <p:nvPr>
            <p:ph idx="1"/>
          </p:nvPr>
        </p:nvSpPr>
        <p:spPr/>
        <p:txBody>
          <a:bodyPr/>
          <a:lstStyle/>
          <a:p>
            <a:r>
              <a:rPr lang="en-US" dirty="0"/>
              <a:t>I’ve seen this both ways, here’s some general thoughts</a:t>
            </a:r>
            <a:endParaRPr lang="en-US" sz="1600" dirty="0"/>
          </a:p>
          <a:p>
            <a:r>
              <a:rPr lang="en-US" dirty="0"/>
              <a:t>In a proposal you haven’t done the work yet, so it is comfortable to write in future tense</a:t>
            </a:r>
            <a:endParaRPr lang="en-US" sz="1600" dirty="0"/>
          </a:p>
          <a:p>
            <a:r>
              <a:rPr lang="en-US" dirty="0"/>
              <a:t>In a publication ready paper, it must be in the past tense, because at that point the work is done.</a:t>
            </a:r>
            <a:endParaRPr lang="en-US" sz="1600" dirty="0"/>
          </a:p>
          <a:p>
            <a:r>
              <a:rPr lang="en-US" dirty="0"/>
              <a:t>It may seem easier to write the proposal Methods section in past tense so it can be reused, but in reality you will be completely rewriting your Methods section for your research paper anyway.</a:t>
            </a:r>
            <a:endParaRPr lang="en-US" sz="1600" dirty="0"/>
          </a:p>
          <a:p>
            <a:r>
              <a:rPr lang="en-US" dirty="0"/>
              <a:t>Therefore, I recommend the future tense for a proposal and past tense for the final paper.</a:t>
            </a:r>
            <a:endParaRPr lang="en-US" sz="1600" dirty="0"/>
          </a:p>
          <a:p>
            <a:endParaRPr lang="en-US" dirty="0"/>
          </a:p>
        </p:txBody>
      </p:sp>
    </p:spTree>
    <p:extLst>
      <p:ext uri="{BB962C8B-B14F-4D97-AF65-F5344CB8AC3E}">
        <p14:creationId xmlns:p14="http://schemas.microsoft.com/office/powerpoint/2010/main" val="253769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4F62-ED3D-E54C-80E3-F044F5903F87}"/>
              </a:ext>
            </a:extLst>
          </p:cNvPr>
          <p:cNvSpPr>
            <a:spLocks noGrp="1"/>
          </p:cNvSpPr>
          <p:nvPr>
            <p:ph type="title"/>
          </p:nvPr>
        </p:nvSpPr>
        <p:spPr/>
        <p:txBody>
          <a:bodyPr/>
          <a:lstStyle/>
          <a:p>
            <a:r>
              <a:rPr lang="en-US" dirty="0"/>
              <a:t>High Level Questions to answer</a:t>
            </a:r>
          </a:p>
        </p:txBody>
      </p:sp>
      <p:sp>
        <p:nvSpPr>
          <p:cNvPr id="3" name="Content Placeholder 2">
            <a:extLst>
              <a:ext uri="{FF2B5EF4-FFF2-40B4-BE49-F238E27FC236}">
                <a16:creationId xmlns:a16="http://schemas.microsoft.com/office/drawing/2014/main" id="{83B4A4AE-2A2B-6447-9280-0C7AEFE95364}"/>
              </a:ext>
            </a:extLst>
          </p:cNvPr>
          <p:cNvSpPr>
            <a:spLocks noGrp="1"/>
          </p:cNvSpPr>
          <p:nvPr>
            <p:ph idx="1"/>
          </p:nvPr>
        </p:nvSpPr>
        <p:spPr/>
        <p:txBody>
          <a:bodyPr/>
          <a:lstStyle/>
          <a:p>
            <a:r>
              <a:rPr lang="en-US" dirty="0"/>
              <a:t>Where will your data come from? </a:t>
            </a:r>
            <a:endParaRPr lang="en-US" sz="1600" dirty="0"/>
          </a:p>
          <a:p>
            <a:r>
              <a:rPr lang="en-US" dirty="0"/>
              <a:t>Participant inclusion/exclusion criteria </a:t>
            </a:r>
            <a:endParaRPr lang="en-US" sz="1600" dirty="0"/>
          </a:p>
          <a:p>
            <a:r>
              <a:rPr lang="en-US" dirty="0"/>
              <a:t>What constructs will you analyze and how will you operationally define them? </a:t>
            </a:r>
          </a:p>
          <a:p>
            <a:r>
              <a:rPr lang="en-US" dirty="0"/>
              <a:t>What variables will you analyze</a:t>
            </a:r>
          </a:p>
          <a:p>
            <a:r>
              <a:rPr lang="en-US" dirty="0"/>
              <a:t>What measurement tools will you use (if any)? </a:t>
            </a:r>
            <a:endParaRPr lang="en-US" sz="1600" dirty="0"/>
          </a:p>
          <a:p>
            <a:r>
              <a:rPr lang="en-US" dirty="0"/>
              <a:t>Reliability and validity </a:t>
            </a:r>
            <a:endParaRPr lang="en-US" sz="1600" dirty="0"/>
          </a:p>
          <a:p>
            <a:r>
              <a:rPr lang="en-US" dirty="0"/>
              <a:t>What will you actually DO (procedures) to collect your data? </a:t>
            </a:r>
            <a:endParaRPr lang="en-US" sz="1600" dirty="0"/>
          </a:p>
          <a:p>
            <a:r>
              <a:rPr lang="en-US" dirty="0"/>
              <a:t>How will you analyze your data? </a:t>
            </a:r>
          </a:p>
        </p:txBody>
      </p:sp>
    </p:spTree>
    <p:extLst>
      <p:ext uri="{BB962C8B-B14F-4D97-AF65-F5344CB8AC3E}">
        <p14:creationId xmlns:p14="http://schemas.microsoft.com/office/powerpoint/2010/main" val="321207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CC21-8166-3741-942C-744D548A6BEE}"/>
              </a:ext>
            </a:extLst>
          </p:cNvPr>
          <p:cNvSpPr>
            <a:spLocks noGrp="1"/>
          </p:cNvSpPr>
          <p:nvPr>
            <p:ph type="title"/>
          </p:nvPr>
        </p:nvSpPr>
        <p:spPr/>
        <p:txBody>
          <a:bodyPr/>
          <a:lstStyle/>
          <a:p>
            <a:r>
              <a:rPr lang="en-US" dirty="0"/>
              <a:t>Required Sections</a:t>
            </a:r>
          </a:p>
        </p:txBody>
      </p:sp>
      <p:sp>
        <p:nvSpPr>
          <p:cNvPr id="3" name="Content Placeholder 2">
            <a:extLst>
              <a:ext uri="{FF2B5EF4-FFF2-40B4-BE49-F238E27FC236}">
                <a16:creationId xmlns:a16="http://schemas.microsoft.com/office/drawing/2014/main" id="{AA7B3D88-C86A-5446-B3BB-9D72DEB73582}"/>
              </a:ext>
            </a:extLst>
          </p:cNvPr>
          <p:cNvSpPr>
            <a:spLocks noGrp="1"/>
          </p:cNvSpPr>
          <p:nvPr>
            <p:ph idx="1"/>
          </p:nvPr>
        </p:nvSpPr>
        <p:spPr/>
        <p:txBody>
          <a:bodyPr/>
          <a:lstStyle/>
          <a:p>
            <a:r>
              <a:rPr lang="en-US" dirty="0"/>
              <a:t>Introduction  --  NO HEADER</a:t>
            </a:r>
          </a:p>
          <a:p>
            <a:r>
              <a:rPr lang="en-US" dirty="0"/>
              <a:t>Participants</a:t>
            </a:r>
          </a:p>
          <a:p>
            <a:r>
              <a:rPr lang="en-US" dirty="0"/>
              <a:t>Procedures</a:t>
            </a:r>
          </a:p>
          <a:p>
            <a:r>
              <a:rPr lang="en-US" dirty="0"/>
              <a:t>Measures</a:t>
            </a:r>
          </a:p>
          <a:p>
            <a:r>
              <a:rPr lang="en-US" dirty="0"/>
              <a:t>Analysis</a:t>
            </a:r>
          </a:p>
          <a:p>
            <a:r>
              <a:rPr lang="en-US" dirty="0"/>
              <a:t>We’ll discuss each section today</a:t>
            </a:r>
          </a:p>
        </p:txBody>
      </p:sp>
    </p:spTree>
    <p:extLst>
      <p:ext uri="{BB962C8B-B14F-4D97-AF65-F5344CB8AC3E}">
        <p14:creationId xmlns:p14="http://schemas.microsoft.com/office/powerpoint/2010/main" val="13885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9412-5430-D145-8C09-DFF932B8A3C8}"/>
              </a:ext>
            </a:extLst>
          </p:cNvPr>
          <p:cNvSpPr>
            <a:spLocks noGrp="1"/>
          </p:cNvSpPr>
          <p:nvPr>
            <p:ph type="title"/>
          </p:nvPr>
        </p:nvSpPr>
        <p:spPr/>
        <p:txBody>
          <a:bodyPr/>
          <a:lstStyle/>
          <a:p>
            <a:r>
              <a:rPr lang="en-US" dirty="0"/>
              <a:t>The introduction</a:t>
            </a:r>
          </a:p>
        </p:txBody>
      </p:sp>
      <p:sp>
        <p:nvSpPr>
          <p:cNvPr id="3" name="Text Placeholder 2">
            <a:extLst>
              <a:ext uri="{FF2B5EF4-FFF2-40B4-BE49-F238E27FC236}">
                <a16:creationId xmlns:a16="http://schemas.microsoft.com/office/drawing/2014/main" id="{2A2A90D7-43C3-9B47-B635-4281E74E062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669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920C-87F9-BE49-AB69-DAB99FF953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7E8EBB4-D77F-6046-9108-E83416E61DB0}"/>
              </a:ext>
            </a:extLst>
          </p:cNvPr>
          <p:cNvSpPr>
            <a:spLocks noGrp="1"/>
          </p:cNvSpPr>
          <p:nvPr>
            <p:ph idx="1"/>
          </p:nvPr>
        </p:nvSpPr>
        <p:spPr/>
        <p:txBody>
          <a:bodyPr/>
          <a:lstStyle/>
          <a:p>
            <a:r>
              <a:rPr lang="en-US" dirty="0"/>
              <a:t>Perspective</a:t>
            </a:r>
          </a:p>
          <a:p>
            <a:pPr lvl="1"/>
            <a:r>
              <a:rPr lang="en-US" sz="1500" dirty="0"/>
              <a:t>Qualitative, quantitative, or mixed</a:t>
            </a:r>
          </a:p>
          <a:p>
            <a:r>
              <a:rPr lang="en-US" dirty="0"/>
              <a:t>High level Method</a:t>
            </a:r>
          </a:p>
          <a:p>
            <a:pPr lvl="1"/>
            <a:r>
              <a:rPr lang="en-US" dirty="0"/>
              <a:t>The general type, and subtype. </a:t>
            </a:r>
            <a:endParaRPr lang="en-US" sz="1500" dirty="0"/>
          </a:p>
          <a:p>
            <a:pPr lvl="2"/>
            <a:r>
              <a:rPr lang="en-US" dirty="0"/>
              <a:t>For example, it is not enough to indicate that you will do a case study; you should also specify the subtype, such as ethnography. </a:t>
            </a:r>
          </a:p>
          <a:p>
            <a:r>
              <a:rPr lang="en-US" dirty="0"/>
              <a:t>Context</a:t>
            </a:r>
          </a:p>
          <a:p>
            <a:pPr lvl="1"/>
            <a:r>
              <a:rPr lang="en-US" sz="1400" dirty="0"/>
              <a:t>Where and when did the study take place?</a:t>
            </a:r>
          </a:p>
          <a:p>
            <a:endParaRPr lang="en-US" dirty="0"/>
          </a:p>
        </p:txBody>
      </p:sp>
    </p:spTree>
    <p:extLst>
      <p:ext uri="{BB962C8B-B14F-4D97-AF65-F5344CB8AC3E}">
        <p14:creationId xmlns:p14="http://schemas.microsoft.com/office/powerpoint/2010/main" val="21153672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1457</TotalTime>
  <Words>2087</Words>
  <Application>Microsoft Macintosh PowerPoint</Application>
  <PresentationFormat>Widescreen</PresentationFormat>
  <Paragraphs>225</Paragraphs>
  <Slides>44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Gill Sans MT</vt:lpstr>
      <vt:lpstr>Wingdings 2</vt:lpstr>
      <vt:lpstr>Dividend</vt:lpstr>
      <vt:lpstr>Topic 9, the Methods section</vt:lpstr>
      <vt:lpstr>Starting out</vt:lpstr>
      <vt:lpstr>What is a Methods Section?</vt:lpstr>
      <vt:lpstr>Preliminary Choices</vt:lpstr>
      <vt:lpstr>Tense</vt:lpstr>
      <vt:lpstr>High Level Questions to answer</vt:lpstr>
      <vt:lpstr>Required Sections</vt:lpstr>
      <vt:lpstr>The introduction</vt:lpstr>
      <vt:lpstr>Introduction</vt:lpstr>
      <vt:lpstr>Perspective: Quantitative</vt:lpstr>
      <vt:lpstr>Perspective: Qualitative</vt:lpstr>
      <vt:lpstr>Perspective: Mixed</vt:lpstr>
      <vt:lpstr>Examples of high level Quantitative methods</vt:lpstr>
      <vt:lpstr>Examples of high level Qualitative methods</vt:lpstr>
      <vt:lpstr>Participants</vt:lpstr>
      <vt:lpstr>Elements of a Participation section</vt:lpstr>
      <vt:lpstr>How many of who or what?</vt:lpstr>
      <vt:lpstr>What type of sample?</vt:lpstr>
      <vt:lpstr>Random Samples</vt:lpstr>
      <vt:lpstr>High Level Characteristics</vt:lpstr>
      <vt:lpstr>Inclusion Characteristics</vt:lpstr>
      <vt:lpstr>Exclusion Characteristics</vt:lpstr>
      <vt:lpstr>Participants Example</vt:lpstr>
      <vt:lpstr>Procedures</vt:lpstr>
      <vt:lpstr>Procedures Section</vt:lpstr>
      <vt:lpstr>Procedures section example: Convenience sample</vt:lpstr>
      <vt:lpstr>Procedures Section Example: Stratified Random Sample</vt:lpstr>
      <vt:lpstr>Other items</vt:lpstr>
      <vt:lpstr>Procedures Section level of detail</vt:lpstr>
      <vt:lpstr>Measures</vt:lpstr>
      <vt:lpstr>Measures</vt:lpstr>
      <vt:lpstr>Why describe measures?</vt:lpstr>
      <vt:lpstr>Constructs</vt:lpstr>
      <vt:lpstr>Operationalization</vt:lpstr>
      <vt:lpstr>Existing Measures</vt:lpstr>
      <vt:lpstr>Validity and Reliability</vt:lpstr>
      <vt:lpstr>Reliability</vt:lpstr>
      <vt:lpstr>Validity</vt:lpstr>
      <vt:lpstr>Other items</vt:lpstr>
      <vt:lpstr>Measures Summary</vt:lpstr>
      <vt:lpstr>Analysis</vt:lpstr>
      <vt:lpstr>Analysis</vt:lpstr>
      <vt:lpstr>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Arnie Miles</dc:creator>
  <cp:lastModifiedBy>Arnie Miles</cp:lastModifiedBy>
  <cp:revision>5</cp:revision>
  <dcterms:created xsi:type="dcterms:W3CDTF">2020-07-09T14:53:32Z</dcterms:created>
  <dcterms:modified xsi:type="dcterms:W3CDTF">2020-07-10T15:11:20Z</dcterms:modified>
</cp:coreProperties>
</file>