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91" r:id="rId1"/>
  </p:sldMasterIdLst>
  <p:notesMasterIdLst>
    <p:notesMasterId r:id="rId37"/>
  </p:notesMasterIdLst>
  <p:handoutMasterIdLst>
    <p:handoutMasterId r:id="rId38"/>
  </p:handoutMasterIdLst>
  <p:sldIdLst>
    <p:sldId id="562" r:id="rId2"/>
    <p:sldId id="625" r:id="rId3"/>
    <p:sldId id="642" r:id="rId4"/>
    <p:sldId id="644" r:id="rId5"/>
    <p:sldId id="627" r:id="rId6"/>
    <p:sldId id="628" r:id="rId7"/>
    <p:sldId id="645" r:id="rId8"/>
    <p:sldId id="630" r:id="rId9"/>
    <p:sldId id="659" r:id="rId10"/>
    <p:sldId id="289" r:id="rId11"/>
    <p:sldId id="635" r:id="rId12"/>
    <p:sldId id="638" r:id="rId13"/>
    <p:sldId id="639" r:id="rId14"/>
    <p:sldId id="636" r:id="rId15"/>
    <p:sldId id="640" r:id="rId16"/>
    <p:sldId id="629" r:id="rId17"/>
    <p:sldId id="646" r:id="rId18"/>
    <p:sldId id="648" r:id="rId19"/>
    <p:sldId id="647" r:id="rId20"/>
    <p:sldId id="643" r:id="rId21"/>
    <p:sldId id="631" r:id="rId22"/>
    <p:sldId id="653" r:id="rId23"/>
    <p:sldId id="652" r:id="rId24"/>
    <p:sldId id="649" r:id="rId25"/>
    <p:sldId id="657" r:id="rId26"/>
    <p:sldId id="632" r:id="rId27"/>
    <p:sldId id="650" r:id="rId28"/>
    <p:sldId id="633" r:id="rId29"/>
    <p:sldId id="651" r:id="rId30"/>
    <p:sldId id="655" r:id="rId31"/>
    <p:sldId id="656" r:id="rId32"/>
    <p:sldId id="654" r:id="rId33"/>
    <p:sldId id="641" r:id="rId34"/>
    <p:sldId id="658" r:id="rId35"/>
    <p:sldId id="626" r:id="rId36"/>
  </p:sldIdLst>
  <p:sldSz cx="9144000" cy="6858000" type="letter"/>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521415D9-36F7-43E2-AB2F-B90AF26B5E84}">
      <p14:sectionLst xmlns:p14="http://schemas.microsoft.com/office/powerpoint/2010/main">
        <p14:section name="Introduction" id="{C5290806-AA01-5C4C-8CBD-E71ED180EE5B}">
          <p14:sldIdLst>
            <p14:sldId id="562"/>
            <p14:sldId id="625"/>
            <p14:sldId id="642"/>
            <p14:sldId id="644"/>
            <p14:sldId id="627"/>
            <p14:sldId id="628"/>
            <p14:sldId id="645"/>
            <p14:sldId id="630"/>
            <p14:sldId id="659"/>
            <p14:sldId id="289"/>
            <p14:sldId id="635"/>
            <p14:sldId id="638"/>
            <p14:sldId id="639"/>
            <p14:sldId id="636"/>
            <p14:sldId id="640"/>
            <p14:sldId id="629"/>
            <p14:sldId id="646"/>
            <p14:sldId id="648"/>
            <p14:sldId id="647"/>
            <p14:sldId id="643"/>
            <p14:sldId id="631"/>
            <p14:sldId id="653"/>
            <p14:sldId id="652"/>
            <p14:sldId id="649"/>
            <p14:sldId id="657"/>
            <p14:sldId id="632"/>
            <p14:sldId id="650"/>
            <p14:sldId id="633"/>
            <p14:sldId id="651"/>
            <p14:sldId id="655"/>
            <p14:sldId id="656"/>
            <p14:sldId id="654"/>
            <p14:sldId id="641"/>
            <p14:sldId id="658"/>
            <p14:sldId id="6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4"/>
    <a:srgbClr val="03224F"/>
    <a:srgbClr val="FF80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70" autoAdjust="0"/>
    <p:restoredTop sz="96305" autoAdjust="0"/>
  </p:normalViewPr>
  <p:slideViewPr>
    <p:cSldViewPr>
      <p:cViewPr varScale="1">
        <p:scale>
          <a:sx n="114" d="100"/>
          <a:sy n="114" d="100"/>
        </p:scale>
        <p:origin x="11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8706"/>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userId="9a1de5d9-ef37-4084-a3b7-42c43348f70f" providerId="ADAL" clId="{46556B82-61D2-4298-ADD8-5A1440E880E4}"/>
    <pc:docChg chg="modSld">
      <pc:chgData name="Brian" userId="9a1de5d9-ef37-4084-a3b7-42c43348f70f" providerId="ADAL" clId="{46556B82-61D2-4298-ADD8-5A1440E880E4}" dt="2020-09-01T00:28:09.404" v="232" actId="20577"/>
      <pc:docMkLst>
        <pc:docMk/>
      </pc:docMkLst>
      <pc:sldChg chg="modSp mod">
        <pc:chgData name="Brian" userId="9a1de5d9-ef37-4084-a3b7-42c43348f70f" providerId="ADAL" clId="{46556B82-61D2-4298-ADD8-5A1440E880E4}" dt="2020-08-31T23:50:57.987" v="183" actId="20577"/>
        <pc:sldMkLst>
          <pc:docMk/>
          <pc:sldMk cId="745693896" sldId="640"/>
        </pc:sldMkLst>
        <pc:spChg chg="mod">
          <ac:chgData name="Brian" userId="9a1de5d9-ef37-4084-a3b7-42c43348f70f" providerId="ADAL" clId="{46556B82-61D2-4298-ADD8-5A1440E880E4}" dt="2020-08-31T23:50:57.987" v="183" actId="20577"/>
          <ac:spMkLst>
            <pc:docMk/>
            <pc:sldMk cId="745693896" sldId="640"/>
            <ac:spMk id="6" creationId="{BF160D9A-4596-45F0-889F-D948213CA4F7}"/>
          </ac:spMkLst>
        </pc:spChg>
      </pc:sldChg>
      <pc:sldChg chg="modSp mod">
        <pc:chgData name="Brian" userId="9a1de5d9-ef37-4084-a3b7-42c43348f70f" providerId="ADAL" clId="{46556B82-61D2-4298-ADD8-5A1440E880E4}" dt="2020-09-01T00:22:05.892" v="213"/>
        <pc:sldMkLst>
          <pc:docMk/>
          <pc:sldMk cId="4085303470" sldId="644"/>
        </pc:sldMkLst>
        <pc:spChg chg="mod">
          <ac:chgData name="Brian" userId="9a1de5d9-ef37-4084-a3b7-42c43348f70f" providerId="ADAL" clId="{46556B82-61D2-4298-ADD8-5A1440E880E4}" dt="2020-09-01T00:22:05.892" v="213"/>
          <ac:spMkLst>
            <pc:docMk/>
            <pc:sldMk cId="4085303470" sldId="644"/>
            <ac:spMk id="3" creationId="{0A4B9A0E-368E-4D5D-A7BF-4ECE2E6A9C48}"/>
          </ac:spMkLst>
        </pc:spChg>
      </pc:sldChg>
      <pc:sldChg chg="modSp mod">
        <pc:chgData name="Brian" userId="9a1de5d9-ef37-4084-a3b7-42c43348f70f" providerId="ADAL" clId="{46556B82-61D2-4298-ADD8-5A1440E880E4}" dt="2020-09-01T00:28:09.404" v="232" actId="20577"/>
        <pc:sldMkLst>
          <pc:docMk/>
          <pc:sldMk cId="2374176180" sldId="645"/>
        </pc:sldMkLst>
        <pc:spChg chg="mod">
          <ac:chgData name="Brian" userId="9a1de5d9-ef37-4084-a3b7-42c43348f70f" providerId="ADAL" clId="{46556B82-61D2-4298-ADD8-5A1440E880E4}" dt="2020-09-01T00:28:09.404" v="232" actId="20577"/>
          <ac:spMkLst>
            <pc:docMk/>
            <pc:sldMk cId="2374176180" sldId="645"/>
            <ac:spMk id="3" creationId="{233D75C9-A219-489C-99D3-0A545C601572}"/>
          </ac:spMkLst>
        </pc:spChg>
      </pc:sldChg>
      <pc:sldChg chg="modSp mod">
        <pc:chgData name="Brian" userId="9a1de5d9-ef37-4084-a3b7-42c43348f70f" providerId="ADAL" clId="{46556B82-61D2-4298-ADD8-5A1440E880E4}" dt="2020-08-31T23:50:27.985" v="84" actId="20577"/>
        <pc:sldMkLst>
          <pc:docMk/>
          <pc:sldMk cId="3600689220" sldId="659"/>
        </pc:sldMkLst>
        <pc:spChg chg="mod">
          <ac:chgData name="Brian" userId="9a1de5d9-ef37-4084-a3b7-42c43348f70f" providerId="ADAL" clId="{46556B82-61D2-4298-ADD8-5A1440E880E4}" dt="2020-08-31T23:50:27.985" v="84" actId="20577"/>
          <ac:spMkLst>
            <pc:docMk/>
            <pc:sldMk cId="3600689220" sldId="659"/>
            <ac:spMk id="3" creationId="{317DEFC7-1619-4C25-B05B-4780544B3A46}"/>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76A9E8-F235-7942-BC89-8F29260E6A2D}" type="slidenum">
              <a:rPr lang="en-US" smtClean="0"/>
              <a:pPr/>
              <a:t>‹#›</a:t>
            </a:fld>
            <a:endParaRPr lang="en-US" dirty="0"/>
          </a:p>
        </p:txBody>
      </p:sp>
    </p:spTree>
    <p:extLst>
      <p:ext uri="{BB962C8B-B14F-4D97-AF65-F5344CB8AC3E}">
        <p14:creationId xmlns:p14="http://schemas.microsoft.com/office/powerpoint/2010/main" val="353658288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charset="-128"/>
                <a:cs typeface="+mn-cs"/>
              </a:defRPr>
            </a:lvl1pPr>
          </a:lstStyle>
          <a:p>
            <a:pPr>
              <a:defRPr/>
            </a:pPr>
            <a:r>
              <a:rPr lang="en-US" dirty="0"/>
              <a:t>06.04.2012</a:t>
            </a:r>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mn-cs"/>
              </a:defRPr>
            </a:lvl1pPr>
          </a:lstStyle>
          <a:p>
            <a:pPr>
              <a:defRPr/>
            </a:pPr>
            <a:r>
              <a:rPr lang="en-US" dirty="0"/>
              <a:t>Software Development with Scrum</a:t>
            </a: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charset="-128"/>
                <a:cs typeface="+mn-cs"/>
              </a:defRPr>
            </a:lvl1pPr>
          </a:lstStyle>
          <a:p>
            <a:pPr>
              <a:defRPr/>
            </a:pPr>
            <a:fld id="{161DF581-38E9-4BB7-A55C-D13ED75D8AE8}" type="slidenum">
              <a:rPr lang="en-US"/>
              <a:pPr>
                <a:defRPr/>
              </a:pPr>
              <a:t>‹#›</a:t>
            </a:fld>
            <a:endParaRPr lang="en-US" dirty="0"/>
          </a:p>
        </p:txBody>
      </p:sp>
    </p:spTree>
    <p:extLst>
      <p:ext uri="{BB962C8B-B14F-4D97-AF65-F5344CB8AC3E}">
        <p14:creationId xmlns:p14="http://schemas.microsoft.com/office/powerpoint/2010/main" val="133565449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6"/>
          <p:cNvSpPr>
            <a:spLocks noChangeArrowheads="1"/>
          </p:cNvSpPr>
          <p:nvPr/>
        </p:nvSpPr>
        <p:spPr bwMode="auto">
          <a:xfrm>
            <a:off x="3505201" y="27432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graphicFrame>
        <p:nvGraphicFramePr>
          <p:cNvPr id="5" name="Object 72"/>
          <p:cNvGraphicFramePr>
            <a:graphicFrameLocks noChangeAspect="1"/>
          </p:cNvGraphicFramePr>
          <p:nvPr userDrawn="1"/>
        </p:nvGraphicFramePr>
        <p:xfrm>
          <a:off x="-25400" y="-38100"/>
          <a:ext cx="9220200" cy="1016000"/>
        </p:xfrm>
        <a:graphic>
          <a:graphicData uri="http://schemas.openxmlformats.org/presentationml/2006/ole">
            <mc:AlternateContent xmlns:mc="http://schemas.openxmlformats.org/markup-compatibility/2006">
              <mc:Choice xmlns:v="urn:schemas-microsoft-com:vml" Requires="v">
                <p:oleObj spid="_x0000_s2050" name="CorelDRAW" r:id="rId3" imgW="10182225" imgH="1228725" progId="CorelDRAW.Graphic.9">
                  <p:embed/>
                </p:oleObj>
              </mc:Choice>
              <mc:Fallback>
                <p:oleObj name="CorelDRAW" r:id="rId3" imgW="10182225" imgH="1228725" progId="CorelDRAW.Graphic.9">
                  <p:embed/>
                  <p:pic>
                    <p:nvPicPr>
                      <p:cNvPr id="5"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 y="-38100"/>
                        <a:ext cx="9220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5"/>
          <p:cNvSpPr>
            <a:spLocks noChangeArrowheads="1"/>
          </p:cNvSpPr>
          <p:nvPr userDrawn="1"/>
        </p:nvSpPr>
        <p:spPr bwMode="auto">
          <a:xfrm>
            <a:off x="3505201" y="50546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pic>
        <p:nvPicPr>
          <p:cNvPr id="7"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4926" y="6019802"/>
            <a:ext cx="253682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8675" name="Rectangle 67"/>
          <p:cNvSpPr>
            <a:spLocks noGrp="1" noChangeArrowheads="1"/>
          </p:cNvSpPr>
          <p:nvPr>
            <p:ph type="ctrTitle" sz="quarter"/>
          </p:nvPr>
        </p:nvSpPr>
        <p:spPr>
          <a:xfrm>
            <a:off x="838200" y="1952538"/>
            <a:ext cx="7620000" cy="600164"/>
          </a:xfrm>
        </p:spPr>
        <p:txBody>
          <a:bodyPr/>
          <a:lstStyle>
            <a:lvl1pPr>
              <a:defRPr b="1">
                <a:solidFill>
                  <a:schemeClr val="tx2"/>
                </a:solidFill>
              </a:defRPr>
            </a:lvl1pPr>
          </a:lstStyle>
          <a:p>
            <a:r>
              <a:rPr lang="en-US"/>
              <a:t>Click to edit Master title style</a:t>
            </a:r>
          </a:p>
        </p:txBody>
      </p:sp>
      <p:sp>
        <p:nvSpPr>
          <p:cNvPr id="708676" name="Rectangle 68"/>
          <p:cNvSpPr>
            <a:spLocks noGrp="1" noChangeArrowheads="1"/>
          </p:cNvSpPr>
          <p:nvPr>
            <p:ph type="subTitle" sz="quarter" idx="1"/>
          </p:nvPr>
        </p:nvSpPr>
        <p:spPr>
          <a:xfrm>
            <a:off x="4021138" y="2974977"/>
            <a:ext cx="4437062" cy="2054225"/>
          </a:xfrm>
        </p:spPr>
        <p:txBody>
          <a:bodyPr/>
          <a:lstStyle>
            <a:lvl1pPr marL="0" indent="0" algn="r">
              <a:buFont typeface="Wingdings" pitchFamily="2" charset="2"/>
              <a:buNone/>
              <a:defRPr b="1" i="1"/>
            </a:lvl1pPr>
          </a:lstStyle>
          <a:p>
            <a:r>
              <a:rPr lang="en-US"/>
              <a:t>Click to edit Master subtitle style</a:t>
            </a:r>
          </a:p>
        </p:txBody>
      </p:sp>
      <p:sp>
        <p:nvSpPr>
          <p:cNvPr id="8"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dirty="0"/>
          </a:p>
        </p:txBody>
      </p:sp>
      <p:sp>
        <p:nvSpPr>
          <p:cNvPr id="9"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dirty="0"/>
          </a:p>
        </p:txBody>
      </p:sp>
      <p:sp>
        <p:nvSpPr>
          <p:cNvPr id="10" name="Rectangle 71"/>
          <p:cNvSpPr>
            <a:spLocks noGrp="1" noChangeArrowheads="1"/>
          </p:cNvSpPr>
          <p:nvPr>
            <p:ph type="sldNum" sz="quarter" idx="12"/>
          </p:nvPr>
        </p:nvSpPr>
        <p:spPr>
          <a:xfrm>
            <a:off x="6553200" y="6248400"/>
            <a:ext cx="1905000" cy="457200"/>
          </a:xfrm>
        </p:spPr>
        <p:txBody>
          <a:bodyPr/>
          <a:lstStyle>
            <a:lvl1pPr>
              <a:defRPr smtClean="0"/>
            </a:lvl1pPr>
          </a:lstStyle>
          <a:p>
            <a:pPr>
              <a:defRPr/>
            </a:pPr>
            <a:fld id="{464E91A0-CD80-48F1-BA33-80C1FBE4BF7B}" type="slidenum">
              <a:rPr lang="en-US" altLang="en-US"/>
              <a:pPr>
                <a:defRPr/>
              </a:pPr>
              <a:t>‹#›</a:t>
            </a:fld>
            <a:endParaRPr lang="en-US" altLang="en-US" dirty="0"/>
          </a:p>
        </p:txBody>
      </p:sp>
    </p:spTree>
    <p:extLst>
      <p:ext uri="{BB962C8B-B14F-4D97-AF65-F5344CB8AC3E}">
        <p14:creationId xmlns:p14="http://schemas.microsoft.com/office/powerpoint/2010/main" val="169296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D0A514D-4C31-47B5-A871-7F7E78FAAE7F}" type="slidenum">
              <a:rPr lang="en-US" altLang="en-US"/>
              <a:pPr>
                <a:defRPr/>
              </a:pPr>
              <a:t>‹#›</a:t>
            </a:fld>
            <a:endParaRPr lang="en-US" altLang="en-US" dirty="0"/>
          </a:p>
        </p:txBody>
      </p:sp>
    </p:spTree>
    <p:extLst>
      <p:ext uri="{BB962C8B-B14F-4D97-AF65-F5344CB8AC3E}">
        <p14:creationId xmlns:p14="http://schemas.microsoft.com/office/powerpoint/2010/main" val="140224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6" y="152400"/>
            <a:ext cx="692497"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1539" y="152400"/>
            <a:ext cx="5970587"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C582363-56A8-4DA7-9B8D-872AB0EDFB45}" type="slidenum">
              <a:rPr lang="en-US" altLang="en-US"/>
              <a:pPr>
                <a:defRPr/>
              </a:pPr>
              <a:t>‹#›</a:t>
            </a:fld>
            <a:endParaRPr lang="en-US" altLang="en-US" dirty="0"/>
          </a:p>
        </p:txBody>
      </p:sp>
    </p:spTree>
    <p:extLst>
      <p:ext uri="{BB962C8B-B14F-4D97-AF65-F5344CB8AC3E}">
        <p14:creationId xmlns:p14="http://schemas.microsoft.com/office/powerpoint/2010/main" val="722848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1538" y="314236"/>
            <a:ext cx="8162925" cy="600164"/>
          </a:xfrm>
        </p:spPr>
        <p:txBody>
          <a:bodyPr/>
          <a:lstStyle/>
          <a:p>
            <a:r>
              <a:rPr lang="en-US"/>
              <a:t>Click to edit Master title style</a:t>
            </a:r>
          </a:p>
        </p:txBody>
      </p:sp>
      <p:sp>
        <p:nvSpPr>
          <p:cNvPr id="3" name="Table Placeholder 2"/>
          <p:cNvSpPr>
            <a:spLocks noGrp="1"/>
          </p:cNvSpPr>
          <p:nvPr>
            <p:ph type="tbl" idx="1"/>
          </p:nvPr>
        </p:nvSpPr>
        <p:spPr>
          <a:xfrm>
            <a:off x="912814" y="1905000"/>
            <a:ext cx="8002587" cy="4191000"/>
          </a:xfrm>
        </p:spPr>
        <p:txBody>
          <a:bodyPr/>
          <a:lstStyle/>
          <a:p>
            <a:pPr lvl="0"/>
            <a:endParaRPr lang="en-US" noProof="0"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686489F-D177-405E-AA2C-ACFA5A214601}" type="slidenum">
              <a:rPr lang="en-US" altLang="en-US"/>
              <a:pPr>
                <a:defRPr/>
              </a:pPr>
              <a:t>‹#›</a:t>
            </a:fld>
            <a:endParaRPr lang="en-US" altLang="en-US" dirty="0"/>
          </a:p>
        </p:txBody>
      </p:sp>
    </p:spTree>
    <p:extLst>
      <p:ext uri="{BB962C8B-B14F-4D97-AF65-F5344CB8AC3E}">
        <p14:creationId xmlns:p14="http://schemas.microsoft.com/office/powerpoint/2010/main" val="9199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B398A58-AE87-4E44-9CD7-9B4C49A70FAD}" type="slidenum">
              <a:rPr lang="en-US" altLang="en-US"/>
              <a:pPr>
                <a:defRPr/>
              </a:pPr>
              <a:t>‹#›</a:t>
            </a:fld>
            <a:endParaRPr lang="en-US" altLang="en-US" dirty="0"/>
          </a:p>
        </p:txBody>
      </p:sp>
    </p:spTree>
    <p:extLst>
      <p:ext uri="{BB962C8B-B14F-4D97-AF65-F5344CB8AC3E}">
        <p14:creationId xmlns:p14="http://schemas.microsoft.com/office/powerpoint/2010/main" val="108338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553998"/>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9400100-3DB8-47A1-BA2D-AD86A1FF016B}" type="slidenum">
              <a:rPr lang="en-US" altLang="en-US"/>
              <a:pPr>
                <a:defRPr/>
              </a:pPr>
              <a:t>‹#›</a:t>
            </a:fld>
            <a:endParaRPr lang="en-US" altLang="en-US" dirty="0"/>
          </a:p>
        </p:txBody>
      </p:sp>
    </p:spTree>
    <p:extLst>
      <p:ext uri="{BB962C8B-B14F-4D97-AF65-F5344CB8AC3E}">
        <p14:creationId xmlns:p14="http://schemas.microsoft.com/office/powerpoint/2010/main" val="274272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2813" y="1905000"/>
            <a:ext cx="3924300"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89514" y="1905000"/>
            <a:ext cx="3925887"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E2AD635E-90DA-412A-BE73-6B3CC7669EB9}" type="slidenum">
              <a:rPr lang="en-US" altLang="en-US"/>
              <a:pPr>
                <a:defRPr/>
              </a:pPr>
              <a:t>‹#›</a:t>
            </a:fld>
            <a:endParaRPr lang="en-US" altLang="en-US" dirty="0"/>
          </a:p>
        </p:txBody>
      </p:sp>
    </p:spTree>
    <p:extLst>
      <p:ext uri="{BB962C8B-B14F-4D97-AF65-F5344CB8AC3E}">
        <p14:creationId xmlns:p14="http://schemas.microsoft.com/office/powerpoint/2010/main" val="26520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016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4C1A8920-E791-4476-9EE4-8465C5DE122C}" type="slidenum">
              <a:rPr lang="en-US" altLang="en-US"/>
              <a:pPr>
                <a:defRPr/>
              </a:pPr>
              <a:t>‹#›</a:t>
            </a:fld>
            <a:endParaRPr lang="en-US" altLang="en-US" dirty="0"/>
          </a:p>
        </p:txBody>
      </p:sp>
    </p:spTree>
    <p:extLst>
      <p:ext uri="{BB962C8B-B14F-4D97-AF65-F5344CB8AC3E}">
        <p14:creationId xmlns:p14="http://schemas.microsoft.com/office/powerpoint/2010/main" val="340747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661264E3-E960-4357-ACB0-C13B568CB581}" type="slidenum">
              <a:rPr lang="en-US" altLang="en-US"/>
              <a:pPr>
                <a:defRPr/>
              </a:pPr>
              <a:t>‹#›</a:t>
            </a:fld>
            <a:endParaRPr lang="en-US" altLang="en-US" dirty="0"/>
          </a:p>
        </p:txBody>
      </p:sp>
    </p:spTree>
    <p:extLst>
      <p:ext uri="{BB962C8B-B14F-4D97-AF65-F5344CB8AC3E}">
        <p14:creationId xmlns:p14="http://schemas.microsoft.com/office/powerpoint/2010/main" val="96029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B7CF51AE-4EC6-4435-8A68-73CB9CE9AC50}" type="slidenum">
              <a:rPr lang="en-US" altLang="en-US"/>
              <a:pPr>
                <a:defRPr/>
              </a:pPr>
              <a:t>‹#›</a:t>
            </a:fld>
            <a:endParaRPr lang="en-US" altLang="en-US" dirty="0"/>
          </a:p>
        </p:txBody>
      </p:sp>
    </p:spTree>
    <p:extLst>
      <p:ext uri="{BB962C8B-B14F-4D97-AF65-F5344CB8AC3E}">
        <p14:creationId xmlns:p14="http://schemas.microsoft.com/office/powerpoint/2010/main" val="418925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11935"/>
            <a:ext cx="3008313" cy="323165"/>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6E11DAE-0C04-43AF-83F3-37095AEBF067}" type="slidenum">
              <a:rPr lang="en-US" altLang="en-US"/>
              <a:pPr>
                <a:defRPr/>
              </a:pPr>
              <a:t>‹#›</a:t>
            </a:fld>
            <a:endParaRPr lang="en-US" altLang="en-US" dirty="0"/>
          </a:p>
        </p:txBody>
      </p:sp>
    </p:spTree>
    <p:extLst>
      <p:ext uri="{BB962C8B-B14F-4D97-AF65-F5344CB8AC3E}">
        <p14:creationId xmlns:p14="http://schemas.microsoft.com/office/powerpoint/2010/main" val="47137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44173"/>
            <a:ext cx="5486400" cy="323165"/>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8F7587F-D9F2-44B3-81A9-84E4C689516B}" type="slidenum">
              <a:rPr lang="en-US" altLang="en-US"/>
              <a:pPr>
                <a:defRPr/>
              </a:pPr>
              <a:t>‹#›</a:t>
            </a:fld>
            <a:endParaRPr lang="en-US" altLang="en-US" dirty="0"/>
          </a:p>
        </p:txBody>
      </p:sp>
    </p:spTree>
    <p:extLst>
      <p:ext uri="{BB962C8B-B14F-4D97-AF65-F5344CB8AC3E}">
        <p14:creationId xmlns:p14="http://schemas.microsoft.com/office/powerpoint/2010/main" val="306128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1"/>
          <p:cNvGraphicFramePr>
            <a:graphicFrameLocks noChangeAspect="1"/>
          </p:cNvGraphicFramePr>
          <p:nvPr userDrawn="1"/>
        </p:nvGraphicFramePr>
        <p:xfrm>
          <a:off x="-38100" y="-25400"/>
          <a:ext cx="9220200" cy="1016000"/>
        </p:xfrm>
        <a:graphic>
          <a:graphicData uri="http://schemas.openxmlformats.org/presentationml/2006/ole">
            <mc:AlternateContent xmlns:mc="http://schemas.openxmlformats.org/markup-compatibility/2006">
              <mc:Choice xmlns:v="urn:schemas-microsoft-com:vml" Requires="v">
                <p:oleObj spid="_x0000_s1026" name="CorelDRAW" r:id="rId15" imgW="10182225" imgH="1228725" progId="CorelDRAW.Graphic.9">
                  <p:embed/>
                </p:oleObj>
              </mc:Choice>
              <mc:Fallback>
                <p:oleObj name="CorelDRAW" r:id="rId15" imgW="10182225" imgH="1228725" progId="CorelDRAW.Graphic.9">
                  <p:embed/>
                  <p:pic>
                    <p:nvPicPr>
                      <p:cNvPr id="1026" name="Object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 y="-25400"/>
                        <a:ext cx="9220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65"/>
          <p:cNvSpPr>
            <a:spLocks noGrp="1" noChangeArrowheads="1"/>
          </p:cNvSpPr>
          <p:nvPr>
            <p:ph type="title"/>
          </p:nvPr>
        </p:nvSpPr>
        <p:spPr bwMode="auto">
          <a:xfrm>
            <a:off x="871538" y="314236"/>
            <a:ext cx="816292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66"/>
          <p:cNvSpPr>
            <a:spLocks noGrp="1" noChangeArrowheads="1"/>
          </p:cNvSpPr>
          <p:nvPr>
            <p:ph type="body" idx="1"/>
          </p:nvPr>
        </p:nvSpPr>
        <p:spPr bwMode="auto">
          <a:xfrm>
            <a:off x="571500" y="1158875"/>
            <a:ext cx="8002587"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07651"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50">
                <a:latin typeface="+mn-lt"/>
              </a:defRPr>
            </a:lvl1pPr>
          </a:lstStyle>
          <a:p>
            <a:pPr>
              <a:defRPr/>
            </a:pPr>
            <a:endParaRPr lang="en-US" dirty="0"/>
          </a:p>
        </p:txBody>
      </p:sp>
      <p:sp>
        <p:nvSpPr>
          <p:cNvPr id="707652"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50">
                <a:latin typeface="+mn-lt"/>
              </a:defRPr>
            </a:lvl1pPr>
          </a:lstStyle>
          <a:p>
            <a:pPr>
              <a:defRPr/>
            </a:pPr>
            <a:endParaRPr lang="en-US" dirty="0"/>
          </a:p>
        </p:txBody>
      </p:sp>
      <p:sp>
        <p:nvSpPr>
          <p:cNvPr id="707653"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smtClean="0">
                <a:latin typeface="Arial" panose="020B0604020202020204" pitchFamily="34" charset="0"/>
              </a:defRPr>
            </a:lvl1pPr>
          </a:lstStyle>
          <a:p>
            <a:pPr>
              <a:defRPr/>
            </a:pPr>
            <a:fld id="{5985213F-3062-4AFF-B27B-949CD6E1BFF9}" type="slidenum">
              <a:rPr lang="en-US" altLang="en-US"/>
              <a:pPr>
                <a:defRPr/>
              </a:pPr>
              <a:t>‹#›</a:t>
            </a:fld>
            <a:endParaRPr lang="en-US" altLang="en-US" dirty="0"/>
          </a:p>
        </p:txBody>
      </p:sp>
      <p:sp>
        <p:nvSpPr>
          <p:cNvPr id="1033" name="Rectangle 72"/>
          <p:cNvSpPr>
            <a:spLocks noChangeArrowheads="1"/>
          </p:cNvSpPr>
          <p:nvPr userDrawn="1"/>
        </p:nvSpPr>
        <p:spPr bwMode="auto">
          <a:xfrm>
            <a:off x="0" y="977900"/>
            <a:ext cx="533400" cy="5194300"/>
          </a:xfrm>
          <a:prstGeom prst="rect">
            <a:avLst/>
          </a:prstGeom>
          <a:solidFill>
            <a:srgbClr val="EBF0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defRPr/>
            </a:pPr>
            <a:endParaRPr lang="en-US" altLang="en-US" sz="1800" dirty="0"/>
          </a:p>
        </p:txBody>
      </p:sp>
      <p:pic>
        <p:nvPicPr>
          <p:cNvPr id="2" name="Picture 4"/>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34925" y="6340475"/>
            <a:ext cx="148431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494110"/>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hdr="0" ftr="0" dt="0"/>
  <p:txStyles>
    <p:title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p:titleStyle>
    <p:bodyStyle>
      <a:lvl1pPr marL="257175" indent="-257175" algn="l" rtl="0" eaLnBrk="0" fontAlgn="base" hangingPunct="0">
        <a:spcBef>
          <a:spcPct val="0"/>
        </a:spcBef>
        <a:spcAft>
          <a:spcPct val="0"/>
        </a:spcAft>
        <a:buClr>
          <a:schemeClr val="folHlink"/>
        </a:buClr>
        <a:buSzPct val="75000"/>
        <a:buFont typeface="Wingdings" panose="05000000000000000000" pitchFamily="2" charset="2"/>
        <a:buChar char="n"/>
        <a:defRPr sz="1800">
          <a:solidFill>
            <a:schemeClr val="tx1"/>
          </a:solidFill>
          <a:latin typeface="+mn-lt"/>
          <a:ea typeface="+mn-ea"/>
          <a:cs typeface="+mn-cs"/>
        </a:defRPr>
      </a:lvl1pPr>
      <a:lvl2pPr marL="557213" indent="-214313" algn="l" rtl="0" eaLnBrk="0" fontAlgn="base" hangingPunct="0">
        <a:spcBef>
          <a:spcPct val="0"/>
        </a:spcBef>
        <a:spcAft>
          <a:spcPct val="0"/>
        </a:spcAft>
        <a:buClr>
          <a:schemeClr val="folHlink"/>
        </a:buClr>
        <a:buSzPct val="70000"/>
        <a:buFont typeface="Wingdings" panose="05000000000000000000" pitchFamily="2" charset="2"/>
        <a:buChar char="n"/>
        <a:defRPr sz="1500">
          <a:solidFill>
            <a:schemeClr val="tx1"/>
          </a:solidFill>
          <a:latin typeface="+mn-lt"/>
        </a:defRPr>
      </a:lvl2pPr>
      <a:lvl3pPr marL="857250" indent="-171450" algn="l" rtl="0" eaLnBrk="0" fontAlgn="base" hangingPunct="0">
        <a:spcBef>
          <a:spcPct val="0"/>
        </a:spcBef>
        <a:spcAft>
          <a:spcPct val="0"/>
        </a:spcAft>
        <a:buClr>
          <a:schemeClr val="tx2"/>
        </a:buClr>
        <a:buChar char="•"/>
        <a:defRPr sz="1500">
          <a:solidFill>
            <a:schemeClr val="tx1"/>
          </a:solidFill>
          <a:latin typeface="+mn-lt"/>
        </a:defRPr>
      </a:lvl3pPr>
      <a:lvl4pPr marL="1200150" indent="-171450" algn="l" rtl="0" eaLnBrk="0" fontAlgn="base" hangingPunct="0">
        <a:spcBef>
          <a:spcPct val="0"/>
        </a:spcBef>
        <a:spcAft>
          <a:spcPct val="0"/>
        </a:spcAft>
        <a:buClr>
          <a:schemeClr val="hlink"/>
        </a:buClr>
        <a:buChar char="•"/>
        <a:defRPr sz="1500">
          <a:solidFill>
            <a:schemeClr val="tx1"/>
          </a:solidFill>
          <a:latin typeface="+mn-lt"/>
        </a:defRPr>
      </a:lvl4pPr>
      <a:lvl5pPr marL="1543050" indent="-171450" algn="l" rtl="0" eaLnBrk="0" fontAlgn="base" hangingPunct="0">
        <a:spcBef>
          <a:spcPct val="0"/>
        </a:spcBef>
        <a:spcAft>
          <a:spcPct val="0"/>
        </a:spcAft>
        <a:buClr>
          <a:schemeClr val="tx1"/>
        </a:buClr>
        <a:buSzPct val="85000"/>
        <a:buChar char="•"/>
        <a:defRPr sz="1500">
          <a:solidFill>
            <a:schemeClr val="tx1"/>
          </a:solidFill>
          <a:latin typeface="+mn-lt"/>
        </a:defRPr>
      </a:lvl5pPr>
      <a:lvl6pPr marL="1885950" indent="-171450" algn="l" rtl="0" fontAlgn="base">
        <a:spcBef>
          <a:spcPct val="0"/>
        </a:spcBef>
        <a:spcAft>
          <a:spcPct val="0"/>
        </a:spcAft>
        <a:buClr>
          <a:schemeClr val="tx1"/>
        </a:buClr>
        <a:buSzPct val="85000"/>
        <a:buChar char="•"/>
        <a:defRPr>
          <a:solidFill>
            <a:schemeClr val="tx1"/>
          </a:solidFill>
          <a:latin typeface="+mn-lt"/>
        </a:defRPr>
      </a:lvl6pPr>
      <a:lvl7pPr marL="2228850" indent="-171450" algn="l" rtl="0" fontAlgn="base">
        <a:spcBef>
          <a:spcPct val="0"/>
        </a:spcBef>
        <a:spcAft>
          <a:spcPct val="0"/>
        </a:spcAft>
        <a:buClr>
          <a:schemeClr val="tx1"/>
        </a:buClr>
        <a:buSzPct val="85000"/>
        <a:buChar char="•"/>
        <a:defRPr>
          <a:solidFill>
            <a:schemeClr val="tx1"/>
          </a:solidFill>
          <a:latin typeface="+mn-lt"/>
        </a:defRPr>
      </a:lvl7pPr>
      <a:lvl8pPr marL="2571750" indent="-171450" algn="l" rtl="0" fontAlgn="base">
        <a:spcBef>
          <a:spcPct val="0"/>
        </a:spcBef>
        <a:spcAft>
          <a:spcPct val="0"/>
        </a:spcAft>
        <a:buClr>
          <a:schemeClr val="tx1"/>
        </a:buClr>
        <a:buSzPct val="85000"/>
        <a:buChar char="•"/>
        <a:defRPr>
          <a:solidFill>
            <a:schemeClr val="tx1"/>
          </a:solidFill>
          <a:latin typeface="+mn-lt"/>
        </a:defRPr>
      </a:lvl8pPr>
      <a:lvl9pPr marL="2914650" indent="-171450" algn="l" rtl="0" fontAlgn="base">
        <a:spcBef>
          <a:spcPct val="0"/>
        </a:spcBef>
        <a:spcAft>
          <a:spcPct val="0"/>
        </a:spcAft>
        <a:buClr>
          <a:schemeClr val="tx1"/>
        </a:buClr>
        <a:buSzPct val="85000"/>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iVaFVa7HYj4&amp;feature=emb_log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rello.com/b/l5HInL6x/570-sampl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X6ObCFZlfFk&amp;feature=emb_log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G-BshQ0OYyo&amp;feature=emb_logo"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Iw-DwGGgAGk?feature=oemb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tZb5G4GXNLI&amp;feature=emb_logo"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_D07r_II-4I" TargetMode="External"/><Relationship Id="rId2" Type="http://schemas.openxmlformats.org/officeDocument/2006/relationships/hyperlink" Target="https://hbr.org/1986/01/the-new-new-product-development-game" TargetMode="External"/><Relationship Id="rId1" Type="http://schemas.openxmlformats.org/officeDocument/2006/relationships/slideLayout" Target="../slideLayouts/slideLayout2.xml"/><Relationship Id="rId5" Type="http://schemas.openxmlformats.org/officeDocument/2006/relationships/hyperlink" Target="https://www.youtube.com/watch?v=k7ulRVzh5W8" TargetMode="External"/><Relationship Id="rId4" Type="http://schemas.openxmlformats.org/officeDocument/2006/relationships/hyperlink" Target="https://www.youtube.com/watch?v=ReXisWaK6L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8eqhuPHS45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normAutofit fontScale="90000"/>
          </a:bodyPr>
          <a:lstStyle/>
          <a:p>
            <a:r>
              <a:rPr lang="en-US" dirty="0"/>
              <a:t>Course Introduction and Agile Overview</a:t>
            </a:r>
          </a:p>
        </p:txBody>
      </p:sp>
      <p:sp>
        <p:nvSpPr>
          <p:cNvPr id="5" name="Subtitle 4"/>
          <p:cNvSpPr>
            <a:spLocks noGrp="1"/>
          </p:cNvSpPr>
          <p:nvPr>
            <p:ph type="subTitle" sz="quarter"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5C2EB805-1FDC-4CA5-B16C-73331E038069}" type="slidenum">
              <a:rPr lang="en-US" smtClean="0">
                <a:solidFill>
                  <a:prstClr val="black">
                    <a:tint val="75000"/>
                  </a:prstClr>
                </a:solidFill>
              </a:rPr>
              <a:pPr>
                <a:defRPr/>
              </a:pPr>
              <a:t>1</a:t>
            </a:fld>
            <a:endParaRPr lang="en-US" dirty="0">
              <a:solidFill>
                <a:prstClr val="black">
                  <a:tint val="75000"/>
                </a:prstClr>
              </a:solidFill>
            </a:endParaRPr>
          </a:p>
        </p:txBody>
      </p:sp>
    </p:spTree>
    <p:extLst>
      <p:ext uri="{BB962C8B-B14F-4D97-AF65-F5344CB8AC3E}">
        <p14:creationId xmlns:p14="http://schemas.microsoft.com/office/powerpoint/2010/main" val="55331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158875"/>
            <a:ext cx="8002587" cy="4732805"/>
          </a:xfrm>
        </p:spPr>
        <p:txBody>
          <a:bodyPr/>
          <a:lstStyle/>
          <a:p>
            <a:pPr marL="0" indent="0" algn="ctr">
              <a:buNone/>
            </a:pPr>
            <a:r>
              <a:rPr lang="en-US" sz="1500" dirty="0">
                <a:latin typeface="Calibri" panose="020F0502020204030204" pitchFamily="34" charset="0"/>
              </a:rPr>
              <a:t>Agile Manifesto </a:t>
            </a:r>
          </a:p>
          <a:p>
            <a:pPr marL="0" indent="0" algn="ctr">
              <a:buNone/>
            </a:pPr>
            <a:r>
              <a:rPr lang="en-US" sz="1500" dirty="0">
                <a:latin typeface="Calibri" panose="020F0502020204030204" pitchFamily="34" charset="0"/>
                <a:hlinkClick r:id="rId2"/>
              </a:rPr>
              <a:t>www.agilemanifesto.org</a:t>
            </a:r>
            <a:endParaRPr lang="en-US" sz="1500" dirty="0">
              <a:latin typeface="Calibri" panose="020F0502020204030204" pitchFamily="34" charset="0"/>
            </a:endParaRPr>
          </a:p>
          <a:p>
            <a:pPr marL="0" indent="0" algn="ctr">
              <a:buNone/>
            </a:pPr>
            <a:r>
              <a:rPr lang="en-US" sz="1500" dirty="0">
                <a:latin typeface="Calibri" panose="020F0502020204030204" pitchFamily="34" charset="0"/>
              </a:rPr>
              <a:t> </a:t>
            </a:r>
          </a:p>
          <a:p>
            <a:pPr marL="0" indent="0">
              <a:buNone/>
            </a:pPr>
            <a:r>
              <a:rPr lang="en-US" sz="1500" dirty="0">
                <a:latin typeface="Calibri" panose="020F0502020204030204" pitchFamily="34" charset="0"/>
              </a:rPr>
              <a:t>We are uncovering better ways of developing software by doing it and helping others do it. Through this work we have come to value:</a:t>
            </a: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r>
              <a:rPr lang="en-US" sz="1500" dirty="0">
                <a:latin typeface="Calibri" panose="020F0502020204030204" pitchFamily="34" charset="0"/>
              </a:rPr>
              <a:t>1</a:t>
            </a: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r>
              <a:rPr lang="en-US" sz="1500" dirty="0">
                <a:latin typeface="Calibri" panose="020F0502020204030204" pitchFamily="34" charset="0"/>
              </a:rPr>
              <a:t>2</a:t>
            </a:r>
          </a:p>
          <a:p>
            <a:pPr marL="0" indent="0">
              <a:buNone/>
            </a:pPr>
            <a:endParaRPr lang="en-US" sz="1500" dirty="0">
              <a:latin typeface="Calibri" panose="020F0502020204030204" pitchFamily="34" charset="0"/>
            </a:endParaRPr>
          </a:p>
          <a:p>
            <a:pPr marL="0" indent="0">
              <a:buNone/>
            </a:pPr>
            <a:r>
              <a:rPr lang="en-US" sz="1500" dirty="0">
                <a:latin typeface="Calibri" panose="020F0502020204030204" pitchFamily="34" charset="0"/>
              </a:rPr>
              <a:t>3</a:t>
            </a: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r>
              <a:rPr lang="en-US" sz="1500" dirty="0">
                <a:latin typeface="Calibri" panose="020F0502020204030204" pitchFamily="34" charset="0"/>
              </a:rPr>
              <a:t>4</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0B398A58-AE87-4E44-9CD7-9B4C49A70FAD}" type="slidenum">
              <a:rPr lang="en-US" altLang="en-US">
                <a:solidFill>
                  <a:srgbClr val="000000"/>
                </a:solidFill>
                <a:ea typeface="ＭＳ Ｐゴシック"/>
              </a:rPr>
              <a:pPr fontAlgn="base">
                <a:spcBef>
                  <a:spcPct val="0"/>
                </a:spcBef>
                <a:spcAft>
                  <a:spcPct val="0"/>
                </a:spcAft>
                <a:defRPr/>
              </a:pPr>
              <a:t>10</a:t>
            </a:fld>
            <a:endParaRPr lang="en-US" altLang="en-US" dirty="0">
              <a:solidFill>
                <a:srgbClr val="000000"/>
              </a:solidFill>
              <a:ea typeface="ＭＳ Ｐゴシック"/>
            </a:endParaRPr>
          </a:p>
        </p:txBody>
      </p:sp>
      <p:grpSp>
        <p:nvGrpSpPr>
          <p:cNvPr id="29" name="Group 3">
            <a:extLst>
              <a:ext uri="{FF2B5EF4-FFF2-40B4-BE49-F238E27FC236}">
                <a16:creationId xmlns:a16="http://schemas.microsoft.com/office/drawing/2014/main" id="{66EBC2B8-8598-478A-8EE5-D9D527DA8256}"/>
              </a:ext>
            </a:extLst>
          </p:cNvPr>
          <p:cNvGrpSpPr>
            <a:grpSpLocks/>
          </p:cNvGrpSpPr>
          <p:nvPr/>
        </p:nvGrpSpPr>
        <p:grpSpPr bwMode="auto">
          <a:xfrm>
            <a:off x="1135856" y="2974285"/>
            <a:ext cx="6557031" cy="2917395"/>
            <a:chOff x="841251" y="2412876"/>
            <a:chExt cx="4953000" cy="3644376"/>
          </a:xfrm>
        </p:grpSpPr>
        <p:grpSp>
          <p:nvGrpSpPr>
            <p:cNvPr id="30" name="Group 3">
              <a:extLst>
                <a:ext uri="{FF2B5EF4-FFF2-40B4-BE49-F238E27FC236}">
                  <a16:creationId xmlns:a16="http://schemas.microsoft.com/office/drawing/2014/main" id="{4C3C006E-105D-4A6D-9A60-48290855F834}"/>
                </a:ext>
              </a:extLst>
            </p:cNvPr>
            <p:cNvGrpSpPr>
              <a:grpSpLocks noChangeAspect="1"/>
            </p:cNvGrpSpPr>
            <p:nvPr/>
          </p:nvGrpSpPr>
          <p:grpSpPr bwMode="auto">
            <a:xfrm>
              <a:off x="1223108" y="2412876"/>
              <a:ext cx="4442679" cy="2592288"/>
              <a:chOff x="1721" y="1437"/>
              <a:chExt cx="6840" cy="4320"/>
            </a:xfrm>
          </p:grpSpPr>
          <p:sp>
            <p:nvSpPr>
              <p:cNvPr id="32" name="AutoShape 4">
                <a:extLst>
                  <a:ext uri="{FF2B5EF4-FFF2-40B4-BE49-F238E27FC236}">
                    <a16:creationId xmlns:a16="http://schemas.microsoft.com/office/drawing/2014/main" id="{ABFEEFA4-2212-4E45-8321-20E2430067E3}"/>
                  </a:ext>
                </a:extLst>
              </p:cNvPr>
              <p:cNvSpPr>
                <a:spLocks noChangeAspect="1" noChangeArrowheads="1"/>
              </p:cNvSpPr>
              <p:nvPr/>
            </p:nvSpPr>
            <p:spPr bwMode="auto">
              <a:xfrm>
                <a:off x="1721" y="1437"/>
                <a:ext cx="684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500">
                  <a:latin typeface="Calibri" panose="020F0502020204030204" pitchFamily="34" charset="0"/>
                </a:endParaRPr>
              </a:p>
            </p:txBody>
          </p:sp>
          <p:sp>
            <p:nvSpPr>
              <p:cNvPr id="33" name="Rectangle 5">
                <a:extLst>
                  <a:ext uri="{FF2B5EF4-FFF2-40B4-BE49-F238E27FC236}">
                    <a16:creationId xmlns:a16="http://schemas.microsoft.com/office/drawing/2014/main" id="{9CF89D45-7740-4468-8C9F-701B770AF738}"/>
                  </a:ext>
                </a:extLst>
              </p:cNvPr>
              <p:cNvSpPr>
                <a:spLocks/>
              </p:cNvSpPr>
              <p:nvPr/>
            </p:nvSpPr>
            <p:spPr bwMode="auto">
              <a:xfrm>
                <a:off x="5862" y="1437"/>
                <a:ext cx="2558" cy="890"/>
              </a:xfrm>
              <a:prstGeom prst="rect">
                <a:avLst/>
              </a:prstGeom>
              <a:solidFill>
                <a:srgbClr val="7B7D81"/>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solidFill>
                      <a:srgbClr val="FFFFFF"/>
                    </a:solidFill>
                    <a:latin typeface="Calibri" panose="020F0502020204030204" pitchFamily="34" charset="0"/>
                  </a:rPr>
                  <a:t>Processes and </a:t>
                </a:r>
              </a:p>
              <a:p>
                <a:pPr algn="ctr" fontAlgn="auto">
                  <a:spcBef>
                    <a:spcPts val="0"/>
                  </a:spcBef>
                  <a:spcAft>
                    <a:spcPts val="0"/>
                  </a:spcAft>
                  <a:defRPr/>
                </a:pPr>
                <a:r>
                  <a:rPr lang="en-US" sz="1500" dirty="0">
                    <a:solidFill>
                      <a:srgbClr val="FFFFFF"/>
                    </a:solidFill>
                    <a:latin typeface="Calibri" panose="020F0502020204030204" pitchFamily="34" charset="0"/>
                  </a:rPr>
                  <a:t>tools</a:t>
                </a:r>
                <a:endParaRPr lang="pt-BR" sz="1500" dirty="0">
                  <a:latin typeface="Calibri" panose="020F0502020204030204" pitchFamily="34" charset="0"/>
                </a:endParaRPr>
              </a:p>
            </p:txBody>
          </p:sp>
          <p:sp>
            <p:nvSpPr>
              <p:cNvPr id="34" name="Rectangle 6">
                <a:extLst>
                  <a:ext uri="{FF2B5EF4-FFF2-40B4-BE49-F238E27FC236}">
                    <a16:creationId xmlns:a16="http://schemas.microsoft.com/office/drawing/2014/main" id="{B3059059-AA18-4F32-939F-04804392C6BF}"/>
                  </a:ext>
                </a:extLst>
              </p:cNvPr>
              <p:cNvSpPr>
                <a:spLocks/>
              </p:cNvSpPr>
              <p:nvPr/>
            </p:nvSpPr>
            <p:spPr bwMode="auto">
              <a:xfrm>
                <a:off x="1721" y="1437"/>
                <a:ext cx="2560" cy="890"/>
              </a:xfrm>
              <a:prstGeom prst="rect">
                <a:avLst/>
              </a:prstGeom>
              <a:solidFill>
                <a:schemeClr val="accent6"/>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latin typeface="Calibri" panose="020F0502020204030204" pitchFamily="34" charset="0"/>
                  </a:rPr>
                  <a:t>Individuals and interactions</a:t>
                </a:r>
                <a:endParaRPr lang="pt-BR" sz="1500" dirty="0">
                  <a:latin typeface="Calibri" panose="020F0502020204030204" pitchFamily="34" charset="0"/>
                </a:endParaRPr>
              </a:p>
            </p:txBody>
          </p:sp>
          <p:sp>
            <p:nvSpPr>
              <p:cNvPr id="35" name="Rectangle 7">
                <a:extLst>
                  <a:ext uri="{FF2B5EF4-FFF2-40B4-BE49-F238E27FC236}">
                    <a16:creationId xmlns:a16="http://schemas.microsoft.com/office/drawing/2014/main" id="{7287CC04-8A34-4AEB-A992-0151479A01AA}"/>
                  </a:ext>
                </a:extLst>
              </p:cNvPr>
              <p:cNvSpPr>
                <a:spLocks/>
              </p:cNvSpPr>
              <p:nvPr/>
            </p:nvSpPr>
            <p:spPr bwMode="auto">
              <a:xfrm>
                <a:off x="5862" y="4867"/>
                <a:ext cx="2558" cy="890"/>
              </a:xfrm>
              <a:prstGeom prst="rect">
                <a:avLst/>
              </a:prstGeom>
              <a:solidFill>
                <a:srgbClr val="7B7D81"/>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solidFill>
                      <a:srgbClr val="FFFFFF"/>
                    </a:solidFill>
                    <a:latin typeface="Calibri" panose="020F0502020204030204" pitchFamily="34" charset="0"/>
                  </a:rPr>
                  <a:t>Following a plan</a:t>
                </a:r>
                <a:endParaRPr lang="pt-BR" sz="1500" dirty="0">
                  <a:latin typeface="Calibri" panose="020F0502020204030204" pitchFamily="34" charset="0"/>
                </a:endParaRPr>
              </a:p>
            </p:txBody>
          </p:sp>
          <p:sp>
            <p:nvSpPr>
              <p:cNvPr id="36" name="Rectangle 8">
                <a:extLst>
                  <a:ext uri="{FF2B5EF4-FFF2-40B4-BE49-F238E27FC236}">
                    <a16:creationId xmlns:a16="http://schemas.microsoft.com/office/drawing/2014/main" id="{420D62FA-2C70-404B-B036-8B1BE5391C04}"/>
                  </a:ext>
                </a:extLst>
              </p:cNvPr>
              <p:cNvSpPr>
                <a:spLocks/>
              </p:cNvSpPr>
              <p:nvPr/>
            </p:nvSpPr>
            <p:spPr bwMode="auto">
              <a:xfrm>
                <a:off x="1744" y="4867"/>
                <a:ext cx="2560" cy="890"/>
              </a:xfrm>
              <a:prstGeom prst="rect">
                <a:avLst/>
              </a:prstGeom>
              <a:solidFill>
                <a:schemeClr val="accent6"/>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latin typeface="Calibri" panose="020F0502020204030204" pitchFamily="34" charset="0"/>
                  </a:rPr>
                  <a:t>Responding</a:t>
                </a:r>
                <a:r>
                  <a:rPr lang="en-US" sz="1500" dirty="0">
                    <a:solidFill>
                      <a:srgbClr val="FFFFFF"/>
                    </a:solidFill>
                    <a:latin typeface="Calibri" panose="020F0502020204030204" pitchFamily="34" charset="0"/>
                  </a:rPr>
                  <a:t> </a:t>
                </a:r>
                <a:r>
                  <a:rPr lang="en-US" sz="1500" dirty="0">
                    <a:latin typeface="Calibri" panose="020F0502020204030204" pitchFamily="34" charset="0"/>
                  </a:rPr>
                  <a:t>to</a:t>
                </a:r>
                <a:r>
                  <a:rPr lang="en-US" sz="1500" dirty="0">
                    <a:solidFill>
                      <a:srgbClr val="FFFFFF"/>
                    </a:solidFill>
                    <a:latin typeface="Calibri" panose="020F0502020204030204" pitchFamily="34" charset="0"/>
                  </a:rPr>
                  <a:t> </a:t>
                </a:r>
                <a:r>
                  <a:rPr lang="en-US" sz="1500" dirty="0">
                    <a:latin typeface="Calibri" panose="020F0502020204030204" pitchFamily="34" charset="0"/>
                  </a:rPr>
                  <a:t>change</a:t>
                </a:r>
                <a:endParaRPr lang="pt-BR" sz="1500" dirty="0">
                  <a:latin typeface="Calibri" panose="020F0502020204030204" pitchFamily="34" charset="0"/>
                </a:endParaRPr>
              </a:p>
            </p:txBody>
          </p:sp>
          <p:sp>
            <p:nvSpPr>
              <p:cNvPr id="37" name="Rectangle 9">
                <a:extLst>
                  <a:ext uri="{FF2B5EF4-FFF2-40B4-BE49-F238E27FC236}">
                    <a16:creationId xmlns:a16="http://schemas.microsoft.com/office/drawing/2014/main" id="{CBC633B1-B754-453D-9DD2-B117973090F4}"/>
                  </a:ext>
                </a:extLst>
              </p:cNvPr>
              <p:cNvSpPr>
                <a:spLocks/>
              </p:cNvSpPr>
              <p:nvPr/>
            </p:nvSpPr>
            <p:spPr bwMode="auto">
              <a:xfrm>
                <a:off x="5862" y="2582"/>
                <a:ext cx="2558" cy="888"/>
              </a:xfrm>
              <a:prstGeom prst="rect">
                <a:avLst/>
              </a:prstGeom>
              <a:solidFill>
                <a:srgbClr val="7B7D81"/>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solidFill>
                      <a:srgbClr val="FFFFFF"/>
                    </a:solidFill>
                    <a:latin typeface="Calibri" panose="020F0502020204030204" pitchFamily="34" charset="0"/>
                  </a:rPr>
                  <a:t>Comprehensive documentation</a:t>
                </a:r>
                <a:endParaRPr lang="pt-BR" sz="1500" dirty="0">
                  <a:latin typeface="Calibri" panose="020F0502020204030204" pitchFamily="34" charset="0"/>
                </a:endParaRPr>
              </a:p>
            </p:txBody>
          </p:sp>
          <p:sp>
            <p:nvSpPr>
              <p:cNvPr id="38" name="Rectangle 10">
                <a:extLst>
                  <a:ext uri="{FF2B5EF4-FFF2-40B4-BE49-F238E27FC236}">
                    <a16:creationId xmlns:a16="http://schemas.microsoft.com/office/drawing/2014/main" id="{8F1309BD-FA04-42CB-B4A5-89A6C05015CB}"/>
                  </a:ext>
                </a:extLst>
              </p:cNvPr>
              <p:cNvSpPr>
                <a:spLocks/>
              </p:cNvSpPr>
              <p:nvPr/>
            </p:nvSpPr>
            <p:spPr bwMode="auto">
              <a:xfrm>
                <a:off x="1736" y="2582"/>
                <a:ext cx="2554" cy="888"/>
              </a:xfrm>
              <a:prstGeom prst="rect">
                <a:avLst/>
              </a:prstGeom>
              <a:solidFill>
                <a:schemeClr val="accent6"/>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latin typeface="Calibri" panose="020F0502020204030204" pitchFamily="34" charset="0"/>
                  </a:rPr>
                  <a:t>Functional</a:t>
                </a:r>
                <a:r>
                  <a:rPr lang="en-US" sz="1800" dirty="0">
                    <a:latin typeface="Calibri" panose="020F0502020204030204" pitchFamily="34" charset="0"/>
                  </a:rPr>
                  <a:t> </a:t>
                </a:r>
              </a:p>
              <a:p>
                <a:pPr algn="ctr" fontAlgn="auto">
                  <a:spcBef>
                    <a:spcPts val="0"/>
                  </a:spcBef>
                  <a:spcAft>
                    <a:spcPts val="0"/>
                  </a:spcAft>
                  <a:defRPr/>
                </a:pPr>
                <a:r>
                  <a:rPr lang="en-US" sz="1500" dirty="0">
                    <a:latin typeface="Calibri" panose="020F0502020204030204" pitchFamily="34" charset="0"/>
                  </a:rPr>
                  <a:t>software</a:t>
                </a:r>
                <a:endParaRPr lang="pt-BR" sz="1500" dirty="0">
                  <a:latin typeface="Calibri" panose="020F0502020204030204" pitchFamily="34" charset="0"/>
                </a:endParaRPr>
              </a:p>
            </p:txBody>
          </p:sp>
          <p:sp>
            <p:nvSpPr>
              <p:cNvPr id="39" name="Rectangle 11">
                <a:extLst>
                  <a:ext uri="{FF2B5EF4-FFF2-40B4-BE49-F238E27FC236}">
                    <a16:creationId xmlns:a16="http://schemas.microsoft.com/office/drawing/2014/main" id="{32D247B3-6491-415E-AF0F-658AA600AD6F}"/>
                  </a:ext>
                </a:extLst>
              </p:cNvPr>
              <p:cNvSpPr>
                <a:spLocks/>
              </p:cNvSpPr>
              <p:nvPr/>
            </p:nvSpPr>
            <p:spPr bwMode="auto">
              <a:xfrm>
                <a:off x="5862" y="3725"/>
                <a:ext cx="2558" cy="886"/>
              </a:xfrm>
              <a:prstGeom prst="rect">
                <a:avLst/>
              </a:prstGeom>
              <a:solidFill>
                <a:srgbClr val="7B7D81"/>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solidFill>
                      <a:srgbClr val="FFFFFF"/>
                    </a:solidFill>
                    <a:latin typeface="Calibri" panose="020F0502020204030204" pitchFamily="34" charset="0"/>
                  </a:rPr>
                  <a:t>Contract </a:t>
                </a:r>
              </a:p>
              <a:p>
                <a:pPr algn="ctr" fontAlgn="auto">
                  <a:spcBef>
                    <a:spcPts val="0"/>
                  </a:spcBef>
                  <a:spcAft>
                    <a:spcPts val="0"/>
                  </a:spcAft>
                  <a:defRPr/>
                </a:pPr>
                <a:r>
                  <a:rPr lang="en-US" sz="1500" dirty="0">
                    <a:solidFill>
                      <a:srgbClr val="FFFFFF"/>
                    </a:solidFill>
                    <a:latin typeface="Calibri" panose="020F0502020204030204" pitchFamily="34" charset="0"/>
                  </a:rPr>
                  <a:t>negotiation</a:t>
                </a:r>
                <a:endParaRPr lang="pt-BR" sz="1500" dirty="0">
                  <a:latin typeface="Calibri" panose="020F0502020204030204" pitchFamily="34" charset="0"/>
                </a:endParaRPr>
              </a:p>
            </p:txBody>
          </p:sp>
          <p:sp>
            <p:nvSpPr>
              <p:cNvPr id="40" name="Rectangle 12">
                <a:extLst>
                  <a:ext uri="{FF2B5EF4-FFF2-40B4-BE49-F238E27FC236}">
                    <a16:creationId xmlns:a16="http://schemas.microsoft.com/office/drawing/2014/main" id="{1D3FE301-E4FC-459E-8F99-0E48B5E8A19B}"/>
                  </a:ext>
                </a:extLst>
              </p:cNvPr>
              <p:cNvSpPr>
                <a:spLocks/>
              </p:cNvSpPr>
              <p:nvPr/>
            </p:nvSpPr>
            <p:spPr bwMode="auto">
              <a:xfrm>
                <a:off x="1736" y="3748"/>
                <a:ext cx="2554" cy="886"/>
              </a:xfrm>
              <a:prstGeom prst="rect">
                <a:avLst/>
              </a:prstGeom>
              <a:solidFill>
                <a:schemeClr val="accent6"/>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latin typeface="Calibri" panose="020F0502020204030204" pitchFamily="34" charset="0"/>
                  </a:rPr>
                  <a:t>Customer</a:t>
                </a:r>
              </a:p>
              <a:p>
                <a:pPr algn="ctr" fontAlgn="auto">
                  <a:spcBef>
                    <a:spcPts val="0"/>
                  </a:spcBef>
                  <a:spcAft>
                    <a:spcPts val="0"/>
                  </a:spcAft>
                  <a:defRPr/>
                </a:pPr>
                <a:r>
                  <a:rPr lang="en-US" sz="1500" dirty="0">
                    <a:latin typeface="Calibri" panose="020F0502020204030204" pitchFamily="34" charset="0"/>
                  </a:rPr>
                  <a:t>collaboration</a:t>
                </a:r>
                <a:endParaRPr lang="pt-BR" sz="1500" dirty="0">
                  <a:latin typeface="Calibri" panose="020F0502020204030204" pitchFamily="34" charset="0"/>
                </a:endParaRPr>
              </a:p>
            </p:txBody>
          </p:sp>
          <p:grpSp>
            <p:nvGrpSpPr>
              <p:cNvPr id="41" name="Group 13">
                <a:extLst>
                  <a:ext uri="{FF2B5EF4-FFF2-40B4-BE49-F238E27FC236}">
                    <a16:creationId xmlns:a16="http://schemas.microsoft.com/office/drawing/2014/main" id="{5F0B136F-7378-41C1-85C6-69EA0D9270AC}"/>
                  </a:ext>
                </a:extLst>
              </p:cNvPr>
              <p:cNvGrpSpPr>
                <a:grpSpLocks/>
              </p:cNvGrpSpPr>
              <p:nvPr/>
            </p:nvGrpSpPr>
            <p:grpSpPr bwMode="auto">
              <a:xfrm>
                <a:off x="4600" y="1437"/>
                <a:ext cx="1083" cy="902"/>
                <a:chOff x="5500" y="1437"/>
                <a:chExt cx="1083" cy="902"/>
              </a:xfrm>
            </p:grpSpPr>
            <p:sp>
              <p:nvSpPr>
                <p:cNvPr id="51" name="AutoShape 14">
                  <a:extLst>
                    <a:ext uri="{FF2B5EF4-FFF2-40B4-BE49-F238E27FC236}">
                      <a16:creationId xmlns:a16="http://schemas.microsoft.com/office/drawing/2014/main" id="{A4D8FECA-EA12-414B-B2A3-1DDFD0F67594}"/>
                    </a:ext>
                  </a:extLst>
                </p:cNvPr>
                <p:cNvSpPr>
                  <a:spLocks noChangeArrowheads="1"/>
                </p:cNvSpPr>
                <p:nvPr/>
              </p:nvSpPr>
              <p:spPr bwMode="auto">
                <a:xfrm>
                  <a:off x="5500" y="1437"/>
                  <a:ext cx="1083" cy="903"/>
                </a:xfrm>
                <a:prstGeom prst="rightArrow">
                  <a:avLst>
                    <a:gd name="adj1" fmla="val 50000"/>
                    <a:gd name="adj2" fmla="val 30000"/>
                  </a:avLst>
                </a:prstGeom>
                <a:noFill/>
                <a:ln w="9525">
                  <a:solidFill>
                    <a:srgbClr val="000000"/>
                  </a:solidFill>
                  <a:miter lim="800000"/>
                  <a:headEnd/>
                  <a:tailEnd/>
                </a:ln>
                <a:effectLst>
                  <a:outerShdw dist="35921" dir="2700000" algn="ctr" rotWithShape="0">
                    <a:srgbClr val="808080">
                      <a:alpha val="50000"/>
                    </a:srgbClr>
                  </a:outerShdw>
                </a:effectLst>
              </p:spPr>
              <p:txBody>
                <a:bodyPr/>
                <a:lstStyle/>
                <a:p>
                  <a:pPr fontAlgn="auto">
                    <a:spcBef>
                      <a:spcPts val="0"/>
                    </a:spcBef>
                    <a:spcAft>
                      <a:spcPts val="0"/>
                    </a:spcAft>
                    <a:defRPr/>
                  </a:pPr>
                  <a:endParaRPr lang="en-US" sz="1500">
                    <a:latin typeface="+mn-lt"/>
                    <a:cs typeface="+mn-cs"/>
                  </a:endParaRPr>
                </a:p>
              </p:txBody>
            </p:sp>
            <p:sp>
              <p:nvSpPr>
                <p:cNvPr id="52" name="Text Box 15">
                  <a:extLst>
                    <a:ext uri="{FF2B5EF4-FFF2-40B4-BE49-F238E27FC236}">
                      <a16:creationId xmlns:a16="http://schemas.microsoft.com/office/drawing/2014/main" id="{13BA9152-8B03-4FBE-8EA0-ED62A998B4E6}"/>
                    </a:ext>
                  </a:extLst>
                </p:cNvPr>
                <p:cNvSpPr txBox="1">
                  <a:spLocks noChangeArrowheads="1"/>
                </p:cNvSpPr>
                <p:nvPr/>
              </p:nvSpPr>
              <p:spPr bwMode="auto">
                <a:xfrm>
                  <a:off x="5601" y="1622"/>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500" b="1">
                      <a:latin typeface="Calibri" panose="020F0502020204030204" pitchFamily="34" charset="0"/>
                    </a:rPr>
                    <a:t>over</a:t>
                  </a:r>
                  <a:endParaRPr lang="pt-BR" altLang="en-US" sz="1500">
                    <a:latin typeface="Calibri" panose="020F0502020204030204" pitchFamily="34" charset="0"/>
                  </a:endParaRPr>
                </a:p>
              </p:txBody>
            </p:sp>
          </p:grpSp>
          <p:grpSp>
            <p:nvGrpSpPr>
              <p:cNvPr id="42" name="Group 16">
                <a:extLst>
                  <a:ext uri="{FF2B5EF4-FFF2-40B4-BE49-F238E27FC236}">
                    <a16:creationId xmlns:a16="http://schemas.microsoft.com/office/drawing/2014/main" id="{52188032-B027-41D1-832E-9950BD429893}"/>
                  </a:ext>
                </a:extLst>
              </p:cNvPr>
              <p:cNvGrpSpPr>
                <a:grpSpLocks/>
              </p:cNvGrpSpPr>
              <p:nvPr/>
            </p:nvGrpSpPr>
            <p:grpSpPr bwMode="auto">
              <a:xfrm>
                <a:off x="4600" y="2519"/>
                <a:ext cx="1083" cy="896"/>
                <a:chOff x="5500" y="1439"/>
                <a:chExt cx="1083" cy="896"/>
              </a:xfrm>
            </p:grpSpPr>
            <p:sp>
              <p:nvSpPr>
                <p:cNvPr id="49" name="AutoShape 17">
                  <a:extLst>
                    <a:ext uri="{FF2B5EF4-FFF2-40B4-BE49-F238E27FC236}">
                      <a16:creationId xmlns:a16="http://schemas.microsoft.com/office/drawing/2014/main" id="{25ABB915-41FC-4275-A664-E2EA819F1016}"/>
                    </a:ext>
                  </a:extLst>
                </p:cNvPr>
                <p:cNvSpPr>
                  <a:spLocks noChangeArrowheads="1"/>
                </p:cNvSpPr>
                <p:nvPr/>
              </p:nvSpPr>
              <p:spPr bwMode="auto">
                <a:xfrm>
                  <a:off x="5500" y="1439"/>
                  <a:ext cx="1083" cy="896"/>
                </a:xfrm>
                <a:prstGeom prst="rightArrow">
                  <a:avLst>
                    <a:gd name="adj1" fmla="val 50000"/>
                    <a:gd name="adj2" fmla="val 30000"/>
                  </a:avLst>
                </a:prstGeom>
                <a:noFill/>
                <a:ln w="9525">
                  <a:solidFill>
                    <a:srgbClr val="000000"/>
                  </a:solidFill>
                  <a:miter lim="800000"/>
                  <a:headEnd/>
                  <a:tailEnd/>
                </a:ln>
                <a:effectLst>
                  <a:outerShdw dist="35921" dir="2700000" algn="ctr" rotWithShape="0">
                    <a:srgbClr val="808080">
                      <a:alpha val="50000"/>
                    </a:srgbClr>
                  </a:outerShdw>
                </a:effectLst>
              </p:spPr>
              <p:txBody>
                <a:bodyPr/>
                <a:lstStyle/>
                <a:p>
                  <a:pPr fontAlgn="auto">
                    <a:spcBef>
                      <a:spcPts val="0"/>
                    </a:spcBef>
                    <a:spcAft>
                      <a:spcPts val="0"/>
                    </a:spcAft>
                    <a:defRPr/>
                  </a:pPr>
                  <a:endParaRPr lang="en-US" sz="1500">
                    <a:latin typeface="+mn-lt"/>
                    <a:cs typeface="+mn-cs"/>
                  </a:endParaRPr>
                </a:p>
              </p:txBody>
            </p:sp>
            <p:sp>
              <p:nvSpPr>
                <p:cNvPr id="50" name="Text Box 18">
                  <a:extLst>
                    <a:ext uri="{FF2B5EF4-FFF2-40B4-BE49-F238E27FC236}">
                      <a16:creationId xmlns:a16="http://schemas.microsoft.com/office/drawing/2014/main" id="{9B8D063C-F5A4-4E08-9050-0BB05FEA0BA5}"/>
                    </a:ext>
                  </a:extLst>
                </p:cNvPr>
                <p:cNvSpPr txBox="1">
                  <a:spLocks noChangeArrowheads="1"/>
                </p:cNvSpPr>
                <p:nvPr/>
              </p:nvSpPr>
              <p:spPr bwMode="auto">
                <a:xfrm>
                  <a:off x="5601" y="1622"/>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500" b="1">
                      <a:latin typeface="Calibri" panose="020F0502020204030204" pitchFamily="34" charset="0"/>
                    </a:rPr>
                    <a:t>over</a:t>
                  </a:r>
                </a:p>
              </p:txBody>
            </p:sp>
          </p:grpSp>
          <p:grpSp>
            <p:nvGrpSpPr>
              <p:cNvPr id="43" name="Group 19">
                <a:extLst>
                  <a:ext uri="{FF2B5EF4-FFF2-40B4-BE49-F238E27FC236}">
                    <a16:creationId xmlns:a16="http://schemas.microsoft.com/office/drawing/2014/main" id="{BC3AF515-7CCC-4DAB-AC79-07854F2A26A4}"/>
                  </a:ext>
                </a:extLst>
              </p:cNvPr>
              <p:cNvGrpSpPr>
                <a:grpSpLocks/>
              </p:cNvGrpSpPr>
              <p:nvPr/>
            </p:nvGrpSpPr>
            <p:grpSpPr bwMode="auto">
              <a:xfrm>
                <a:off x="4600" y="3779"/>
                <a:ext cx="1083" cy="900"/>
                <a:chOff x="5500" y="1439"/>
                <a:chExt cx="1083" cy="900"/>
              </a:xfrm>
            </p:grpSpPr>
            <p:sp>
              <p:nvSpPr>
                <p:cNvPr id="47" name="AutoShape 20">
                  <a:extLst>
                    <a:ext uri="{FF2B5EF4-FFF2-40B4-BE49-F238E27FC236}">
                      <a16:creationId xmlns:a16="http://schemas.microsoft.com/office/drawing/2014/main" id="{62A6B54C-1B44-4BA2-8AB5-C394358BA704}"/>
                    </a:ext>
                  </a:extLst>
                </p:cNvPr>
                <p:cNvSpPr>
                  <a:spLocks noChangeArrowheads="1"/>
                </p:cNvSpPr>
                <p:nvPr/>
              </p:nvSpPr>
              <p:spPr bwMode="auto">
                <a:xfrm>
                  <a:off x="5500" y="1439"/>
                  <a:ext cx="1083" cy="900"/>
                </a:xfrm>
                <a:prstGeom prst="rightArrow">
                  <a:avLst>
                    <a:gd name="adj1" fmla="val 50000"/>
                    <a:gd name="adj2" fmla="val 30000"/>
                  </a:avLst>
                </a:prstGeom>
                <a:noFill/>
                <a:ln w="9525">
                  <a:solidFill>
                    <a:srgbClr val="000000"/>
                  </a:solidFill>
                  <a:miter lim="800000"/>
                  <a:headEnd/>
                  <a:tailEnd/>
                </a:ln>
                <a:effectLst>
                  <a:outerShdw dist="35921" dir="2700000" algn="ctr" rotWithShape="0">
                    <a:srgbClr val="808080">
                      <a:alpha val="50000"/>
                    </a:srgbClr>
                  </a:outerShdw>
                </a:effectLst>
              </p:spPr>
              <p:txBody>
                <a:bodyPr/>
                <a:lstStyle/>
                <a:p>
                  <a:pPr fontAlgn="auto">
                    <a:spcBef>
                      <a:spcPts val="0"/>
                    </a:spcBef>
                    <a:spcAft>
                      <a:spcPts val="0"/>
                    </a:spcAft>
                    <a:defRPr/>
                  </a:pPr>
                  <a:endParaRPr lang="en-US" sz="1500">
                    <a:latin typeface="+mn-lt"/>
                    <a:cs typeface="+mn-cs"/>
                  </a:endParaRPr>
                </a:p>
              </p:txBody>
            </p:sp>
            <p:sp>
              <p:nvSpPr>
                <p:cNvPr id="48" name="Text Box 21">
                  <a:extLst>
                    <a:ext uri="{FF2B5EF4-FFF2-40B4-BE49-F238E27FC236}">
                      <a16:creationId xmlns:a16="http://schemas.microsoft.com/office/drawing/2014/main" id="{F2FFFC19-7B97-49E4-AE16-0D2671049A60}"/>
                    </a:ext>
                  </a:extLst>
                </p:cNvPr>
                <p:cNvSpPr txBox="1">
                  <a:spLocks noChangeArrowheads="1"/>
                </p:cNvSpPr>
                <p:nvPr/>
              </p:nvSpPr>
              <p:spPr bwMode="auto">
                <a:xfrm>
                  <a:off x="5601" y="1622"/>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500" b="1">
                      <a:latin typeface="Calibri" panose="020F0502020204030204" pitchFamily="34" charset="0"/>
                    </a:rPr>
                    <a:t>over</a:t>
                  </a:r>
                  <a:endParaRPr lang="pt-BR" altLang="en-US" sz="1500">
                    <a:latin typeface="Calibri" panose="020F0502020204030204" pitchFamily="34" charset="0"/>
                  </a:endParaRPr>
                </a:p>
              </p:txBody>
            </p:sp>
          </p:grpSp>
          <p:grpSp>
            <p:nvGrpSpPr>
              <p:cNvPr id="44" name="Group 22">
                <a:extLst>
                  <a:ext uri="{FF2B5EF4-FFF2-40B4-BE49-F238E27FC236}">
                    <a16:creationId xmlns:a16="http://schemas.microsoft.com/office/drawing/2014/main" id="{EA8815C8-12CA-4440-9F0B-E65F137BF15C}"/>
                  </a:ext>
                </a:extLst>
              </p:cNvPr>
              <p:cNvGrpSpPr>
                <a:grpSpLocks/>
              </p:cNvGrpSpPr>
              <p:nvPr/>
            </p:nvGrpSpPr>
            <p:grpSpPr bwMode="auto">
              <a:xfrm>
                <a:off x="4600" y="4855"/>
                <a:ext cx="1083" cy="902"/>
                <a:chOff x="5500" y="1435"/>
                <a:chExt cx="1083" cy="902"/>
              </a:xfrm>
            </p:grpSpPr>
            <p:sp>
              <p:nvSpPr>
                <p:cNvPr id="45" name="AutoShape 23">
                  <a:extLst>
                    <a:ext uri="{FF2B5EF4-FFF2-40B4-BE49-F238E27FC236}">
                      <a16:creationId xmlns:a16="http://schemas.microsoft.com/office/drawing/2014/main" id="{002C2C4B-C6DE-4951-96E2-B818E82E1095}"/>
                    </a:ext>
                  </a:extLst>
                </p:cNvPr>
                <p:cNvSpPr>
                  <a:spLocks noChangeArrowheads="1"/>
                </p:cNvSpPr>
                <p:nvPr/>
              </p:nvSpPr>
              <p:spPr bwMode="auto">
                <a:xfrm>
                  <a:off x="5500" y="1435"/>
                  <a:ext cx="1083" cy="903"/>
                </a:xfrm>
                <a:prstGeom prst="rightArrow">
                  <a:avLst>
                    <a:gd name="adj1" fmla="val 50000"/>
                    <a:gd name="adj2" fmla="val 30000"/>
                  </a:avLst>
                </a:prstGeom>
                <a:noFill/>
                <a:ln w="9525">
                  <a:solidFill>
                    <a:srgbClr val="000000"/>
                  </a:solidFill>
                  <a:miter lim="800000"/>
                  <a:headEnd/>
                  <a:tailEnd/>
                </a:ln>
                <a:effectLst>
                  <a:outerShdw dist="35921" dir="2700000" algn="ctr" rotWithShape="0">
                    <a:srgbClr val="808080">
                      <a:alpha val="50000"/>
                    </a:srgbClr>
                  </a:outerShdw>
                </a:effectLst>
              </p:spPr>
              <p:txBody>
                <a:bodyPr/>
                <a:lstStyle/>
                <a:p>
                  <a:pPr fontAlgn="auto">
                    <a:spcBef>
                      <a:spcPts val="0"/>
                    </a:spcBef>
                    <a:spcAft>
                      <a:spcPts val="0"/>
                    </a:spcAft>
                    <a:defRPr/>
                  </a:pPr>
                  <a:endParaRPr lang="en-US" sz="1500">
                    <a:latin typeface="+mn-lt"/>
                    <a:cs typeface="+mn-cs"/>
                  </a:endParaRPr>
                </a:p>
              </p:txBody>
            </p:sp>
            <p:sp>
              <p:nvSpPr>
                <p:cNvPr id="46" name="Text Box 24">
                  <a:extLst>
                    <a:ext uri="{FF2B5EF4-FFF2-40B4-BE49-F238E27FC236}">
                      <a16:creationId xmlns:a16="http://schemas.microsoft.com/office/drawing/2014/main" id="{867EA04F-5CF8-4FAA-B531-24D02B0D6344}"/>
                    </a:ext>
                  </a:extLst>
                </p:cNvPr>
                <p:cNvSpPr txBox="1">
                  <a:spLocks noChangeArrowheads="1"/>
                </p:cNvSpPr>
                <p:nvPr/>
              </p:nvSpPr>
              <p:spPr bwMode="auto">
                <a:xfrm>
                  <a:off x="5601" y="1622"/>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500" b="1">
                      <a:latin typeface="Calibri" panose="020F0502020204030204" pitchFamily="34" charset="0"/>
                    </a:rPr>
                    <a:t>over</a:t>
                  </a:r>
                  <a:endParaRPr lang="pt-BR" altLang="en-US" sz="1500">
                    <a:latin typeface="Calibri" panose="020F0502020204030204" pitchFamily="34" charset="0"/>
                  </a:endParaRPr>
                </a:p>
              </p:txBody>
            </p:sp>
          </p:grpSp>
        </p:grpSp>
        <p:sp>
          <p:nvSpPr>
            <p:cNvPr id="31" name="Rectangle 5">
              <a:extLst>
                <a:ext uri="{FF2B5EF4-FFF2-40B4-BE49-F238E27FC236}">
                  <a16:creationId xmlns:a16="http://schemas.microsoft.com/office/drawing/2014/main" id="{28B782E7-0825-47F2-87DD-65F45505D20C}"/>
                </a:ext>
              </a:extLst>
            </p:cNvPr>
            <p:cNvSpPr>
              <a:spLocks noChangeArrowheads="1"/>
            </p:cNvSpPr>
            <p:nvPr/>
          </p:nvSpPr>
          <p:spPr bwMode="auto">
            <a:xfrm>
              <a:off x="841251" y="5365204"/>
              <a:ext cx="4953000" cy="69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de-DE" altLang="en-US" sz="1500" dirty="0">
                  <a:latin typeface="Calibri" panose="020F0502020204030204" pitchFamily="34" charset="0"/>
                </a:rPr>
                <a:t>That is, while there is value on the items on the right, we value the items on the left more.</a:t>
              </a:r>
              <a:endParaRPr lang="pt-BR" altLang="en-US" sz="1500" dirty="0">
                <a:latin typeface="Calibri" panose="020F0502020204030204" pitchFamily="34" charset="0"/>
              </a:endParaRPr>
            </a:p>
          </p:txBody>
        </p:sp>
      </p:grpSp>
      <p:sp>
        <p:nvSpPr>
          <p:cNvPr id="53" name="Title 1">
            <a:extLst>
              <a:ext uri="{FF2B5EF4-FFF2-40B4-BE49-F238E27FC236}">
                <a16:creationId xmlns:a16="http://schemas.microsoft.com/office/drawing/2014/main" id="{DB74A9E8-0F67-413E-A355-FF6861BFBC49}"/>
              </a:ext>
            </a:extLst>
          </p:cNvPr>
          <p:cNvSpPr txBox="1">
            <a:spLocks/>
          </p:cNvSpPr>
          <p:nvPr/>
        </p:nvSpPr>
        <p:spPr bwMode="auto">
          <a:xfrm>
            <a:off x="871538" y="314236"/>
            <a:ext cx="816292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a:lstStyle>
          <a:p>
            <a:r>
              <a:rPr lang="en-US" kern="0" dirty="0"/>
              <a:t>The Agile Manifesto</a:t>
            </a:r>
          </a:p>
        </p:txBody>
      </p:sp>
      <p:sp>
        <p:nvSpPr>
          <p:cNvPr id="2" name="TextBox 1">
            <a:extLst>
              <a:ext uri="{FF2B5EF4-FFF2-40B4-BE49-F238E27FC236}">
                <a16:creationId xmlns:a16="http://schemas.microsoft.com/office/drawing/2014/main" id="{43BF1531-FE78-45E5-8AAF-9412CA38AE8C}"/>
              </a:ext>
            </a:extLst>
          </p:cNvPr>
          <p:cNvSpPr txBox="1"/>
          <p:nvPr/>
        </p:nvSpPr>
        <p:spPr>
          <a:xfrm>
            <a:off x="1447800" y="5951882"/>
            <a:ext cx="6815604" cy="523220"/>
          </a:xfrm>
          <a:prstGeom prst="rect">
            <a:avLst/>
          </a:prstGeom>
          <a:noFill/>
        </p:spPr>
        <p:txBody>
          <a:bodyPr wrap="square" rtlCol="0">
            <a:spAutoFit/>
          </a:bodyPr>
          <a:lstStyle/>
          <a:p>
            <a:r>
              <a:rPr lang="en-US" sz="1400" b="1" dirty="0">
                <a:solidFill>
                  <a:srgbClr val="FF0000"/>
                </a:solidFill>
              </a:rPr>
              <a:t>Instant Poll: In the chat which do you think might be most important (use numbers of the left), or all the same?</a:t>
            </a:r>
          </a:p>
        </p:txBody>
      </p:sp>
    </p:spTree>
    <p:extLst>
      <p:ext uri="{BB962C8B-B14F-4D97-AF65-F5344CB8AC3E}">
        <p14:creationId xmlns:p14="http://schemas.microsoft.com/office/powerpoint/2010/main" val="1376167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lvl="1"/>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0B398A58-AE87-4E44-9CD7-9B4C49A70FAD}" type="slidenum">
              <a:rPr lang="en-US" altLang="en-US">
                <a:solidFill>
                  <a:srgbClr val="000000"/>
                </a:solidFill>
                <a:ea typeface="ＭＳ Ｐゴシック"/>
              </a:rPr>
              <a:pPr fontAlgn="base">
                <a:spcBef>
                  <a:spcPct val="0"/>
                </a:spcBef>
                <a:spcAft>
                  <a:spcPct val="0"/>
                </a:spcAft>
                <a:defRPr/>
              </a:pPr>
              <a:t>11</a:t>
            </a:fld>
            <a:endParaRPr lang="en-US" altLang="en-US" dirty="0">
              <a:solidFill>
                <a:srgbClr val="000000"/>
              </a:solidFill>
              <a:ea typeface="ＭＳ Ｐゴシック"/>
            </a:endParaRPr>
          </a:p>
        </p:txBody>
      </p:sp>
      <p:grpSp>
        <p:nvGrpSpPr>
          <p:cNvPr id="30" name="Group 3">
            <a:extLst>
              <a:ext uri="{FF2B5EF4-FFF2-40B4-BE49-F238E27FC236}">
                <a16:creationId xmlns:a16="http://schemas.microsoft.com/office/drawing/2014/main" id="{4C3C006E-105D-4A6D-9A60-48290855F834}"/>
              </a:ext>
            </a:extLst>
          </p:cNvPr>
          <p:cNvGrpSpPr>
            <a:grpSpLocks noChangeAspect="1"/>
          </p:cNvGrpSpPr>
          <p:nvPr/>
        </p:nvGrpSpPr>
        <p:grpSpPr bwMode="auto">
          <a:xfrm>
            <a:off x="838022" y="999669"/>
            <a:ext cx="6190992" cy="3694641"/>
            <a:chOff x="1361" y="-1225"/>
            <a:chExt cx="7200" cy="6982"/>
          </a:xfrm>
        </p:grpSpPr>
        <p:sp>
          <p:nvSpPr>
            <p:cNvPr id="32" name="AutoShape 4">
              <a:extLst>
                <a:ext uri="{FF2B5EF4-FFF2-40B4-BE49-F238E27FC236}">
                  <a16:creationId xmlns:a16="http://schemas.microsoft.com/office/drawing/2014/main" id="{ABFEEFA4-2212-4E45-8321-20E2430067E3}"/>
                </a:ext>
              </a:extLst>
            </p:cNvPr>
            <p:cNvSpPr>
              <a:spLocks noChangeAspect="1" noChangeArrowheads="1"/>
            </p:cNvSpPr>
            <p:nvPr/>
          </p:nvSpPr>
          <p:spPr bwMode="auto">
            <a:xfrm>
              <a:off x="1721" y="1437"/>
              <a:ext cx="684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500">
                <a:latin typeface="Calibri" panose="020F0502020204030204" pitchFamily="34" charset="0"/>
              </a:endParaRPr>
            </a:p>
          </p:txBody>
        </p:sp>
        <p:sp>
          <p:nvSpPr>
            <p:cNvPr id="33" name="Rectangle 5">
              <a:extLst>
                <a:ext uri="{FF2B5EF4-FFF2-40B4-BE49-F238E27FC236}">
                  <a16:creationId xmlns:a16="http://schemas.microsoft.com/office/drawing/2014/main" id="{9CF89D45-7740-4468-8C9F-701B770AF738}"/>
                </a:ext>
              </a:extLst>
            </p:cNvPr>
            <p:cNvSpPr>
              <a:spLocks/>
            </p:cNvSpPr>
            <p:nvPr/>
          </p:nvSpPr>
          <p:spPr bwMode="auto">
            <a:xfrm>
              <a:off x="5729" y="-1163"/>
              <a:ext cx="2558" cy="890"/>
            </a:xfrm>
            <a:prstGeom prst="rect">
              <a:avLst/>
            </a:prstGeom>
            <a:solidFill>
              <a:srgbClr val="7B7D81"/>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solidFill>
                    <a:srgbClr val="FFFFFF"/>
                  </a:solidFill>
                  <a:latin typeface="Calibri" panose="020F0502020204030204" pitchFamily="34" charset="0"/>
                </a:rPr>
                <a:t>Processes and </a:t>
              </a:r>
            </a:p>
            <a:p>
              <a:pPr algn="ctr" fontAlgn="auto">
                <a:spcBef>
                  <a:spcPts val="0"/>
                </a:spcBef>
                <a:spcAft>
                  <a:spcPts val="0"/>
                </a:spcAft>
                <a:defRPr/>
              </a:pPr>
              <a:r>
                <a:rPr lang="en-US" sz="1500" dirty="0">
                  <a:solidFill>
                    <a:srgbClr val="FFFFFF"/>
                  </a:solidFill>
                  <a:latin typeface="Calibri" panose="020F0502020204030204" pitchFamily="34" charset="0"/>
                </a:rPr>
                <a:t>tools</a:t>
              </a:r>
              <a:endParaRPr lang="pt-BR" sz="1500" dirty="0">
                <a:latin typeface="Calibri" panose="020F0502020204030204" pitchFamily="34" charset="0"/>
              </a:endParaRPr>
            </a:p>
          </p:txBody>
        </p:sp>
        <p:sp>
          <p:nvSpPr>
            <p:cNvPr id="34" name="Rectangle 6">
              <a:extLst>
                <a:ext uri="{FF2B5EF4-FFF2-40B4-BE49-F238E27FC236}">
                  <a16:creationId xmlns:a16="http://schemas.microsoft.com/office/drawing/2014/main" id="{B3059059-AA18-4F32-939F-04804392C6BF}"/>
                </a:ext>
              </a:extLst>
            </p:cNvPr>
            <p:cNvSpPr>
              <a:spLocks/>
            </p:cNvSpPr>
            <p:nvPr/>
          </p:nvSpPr>
          <p:spPr bwMode="auto">
            <a:xfrm>
              <a:off x="1361" y="-1212"/>
              <a:ext cx="2560" cy="890"/>
            </a:xfrm>
            <a:prstGeom prst="rect">
              <a:avLst/>
            </a:prstGeom>
            <a:solidFill>
              <a:schemeClr val="accent6"/>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latin typeface="Calibri" panose="020F0502020204030204" pitchFamily="34" charset="0"/>
                </a:rPr>
                <a:t>Individuals and interactions</a:t>
              </a:r>
              <a:endParaRPr lang="pt-BR" sz="1500" dirty="0">
                <a:latin typeface="Calibri" panose="020F0502020204030204" pitchFamily="34" charset="0"/>
              </a:endParaRPr>
            </a:p>
          </p:txBody>
        </p:sp>
        <p:grpSp>
          <p:nvGrpSpPr>
            <p:cNvPr id="41" name="Group 13">
              <a:extLst>
                <a:ext uri="{FF2B5EF4-FFF2-40B4-BE49-F238E27FC236}">
                  <a16:creationId xmlns:a16="http://schemas.microsoft.com/office/drawing/2014/main" id="{5F0B136F-7378-41C1-85C6-69EA0D9270AC}"/>
                </a:ext>
              </a:extLst>
            </p:cNvPr>
            <p:cNvGrpSpPr>
              <a:grpSpLocks/>
            </p:cNvGrpSpPr>
            <p:nvPr/>
          </p:nvGrpSpPr>
          <p:grpSpPr bwMode="auto">
            <a:xfrm>
              <a:off x="4463" y="-1225"/>
              <a:ext cx="1083" cy="903"/>
              <a:chOff x="5363" y="-1225"/>
              <a:chExt cx="1083" cy="903"/>
            </a:xfrm>
          </p:grpSpPr>
          <p:sp>
            <p:nvSpPr>
              <p:cNvPr id="51" name="AutoShape 14">
                <a:extLst>
                  <a:ext uri="{FF2B5EF4-FFF2-40B4-BE49-F238E27FC236}">
                    <a16:creationId xmlns:a16="http://schemas.microsoft.com/office/drawing/2014/main" id="{A4D8FECA-EA12-414B-B2A3-1DDFD0F67594}"/>
                  </a:ext>
                </a:extLst>
              </p:cNvPr>
              <p:cNvSpPr>
                <a:spLocks noChangeArrowheads="1"/>
              </p:cNvSpPr>
              <p:nvPr/>
            </p:nvSpPr>
            <p:spPr bwMode="auto">
              <a:xfrm>
                <a:off x="5363" y="-1225"/>
                <a:ext cx="1083" cy="903"/>
              </a:xfrm>
              <a:prstGeom prst="rightArrow">
                <a:avLst>
                  <a:gd name="adj1" fmla="val 50000"/>
                  <a:gd name="adj2" fmla="val 30000"/>
                </a:avLst>
              </a:prstGeom>
              <a:noFill/>
              <a:ln w="9525">
                <a:solidFill>
                  <a:srgbClr val="000000"/>
                </a:solidFill>
                <a:miter lim="800000"/>
                <a:headEnd/>
                <a:tailEnd/>
              </a:ln>
              <a:effectLst>
                <a:outerShdw dist="35921" dir="2700000" algn="ctr" rotWithShape="0">
                  <a:srgbClr val="808080">
                    <a:alpha val="50000"/>
                  </a:srgbClr>
                </a:outerShdw>
              </a:effectLst>
            </p:spPr>
            <p:txBody>
              <a:bodyPr/>
              <a:lstStyle/>
              <a:p>
                <a:pPr fontAlgn="auto">
                  <a:spcBef>
                    <a:spcPts val="0"/>
                  </a:spcBef>
                  <a:spcAft>
                    <a:spcPts val="0"/>
                  </a:spcAft>
                  <a:defRPr/>
                </a:pPr>
                <a:endParaRPr lang="en-US" sz="1500">
                  <a:latin typeface="+mn-lt"/>
                  <a:cs typeface="+mn-cs"/>
                </a:endParaRPr>
              </a:p>
            </p:txBody>
          </p:sp>
          <p:sp>
            <p:nvSpPr>
              <p:cNvPr id="52" name="Text Box 15">
                <a:extLst>
                  <a:ext uri="{FF2B5EF4-FFF2-40B4-BE49-F238E27FC236}">
                    <a16:creationId xmlns:a16="http://schemas.microsoft.com/office/drawing/2014/main" id="{13BA9152-8B03-4FBE-8EA0-ED62A998B4E6}"/>
                  </a:ext>
                </a:extLst>
              </p:cNvPr>
              <p:cNvSpPr txBox="1">
                <a:spLocks noChangeArrowheads="1"/>
              </p:cNvSpPr>
              <p:nvPr/>
            </p:nvSpPr>
            <p:spPr bwMode="auto">
              <a:xfrm>
                <a:off x="5503" y="-1066"/>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500" b="1" dirty="0">
                    <a:latin typeface="Calibri" panose="020F0502020204030204" pitchFamily="34" charset="0"/>
                  </a:rPr>
                  <a:t>over</a:t>
                </a:r>
                <a:endParaRPr lang="pt-BR" altLang="en-US" sz="1500" dirty="0">
                  <a:latin typeface="Calibri" panose="020F0502020204030204" pitchFamily="34" charset="0"/>
                </a:endParaRPr>
              </a:p>
            </p:txBody>
          </p:sp>
        </p:grpSp>
      </p:grpSp>
      <p:sp>
        <p:nvSpPr>
          <p:cNvPr id="53" name="Title 1">
            <a:extLst>
              <a:ext uri="{FF2B5EF4-FFF2-40B4-BE49-F238E27FC236}">
                <a16:creationId xmlns:a16="http://schemas.microsoft.com/office/drawing/2014/main" id="{DB74A9E8-0F67-413E-A355-FF6861BFBC49}"/>
              </a:ext>
            </a:extLst>
          </p:cNvPr>
          <p:cNvSpPr txBox="1">
            <a:spLocks/>
          </p:cNvSpPr>
          <p:nvPr/>
        </p:nvSpPr>
        <p:spPr bwMode="auto">
          <a:xfrm>
            <a:off x="871538" y="314236"/>
            <a:ext cx="816292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a:lstStyle>
          <a:p>
            <a:r>
              <a:rPr lang="en-US" kern="0" dirty="0"/>
              <a:t>The Agile Manifesto</a:t>
            </a:r>
          </a:p>
        </p:txBody>
      </p:sp>
      <p:sp>
        <p:nvSpPr>
          <p:cNvPr id="54" name="Content Placeholder 2">
            <a:extLst>
              <a:ext uri="{FF2B5EF4-FFF2-40B4-BE49-F238E27FC236}">
                <a16:creationId xmlns:a16="http://schemas.microsoft.com/office/drawing/2014/main" id="{83B016D7-4EEA-4A2B-A8A9-E099A0D7D942}"/>
              </a:ext>
            </a:extLst>
          </p:cNvPr>
          <p:cNvSpPr txBox="1">
            <a:spLocks/>
          </p:cNvSpPr>
          <p:nvPr/>
        </p:nvSpPr>
        <p:spPr bwMode="auto">
          <a:xfrm>
            <a:off x="685800" y="1610895"/>
            <a:ext cx="8002587" cy="458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557213" indent="-214313" algn="l" rtl="0" eaLnBrk="0" fontAlgn="base" hangingPunct="0">
              <a:spcBef>
                <a:spcPct val="0"/>
              </a:spcBef>
              <a:spcAft>
                <a:spcPct val="0"/>
              </a:spcAft>
              <a:buClr>
                <a:schemeClr val="folHlink"/>
              </a:buClr>
              <a:buSzPct val="70000"/>
              <a:buFont typeface="Wingdings" panose="05000000000000000000" pitchFamily="2" charset="2"/>
              <a:buChar char="n"/>
              <a:defRPr sz="1800">
                <a:solidFill>
                  <a:schemeClr val="tx1"/>
                </a:solidFill>
                <a:latin typeface="+mn-lt"/>
              </a:defRPr>
            </a:lvl2pPr>
            <a:lvl3pPr marL="857250" indent="-171450" algn="l" rtl="0" eaLnBrk="0" fontAlgn="base" hangingPunct="0">
              <a:spcBef>
                <a:spcPct val="0"/>
              </a:spcBef>
              <a:spcAft>
                <a:spcPct val="0"/>
              </a:spcAft>
              <a:buClr>
                <a:schemeClr val="tx2"/>
              </a:buClr>
              <a:buChar char="•"/>
              <a:defRPr sz="1800">
                <a:solidFill>
                  <a:schemeClr val="tx1"/>
                </a:solidFill>
                <a:latin typeface="+mn-lt"/>
              </a:defRPr>
            </a:lvl3pPr>
            <a:lvl4pPr marL="1200150" indent="-171450" algn="l" rtl="0" eaLnBrk="0" fontAlgn="base" hangingPunct="0">
              <a:spcBef>
                <a:spcPct val="0"/>
              </a:spcBef>
              <a:spcAft>
                <a:spcPct val="0"/>
              </a:spcAft>
              <a:buClr>
                <a:schemeClr val="hlink"/>
              </a:buClr>
              <a:buChar char="•"/>
              <a:defRPr sz="1800">
                <a:solidFill>
                  <a:schemeClr val="tx1"/>
                </a:solidFill>
                <a:latin typeface="+mn-lt"/>
              </a:defRPr>
            </a:lvl4pPr>
            <a:lvl5pPr marL="1543050" indent="-171450" algn="l" rtl="0" eaLnBrk="0" fontAlgn="base" hangingPunct="0">
              <a:spcBef>
                <a:spcPct val="0"/>
              </a:spcBef>
              <a:spcAft>
                <a:spcPct val="0"/>
              </a:spcAft>
              <a:buClr>
                <a:schemeClr val="tx1"/>
              </a:buClr>
              <a:buSzPct val="85000"/>
              <a:buChar char="•"/>
              <a:defRPr sz="1800">
                <a:solidFill>
                  <a:schemeClr val="tx1"/>
                </a:solidFill>
                <a:latin typeface="+mn-lt"/>
              </a:defRPr>
            </a:lvl5pPr>
            <a:lvl6pPr marL="1885950" indent="-171450" algn="l" rtl="0" fontAlgn="base">
              <a:spcBef>
                <a:spcPct val="0"/>
              </a:spcBef>
              <a:spcAft>
                <a:spcPct val="0"/>
              </a:spcAft>
              <a:buClr>
                <a:schemeClr val="tx1"/>
              </a:buClr>
              <a:buSzPct val="85000"/>
              <a:buChar char="•"/>
              <a:defRPr>
                <a:solidFill>
                  <a:schemeClr val="tx1"/>
                </a:solidFill>
                <a:latin typeface="+mn-lt"/>
              </a:defRPr>
            </a:lvl6pPr>
            <a:lvl7pPr marL="2228850" indent="-171450" algn="l" rtl="0" fontAlgn="base">
              <a:spcBef>
                <a:spcPct val="0"/>
              </a:spcBef>
              <a:spcAft>
                <a:spcPct val="0"/>
              </a:spcAft>
              <a:buClr>
                <a:schemeClr val="tx1"/>
              </a:buClr>
              <a:buSzPct val="85000"/>
              <a:buChar char="•"/>
              <a:defRPr>
                <a:solidFill>
                  <a:schemeClr val="tx1"/>
                </a:solidFill>
                <a:latin typeface="+mn-lt"/>
              </a:defRPr>
            </a:lvl7pPr>
            <a:lvl8pPr marL="2571750" indent="-171450" algn="l" rtl="0" fontAlgn="base">
              <a:spcBef>
                <a:spcPct val="0"/>
              </a:spcBef>
              <a:spcAft>
                <a:spcPct val="0"/>
              </a:spcAft>
              <a:buClr>
                <a:schemeClr val="tx1"/>
              </a:buClr>
              <a:buSzPct val="85000"/>
              <a:buChar char="•"/>
              <a:defRPr>
                <a:solidFill>
                  <a:schemeClr val="tx1"/>
                </a:solidFill>
                <a:latin typeface="+mn-lt"/>
              </a:defRPr>
            </a:lvl8pPr>
            <a:lvl9pPr marL="2914650" indent="-171450" algn="l" rtl="0" fontAlgn="base">
              <a:spcBef>
                <a:spcPct val="0"/>
              </a:spcBef>
              <a:spcAft>
                <a:spcPct val="0"/>
              </a:spcAft>
              <a:buClr>
                <a:schemeClr val="tx1"/>
              </a:buClr>
              <a:buSzPct val="85000"/>
              <a:buChar char="•"/>
              <a:defRPr>
                <a:solidFill>
                  <a:schemeClr val="tx1"/>
                </a:solidFill>
                <a:latin typeface="+mn-lt"/>
              </a:defRPr>
            </a:lvl9pPr>
          </a:lstStyle>
          <a:p>
            <a:pPr marL="285750" lvl="1" indent="-285750">
              <a:buSzPct val="75000"/>
            </a:pPr>
            <a:r>
              <a:rPr lang="en-US" sz="1600" kern="0" dirty="0">
                <a:ea typeface="+mn-ea"/>
                <a:cs typeface="+mn-cs"/>
              </a:rPr>
              <a:t>We value those items on the left more than we value those on the right but that does not mean we do not have processes and tools in Agile.</a:t>
            </a:r>
          </a:p>
          <a:p>
            <a:pPr marL="285750" lvl="1" indent="-285750">
              <a:buSzPct val="75000"/>
            </a:pPr>
            <a:r>
              <a:rPr lang="en-US" sz="1600" kern="0" dirty="0">
                <a:ea typeface="+mn-ea"/>
                <a:cs typeface="+mn-cs"/>
              </a:rPr>
              <a:t>Projects are done and products are developed by people and not processes and tools</a:t>
            </a:r>
          </a:p>
          <a:p>
            <a:pPr marL="285750" lvl="1" indent="-285750">
              <a:buSzPct val="75000"/>
            </a:pPr>
            <a:r>
              <a:rPr lang="en-US" sz="1600" kern="0" dirty="0">
                <a:ea typeface="+mn-ea"/>
                <a:cs typeface="+mn-cs"/>
              </a:rPr>
              <a:t>People are not Resources they are individual people, take a people first approach</a:t>
            </a:r>
          </a:p>
          <a:p>
            <a:pPr marL="285750" lvl="1" indent="-285750">
              <a:buSzPct val="75000"/>
            </a:pPr>
            <a:r>
              <a:rPr lang="en-US" sz="1600" kern="0" dirty="0">
                <a:ea typeface="+mn-ea"/>
                <a:cs typeface="+mn-cs"/>
              </a:rPr>
              <a:t>Individuals and interactions include collaboration, trust, and team work</a:t>
            </a:r>
          </a:p>
          <a:p>
            <a:pPr marL="285750" lvl="1" indent="-285750">
              <a:buSzPct val="75000"/>
            </a:pPr>
            <a:r>
              <a:rPr lang="en-US" sz="1600" kern="0" dirty="0">
                <a:ea typeface="+mn-ea"/>
                <a:cs typeface="+mn-cs"/>
              </a:rPr>
              <a:t>Individuals and interactions also includes empowered and self-directed teams that are trusted</a:t>
            </a:r>
          </a:p>
          <a:p>
            <a:pPr marL="285750" lvl="1" indent="-285750">
              <a:buSzPct val="75000"/>
            </a:pPr>
            <a:r>
              <a:rPr lang="en-US" sz="1600" kern="0" dirty="0">
                <a:ea typeface="+mn-ea"/>
                <a:cs typeface="+mn-cs"/>
              </a:rPr>
              <a:t>We want to eliminate finger pointing and allow teams to experiment</a:t>
            </a:r>
          </a:p>
          <a:p>
            <a:pPr marL="285750" lvl="1" indent="-285750">
              <a:buSzPct val="75000"/>
            </a:pPr>
            <a:r>
              <a:rPr lang="en-US" sz="1600" kern="0" dirty="0">
                <a:ea typeface="+mn-ea"/>
                <a:cs typeface="+mn-cs"/>
              </a:rPr>
              <a:t>We want to have and use as low of a level of technology as possible. We prefer face to face communication if and when possible.</a:t>
            </a:r>
          </a:p>
          <a:p>
            <a:pPr marL="285750" lvl="1" indent="-285750">
              <a:buSzPct val="75000"/>
            </a:pPr>
            <a:r>
              <a:rPr lang="en-US" sz="1600" kern="0" dirty="0">
                <a:ea typeface="+mn-ea"/>
                <a:cs typeface="+mn-cs"/>
              </a:rPr>
              <a:t>Jira is not agile just because you use a tool that helps agile teams facilitate their processes and techniques you are not agile</a:t>
            </a:r>
          </a:p>
          <a:p>
            <a:pPr marL="285750" lvl="1" indent="-285750">
              <a:buSzPct val="75000"/>
            </a:pPr>
            <a:r>
              <a:rPr lang="en-US" sz="1600" kern="0" dirty="0">
                <a:ea typeface="+mn-ea"/>
                <a:cs typeface="+mn-cs"/>
              </a:rPr>
              <a:t>There is often a need for processes and tools but put more value on individuals and interactions</a:t>
            </a:r>
          </a:p>
          <a:p>
            <a:pPr marL="285750" lvl="1" indent="-285750">
              <a:buSzPct val="75000"/>
            </a:pPr>
            <a:r>
              <a:rPr lang="en-US" sz="1600" kern="0" dirty="0">
                <a:ea typeface="+mn-ea"/>
                <a:cs typeface="+mn-cs"/>
              </a:rPr>
              <a:t>If processes and tools were more important the tools would drive the processes and the processes would dictate what is done. There would be a more “one size fits all” mentality along with much more command and control which are the opposites of Agile</a:t>
            </a:r>
          </a:p>
          <a:p>
            <a:pPr marL="285750" lvl="1" indent="-285750">
              <a:buSzPct val="75000"/>
            </a:pPr>
            <a:endParaRPr lang="en-US" sz="1600" kern="0" dirty="0">
              <a:ea typeface="+mn-ea"/>
              <a:cs typeface="+mn-cs"/>
            </a:endParaRPr>
          </a:p>
          <a:p>
            <a:pPr marL="285750" lvl="1" indent="-285750">
              <a:buSzPct val="75000"/>
            </a:pPr>
            <a:endParaRPr lang="en-US" sz="1600" kern="0" dirty="0">
              <a:ea typeface="+mn-ea"/>
              <a:cs typeface="+mn-cs"/>
            </a:endParaRPr>
          </a:p>
          <a:p>
            <a:pPr marL="642938" lvl="1" indent="-342900">
              <a:buFont typeface="+mj-lt"/>
              <a:buAutoNum type="arabicPeriod"/>
            </a:pPr>
            <a:endParaRPr lang="en-US" sz="800" kern="0" dirty="0"/>
          </a:p>
          <a:p>
            <a:pPr marL="342900" indent="-342900">
              <a:buFont typeface="+mj-lt"/>
              <a:buAutoNum type="arabicPeriod"/>
            </a:pPr>
            <a:endParaRPr lang="en-US" sz="1400" kern="0" dirty="0"/>
          </a:p>
          <a:p>
            <a:pPr marL="342900" indent="-342900">
              <a:buFont typeface="+mj-lt"/>
              <a:buAutoNum type="arabicPeriod"/>
            </a:pPr>
            <a:endParaRPr lang="en-US" sz="1800" kern="0" dirty="0"/>
          </a:p>
        </p:txBody>
      </p:sp>
    </p:spTree>
    <p:extLst>
      <p:ext uri="{BB962C8B-B14F-4D97-AF65-F5344CB8AC3E}">
        <p14:creationId xmlns:p14="http://schemas.microsoft.com/office/powerpoint/2010/main" val="52526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lvl="1"/>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0B398A58-AE87-4E44-9CD7-9B4C49A70FAD}" type="slidenum">
              <a:rPr lang="en-US" altLang="en-US">
                <a:solidFill>
                  <a:srgbClr val="000000"/>
                </a:solidFill>
                <a:ea typeface="ＭＳ Ｐゴシック"/>
              </a:rPr>
              <a:pPr fontAlgn="base">
                <a:spcBef>
                  <a:spcPct val="0"/>
                </a:spcBef>
                <a:spcAft>
                  <a:spcPct val="0"/>
                </a:spcAft>
                <a:defRPr/>
              </a:pPr>
              <a:t>12</a:t>
            </a:fld>
            <a:endParaRPr lang="en-US" altLang="en-US" dirty="0">
              <a:solidFill>
                <a:srgbClr val="000000"/>
              </a:solidFill>
              <a:ea typeface="ＭＳ Ｐゴシック"/>
            </a:endParaRPr>
          </a:p>
        </p:txBody>
      </p:sp>
      <p:grpSp>
        <p:nvGrpSpPr>
          <p:cNvPr id="30" name="Group 3">
            <a:extLst>
              <a:ext uri="{FF2B5EF4-FFF2-40B4-BE49-F238E27FC236}">
                <a16:creationId xmlns:a16="http://schemas.microsoft.com/office/drawing/2014/main" id="{4C3C006E-105D-4A6D-9A60-48290855F834}"/>
              </a:ext>
            </a:extLst>
          </p:cNvPr>
          <p:cNvGrpSpPr>
            <a:grpSpLocks noChangeAspect="1"/>
          </p:cNvGrpSpPr>
          <p:nvPr/>
        </p:nvGrpSpPr>
        <p:grpSpPr bwMode="auto">
          <a:xfrm>
            <a:off x="1147571" y="999669"/>
            <a:ext cx="5881442" cy="3694641"/>
            <a:chOff x="1721" y="-1225"/>
            <a:chExt cx="6840" cy="6982"/>
          </a:xfrm>
        </p:grpSpPr>
        <p:sp>
          <p:nvSpPr>
            <p:cNvPr id="32" name="AutoShape 4">
              <a:extLst>
                <a:ext uri="{FF2B5EF4-FFF2-40B4-BE49-F238E27FC236}">
                  <a16:creationId xmlns:a16="http://schemas.microsoft.com/office/drawing/2014/main" id="{ABFEEFA4-2212-4E45-8321-20E2430067E3}"/>
                </a:ext>
              </a:extLst>
            </p:cNvPr>
            <p:cNvSpPr>
              <a:spLocks noChangeAspect="1" noChangeArrowheads="1"/>
            </p:cNvSpPr>
            <p:nvPr/>
          </p:nvSpPr>
          <p:spPr bwMode="auto">
            <a:xfrm>
              <a:off x="1721" y="1437"/>
              <a:ext cx="684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500">
                <a:latin typeface="Calibri" panose="020F0502020204030204" pitchFamily="34" charset="0"/>
              </a:endParaRPr>
            </a:p>
          </p:txBody>
        </p:sp>
        <p:grpSp>
          <p:nvGrpSpPr>
            <p:cNvPr id="41" name="Group 13">
              <a:extLst>
                <a:ext uri="{FF2B5EF4-FFF2-40B4-BE49-F238E27FC236}">
                  <a16:creationId xmlns:a16="http://schemas.microsoft.com/office/drawing/2014/main" id="{5F0B136F-7378-41C1-85C6-69EA0D9270AC}"/>
                </a:ext>
              </a:extLst>
            </p:cNvPr>
            <p:cNvGrpSpPr>
              <a:grpSpLocks/>
            </p:cNvGrpSpPr>
            <p:nvPr/>
          </p:nvGrpSpPr>
          <p:grpSpPr bwMode="auto">
            <a:xfrm>
              <a:off x="4463" y="-1225"/>
              <a:ext cx="1083" cy="903"/>
              <a:chOff x="5363" y="-1225"/>
              <a:chExt cx="1083" cy="903"/>
            </a:xfrm>
          </p:grpSpPr>
          <p:sp>
            <p:nvSpPr>
              <p:cNvPr id="51" name="AutoShape 14">
                <a:extLst>
                  <a:ext uri="{FF2B5EF4-FFF2-40B4-BE49-F238E27FC236}">
                    <a16:creationId xmlns:a16="http://schemas.microsoft.com/office/drawing/2014/main" id="{A4D8FECA-EA12-414B-B2A3-1DDFD0F67594}"/>
                  </a:ext>
                </a:extLst>
              </p:cNvPr>
              <p:cNvSpPr>
                <a:spLocks noChangeArrowheads="1"/>
              </p:cNvSpPr>
              <p:nvPr/>
            </p:nvSpPr>
            <p:spPr bwMode="auto">
              <a:xfrm>
                <a:off x="5363" y="-1225"/>
                <a:ext cx="1083" cy="903"/>
              </a:xfrm>
              <a:prstGeom prst="rightArrow">
                <a:avLst>
                  <a:gd name="adj1" fmla="val 50000"/>
                  <a:gd name="adj2" fmla="val 30000"/>
                </a:avLst>
              </a:prstGeom>
              <a:noFill/>
              <a:ln w="9525">
                <a:solidFill>
                  <a:srgbClr val="000000"/>
                </a:solidFill>
                <a:miter lim="800000"/>
                <a:headEnd/>
                <a:tailEnd/>
              </a:ln>
              <a:effectLst>
                <a:outerShdw dist="35921" dir="2700000" algn="ctr" rotWithShape="0">
                  <a:srgbClr val="808080">
                    <a:alpha val="50000"/>
                  </a:srgbClr>
                </a:outerShdw>
              </a:effectLst>
            </p:spPr>
            <p:txBody>
              <a:bodyPr/>
              <a:lstStyle/>
              <a:p>
                <a:pPr fontAlgn="auto">
                  <a:spcBef>
                    <a:spcPts val="0"/>
                  </a:spcBef>
                  <a:spcAft>
                    <a:spcPts val="0"/>
                  </a:spcAft>
                  <a:defRPr/>
                </a:pPr>
                <a:endParaRPr lang="en-US" sz="1500">
                  <a:latin typeface="+mn-lt"/>
                  <a:cs typeface="+mn-cs"/>
                </a:endParaRPr>
              </a:p>
            </p:txBody>
          </p:sp>
          <p:sp>
            <p:nvSpPr>
              <p:cNvPr id="52" name="Text Box 15">
                <a:extLst>
                  <a:ext uri="{FF2B5EF4-FFF2-40B4-BE49-F238E27FC236}">
                    <a16:creationId xmlns:a16="http://schemas.microsoft.com/office/drawing/2014/main" id="{13BA9152-8B03-4FBE-8EA0-ED62A998B4E6}"/>
                  </a:ext>
                </a:extLst>
              </p:cNvPr>
              <p:cNvSpPr txBox="1">
                <a:spLocks noChangeArrowheads="1"/>
              </p:cNvSpPr>
              <p:nvPr/>
            </p:nvSpPr>
            <p:spPr bwMode="auto">
              <a:xfrm>
                <a:off x="5503" y="-1066"/>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500" b="1" dirty="0">
                    <a:latin typeface="Calibri" panose="020F0502020204030204" pitchFamily="34" charset="0"/>
                  </a:rPr>
                  <a:t>over</a:t>
                </a:r>
                <a:endParaRPr lang="pt-BR" altLang="en-US" sz="1500" dirty="0">
                  <a:latin typeface="Calibri" panose="020F0502020204030204" pitchFamily="34" charset="0"/>
                </a:endParaRPr>
              </a:p>
            </p:txBody>
          </p:sp>
        </p:grpSp>
      </p:grpSp>
      <p:sp>
        <p:nvSpPr>
          <p:cNvPr id="53" name="Title 1">
            <a:extLst>
              <a:ext uri="{FF2B5EF4-FFF2-40B4-BE49-F238E27FC236}">
                <a16:creationId xmlns:a16="http://schemas.microsoft.com/office/drawing/2014/main" id="{DB74A9E8-0F67-413E-A355-FF6861BFBC49}"/>
              </a:ext>
            </a:extLst>
          </p:cNvPr>
          <p:cNvSpPr txBox="1">
            <a:spLocks/>
          </p:cNvSpPr>
          <p:nvPr/>
        </p:nvSpPr>
        <p:spPr bwMode="auto">
          <a:xfrm>
            <a:off x="871538" y="314236"/>
            <a:ext cx="816292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a:lstStyle>
          <a:p>
            <a:r>
              <a:rPr lang="en-US" kern="0" dirty="0"/>
              <a:t>The Agile Manifesto</a:t>
            </a:r>
          </a:p>
        </p:txBody>
      </p:sp>
      <p:sp>
        <p:nvSpPr>
          <p:cNvPr id="54" name="Content Placeholder 2">
            <a:extLst>
              <a:ext uri="{FF2B5EF4-FFF2-40B4-BE49-F238E27FC236}">
                <a16:creationId xmlns:a16="http://schemas.microsoft.com/office/drawing/2014/main" id="{83B016D7-4EEA-4A2B-A8A9-E099A0D7D942}"/>
              </a:ext>
            </a:extLst>
          </p:cNvPr>
          <p:cNvSpPr txBox="1">
            <a:spLocks/>
          </p:cNvSpPr>
          <p:nvPr/>
        </p:nvSpPr>
        <p:spPr bwMode="auto">
          <a:xfrm>
            <a:off x="723900" y="1662641"/>
            <a:ext cx="8002587" cy="458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557213" indent="-214313" algn="l" rtl="0" eaLnBrk="0" fontAlgn="base" hangingPunct="0">
              <a:spcBef>
                <a:spcPct val="0"/>
              </a:spcBef>
              <a:spcAft>
                <a:spcPct val="0"/>
              </a:spcAft>
              <a:buClr>
                <a:schemeClr val="folHlink"/>
              </a:buClr>
              <a:buSzPct val="70000"/>
              <a:buFont typeface="Wingdings" panose="05000000000000000000" pitchFamily="2" charset="2"/>
              <a:buChar char="n"/>
              <a:defRPr sz="1800">
                <a:solidFill>
                  <a:schemeClr val="tx1"/>
                </a:solidFill>
                <a:latin typeface="+mn-lt"/>
              </a:defRPr>
            </a:lvl2pPr>
            <a:lvl3pPr marL="857250" indent="-171450" algn="l" rtl="0" eaLnBrk="0" fontAlgn="base" hangingPunct="0">
              <a:spcBef>
                <a:spcPct val="0"/>
              </a:spcBef>
              <a:spcAft>
                <a:spcPct val="0"/>
              </a:spcAft>
              <a:buClr>
                <a:schemeClr val="tx2"/>
              </a:buClr>
              <a:buChar char="•"/>
              <a:defRPr sz="1800">
                <a:solidFill>
                  <a:schemeClr val="tx1"/>
                </a:solidFill>
                <a:latin typeface="+mn-lt"/>
              </a:defRPr>
            </a:lvl3pPr>
            <a:lvl4pPr marL="1200150" indent="-171450" algn="l" rtl="0" eaLnBrk="0" fontAlgn="base" hangingPunct="0">
              <a:spcBef>
                <a:spcPct val="0"/>
              </a:spcBef>
              <a:spcAft>
                <a:spcPct val="0"/>
              </a:spcAft>
              <a:buClr>
                <a:schemeClr val="hlink"/>
              </a:buClr>
              <a:buChar char="•"/>
              <a:defRPr sz="1800">
                <a:solidFill>
                  <a:schemeClr val="tx1"/>
                </a:solidFill>
                <a:latin typeface="+mn-lt"/>
              </a:defRPr>
            </a:lvl4pPr>
            <a:lvl5pPr marL="1543050" indent="-171450" algn="l" rtl="0" eaLnBrk="0" fontAlgn="base" hangingPunct="0">
              <a:spcBef>
                <a:spcPct val="0"/>
              </a:spcBef>
              <a:spcAft>
                <a:spcPct val="0"/>
              </a:spcAft>
              <a:buClr>
                <a:schemeClr val="tx1"/>
              </a:buClr>
              <a:buSzPct val="85000"/>
              <a:buChar char="•"/>
              <a:defRPr sz="1800">
                <a:solidFill>
                  <a:schemeClr val="tx1"/>
                </a:solidFill>
                <a:latin typeface="+mn-lt"/>
              </a:defRPr>
            </a:lvl5pPr>
            <a:lvl6pPr marL="1885950" indent="-171450" algn="l" rtl="0" fontAlgn="base">
              <a:spcBef>
                <a:spcPct val="0"/>
              </a:spcBef>
              <a:spcAft>
                <a:spcPct val="0"/>
              </a:spcAft>
              <a:buClr>
                <a:schemeClr val="tx1"/>
              </a:buClr>
              <a:buSzPct val="85000"/>
              <a:buChar char="•"/>
              <a:defRPr>
                <a:solidFill>
                  <a:schemeClr val="tx1"/>
                </a:solidFill>
                <a:latin typeface="+mn-lt"/>
              </a:defRPr>
            </a:lvl6pPr>
            <a:lvl7pPr marL="2228850" indent="-171450" algn="l" rtl="0" fontAlgn="base">
              <a:spcBef>
                <a:spcPct val="0"/>
              </a:spcBef>
              <a:spcAft>
                <a:spcPct val="0"/>
              </a:spcAft>
              <a:buClr>
                <a:schemeClr val="tx1"/>
              </a:buClr>
              <a:buSzPct val="85000"/>
              <a:buChar char="•"/>
              <a:defRPr>
                <a:solidFill>
                  <a:schemeClr val="tx1"/>
                </a:solidFill>
                <a:latin typeface="+mn-lt"/>
              </a:defRPr>
            </a:lvl7pPr>
            <a:lvl8pPr marL="2571750" indent="-171450" algn="l" rtl="0" fontAlgn="base">
              <a:spcBef>
                <a:spcPct val="0"/>
              </a:spcBef>
              <a:spcAft>
                <a:spcPct val="0"/>
              </a:spcAft>
              <a:buClr>
                <a:schemeClr val="tx1"/>
              </a:buClr>
              <a:buSzPct val="85000"/>
              <a:buChar char="•"/>
              <a:defRPr>
                <a:solidFill>
                  <a:schemeClr val="tx1"/>
                </a:solidFill>
                <a:latin typeface="+mn-lt"/>
              </a:defRPr>
            </a:lvl8pPr>
            <a:lvl9pPr marL="2914650" indent="-171450" algn="l" rtl="0" fontAlgn="base">
              <a:spcBef>
                <a:spcPct val="0"/>
              </a:spcBef>
              <a:spcAft>
                <a:spcPct val="0"/>
              </a:spcAft>
              <a:buClr>
                <a:schemeClr val="tx1"/>
              </a:buClr>
              <a:buSzPct val="85000"/>
              <a:buChar char="•"/>
              <a:defRPr>
                <a:solidFill>
                  <a:schemeClr val="tx1"/>
                </a:solidFill>
                <a:latin typeface="+mn-lt"/>
              </a:defRPr>
            </a:lvl9pPr>
          </a:lstStyle>
          <a:p>
            <a:pPr marL="285750" lvl="1" indent="-285750">
              <a:buSzPct val="75000"/>
            </a:pPr>
            <a:r>
              <a:rPr lang="en-US" sz="1600" kern="0" dirty="0">
                <a:ea typeface="+mn-ea"/>
                <a:cs typeface="+mn-cs"/>
              </a:rPr>
              <a:t>There is no value until some part of the software is done and delivered, people do not use documents they use software</a:t>
            </a:r>
          </a:p>
          <a:p>
            <a:pPr marL="285750" lvl="1" indent="-285750">
              <a:buSzPct val="75000"/>
            </a:pPr>
            <a:r>
              <a:rPr lang="en-US" sz="1600" kern="0" dirty="0">
                <a:ea typeface="+mn-ea"/>
                <a:cs typeface="+mn-cs"/>
              </a:rPr>
              <a:t>Does not mean there is no documentation but instead barely sufficient and enough documentation to get the software to done. </a:t>
            </a:r>
          </a:p>
          <a:p>
            <a:pPr marL="285750" lvl="1" indent="-285750">
              <a:buSzPct val="75000"/>
            </a:pPr>
            <a:r>
              <a:rPr lang="en-US" sz="1600" kern="0" dirty="0">
                <a:ea typeface="+mn-ea"/>
                <a:cs typeface="+mn-cs"/>
              </a:rPr>
              <a:t>Functional software is working software and the true measure of progress, if the software is not working then it’s not done and has no value</a:t>
            </a:r>
          </a:p>
          <a:p>
            <a:pPr marL="285750" lvl="1" indent="-285750">
              <a:buSzPct val="75000"/>
            </a:pPr>
            <a:r>
              <a:rPr lang="en-US" sz="1600" kern="0" dirty="0">
                <a:ea typeface="+mn-ea"/>
                <a:cs typeface="+mn-cs"/>
              </a:rPr>
              <a:t>This leads us to think about slicing software features and functionality different so a whole slice can be delivered and of value</a:t>
            </a:r>
          </a:p>
          <a:p>
            <a:pPr marL="285750" lvl="1" indent="-285750">
              <a:buSzPct val="75000"/>
            </a:pPr>
            <a:r>
              <a:rPr lang="en-US" sz="1600" kern="0" dirty="0">
                <a:ea typeface="+mn-ea"/>
                <a:cs typeface="+mn-cs"/>
              </a:rPr>
              <a:t>There is progressive elaboration of the software instead of a full and complete design document then all development being done before there is value </a:t>
            </a:r>
          </a:p>
          <a:p>
            <a:pPr marL="285750" lvl="1" indent="-285750">
              <a:buSzPct val="75000"/>
            </a:pPr>
            <a:r>
              <a:rPr lang="en-US" sz="1600" kern="0" dirty="0">
                <a:ea typeface="+mn-ea"/>
                <a:cs typeface="+mn-cs"/>
              </a:rPr>
              <a:t>If we want comprehensive documentation we want very detailed specifications and there must be a document before anything is done.</a:t>
            </a:r>
          </a:p>
          <a:p>
            <a:pPr marL="285750" lvl="1" indent="-285750">
              <a:buSzPct val="75000"/>
            </a:pPr>
            <a:r>
              <a:rPr lang="en-US" sz="1600" kern="0" dirty="0">
                <a:ea typeface="+mn-ea"/>
                <a:cs typeface="+mn-cs"/>
              </a:rPr>
              <a:t>Comprehensive documentation is a very waterfall mindset instead of an agile mindset</a:t>
            </a:r>
          </a:p>
          <a:p>
            <a:pPr marL="285750" lvl="1" indent="-285750">
              <a:buSzPct val="75000"/>
            </a:pPr>
            <a:r>
              <a:rPr lang="en-US" sz="1600" kern="0" dirty="0">
                <a:ea typeface="+mn-ea"/>
                <a:cs typeface="+mn-cs"/>
              </a:rPr>
              <a:t>Comprehensive documentation may lead to analysis paralysis and no software value is derived</a:t>
            </a:r>
          </a:p>
          <a:p>
            <a:pPr marL="285750" lvl="1" indent="-285750">
              <a:buSzPct val="75000"/>
            </a:pPr>
            <a:endParaRPr lang="en-US" sz="1600" kern="0" dirty="0">
              <a:ea typeface="+mn-ea"/>
              <a:cs typeface="+mn-cs"/>
            </a:endParaRPr>
          </a:p>
          <a:p>
            <a:pPr marL="642938" lvl="1" indent="-342900">
              <a:buFont typeface="+mj-lt"/>
              <a:buAutoNum type="arabicPeriod"/>
            </a:pPr>
            <a:endParaRPr lang="en-US" sz="800" kern="0" dirty="0"/>
          </a:p>
          <a:p>
            <a:pPr marL="342900" indent="-342900">
              <a:buFont typeface="+mj-lt"/>
              <a:buAutoNum type="arabicPeriod"/>
            </a:pPr>
            <a:endParaRPr lang="en-US" sz="1400" kern="0" dirty="0"/>
          </a:p>
          <a:p>
            <a:pPr marL="342900" indent="-342900">
              <a:buFont typeface="+mj-lt"/>
              <a:buAutoNum type="arabicPeriod"/>
            </a:pPr>
            <a:endParaRPr lang="en-US" sz="1800" kern="0" dirty="0"/>
          </a:p>
        </p:txBody>
      </p:sp>
      <p:sp>
        <p:nvSpPr>
          <p:cNvPr id="13" name="Rectangle 10">
            <a:extLst>
              <a:ext uri="{FF2B5EF4-FFF2-40B4-BE49-F238E27FC236}">
                <a16:creationId xmlns:a16="http://schemas.microsoft.com/office/drawing/2014/main" id="{C6F00D92-287D-42E7-BB70-B99BA4E2B296}"/>
              </a:ext>
            </a:extLst>
          </p:cNvPr>
          <p:cNvSpPr>
            <a:spLocks/>
          </p:cNvSpPr>
          <p:nvPr/>
        </p:nvSpPr>
        <p:spPr bwMode="auto">
          <a:xfrm>
            <a:off x="1160899" y="1048439"/>
            <a:ext cx="2196082" cy="426564"/>
          </a:xfrm>
          <a:prstGeom prst="rect">
            <a:avLst/>
          </a:prstGeom>
          <a:solidFill>
            <a:schemeClr val="accent6"/>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latin typeface="Calibri" panose="020F0502020204030204" pitchFamily="34" charset="0"/>
              </a:rPr>
              <a:t>Functional</a:t>
            </a:r>
            <a:r>
              <a:rPr lang="en-US" sz="1800" dirty="0">
                <a:latin typeface="Calibri" panose="020F0502020204030204" pitchFamily="34" charset="0"/>
              </a:rPr>
              <a:t> </a:t>
            </a:r>
          </a:p>
          <a:p>
            <a:pPr algn="ctr" fontAlgn="auto">
              <a:spcBef>
                <a:spcPts val="0"/>
              </a:spcBef>
              <a:spcAft>
                <a:spcPts val="0"/>
              </a:spcAft>
              <a:defRPr/>
            </a:pPr>
            <a:r>
              <a:rPr lang="en-US" sz="1500" dirty="0">
                <a:latin typeface="Calibri" panose="020F0502020204030204" pitchFamily="34" charset="0"/>
              </a:rPr>
              <a:t>software</a:t>
            </a:r>
            <a:endParaRPr lang="pt-BR" sz="1500" dirty="0">
              <a:latin typeface="Calibri" panose="020F0502020204030204" pitchFamily="34" charset="0"/>
            </a:endParaRPr>
          </a:p>
        </p:txBody>
      </p:sp>
      <p:sp>
        <p:nvSpPr>
          <p:cNvPr id="14" name="Rectangle 9">
            <a:extLst>
              <a:ext uri="{FF2B5EF4-FFF2-40B4-BE49-F238E27FC236}">
                <a16:creationId xmlns:a16="http://schemas.microsoft.com/office/drawing/2014/main" id="{74C58309-E2AB-4B26-82AA-9FBDC17167B3}"/>
              </a:ext>
            </a:extLst>
          </p:cNvPr>
          <p:cNvSpPr>
            <a:spLocks/>
          </p:cNvSpPr>
          <p:nvPr/>
        </p:nvSpPr>
        <p:spPr bwMode="auto">
          <a:xfrm>
            <a:off x="4792440" y="1083677"/>
            <a:ext cx="2199522" cy="426564"/>
          </a:xfrm>
          <a:prstGeom prst="rect">
            <a:avLst/>
          </a:prstGeom>
          <a:solidFill>
            <a:srgbClr val="7B7D81"/>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solidFill>
                  <a:srgbClr val="FFFFFF"/>
                </a:solidFill>
                <a:latin typeface="Calibri" panose="020F0502020204030204" pitchFamily="34" charset="0"/>
              </a:rPr>
              <a:t>Comprehensive documentation</a:t>
            </a:r>
            <a:endParaRPr lang="pt-BR" sz="1500" dirty="0">
              <a:latin typeface="Calibri" panose="020F0502020204030204" pitchFamily="34" charset="0"/>
            </a:endParaRPr>
          </a:p>
        </p:txBody>
      </p:sp>
    </p:spTree>
    <p:extLst>
      <p:ext uri="{BB962C8B-B14F-4D97-AF65-F5344CB8AC3E}">
        <p14:creationId xmlns:p14="http://schemas.microsoft.com/office/powerpoint/2010/main" val="76622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lvl="1"/>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0B398A58-AE87-4E44-9CD7-9B4C49A70FAD}" type="slidenum">
              <a:rPr lang="en-US" altLang="en-US">
                <a:solidFill>
                  <a:srgbClr val="000000"/>
                </a:solidFill>
                <a:ea typeface="ＭＳ Ｐゴシック"/>
              </a:rPr>
              <a:pPr fontAlgn="base">
                <a:spcBef>
                  <a:spcPct val="0"/>
                </a:spcBef>
                <a:spcAft>
                  <a:spcPct val="0"/>
                </a:spcAft>
                <a:defRPr/>
              </a:pPr>
              <a:t>13</a:t>
            </a:fld>
            <a:endParaRPr lang="en-US" altLang="en-US" dirty="0">
              <a:solidFill>
                <a:srgbClr val="000000"/>
              </a:solidFill>
              <a:ea typeface="ＭＳ Ｐゴシック"/>
            </a:endParaRPr>
          </a:p>
        </p:txBody>
      </p:sp>
      <p:grpSp>
        <p:nvGrpSpPr>
          <p:cNvPr id="30" name="Group 3">
            <a:extLst>
              <a:ext uri="{FF2B5EF4-FFF2-40B4-BE49-F238E27FC236}">
                <a16:creationId xmlns:a16="http://schemas.microsoft.com/office/drawing/2014/main" id="{4C3C006E-105D-4A6D-9A60-48290855F834}"/>
              </a:ext>
            </a:extLst>
          </p:cNvPr>
          <p:cNvGrpSpPr>
            <a:grpSpLocks noChangeAspect="1"/>
          </p:cNvGrpSpPr>
          <p:nvPr/>
        </p:nvGrpSpPr>
        <p:grpSpPr bwMode="auto">
          <a:xfrm>
            <a:off x="1147571" y="999669"/>
            <a:ext cx="5881442" cy="3694641"/>
            <a:chOff x="1721" y="-1225"/>
            <a:chExt cx="6840" cy="6982"/>
          </a:xfrm>
        </p:grpSpPr>
        <p:sp>
          <p:nvSpPr>
            <p:cNvPr id="32" name="AutoShape 4">
              <a:extLst>
                <a:ext uri="{FF2B5EF4-FFF2-40B4-BE49-F238E27FC236}">
                  <a16:creationId xmlns:a16="http://schemas.microsoft.com/office/drawing/2014/main" id="{ABFEEFA4-2212-4E45-8321-20E2430067E3}"/>
                </a:ext>
              </a:extLst>
            </p:cNvPr>
            <p:cNvSpPr>
              <a:spLocks noChangeAspect="1" noChangeArrowheads="1"/>
            </p:cNvSpPr>
            <p:nvPr/>
          </p:nvSpPr>
          <p:spPr bwMode="auto">
            <a:xfrm>
              <a:off x="1721" y="1437"/>
              <a:ext cx="684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500">
                <a:latin typeface="Calibri" panose="020F0502020204030204" pitchFamily="34" charset="0"/>
              </a:endParaRPr>
            </a:p>
          </p:txBody>
        </p:sp>
        <p:grpSp>
          <p:nvGrpSpPr>
            <p:cNvPr id="41" name="Group 13">
              <a:extLst>
                <a:ext uri="{FF2B5EF4-FFF2-40B4-BE49-F238E27FC236}">
                  <a16:creationId xmlns:a16="http://schemas.microsoft.com/office/drawing/2014/main" id="{5F0B136F-7378-41C1-85C6-69EA0D9270AC}"/>
                </a:ext>
              </a:extLst>
            </p:cNvPr>
            <p:cNvGrpSpPr>
              <a:grpSpLocks/>
            </p:cNvGrpSpPr>
            <p:nvPr/>
          </p:nvGrpSpPr>
          <p:grpSpPr bwMode="auto">
            <a:xfrm>
              <a:off x="4463" y="-1225"/>
              <a:ext cx="1083" cy="903"/>
              <a:chOff x="5363" y="-1225"/>
              <a:chExt cx="1083" cy="903"/>
            </a:xfrm>
          </p:grpSpPr>
          <p:sp>
            <p:nvSpPr>
              <p:cNvPr id="51" name="AutoShape 14">
                <a:extLst>
                  <a:ext uri="{FF2B5EF4-FFF2-40B4-BE49-F238E27FC236}">
                    <a16:creationId xmlns:a16="http://schemas.microsoft.com/office/drawing/2014/main" id="{A4D8FECA-EA12-414B-B2A3-1DDFD0F67594}"/>
                  </a:ext>
                </a:extLst>
              </p:cNvPr>
              <p:cNvSpPr>
                <a:spLocks noChangeArrowheads="1"/>
              </p:cNvSpPr>
              <p:nvPr/>
            </p:nvSpPr>
            <p:spPr bwMode="auto">
              <a:xfrm>
                <a:off x="5363" y="-1225"/>
                <a:ext cx="1083" cy="903"/>
              </a:xfrm>
              <a:prstGeom prst="rightArrow">
                <a:avLst>
                  <a:gd name="adj1" fmla="val 50000"/>
                  <a:gd name="adj2" fmla="val 30000"/>
                </a:avLst>
              </a:prstGeom>
              <a:noFill/>
              <a:ln w="9525">
                <a:solidFill>
                  <a:srgbClr val="000000"/>
                </a:solidFill>
                <a:miter lim="800000"/>
                <a:headEnd/>
                <a:tailEnd/>
              </a:ln>
              <a:effectLst>
                <a:outerShdw dist="35921" dir="2700000" algn="ctr" rotWithShape="0">
                  <a:srgbClr val="808080">
                    <a:alpha val="50000"/>
                  </a:srgbClr>
                </a:outerShdw>
              </a:effectLst>
            </p:spPr>
            <p:txBody>
              <a:bodyPr/>
              <a:lstStyle/>
              <a:p>
                <a:pPr fontAlgn="auto">
                  <a:spcBef>
                    <a:spcPts val="0"/>
                  </a:spcBef>
                  <a:spcAft>
                    <a:spcPts val="0"/>
                  </a:spcAft>
                  <a:defRPr/>
                </a:pPr>
                <a:endParaRPr lang="en-US" sz="1500">
                  <a:latin typeface="+mn-lt"/>
                  <a:cs typeface="+mn-cs"/>
                </a:endParaRPr>
              </a:p>
            </p:txBody>
          </p:sp>
          <p:sp>
            <p:nvSpPr>
              <p:cNvPr id="52" name="Text Box 15">
                <a:extLst>
                  <a:ext uri="{FF2B5EF4-FFF2-40B4-BE49-F238E27FC236}">
                    <a16:creationId xmlns:a16="http://schemas.microsoft.com/office/drawing/2014/main" id="{13BA9152-8B03-4FBE-8EA0-ED62A998B4E6}"/>
                  </a:ext>
                </a:extLst>
              </p:cNvPr>
              <p:cNvSpPr txBox="1">
                <a:spLocks noChangeArrowheads="1"/>
              </p:cNvSpPr>
              <p:nvPr/>
            </p:nvSpPr>
            <p:spPr bwMode="auto">
              <a:xfrm>
                <a:off x="5503" y="-1066"/>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500" b="1" dirty="0">
                    <a:latin typeface="Calibri" panose="020F0502020204030204" pitchFamily="34" charset="0"/>
                  </a:rPr>
                  <a:t>over</a:t>
                </a:r>
                <a:endParaRPr lang="pt-BR" altLang="en-US" sz="1500" dirty="0">
                  <a:latin typeface="Calibri" panose="020F0502020204030204" pitchFamily="34" charset="0"/>
                </a:endParaRPr>
              </a:p>
            </p:txBody>
          </p:sp>
        </p:grpSp>
      </p:grpSp>
      <p:sp>
        <p:nvSpPr>
          <p:cNvPr id="53" name="Title 1">
            <a:extLst>
              <a:ext uri="{FF2B5EF4-FFF2-40B4-BE49-F238E27FC236}">
                <a16:creationId xmlns:a16="http://schemas.microsoft.com/office/drawing/2014/main" id="{DB74A9E8-0F67-413E-A355-FF6861BFBC49}"/>
              </a:ext>
            </a:extLst>
          </p:cNvPr>
          <p:cNvSpPr txBox="1">
            <a:spLocks/>
          </p:cNvSpPr>
          <p:nvPr/>
        </p:nvSpPr>
        <p:spPr bwMode="auto">
          <a:xfrm>
            <a:off x="871538" y="314236"/>
            <a:ext cx="816292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a:lstStyle>
          <a:p>
            <a:r>
              <a:rPr lang="en-US" kern="0" dirty="0"/>
              <a:t>The Agile Manifesto</a:t>
            </a:r>
          </a:p>
        </p:txBody>
      </p:sp>
      <p:sp>
        <p:nvSpPr>
          <p:cNvPr id="54" name="Content Placeholder 2">
            <a:extLst>
              <a:ext uri="{FF2B5EF4-FFF2-40B4-BE49-F238E27FC236}">
                <a16:creationId xmlns:a16="http://schemas.microsoft.com/office/drawing/2014/main" id="{83B016D7-4EEA-4A2B-A8A9-E099A0D7D942}"/>
              </a:ext>
            </a:extLst>
          </p:cNvPr>
          <p:cNvSpPr txBox="1">
            <a:spLocks/>
          </p:cNvSpPr>
          <p:nvPr/>
        </p:nvSpPr>
        <p:spPr bwMode="auto">
          <a:xfrm>
            <a:off x="723900" y="1662641"/>
            <a:ext cx="8002587" cy="458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557213" indent="-214313" algn="l" rtl="0" eaLnBrk="0" fontAlgn="base" hangingPunct="0">
              <a:spcBef>
                <a:spcPct val="0"/>
              </a:spcBef>
              <a:spcAft>
                <a:spcPct val="0"/>
              </a:spcAft>
              <a:buClr>
                <a:schemeClr val="folHlink"/>
              </a:buClr>
              <a:buSzPct val="70000"/>
              <a:buFont typeface="Wingdings" panose="05000000000000000000" pitchFamily="2" charset="2"/>
              <a:buChar char="n"/>
              <a:defRPr sz="1800">
                <a:solidFill>
                  <a:schemeClr val="tx1"/>
                </a:solidFill>
                <a:latin typeface="+mn-lt"/>
              </a:defRPr>
            </a:lvl2pPr>
            <a:lvl3pPr marL="857250" indent="-171450" algn="l" rtl="0" eaLnBrk="0" fontAlgn="base" hangingPunct="0">
              <a:spcBef>
                <a:spcPct val="0"/>
              </a:spcBef>
              <a:spcAft>
                <a:spcPct val="0"/>
              </a:spcAft>
              <a:buClr>
                <a:schemeClr val="tx2"/>
              </a:buClr>
              <a:buChar char="•"/>
              <a:defRPr sz="1800">
                <a:solidFill>
                  <a:schemeClr val="tx1"/>
                </a:solidFill>
                <a:latin typeface="+mn-lt"/>
              </a:defRPr>
            </a:lvl3pPr>
            <a:lvl4pPr marL="1200150" indent="-171450" algn="l" rtl="0" eaLnBrk="0" fontAlgn="base" hangingPunct="0">
              <a:spcBef>
                <a:spcPct val="0"/>
              </a:spcBef>
              <a:spcAft>
                <a:spcPct val="0"/>
              </a:spcAft>
              <a:buClr>
                <a:schemeClr val="hlink"/>
              </a:buClr>
              <a:buChar char="•"/>
              <a:defRPr sz="1800">
                <a:solidFill>
                  <a:schemeClr val="tx1"/>
                </a:solidFill>
                <a:latin typeface="+mn-lt"/>
              </a:defRPr>
            </a:lvl4pPr>
            <a:lvl5pPr marL="1543050" indent="-171450" algn="l" rtl="0" eaLnBrk="0" fontAlgn="base" hangingPunct="0">
              <a:spcBef>
                <a:spcPct val="0"/>
              </a:spcBef>
              <a:spcAft>
                <a:spcPct val="0"/>
              </a:spcAft>
              <a:buClr>
                <a:schemeClr val="tx1"/>
              </a:buClr>
              <a:buSzPct val="85000"/>
              <a:buChar char="•"/>
              <a:defRPr sz="1800">
                <a:solidFill>
                  <a:schemeClr val="tx1"/>
                </a:solidFill>
                <a:latin typeface="+mn-lt"/>
              </a:defRPr>
            </a:lvl5pPr>
            <a:lvl6pPr marL="1885950" indent="-171450" algn="l" rtl="0" fontAlgn="base">
              <a:spcBef>
                <a:spcPct val="0"/>
              </a:spcBef>
              <a:spcAft>
                <a:spcPct val="0"/>
              </a:spcAft>
              <a:buClr>
                <a:schemeClr val="tx1"/>
              </a:buClr>
              <a:buSzPct val="85000"/>
              <a:buChar char="•"/>
              <a:defRPr>
                <a:solidFill>
                  <a:schemeClr val="tx1"/>
                </a:solidFill>
                <a:latin typeface="+mn-lt"/>
              </a:defRPr>
            </a:lvl6pPr>
            <a:lvl7pPr marL="2228850" indent="-171450" algn="l" rtl="0" fontAlgn="base">
              <a:spcBef>
                <a:spcPct val="0"/>
              </a:spcBef>
              <a:spcAft>
                <a:spcPct val="0"/>
              </a:spcAft>
              <a:buClr>
                <a:schemeClr val="tx1"/>
              </a:buClr>
              <a:buSzPct val="85000"/>
              <a:buChar char="•"/>
              <a:defRPr>
                <a:solidFill>
                  <a:schemeClr val="tx1"/>
                </a:solidFill>
                <a:latin typeface="+mn-lt"/>
              </a:defRPr>
            </a:lvl7pPr>
            <a:lvl8pPr marL="2571750" indent="-171450" algn="l" rtl="0" fontAlgn="base">
              <a:spcBef>
                <a:spcPct val="0"/>
              </a:spcBef>
              <a:spcAft>
                <a:spcPct val="0"/>
              </a:spcAft>
              <a:buClr>
                <a:schemeClr val="tx1"/>
              </a:buClr>
              <a:buSzPct val="85000"/>
              <a:buChar char="•"/>
              <a:defRPr>
                <a:solidFill>
                  <a:schemeClr val="tx1"/>
                </a:solidFill>
                <a:latin typeface="+mn-lt"/>
              </a:defRPr>
            </a:lvl8pPr>
            <a:lvl9pPr marL="2914650" indent="-171450" algn="l" rtl="0" fontAlgn="base">
              <a:spcBef>
                <a:spcPct val="0"/>
              </a:spcBef>
              <a:spcAft>
                <a:spcPct val="0"/>
              </a:spcAft>
              <a:buClr>
                <a:schemeClr val="tx1"/>
              </a:buClr>
              <a:buSzPct val="85000"/>
              <a:buChar char="•"/>
              <a:defRPr>
                <a:solidFill>
                  <a:schemeClr val="tx1"/>
                </a:solidFill>
                <a:latin typeface="+mn-lt"/>
              </a:defRPr>
            </a:lvl9pPr>
          </a:lstStyle>
          <a:p>
            <a:pPr marL="285750" lvl="1" indent="-285750">
              <a:buSzPct val="75000"/>
            </a:pPr>
            <a:r>
              <a:rPr lang="en-US" sz="1600" kern="0" dirty="0">
                <a:ea typeface="+mn-ea"/>
                <a:cs typeface="+mn-cs"/>
              </a:rPr>
              <a:t>We welcome change which can only take place with customer collaboration</a:t>
            </a:r>
          </a:p>
          <a:p>
            <a:pPr marL="285750" lvl="1" indent="-285750">
              <a:buSzPct val="75000"/>
            </a:pPr>
            <a:r>
              <a:rPr lang="en-US" sz="1600" kern="0" dirty="0">
                <a:ea typeface="+mn-ea"/>
                <a:cs typeface="+mn-cs"/>
              </a:rPr>
              <a:t>We want frequent communication that is not determined by a communication plan outlined in a contract</a:t>
            </a:r>
          </a:p>
          <a:p>
            <a:pPr marL="285750" lvl="1" indent="-285750">
              <a:buSzPct val="75000"/>
            </a:pPr>
            <a:r>
              <a:rPr lang="en-US" sz="1600" kern="0" dirty="0">
                <a:ea typeface="+mn-ea"/>
                <a:cs typeface="+mn-cs"/>
              </a:rPr>
              <a:t>We want to do the right work at the right time, doing the next right thing</a:t>
            </a:r>
          </a:p>
          <a:p>
            <a:pPr marL="285750" lvl="1" indent="-285750">
              <a:buSzPct val="75000"/>
            </a:pPr>
            <a:r>
              <a:rPr lang="en-US" sz="1600" kern="0" dirty="0">
                <a:ea typeface="+mn-ea"/>
                <a:cs typeface="+mn-cs"/>
              </a:rPr>
              <a:t>We want to collaborate and have a value-driven partnership</a:t>
            </a:r>
          </a:p>
          <a:p>
            <a:pPr marL="285750" lvl="1" indent="-285750">
              <a:buSzPct val="75000"/>
            </a:pPr>
            <a:r>
              <a:rPr lang="en-US" sz="1600" kern="0" dirty="0">
                <a:ea typeface="+mn-ea"/>
                <a:cs typeface="+mn-cs"/>
              </a:rPr>
              <a:t>If we worry more about the contract than collaboration then we become inflexible and increase documentation to make sure the contract is met </a:t>
            </a:r>
          </a:p>
          <a:p>
            <a:pPr marL="285750" lvl="1" indent="-285750">
              <a:buSzPct val="75000"/>
            </a:pPr>
            <a:r>
              <a:rPr lang="en-US" sz="1600" kern="0" dirty="0">
                <a:ea typeface="+mn-ea"/>
                <a:cs typeface="+mn-cs"/>
              </a:rPr>
              <a:t>There is not much trust built if the contract must spell out everything</a:t>
            </a:r>
          </a:p>
          <a:p>
            <a:pPr marL="285750" lvl="1" indent="-285750">
              <a:buSzPct val="75000"/>
            </a:pPr>
            <a:r>
              <a:rPr lang="en-US" sz="1600" kern="0" dirty="0">
                <a:ea typeface="+mn-ea"/>
                <a:cs typeface="+mn-cs"/>
              </a:rPr>
              <a:t>Without customer collaboration you end up just checking boxes</a:t>
            </a:r>
          </a:p>
          <a:p>
            <a:pPr marL="642938" lvl="1" indent="-342900">
              <a:buFont typeface="+mj-lt"/>
              <a:buAutoNum type="arabicPeriod"/>
            </a:pPr>
            <a:endParaRPr lang="en-US" sz="800" kern="0" dirty="0"/>
          </a:p>
          <a:p>
            <a:pPr marL="342900" indent="-342900">
              <a:buFont typeface="+mj-lt"/>
              <a:buAutoNum type="arabicPeriod"/>
            </a:pPr>
            <a:endParaRPr lang="en-US" sz="1400" kern="0" dirty="0"/>
          </a:p>
          <a:p>
            <a:pPr marL="342900" indent="-342900">
              <a:buFont typeface="+mj-lt"/>
              <a:buAutoNum type="arabicPeriod"/>
            </a:pPr>
            <a:endParaRPr lang="en-US" sz="1800" kern="0" dirty="0"/>
          </a:p>
        </p:txBody>
      </p:sp>
      <p:sp>
        <p:nvSpPr>
          <p:cNvPr id="15" name="Rectangle 12">
            <a:extLst>
              <a:ext uri="{FF2B5EF4-FFF2-40B4-BE49-F238E27FC236}">
                <a16:creationId xmlns:a16="http://schemas.microsoft.com/office/drawing/2014/main" id="{AF3253A6-C8D4-4A07-85D5-8B3059DAE6A2}"/>
              </a:ext>
            </a:extLst>
          </p:cNvPr>
          <p:cNvSpPr>
            <a:spLocks/>
          </p:cNvSpPr>
          <p:nvPr/>
        </p:nvSpPr>
        <p:spPr bwMode="auto">
          <a:xfrm>
            <a:off x="1181638" y="1025785"/>
            <a:ext cx="2196082" cy="425604"/>
          </a:xfrm>
          <a:prstGeom prst="rect">
            <a:avLst/>
          </a:prstGeom>
          <a:solidFill>
            <a:schemeClr val="accent6"/>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800" dirty="0">
                <a:latin typeface="Calibri" panose="020F0502020204030204" pitchFamily="34" charset="0"/>
              </a:rPr>
              <a:t>Customer</a:t>
            </a:r>
          </a:p>
          <a:p>
            <a:pPr algn="ctr" fontAlgn="auto">
              <a:spcBef>
                <a:spcPts val="0"/>
              </a:spcBef>
              <a:spcAft>
                <a:spcPts val="0"/>
              </a:spcAft>
              <a:defRPr/>
            </a:pPr>
            <a:r>
              <a:rPr lang="en-US" sz="1800" dirty="0">
                <a:latin typeface="Calibri" panose="020F0502020204030204" pitchFamily="34" charset="0"/>
              </a:rPr>
              <a:t>collaboration</a:t>
            </a:r>
            <a:endParaRPr lang="pt-BR" sz="1800" dirty="0">
              <a:latin typeface="Calibri" panose="020F0502020204030204" pitchFamily="34" charset="0"/>
            </a:endParaRPr>
          </a:p>
        </p:txBody>
      </p:sp>
      <p:sp>
        <p:nvSpPr>
          <p:cNvPr id="16" name="Rectangle 11">
            <a:extLst>
              <a:ext uri="{FF2B5EF4-FFF2-40B4-BE49-F238E27FC236}">
                <a16:creationId xmlns:a16="http://schemas.microsoft.com/office/drawing/2014/main" id="{81970389-CDBA-477C-B282-0C1E3892DB63}"/>
              </a:ext>
            </a:extLst>
          </p:cNvPr>
          <p:cNvSpPr>
            <a:spLocks/>
          </p:cNvSpPr>
          <p:nvPr/>
        </p:nvSpPr>
        <p:spPr bwMode="auto">
          <a:xfrm>
            <a:off x="4725193" y="1061504"/>
            <a:ext cx="2199522" cy="425604"/>
          </a:xfrm>
          <a:prstGeom prst="rect">
            <a:avLst/>
          </a:prstGeom>
          <a:solidFill>
            <a:srgbClr val="7B7D81"/>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solidFill>
                  <a:srgbClr val="FFFFFF"/>
                </a:solidFill>
                <a:latin typeface="Calibri" panose="020F0502020204030204" pitchFamily="34" charset="0"/>
              </a:rPr>
              <a:t>Contract </a:t>
            </a:r>
          </a:p>
          <a:p>
            <a:pPr algn="ctr" fontAlgn="auto">
              <a:spcBef>
                <a:spcPts val="0"/>
              </a:spcBef>
              <a:spcAft>
                <a:spcPts val="0"/>
              </a:spcAft>
              <a:defRPr/>
            </a:pPr>
            <a:r>
              <a:rPr lang="en-US" sz="1500" dirty="0">
                <a:solidFill>
                  <a:srgbClr val="FFFFFF"/>
                </a:solidFill>
                <a:latin typeface="Calibri" panose="020F0502020204030204" pitchFamily="34" charset="0"/>
              </a:rPr>
              <a:t>negotiation</a:t>
            </a:r>
            <a:endParaRPr lang="pt-BR" sz="1500" dirty="0">
              <a:latin typeface="Calibri" panose="020F0502020204030204" pitchFamily="34" charset="0"/>
            </a:endParaRPr>
          </a:p>
        </p:txBody>
      </p:sp>
    </p:spTree>
    <p:extLst>
      <p:ext uri="{BB962C8B-B14F-4D97-AF65-F5344CB8AC3E}">
        <p14:creationId xmlns:p14="http://schemas.microsoft.com/office/powerpoint/2010/main" val="287336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marL="0" indent="0">
              <a:buNone/>
            </a:pPr>
            <a:endParaRPr lang="en-US" sz="1500" dirty="0">
              <a:latin typeface="Calibri" panose="020F0502020204030204" pitchFamily="34" charset="0"/>
            </a:endParaRPr>
          </a:p>
          <a:p>
            <a:pPr lvl="1"/>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0B398A58-AE87-4E44-9CD7-9B4C49A70FAD}" type="slidenum">
              <a:rPr lang="en-US" altLang="en-US">
                <a:solidFill>
                  <a:srgbClr val="000000"/>
                </a:solidFill>
                <a:ea typeface="ＭＳ Ｐゴシック"/>
              </a:rPr>
              <a:pPr fontAlgn="base">
                <a:spcBef>
                  <a:spcPct val="0"/>
                </a:spcBef>
                <a:spcAft>
                  <a:spcPct val="0"/>
                </a:spcAft>
                <a:defRPr/>
              </a:pPr>
              <a:t>14</a:t>
            </a:fld>
            <a:endParaRPr lang="en-US" altLang="en-US" dirty="0">
              <a:solidFill>
                <a:srgbClr val="000000"/>
              </a:solidFill>
              <a:ea typeface="ＭＳ Ｐゴシック"/>
            </a:endParaRPr>
          </a:p>
        </p:txBody>
      </p:sp>
      <p:grpSp>
        <p:nvGrpSpPr>
          <p:cNvPr id="30" name="Group 3">
            <a:extLst>
              <a:ext uri="{FF2B5EF4-FFF2-40B4-BE49-F238E27FC236}">
                <a16:creationId xmlns:a16="http://schemas.microsoft.com/office/drawing/2014/main" id="{4C3C006E-105D-4A6D-9A60-48290855F834}"/>
              </a:ext>
            </a:extLst>
          </p:cNvPr>
          <p:cNvGrpSpPr>
            <a:grpSpLocks noChangeAspect="1"/>
          </p:cNvGrpSpPr>
          <p:nvPr/>
        </p:nvGrpSpPr>
        <p:grpSpPr bwMode="auto">
          <a:xfrm>
            <a:off x="1371600" y="1077636"/>
            <a:ext cx="5881442" cy="2057876"/>
            <a:chOff x="1721" y="1436"/>
            <a:chExt cx="6840" cy="4321"/>
          </a:xfrm>
        </p:grpSpPr>
        <p:sp>
          <p:nvSpPr>
            <p:cNvPr id="32" name="AutoShape 4">
              <a:extLst>
                <a:ext uri="{FF2B5EF4-FFF2-40B4-BE49-F238E27FC236}">
                  <a16:creationId xmlns:a16="http://schemas.microsoft.com/office/drawing/2014/main" id="{ABFEEFA4-2212-4E45-8321-20E2430067E3}"/>
                </a:ext>
              </a:extLst>
            </p:cNvPr>
            <p:cNvSpPr>
              <a:spLocks noChangeAspect="1" noChangeArrowheads="1"/>
            </p:cNvSpPr>
            <p:nvPr/>
          </p:nvSpPr>
          <p:spPr bwMode="auto">
            <a:xfrm>
              <a:off x="1721" y="1437"/>
              <a:ext cx="684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500">
                <a:latin typeface="Calibri" panose="020F0502020204030204" pitchFamily="34" charset="0"/>
              </a:endParaRPr>
            </a:p>
          </p:txBody>
        </p:sp>
        <p:sp>
          <p:nvSpPr>
            <p:cNvPr id="35" name="Rectangle 7">
              <a:extLst>
                <a:ext uri="{FF2B5EF4-FFF2-40B4-BE49-F238E27FC236}">
                  <a16:creationId xmlns:a16="http://schemas.microsoft.com/office/drawing/2014/main" id="{7287CC04-8A34-4AEB-A992-0151479A01AA}"/>
                </a:ext>
              </a:extLst>
            </p:cNvPr>
            <p:cNvSpPr>
              <a:spLocks/>
            </p:cNvSpPr>
            <p:nvPr/>
          </p:nvSpPr>
          <p:spPr bwMode="auto">
            <a:xfrm>
              <a:off x="5886" y="1436"/>
              <a:ext cx="2558" cy="890"/>
            </a:xfrm>
            <a:prstGeom prst="rect">
              <a:avLst/>
            </a:prstGeom>
            <a:solidFill>
              <a:srgbClr val="7B7D81"/>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solidFill>
                    <a:srgbClr val="FFFFFF"/>
                  </a:solidFill>
                  <a:latin typeface="Calibri" panose="020F0502020204030204" pitchFamily="34" charset="0"/>
                </a:rPr>
                <a:t>Following a plan</a:t>
              </a:r>
              <a:endParaRPr lang="pt-BR" sz="1500" dirty="0">
                <a:latin typeface="Calibri" panose="020F0502020204030204" pitchFamily="34" charset="0"/>
              </a:endParaRPr>
            </a:p>
          </p:txBody>
        </p:sp>
        <p:sp>
          <p:nvSpPr>
            <p:cNvPr id="36" name="Rectangle 8">
              <a:extLst>
                <a:ext uri="{FF2B5EF4-FFF2-40B4-BE49-F238E27FC236}">
                  <a16:creationId xmlns:a16="http://schemas.microsoft.com/office/drawing/2014/main" id="{420D62FA-2C70-404B-B036-8B1BE5391C04}"/>
                </a:ext>
              </a:extLst>
            </p:cNvPr>
            <p:cNvSpPr>
              <a:spLocks/>
            </p:cNvSpPr>
            <p:nvPr/>
          </p:nvSpPr>
          <p:spPr bwMode="auto">
            <a:xfrm>
              <a:off x="1740" y="1436"/>
              <a:ext cx="2560" cy="890"/>
            </a:xfrm>
            <a:prstGeom prst="rect">
              <a:avLst/>
            </a:prstGeom>
            <a:solidFill>
              <a:schemeClr val="accent6"/>
            </a:solidFill>
            <a:ln w="25400">
              <a:solidFill>
                <a:srgbClr val="4D4E54"/>
              </a:solidFill>
              <a:miter lim="800000"/>
              <a:headEnd/>
              <a:tailEnd/>
            </a:ln>
            <a:effectLst>
              <a:outerShdw dist="63500" dir="2700000" algn="ctr" rotWithShape="0">
                <a:srgbClr val="000000">
                  <a:alpha val="29999"/>
                </a:srgbClr>
              </a:outerShdw>
            </a:effectLst>
          </p:spPr>
          <p:txBody>
            <a:bodyPr lIns="0" tIns="0" rIns="0" bIns="0" anchor="ctr"/>
            <a:lstStyle/>
            <a:p>
              <a:pPr algn="ctr" fontAlgn="auto">
                <a:spcBef>
                  <a:spcPts val="0"/>
                </a:spcBef>
                <a:spcAft>
                  <a:spcPts val="0"/>
                </a:spcAft>
                <a:defRPr/>
              </a:pPr>
              <a:r>
                <a:rPr lang="en-US" sz="1500" dirty="0">
                  <a:latin typeface="Calibri" panose="020F0502020204030204" pitchFamily="34" charset="0"/>
                </a:rPr>
                <a:t>Responding</a:t>
              </a:r>
              <a:r>
                <a:rPr lang="en-US" sz="1500" dirty="0">
                  <a:solidFill>
                    <a:srgbClr val="FFFFFF"/>
                  </a:solidFill>
                  <a:latin typeface="Calibri" panose="020F0502020204030204" pitchFamily="34" charset="0"/>
                </a:rPr>
                <a:t> </a:t>
              </a:r>
              <a:r>
                <a:rPr lang="en-US" sz="1500" dirty="0">
                  <a:latin typeface="Calibri" panose="020F0502020204030204" pitchFamily="34" charset="0"/>
                </a:rPr>
                <a:t>to</a:t>
              </a:r>
              <a:r>
                <a:rPr lang="en-US" sz="1500" dirty="0">
                  <a:solidFill>
                    <a:srgbClr val="FFFFFF"/>
                  </a:solidFill>
                  <a:latin typeface="Calibri" panose="020F0502020204030204" pitchFamily="34" charset="0"/>
                </a:rPr>
                <a:t> </a:t>
              </a:r>
              <a:r>
                <a:rPr lang="en-US" sz="1500" dirty="0">
                  <a:latin typeface="Calibri" panose="020F0502020204030204" pitchFamily="34" charset="0"/>
                </a:rPr>
                <a:t>change</a:t>
              </a:r>
              <a:endParaRPr lang="pt-BR" sz="1500" dirty="0">
                <a:latin typeface="Calibri" panose="020F0502020204030204" pitchFamily="34" charset="0"/>
              </a:endParaRPr>
            </a:p>
          </p:txBody>
        </p:sp>
        <p:grpSp>
          <p:nvGrpSpPr>
            <p:cNvPr id="44" name="Group 22">
              <a:extLst>
                <a:ext uri="{FF2B5EF4-FFF2-40B4-BE49-F238E27FC236}">
                  <a16:creationId xmlns:a16="http://schemas.microsoft.com/office/drawing/2014/main" id="{EA8815C8-12CA-4440-9F0B-E65F137BF15C}"/>
                </a:ext>
              </a:extLst>
            </p:cNvPr>
            <p:cNvGrpSpPr>
              <a:grpSpLocks/>
            </p:cNvGrpSpPr>
            <p:nvPr/>
          </p:nvGrpSpPr>
          <p:grpSpPr bwMode="auto">
            <a:xfrm>
              <a:off x="4482" y="1495"/>
              <a:ext cx="1099" cy="903"/>
              <a:chOff x="5382" y="-1925"/>
              <a:chExt cx="1099" cy="903"/>
            </a:xfrm>
          </p:grpSpPr>
          <p:sp>
            <p:nvSpPr>
              <p:cNvPr id="45" name="AutoShape 23">
                <a:extLst>
                  <a:ext uri="{FF2B5EF4-FFF2-40B4-BE49-F238E27FC236}">
                    <a16:creationId xmlns:a16="http://schemas.microsoft.com/office/drawing/2014/main" id="{002C2C4B-C6DE-4951-96E2-B818E82E1095}"/>
                  </a:ext>
                </a:extLst>
              </p:cNvPr>
              <p:cNvSpPr>
                <a:spLocks noChangeArrowheads="1"/>
              </p:cNvSpPr>
              <p:nvPr/>
            </p:nvSpPr>
            <p:spPr bwMode="auto">
              <a:xfrm>
                <a:off x="5382" y="-1925"/>
                <a:ext cx="1083" cy="903"/>
              </a:xfrm>
              <a:prstGeom prst="rightArrow">
                <a:avLst>
                  <a:gd name="adj1" fmla="val 50000"/>
                  <a:gd name="adj2" fmla="val 30000"/>
                </a:avLst>
              </a:prstGeom>
              <a:noFill/>
              <a:ln w="9525">
                <a:solidFill>
                  <a:srgbClr val="000000"/>
                </a:solidFill>
                <a:miter lim="800000"/>
                <a:headEnd/>
                <a:tailEnd/>
              </a:ln>
              <a:effectLst>
                <a:outerShdw dist="35921" dir="2700000" algn="ctr" rotWithShape="0">
                  <a:srgbClr val="808080">
                    <a:alpha val="50000"/>
                  </a:srgbClr>
                </a:outerShdw>
              </a:effectLst>
            </p:spPr>
            <p:txBody>
              <a:bodyPr/>
              <a:lstStyle/>
              <a:p>
                <a:pPr fontAlgn="auto">
                  <a:spcBef>
                    <a:spcPts val="0"/>
                  </a:spcBef>
                  <a:spcAft>
                    <a:spcPts val="0"/>
                  </a:spcAft>
                  <a:defRPr/>
                </a:pPr>
                <a:endParaRPr lang="en-US" sz="1500">
                  <a:latin typeface="+mn-lt"/>
                  <a:cs typeface="+mn-cs"/>
                </a:endParaRPr>
              </a:p>
            </p:txBody>
          </p:sp>
          <p:sp>
            <p:nvSpPr>
              <p:cNvPr id="46" name="Text Box 24">
                <a:extLst>
                  <a:ext uri="{FF2B5EF4-FFF2-40B4-BE49-F238E27FC236}">
                    <a16:creationId xmlns:a16="http://schemas.microsoft.com/office/drawing/2014/main" id="{867EA04F-5CF8-4FAA-B531-24D02B0D6344}"/>
                  </a:ext>
                </a:extLst>
              </p:cNvPr>
              <p:cNvSpPr txBox="1">
                <a:spLocks noChangeArrowheads="1"/>
              </p:cNvSpPr>
              <p:nvPr/>
            </p:nvSpPr>
            <p:spPr bwMode="auto">
              <a:xfrm>
                <a:off x="5581" y="-1833"/>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500" b="1" dirty="0">
                    <a:latin typeface="Calibri" panose="020F0502020204030204" pitchFamily="34" charset="0"/>
                  </a:rPr>
                  <a:t>over</a:t>
                </a:r>
                <a:endParaRPr lang="pt-BR" altLang="en-US" sz="1500" dirty="0">
                  <a:latin typeface="Calibri" panose="020F0502020204030204" pitchFamily="34" charset="0"/>
                </a:endParaRPr>
              </a:p>
            </p:txBody>
          </p:sp>
        </p:grpSp>
      </p:grpSp>
      <p:sp>
        <p:nvSpPr>
          <p:cNvPr id="53" name="Title 1">
            <a:extLst>
              <a:ext uri="{FF2B5EF4-FFF2-40B4-BE49-F238E27FC236}">
                <a16:creationId xmlns:a16="http://schemas.microsoft.com/office/drawing/2014/main" id="{DB74A9E8-0F67-413E-A355-FF6861BFBC49}"/>
              </a:ext>
            </a:extLst>
          </p:cNvPr>
          <p:cNvSpPr txBox="1">
            <a:spLocks/>
          </p:cNvSpPr>
          <p:nvPr/>
        </p:nvSpPr>
        <p:spPr bwMode="auto">
          <a:xfrm>
            <a:off x="871538" y="314236"/>
            <a:ext cx="816292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a:lstStyle>
          <a:p>
            <a:r>
              <a:rPr lang="en-US" kern="0" dirty="0"/>
              <a:t>The Agile Manifesto</a:t>
            </a:r>
          </a:p>
        </p:txBody>
      </p:sp>
      <p:sp>
        <p:nvSpPr>
          <p:cNvPr id="27" name="Content Placeholder 2">
            <a:extLst>
              <a:ext uri="{FF2B5EF4-FFF2-40B4-BE49-F238E27FC236}">
                <a16:creationId xmlns:a16="http://schemas.microsoft.com/office/drawing/2014/main" id="{A9289331-3F35-41A4-8F4A-397EAC9B2A64}"/>
              </a:ext>
            </a:extLst>
          </p:cNvPr>
          <p:cNvSpPr txBox="1">
            <a:spLocks/>
          </p:cNvSpPr>
          <p:nvPr/>
        </p:nvSpPr>
        <p:spPr bwMode="auto">
          <a:xfrm>
            <a:off x="723900" y="1662641"/>
            <a:ext cx="8002587" cy="458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557213" indent="-214313" algn="l" rtl="0" eaLnBrk="0" fontAlgn="base" hangingPunct="0">
              <a:spcBef>
                <a:spcPct val="0"/>
              </a:spcBef>
              <a:spcAft>
                <a:spcPct val="0"/>
              </a:spcAft>
              <a:buClr>
                <a:schemeClr val="folHlink"/>
              </a:buClr>
              <a:buSzPct val="70000"/>
              <a:buFont typeface="Wingdings" panose="05000000000000000000" pitchFamily="2" charset="2"/>
              <a:buChar char="n"/>
              <a:defRPr sz="1800">
                <a:solidFill>
                  <a:schemeClr val="tx1"/>
                </a:solidFill>
                <a:latin typeface="+mn-lt"/>
              </a:defRPr>
            </a:lvl2pPr>
            <a:lvl3pPr marL="857250" indent="-171450" algn="l" rtl="0" eaLnBrk="0" fontAlgn="base" hangingPunct="0">
              <a:spcBef>
                <a:spcPct val="0"/>
              </a:spcBef>
              <a:spcAft>
                <a:spcPct val="0"/>
              </a:spcAft>
              <a:buClr>
                <a:schemeClr val="tx2"/>
              </a:buClr>
              <a:buChar char="•"/>
              <a:defRPr sz="1800">
                <a:solidFill>
                  <a:schemeClr val="tx1"/>
                </a:solidFill>
                <a:latin typeface="+mn-lt"/>
              </a:defRPr>
            </a:lvl3pPr>
            <a:lvl4pPr marL="1200150" indent="-171450" algn="l" rtl="0" eaLnBrk="0" fontAlgn="base" hangingPunct="0">
              <a:spcBef>
                <a:spcPct val="0"/>
              </a:spcBef>
              <a:spcAft>
                <a:spcPct val="0"/>
              </a:spcAft>
              <a:buClr>
                <a:schemeClr val="hlink"/>
              </a:buClr>
              <a:buChar char="•"/>
              <a:defRPr sz="1800">
                <a:solidFill>
                  <a:schemeClr val="tx1"/>
                </a:solidFill>
                <a:latin typeface="+mn-lt"/>
              </a:defRPr>
            </a:lvl4pPr>
            <a:lvl5pPr marL="1543050" indent="-171450" algn="l" rtl="0" eaLnBrk="0" fontAlgn="base" hangingPunct="0">
              <a:spcBef>
                <a:spcPct val="0"/>
              </a:spcBef>
              <a:spcAft>
                <a:spcPct val="0"/>
              </a:spcAft>
              <a:buClr>
                <a:schemeClr val="tx1"/>
              </a:buClr>
              <a:buSzPct val="85000"/>
              <a:buChar char="•"/>
              <a:defRPr sz="1800">
                <a:solidFill>
                  <a:schemeClr val="tx1"/>
                </a:solidFill>
                <a:latin typeface="+mn-lt"/>
              </a:defRPr>
            </a:lvl5pPr>
            <a:lvl6pPr marL="1885950" indent="-171450" algn="l" rtl="0" fontAlgn="base">
              <a:spcBef>
                <a:spcPct val="0"/>
              </a:spcBef>
              <a:spcAft>
                <a:spcPct val="0"/>
              </a:spcAft>
              <a:buClr>
                <a:schemeClr val="tx1"/>
              </a:buClr>
              <a:buSzPct val="85000"/>
              <a:buChar char="•"/>
              <a:defRPr>
                <a:solidFill>
                  <a:schemeClr val="tx1"/>
                </a:solidFill>
                <a:latin typeface="+mn-lt"/>
              </a:defRPr>
            </a:lvl6pPr>
            <a:lvl7pPr marL="2228850" indent="-171450" algn="l" rtl="0" fontAlgn="base">
              <a:spcBef>
                <a:spcPct val="0"/>
              </a:spcBef>
              <a:spcAft>
                <a:spcPct val="0"/>
              </a:spcAft>
              <a:buClr>
                <a:schemeClr val="tx1"/>
              </a:buClr>
              <a:buSzPct val="85000"/>
              <a:buChar char="•"/>
              <a:defRPr>
                <a:solidFill>
                  <a:schemeClr val="tx1"/>
                </a:solidFill>
                <a:latin typeface="+mn-lt"/>
              </a:defRPr>
            </a:lvl7pPr>
            <a:lvl8pPr marL="2571750" indent="-171450" algn="l" rtl="0" fontAlgn="base">
              <a:spcBef>
                <a:spcPct val="0"/>
              </a:spcBef>
              <a:spcAft>
                <a:spcPct val="0"/>
              </a:spcAft>
              <a:buClr>
                <a:schemeClr val="tx1"/>
              </a:buClr>
              <a:buSzPct val="85000"/>
              <a:buChar char="•"/>
              <a:defRPr>
                <a:solidFill>
                  <a:schemeClr val="tx1"/>
                </a:solidFill>
                <a:latin typeface="+mn-lt"/>
              </a:defRPr>
            </a:lvl8pPr>
            <a:lvl9pPr marL="2914650" indent="-171450" algn="l" rtl="0" fontAlgn="base">
              <a:spcBef>
                <a:spcPct val="0"/>
              </a:spcBef>
              <a:spcAft>
                <a:spcPct val="0"/>
              </a:spcAft>
              <a:buClr>
                <a:schemeClr val="tx1"/>
              </a:buClr>
              <a:buSzPct val="85000"/>
              <a:buChar char="•"/>
              <a:defRPr>
                <a:solidFill>
                  <a:schemeClr val="tx1"/>
                </a:solidFill>
                <a:latin typeface="+mn-lt"/>
              </a:defRPr>
            </a:lvl9pPr>
          </a:lstStyle>
          <a:p>
            <a:pPr marL="285750" lvl="1" indent="-285750">
              <a:buSzPct val="75000"/>
            </a:pPr>
            <a:r>
              <a:rPr lang="en-US" sz="1600" kern="0" dirty="0">
                <a:ea typeface="+mn-ea"/>
                <a:cs typeface="+mn-cs"/>
              </a:rPr>
              <a:t>We do still have a plan at different times but not a long term, definitive plan</a:t>
            </a:r>
          </a:p>
          <a:p>
            <a:pPr marL="285750" lvl="1" indent="-285750">
              <a:buSzPct val="75000"/>
            </a:pPr>
            <a:r>
              <a:rPr lang="en-US" sz="1600" kern="0" dirty="0">
                <a:ea typeface="+mn-ea"/>
                <a:cs typeface="+mn-cs"/>
              </a:rPr>
              <a:t>No plan is perfect and we need to account for that</a:t>
            </a:r>
          </a:p>
          <a:p>
            <a:pPr marL="285750" lvl="1" indent="-285750">
              <a:buSzPct val="75000"/>
            </a:pPr>
            <a:r>
              <a:rPr lang="en-US" sz="1600" kern="0" dirty="0">
                <a:ea typeface="+mn-ea"/>
                <a:cs typeface="+mn-cs"/>
              </a:rPr>
              <a:t>Often a plan is useless shortly after being created</a:t>
            </a:r>
          </a:p>
          <a:p>
            <a:pPr marL="285750" lvl="1" indent="-285750">
              <a:buSzPct val="75000"/>
            </a:pPr>
            <a:r>
              <a:rPr lang="en-US" sz="1600" kern="0" dirty="0">
                <a:ea typeface="+mn-ea"/>
                <a:cs typeface="+mn-cs"/>
              </a:rPr>
              <a:t>Software development is not predictive</a:t>
            </a:r>
          </a:p>
          <a:p>
            <a:pPr marL="285750" lvl="1" indent="-285750">
              <a:buSzPct val="75000"/>
            </a:pPr>
            <a:r>
              <a:rPr lang="en-US" sz="1600" kern="0" dirty="0">
                <a:ea typeface="+mn-ea"/>
                <a:cs typeface="+mn-cs"/>
              </a:rPr>
              <a:t>We need to plan to re-plan and leave as many decisions to the last responsible moment</a:t>
            </a:r>
          </a:p>
          <a:p>
            <a:pPr marL="285750" lvl="1" indent="-285750">
              <a:buSzPct val="75000"/>
            </a:pPr>
            <a:r>
              <a:rPr lang="en-US" sz="1600" kern="0" dirty="0">
                <a:ea typeface="+mn-ea"/>
                <a:cs typeface="+mn-cs"/>
              </a:rPr>
              <a:t>Responding to change instead of following a distinct plan allows us to be adaptive</a:t>
            </a:r>
          </a:p>
          <a:p>
            <a:pPr marL="285750" lvl="1" indent="-285750">
              <a:buSzPct val="75000"/>
            </a:pPr>
            <a:r>
              <a:rPr lang="en-US" sz="1600" kern="0" dirty="0">
                <a:ea typeface="+mn-ea"/>
                <a:cs typeface="+mn-cs"/>
              </a:rPr>
              <a:t>If we worry more about following a plan then we are more committed to being accurate upfront instead of doing the right thing</a:t>
            </a:r>
          </a:p>
          <a:p>
            <a:pPr marL="285750" lvl="1" indent="-285750">
              <a:buSzPct val="75000"/>
            </a:pPr>
            <a:r>
              <a:rPr lang="en-US" sz="1600" kern="0" dirty="0">
                <a:ea typeface="+mn-ea"/>
                <a:cs typeface="+mn-cs"/>
              </a:rPr>
              <a:t>If we worry about following a plan we want to know everything up front with detailed schedules and want to stick to a plan instead of having the ability to change</a:t>
            </a:r>
          </a:p>
          <a:p>
            <a:pPr marL="285750" lvl="1" indent="-285750">
              <a:buSzPct val="75000"/>
            </a:pPr>
            <a:r>
              <a:rPr lang="en-US" sz="1600" kern="0" dirty="0">
                <a:ea typeface="+mn-ea"/>
                <a:cs typeface="+mn-cs"/>
              </a:rPr>
              <a:t>Following a plan works for more predictive projects</a:t>
            </a:r>
          </a:p>
          <a:p>
            <a:pPr marL="642938" lvl="1" indent="-342900">
              <a:buFont typeface="+mj-lt"/>
              <a:buAutoNum type="arabicPeriod"/>
            </a:pPr>
            <a:endParaRPr lang="en-US" sz="800" kern="0" dirty="0"/>
          </a:p>
          <a:p>
            <a:pPr marL="342900" indent="-342900">
              <a:buFont typeface="+mj-lt"/>
              <a:buAutoNum type="arabicPeriod"/>
            </a:pPr>
            <a:endParaRPr lang="en-US" sz="1400" kern="0" dirty="0"/>
          </a:p>
          <a:p>
            <a:pPr marL="342900" indent="-342900">
              <a:buFont typeface="+mj-lt"/>
              <a:buAutoNum type="arabicPeriod"/>
            </a:pPr>
            <a:endParaRPr lang="en-US" sz="1800" kern="0" dirty="0"/>
          </a:p>
        </p:txBody>
      </p:sp>
    </p:spTree>
    <p:extLst>
      <p:ext uri="{BB962C8B-B14F-4D97-AF65-F5344CB8AC3E}">
        <p14:creationId xmlns:p14="http://schemas.microsoft.com/office/powerpoint/2010/main" val="727165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DC5C-B123-4DFD-BB9A-60624C07BCF6}"/>
              </a:ext>
            </a:extLst>
          </p:cNvPr>
          <p:cNvSpPr>
            <a:spLocks noGrp="1"/>
          </p:cNvSpPr>
          <p:nvPr>
            <p:ph type="title"/>
          </p:nvPr>
        </p:nvSpPr>
        <p:spPr/>
        <p:txBody>
          <a:bodyPr/>
          <a:lstStyle/>
          <a:p>
            <a:r>
              <a:rPr lang="en-US" dirty="0"/>
              <a:t>The 12 Agile Principles</a:t>
            </a:r>
          </a:p>
        </p:txBody>
      </p:sp>
      <p:sp>
        <p:nvSpPr>
          <p:cNvPr id="4" name="Slide Number Placeholder 3">
            <a:extLst>
              <a:ext uri="{FF2B5EF4-FFF2-40B4-BE49-F238E27FC236}">
                <a16:creationId xmlns:a16="http://schemas.microsoft.com/office/drawing/2014/main" id="{FA36F70B-7B7E-43DC-9269-A0B5744C380F}"/>
              </a:ext>
            </a:extLst>
          </p:cNvPr>
          <p:cNvSpPr>
            <a:spLocks noGrp="1"/>
          </p:cNvSpPr>
          <p:nvPr>
            <p:ph type="sldNum" sz="quarter" idx="12"/>
          </p:nvPr>
        </p:nvSpPr>
        <p:spPr/>
        <p:txBody>
          <a:bodyPr/>
          <a:lstStyle/>
          <a:p>
            <a:pPr>
              <a:defRPr/>
            </a:pPr>
            <a:fld id="{0B398A58-AE87-4E44-9CD7-9B4C49A70FAD}" type="slidenum">
              <a:rPr lang="en-US" altLang="en-US" smtClean="0"/>
              <a:pPr>
                <a:defRPr/>
              </a:pPr>
              <a:t>15</a:t>
            </a:fld>
            <a:endParaRPr lang="en-US" altLang="en-US" dirty="0"/>
          </a:p>
        </p:txBody>
      </p:sp>
      <p:sp>
        <p:nvSpPr>
          <p:cNvPr id="6" name="TextBox 5">
            <a:extLst>
              <a:ext uri="{FF2B5EF4-FFF2-40B4-BE49-F238E27FC236}">
                <a16:creationId xmlns:a16="http://schemas.microsoft.com/office/drawing/2014/main" id="{BF160D9A-4596-45F0-889F-D948213CA4F7}"/>
              </a:ext>
            </a:extLst>
          </p:cNvPr>
          <p:cNvSpPr txBox="1"/>
          <p:nvPr/>
        </p:nvSpPr>
        <p:spPr>
          <a:xfrm>
            <a:off x="762000" y="1295400"/>
            <a:ext cx="5943600" cy="1015663"/>
          </a:xfrm>
          <a:prstGeom prst="rect">
            <a:avLst/>
          </a:prstGeom>
          <a:noFill/>
        </p:spPr>
        <p:txBody>
          <a:bodyPr wrap="square" rtlCol="0">
            <a:spAutoFit/>
          </a:bodyPr>
          <a:lstStyle/>
          <a:p>
            <a:r>
              <a:rPr lang="en-US" sz="1000" dirty="0"/>
              <a:t>12 Principles of Agile Manifesto</a:t>
            </a:r>
          </a:p>
          <a:p>
            <a:endParaRPr lang="en-US" sz="1000" dirty="0"/>
          </a:p>
          <a:p>
            <a:r>
              <a:rPr lang="en-US" sz="1000" dirty="0"/>
              <a:t>Be prepared to tell me what you think the most important of the 12 principles is</a:t>
            </a:r>
          </a:p>
          <a:p>
            <a:endParaRPr lang="en-US" sz="1000" dirty="0"/>
          </a:p>
          <a:p>
            <a:r>
              <a:rPr lang="en-US" sz="1000" dirty="0"/>
              <a:t>https://www.youtube.com/watch?time_continue=7&amp;v=jSayJF0epJs&amp;feature=emb_logo</a:t>
            </a:r>
          </a:p>
          <a:p>
            <a:r>
              <a:rPr lang="en-US" sz="1000" dirty="0"/>
              <a:t>Length 7:00</a:t>
            </a:r>
          </a:p>
        </p:txBody>
      </p:sp>
    </p:spTree>
    <p:extLst>
      <p:ext uri="{BB962C8B-B14F-4D97-AF65-F5344CB8AC3E}">
        <p14:creationId xmlns:p14="http://schemas.microsoft.com/office/powerpoint/2010/main" val="74569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Kanban</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dirty="0"/>
              <a:t>Kanban is a Japanese word for visual signal</a:t>
            </a:r>
          </a:p>
          <a:p>
            <a:r>
              <a:rPr lang="en-US" dirty="0"/>
              <a:t>Kanban is a work management system to visualize work, limit work in progress, and maximize flow</a:t>
            </a:r>
          </a:p>
          <a:p>
            <a:r>
              <a:rPr lang="en-US" dirty="0"/>
              <a:t>Work in progress is all work within the system (i.e. project or product release) that is currently being worked on</a:t>
            </a:r>
          </a:p>
          <a:p>
            <a:r>
              <a:rPr lang="en-US" dirty="0"/>
              <a:t>Flow is the efficiency of work</a:t>
            </a:r>
          </a:p>
          <a:p>
            <a:r>
              <a:rPr lang="en-US" dirty="0"/>
              <a:t>Kanban helps you to see your work, show it to others, and make sure everyone is on the same page without much explanation (i.e. information radiator)</a:t>
            </a:r>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16</a:t>
            </a:fld>
            <a:endParaRPr lang="en-US" altLang="en-US" dirty="0"/>
          </a:p>
        </p:txBody>
      </p:sp>
    </p:spTree>
    <p:extLst>
      <p:ext uri="{BB962C8B-B14F-4D97-AF65-F5344CB8AC3E}">
        <p14:creationId xmlns:p14="http://schemas.microsoft.com/office/powerpoint/2010/main" val="3477972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Kanban</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dirty="0"/>
              <a:t>Use of Kanban</a:t>
            </a:r>
          </a:p>
          <a:p>
            <a:pPr lvl="1"/>
            <a:r>
              <a:rPr lang="en-US" dirty="0"/>
              <a:t>Includes the use of a Kanban board</a:t>
            </a:r>
          </a:p>
          <a:p>
            <a:pPr lvl="1"/>
            <a:r>
              <a:rPr lang="en-US" dirty="0"/>
              <a:t>Includes the use of Kanban cards</a:t>
            </a:r>
          </a:p>
          <a:p>
            <a:pPr lvl="1"/>
            <a:r>
              <a:rPr lang="en-US" dirty="0"/>
              <a:t>Includes WIP (work in progress) limits</a:t>
            </a:r>
          </a:p>
          <a:p>
            <a:pPr lvl="1"/>
            <a:r>
              <a:rPr lang="en-US" dirty="0"/>
              <a:t>Start with what you do now</a:t>
            </a:r>
          </a:p>
          <a:p>
            <a:pPr lvl="1"/>
            <a:r>
              <a:rPr lang="en-US" dirty="0"/>
              <a:t>Each column would be a step in the process</a:t>
            </a:r>
          </a:p>
          <a:p>
            <a:pPr lvl="1"/>
            <a:r>
              <a:rPr lang="en-US" dirty="0"/>
              <a:t>Each card represents work to be completed</a:t>
            </a:r>
          </a:p>
          <a:p>
            <a:pPr lvl="1"/>
            <a:r>
              <a:rPr lang="en-US" dirty="0"/>
              <a:t>Move a card from one step to the next when that step is completed – a pull system which pulls work from left to right</a:t>
            </a:r>
          </a:p>
          <a:p>
            <a:pPr marL="342900" lvl="1" indent="0">
              <a:buNone/>
            </a:pPr>
            <a:endParaRPr lang="en-US" dirty="0"/>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17</a:t>
            </a:fld>
            <a:endParaRPr lang="en-US" altLang="en-US" dirty="0"/>
          </a:p>
        </p:txBody>
      </p:sp>
      <p:pic>
        <p:nvPicPr>
          <p:cNvPr id="8" name="Picture 6">
            <a:extLst>
              <a:ext uri="{FF2B5EF4-FFF2-40B4-BE49-F238E27FC236}">
                <a16:creationId xmlns:a16="http://schemas.microsoft.com/office/drawing/2014/main" id="{44AC2F6D-6E7C-4404-9C19-3966C4123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019" y="3918092"/>
            <a:ext cx="4642430" cy="271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71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Kanban</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dirty="0"/>
              <a:t>Use of Kanban</a:t>
            </a:r>
          </a:p>
          <a:p>
            <a:pPr lvl="1"/>
            <a:r>
              <a:rPr lang="en-US" dirty="0"/>
              <a:t>WIP limit puts an upper limit on the number of cards in each step</a:t>
            </a:r>
          </a:p>
          <a:p>
            <a:pPr lvl="1"/>
            <a:r>
              <a:rPr lang="en-US" dirty="0"/>
              <a:t>Very useful for identifying bottlenecks and unplanned work</a:t>
            </a:r>
          </a:p>
          <a:p>
            <a:pPr lvl="1"/>
            <a:r>
              <a:rPr lang="en-US" dirty="0"/>
              <a:t>Bottlenecks are processes which stop flow. They prevent cards from moving quickly from left to right. This could be awaiting an approval or could be one step has less people working on it so work piles up.</a:t>
            </a:r>
          </a:p>
          <a:p>
            <a:pPr lvl="1"/>
            <a:r>
              <a:rPr lang="en-US" dirty="0"/>
              <a:t>Unplanned work is something the team did not plan to do but must do. This can be especially important with maintenance type activities such as help desks</a:t>
            </a:r>
          </a:p>
          <a:p>
            <a:pPr marL="342900" lvl="1" indent="0">
              <a:buNone/>
            </a:pPr>
            <a:endParaRPr lang="en-US" dirty="0"/>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18</a:t>
            </a:fld>
            <a:endParaRPr lang="en-US" altLang="en-US" dirty="0"/>
          </a:p>
        </p:txBody>
      </p:sp>
      <p:pic>
        <p:nvPicPr>
          <p:cNvPr id="3078" name="Picture 6">
            <a:extLst>
              <a:ext uri="{FF2B5EF4-FFF2-40B4-BE49-F238E27FC236}">
                <a16:creationId xmlns:a16="http://schemas.microsoft.com/office/drawing/2014/main" id="{C64FFAC0-DD86-49C5-A8B3-119907584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810000"/>
            <a:ext cx="4343400" cy="253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07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Kanban</a:t>
            </a:r>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19</a:t>
            </a:fld>
            <a:endParaRPr lang="en-US" altLang="en-US" dirty="0"/>
          </a:p>
        </p:txBody>
      </p:sp>
      <p:sp>
        <p:nvSpPr>
          <p:cNvPr id="3" name="Content Placeholder 2">
            <a:extLst>
              <a:ext uri="{FF2B5EF4-FFF2-40B4-BE49-F238E27FC236}">
                <a16:creationId xmlns:a16="http://schemas.microsoft.com/office/drawing/2014/main" id="{46C88DF0-03D7-47FB-90E2-706D77124D41}"/>
              </a:ext>
            </a:extLst>
          </p:cNvPr>
          <p:cNvSpPr>
            <a:spLocks noGrp="1"/>
          </p:cNvSpPr>
          <p:nvPr>
            <p:ph idx="1"/>
          </p:nvPr>
        </p:nvSpPr>
        <p:spPr/>
        <p:txBody>
          <a:bodyPr/>
          <a:lstStyle/>
          <a:p>
            <a:pPr marL="0" indent="0">
              <a:buNone/>
            </a:pPr>
            <a:r>
              <a:rPr lang="en-US" dirty="0"/>
              <a:t>What is Kanban</a:t>
            </a:r>
          </a:p>
          <a:p>
            <a:pPr marL="0" indent="0">
              <a:buNone/>
            </a:pPr>
            <a:r>
              <a:rPr lang="en-US" dirty="0">
                <a:hlinkClick r:id="rId2"/>
              </a:rPr>
              <a:t>https://www.youtube.com/watch?v=iVaFVa7HYj4&amp;feature=emb_logo</a:t>
            </a:r>
            <a:endParaRPr lang="en-US" dirty="0"/>
          </a:p>
          <a:p>
            <a:pPr marL="0" indent="0">
              <a:buNone/>
            </a:pPr>
            <a:r>
              <a:rPr lang="en-US" dirty="0"/>
              <a:t>Length 5:30</a:t>
            </a:r>
          </a:p>
        </p:txBody>
      </p:sp>
    </p:spTree>
    <p:extLst>
      <p:ext uri="{BB962C8B-B14F-4D97-AF65-F5344CB8AC3E}">
        <p14:creationId xmlns:p14="http://schemas.microsoft.com/office/powerpoint/2010/main" val="353301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342900" indent="-342900">
              <a:buFont typeface="+mj-lt"/>
              <a:buAutoNum type="arabicPeriod"/>
            </a:pPr>
            <a:r>
              <a:rPr lang="en-US" sz="1600" dirty="0"/>
              <a:t>Review course expectations</a:t>
            </a:r>
          </a:p>
          <a:p>
            <a:pPr marL="342900" indent="-342900">
              <a:buFont typeface="+mj-lt"/>
              <a:buAutoNum type="arabicPeriod"/>
            </a:pPr>
            <a:r>
              <a:rPr lang="en-US" sz="1600" dirty="0"/>
              <a:t>The Agile mindset</a:t>
            </a:r>
          </a:p>
          <a:p>
            <a:pPr marL="342900" indent="-342900">
              <a:buFont typeface="+mj-lt"/>
              <a:buAutoNum type="arabicPeriod"/>
            </a:pPr>
            <a:r>
              <a:rPr lang="en-US" sz="1600" dirty="0"/>
              <a:t>Agile Manifesto and Principles</a:t>
            </a:r>
          </a:p>
          <a:p>
            <a:pPr marL="342900" indent="-342900">
              <a:buFont typeface="+mj-lt"/>
              <a:buAutoNum type="arabicPeriod"/>
            </a:pPr>
            <a:r>
              <a:rPr lang="en-US" sz="1600" dirty="0"/>
              <a:t>Agile Processes and Techniques</a:t>
            </a:r>
          </a:p>
          <a:p>
            <a:pPr marL="642937" lvl="2" indent="-342900">
              <a:buSzPct val="75000"/>
              <a:buFont typeface="+mj-lt"/>
              <a:buAutoNum type="alphaLcParenR"/>
            </a:pPr>
            <a:r>
              <a:rPr lang="en-US" sz="1600" dirty="0">
                <a:ea typeface="+mn-ea"/>
                <a:cs typeface="+mn-cs"/>
              </a:rPr>
              <a:t>Kanban</a:t>
            </a:r>
          </a:p>
          <a:p>
            <a:pPr marL="642937" lvl="2" indent="-342900">
              <a:buSzPct val="75000"/>
              <a:buFont typeface="+mj-lt"/>
              <a:buAutoNum type="alphaLcParenR"/>
            </a:pPr>
            <a:r>
              <a:rPr lang="en-US" sz="1600" dirty="0" err="1">
                <a:ea typeface="+mn-ea"/>
                <a:cs typeface="+mn-cs"/>
              </a:rPr>
              <a:t>eXtreme</a:t>
            </a:r>
            <a:r>
              <a:rPr lang="en-US" sz="1600" dirty="0">
                <a:ea typeface="+mn-ea"/>
                <a:cs typeface="+mn-cs"/>
              </a:rPr>
              <a:t> Programming</a:t>
            </a:r>
          </a:p>
          <a:p>
            <a:pPr marL="642937" lvl="2" indent="-342900">
              <a:buSzPct val="75000"/>
              <a:buFont typeface="+mj-lt"/>
              <a:buAutoNum type="alphaLcParenR"/>
            </a:pPr>
            <a:r>
              <a:rPr lang="en-US" sz="1600" dirty="0">
                <a:ea typeface="+mn-ea"/>
                <a:cs typeface="+mn-cs"/>
              </a:rPr>
              <a:t>Feature Driven Development</a:t>
            </a:r>
          </a:p>
          <a:p>
            <a:pPr marL="642937" lvl="2" indent="-342900">
              <a:buSzPct val="75000"/>
              <a:buFont typeface="+mj-lt"/>
              <a:buAutoNum type="alphaLcParenR"/>
            </a:pPr>
            <a:r>
              <a:rPr lang="en-US" sz="1600" dirty="0">
                <a:ea typeface="+mn-ea"/>
                <a:cs typeface="+mn-cs"/>
              </a:rPr>
              <a:t>Lean Software Development</a:t>
            </a:r>
            <a:endParaRPr lang="en-US" sz="1600" dirty="0"/>
          </a:p>
          <a:p>
            <a:pPr marL="342900" indent="-342900">
              <a:buFont typeface="+mj-lt"/>
              <a:buAutoNum type="arabicPeriod"/>
            </a:pPr>
            <a:r>
              <a:rPr lang="en-US" sz="1600" dirty="0"/>
              <a:t>Differences between traditional project management and Agile</a:t>
            </a:r>
          </a:p>
          <a:p>
            <a:pPr marL="0" lvl="1" indent="0">
              <a:buSzPct val="75000"/>
              <a:buNone/>
            </a:pPr>
            <a:endParaRPr lang="en-US" sz="1600" dirty="0">
              <a:ea typeface="+mn-ea"/>
              <a:cs typeface="+mn-cs"/>
            </a:endParaRPr>
          </a:p>
          <a:p>
            <a:pPr marL="642938" lvl="1" indent="-342900">
              <a:buFont typeface="+mj-lt"/>
              <a:buAutoNum type="arabicPeriod"/>
            </a:pPr>
            <a:endParaRPr lang="en-US" sz="800" dirty="0"/>
          </a:p>
          <a:p>
            <a:pPr marL="342900" indent="-342900">
              <a:buFont typeface="+mj-lt"/>
              <a:buAutoNum type="arabicPeriod"/>
            </a:pPr>
            <a:endParaRPr lang="en-US" sz="1400" dirty="0"/>
          </a:p>
          <a:p>
            <a:pPr marL="342900" indent="-342900">
              <a:buFont typeface="+mj-lt"/>
              <a:buAutoNum type="arabicPeriod"/>
            </a:pPr>
            <a:endParaRPr lang="en-US" sz="1800" dirty="0"/>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2</a:t>
            </a:fld>
            <a:endParaRPr lang="en-US" altLang="en-US" dirty="0"/>
          </a:p>
        </p:txBody>
      </p:sp>
    </p:spTree>
    <p:extLst>
      <p:ext uri="{BB962C8B-B14F-4D97-AF65-F5344CB8AC3E}">
        <p14:creationId xmlns:p14="http://schemas.microsoft.com/office/powerpoint/2010/main" val="4185291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Kanban</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dirty="0"/>
              <a:t>Poll: Thumbs up if you have had any experience with Kanban either in manufacturing or otherwise, Thumbs down if no</a:t>
            </a:r>
          </a:p>
          <a:p>
            <a:pPr marL="0" indent="0">
              <a:buNone/>
            </a:pPr>
            <a:endParaRPr lang="en-US" dirty="0"/>
          </a:p>
          <a:p>
            <a:r>
              <a:rPr lang="en-US" dirty="0"/>
              <a:t>570 Sample Board on Trello:</a:t>
            </a:r>
          </a:p>
          <a:p>
            <a:pPr marL="0" indent="0">
              <a:buNone/>
            </a:pPr>
            <a:r>
              <a:rPr lang="en-US" dirty="0">
                <a:hlinkClick r:id="rId2"/>
              </a:rPr>
              <a:t>https://trello.com/b/l5HInL6x/570-sample</a:t>
            </a:r>
            <a:endParaRPr lang="en-US" dirty="0"/>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20</a:t>
            </a:fld>
            <a:endParaRPr lang="en-US" altLang="en-US" dirty="0"/>
          </a:p>
        </p:txBody>
      </p:sp>
    </p:spTree>
    <p:extLst>
      <p:ext uri="{BB962C8B-B14F-4D97-AF65-F5344CB8AC3E}">
        <p14:creationId xmlns:p14="http://schemas.microsoft.com/office/powerpoint/2010/main" val="418444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err="1"/>
              <a:t>eXtreme</a:t>
            </a:r>
            <a:r>
              <a:rPr lang="en-US" dirty="0"/>
              <a:t> Programming (XP)</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dirty="0"/>
              <a:t>Created by Kent Beck</a:t>
            </a:r>
          </a:p>
          <a:p>
            <a:r>
              <a:rPr lang="en-US" dirty="0"/>
              <a:t>Emphasizes technical practices which are often incorporated into Scrum</a:t>
            </a:r>
          </a:p>
          <a:p>
            <a:r>
              <a:rPr lang="en-US" dirty="0"/>
              <a:t>Based on iterative delivery (get what you want, when you want it not long term)</a:t>
            </a:r>
          </a:p>
          <a:p>
            <a:r>
              <a:rPr lang="en-US" dirty="0"/>
              <a:t>Customer works directly with the development team to define and prioritize user stories which are small units of functionality. </a:t>
            </a:r>
          </a:p>
          <a:p>
            <a:r>
              <a:rPr lang="en-US" dirty="0"/>
              <a:t>Team self-organizes around problem and delivers work at the end of an iteration, usually 1-3 weeks</a:t>
            </a:r>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21</a:t>
            </a:fld>
            <a:endParaRPr lang="en-US" altLang="en-US" dirty="0"/>
          </a:p>
        </p:txBody>
      </p:sp>
    </p:spTree>
    <p:extLst>
      <p:ext uri="{BB962C8B-B14F-4D97-AF65-F5344CB8AC3E}">
        <p14:creationId xmlns:p14="http://schemas.microsoft.com/office/powerpoint/2010/main" val="709093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008F-8CE1-481D-A409-36DE2C320FC4}"/>
              </a:ext>
            </a:extLst>
          </p:cNvPr>
          <p:cNvSpPr>
            <a:spLocks noGrp="1"/>
          </p:cNvSpPr>
          <p:nvPr>
            <p:ph type="title"/>
          </p:nvPr>
        </p:nvSpPr>
        <p:spPr/>
        <p:txBody>
          <a:bodyPr/>
          <a:lstStyle/>
          <a:p>
            <a:r>
              <a:rPr lang="en-US" dirty="0" err="1"/>
              <a:t>eXtreme</a:t>
            </a:r>
            <a:r>
              <a:rPr lang="en-US" dirty="0"/>
              <a:t> Programming (XP)</a:t>
            </a:r>
          </a:p>
        </p:txBody>
      </p:sp>
      <p:sp>
        <p:nvSpPr>
          <p:cNvPr id="3" name="Content Placeholder 2">
            <a:extLst>
              <a:ext uri="{FF2B5EF4-FFF2-40B4-BE49-F238E27FC236}">
                <a16:creationId xmlns:a16="http://schemas.microsoft.com/office/drawing/2014/main" id="{21AB237B-3292-4B22-BDA3-482FEF6E69B0}"/>
              </a:ext>
            </a:extLst>
          </p:cNvPr>
          <p:cNvSpPr>
            <a:spLocks noGrp="1"/>
          </p:cNvSpPr>
          <p:nvPr>
            <p:ph idx="1"/>
          </p:nvPr>
        </p:nvSpPr>
        <p:spPr/>
        <p:txBody>
          <a:bodyPr/>
          <a:lstStyle/>
          <a:p>
            <a:r>
              <a:rPr lang="en-US" dirty="0"/>
              <a:t>XP Values</a:t>
            </a:r>
          </a:p>
          <a:p>
            <a:pPr lvl="1"/>
            <a:r>
              <a:rPr lang="en-US" dirty="0"/>
              <a:t>Communication – developers and customer working together constantly</a:t>
            </a:r>
          </a:p>
          <a:p>
            <a:pPr lvl="1"/>
            <a:r>
              <a:rPr lang="en-US" dirty="0"/>
              <a:t>Simplicity – solve today’s problem today, complexity is expensive</a:t>
            </a:r>
          </a:p>
          <a:p>
            <a:pPr lvl="1"/>
            <a:r>
              <a:rPr lang="en-US" dirty="0"/>
              <a:t>Feedback – provide small units of work each iteration to be reviewed and get feedback</a:t>
            </a:r>
          </a:p>
          <a:p>
            <a:pPr lvl="1"/>
            <a:r>
              <a:rPr lang="en-US" dirty="0"/>
              <a:t>Courage – being able to build for today only and refactor later for future needs. Also knowing when to throw away code that is obsolete no matter how much effort was put into creating it</a:t>
            </a:r>
          </a:p>
          <a:p>
            <a:pPr lvl="1"/>
            <a:r>
              <a:rPr lang="en-US" dirty="0"/>
              <a:t>Respect – developers should never commit changes that break the build which is shared and delays the work of others. Team members respect their work by always striving for high quality and seeking for the best design for the solution at hand via refactoring</a:t>
            </a:r>
          </a:p>
          <a:p>
            <a:pPr lvl="1"/>
            <a:endParaRPr lang="en-US" dirty="0"/>
          </a:p>
        </p:txBody>
      </p:sp>
      <p:sp>
        <p:nvSpPr>
          <p:cNvPr id="4" name="Slide Number Placeholder 3">
            <a:extLst>
              <a:ext uri="{FF2B5EF4-FFF2-40B4-BE49-F238E27FC236}">
                <a16:creationId xmlns:a16="http://schemas.microsoft.com/office/drawing/2014/main" id="{932DF6A8-B1B3-4FFF-8DA4-64FA93A4E662}"/>
              </a:ext>
            </a:extLst>
          </p:cNvPr>
          <p:cNvSpPr>
            <a:spLocks noGrp="1"/>
          </p:cNvSpPr>
          <p:nvPr>
            <p:ph type="sldNum" sz="quarter" idx="12"/>
          </p:nvPr>
        </p:nvSpPr>
        <p:spPr/>
        <p:txBody>
          <a:bodyPr/>
          <a:lstStyle/>
          <a:p>
            <a:pPr>
              <a:defRPr/>
            </a:pPr>
            <a:fld id="{0B398A58-AE87-4E44-9CD7-9B4C49A70FAD}" type="slidenum">
              <a:rPr lang="en-US" altLang="en-US" smtClean="0"/>
              <a:pPr>
                <a:defRPr/>
              </a:pPr>
              <a:t>22</a:t>
            </a:fld>
            <a:endParaRPr lang="en-US" altLang="en-US" dirty="0"/>
          </a:p>
        </p:txBody>
      </p:sp>
    </p:spTree>
    <p:extLst>
      <p:ext uri="{BB962C8B-B14F-4D97-AF65-F5344CB8AC3E}">
        <p14:creationId xmlns:p14="http://schemas.microsoft.com/office/powerpoint/2010/main" val="423990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err="1"/>
              <a:t>eXtreme</a:t>
            </a:r>
            <a:r>
              <a:rPr lang="en-US" dirty="0"/>
              <a:t> Programming (XP)</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dirty="0"/>
              <a:t>12 Practices</a:t>
            </a:r>
          </a:p>
          <a:p>
            <a:pPr lvl="1"/>
            <a:r>
              <a:rPr lang="en-US" dirty="0"/>
              <a:t>Fine scale feedback</a:t>
            </a:r>
          </a:p>
          <a:p>
            <a:pPr lvl="2"/>
            <a:r>
              <a:rPr lang="en-US" dirty="0"/>
              <a:t>Pair programming</a:t>
            </a:r>
          </a:p>
          <a:p>
            <a:pPr lvl="2"/>
            <a:r>
              <a:rPr lang="en-US" dirty="0"/>
              <a:t>Planning game</a:t>
            </a:r>
          </a:p>
          <a:p>
            <a:pPr lvl="2"/>
            <a:r>
              <a:rPr lang="en-US" dirty="0"/>
              <a:t>Test driven development</a:t>
            </a:r>
          </a:p>
          <a:p>
            <a:pPr lvl="2"/>
            <a:r>
              <a:rPr lang="en-US" dirty="0"/>
              <a:t>Whole team</a:t>
            </a:r>
          </a:p>
          <a:p>
            <a:pPr lvl="1"/>
            <a:r>
              <a:rPr lang="en-US" dirty="0"/>
              <a:t>Continuous Process</a:t>
            </a:r>
          </a:p>
          <a:p>
            <a:pPr lvl="2"/>
            <a:r>
              <a:rPr lang="en-US" dirty="0"/>
              <a:t>Continuous Integration</a:t>
            </a:r>
          </a:p>
          <a:p>
            <a:pPr lvl="2"/>
            <a:r>
              <a:rPr lang="en-US" dirty="0"/>
              <a:t>Design Improvement</a:t>
            </a:r>
          </a:p>
          <a:p>
            <a:pPr lvl="2"/>
            <a:r>
              <a:rPr lang="en-US" dirty="0"/>
              <a:t>Small Releases</a:t>
            </a:r>
          </a:p>
          <a:p>
            <a:pPr lvl="1"/>
            <a:r>
              <a:rPr lang="en-US" dirty="0"/>
              <a:t>Shared Understanding</a:t>
            </a:r>
          </a:p>
          <a:p>
            <a:pPr lvl="2"/>
            <a:r>
              <a:rPr lang="en-US" dirty="0"/>
              <a:t>Coding standards</a:t>
            </a:r>
          </a:p>
          <a:p>
            <a:pPr lvl="2"/>
            <a:r>
              <a:rPr lang="en-US" dirty="0"/>
              <a:t>Collective code ownership</a:t>
            </a:r>
          </a:p>
          <a:p>
            <a:pPr lvl="2"/>
            <a:r>
              <a:rPr lang="en-US" dirty="0"/>
              <a:t>Simple design</a:t>
            </a:r>
          </a:p>
          <a:p>
            <a:pPr lvl="2"/>
            <a:r>
              <a:rPr lang="en-US" dirty="0"/>
              <a:t>System metaphor</a:t>
            </a:r>
          </a:p>
          <a:p>
            <a:pPr lvl="1"/>
            <a:r>
              <a:rPr lang="en-US" dirty="0"/>
              <a:t>Programmer welfare</a:t>
            </a:r>
          </a:p>
          <a:p>
            <a:pPr lvl="2"/>
            <a:r>
              <a:rPr lang="en-US" dirty="0"/>
              <a:t>Sustainable pace</a:t>
            </a:r>
          </a:p>
          <a:p>
            <a:pPr lvl="1"/>
            <a:endParaRPr lang="en-US" dirty="0"/>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23</a:t>
            </a:fld>
            <a:endParaRPr lang="en-US" altLang="en-US" dirty="0"/>
          </a:p>
        </p:txBody>
      </p:sp>
    </p:spTree>
    <p:extLst>
      <p:ext uri="{BB962C8B-B14F-4D97-AF65-F5344CB8AC3E}">
        <p14:creationId xmlns:p14="http://schemas.microsoft.com/office/powerpoint/2010/main" val="4117090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err="1"/>
              <a:t>eXtreme</a:t>
            </a:r>
            <a:r>
              <a:rPr lang="en-US" dirty="0"/>
              <a:t> Programming (XP)</a:t>
            </a:r>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24</a:t>
            </a:fld>
            <a:endParaRPr lang="en-US" altLang="en-US" dirty="0"/>
          </a:p>
        </p:txBody>
      </p:sp>
      <p:sp>
        <p:nvSpPr>
          <p:cNvPr id="3" name="Content Placeholder 2">
            <a:extLst>
              <a:ext uri="{FF2B5EF4-FFF2-40B4-BE49-F238E27FC236}">
                <a16:creationId xmlns:a16="http://schemas.microsoft.com/office/drawing/2014/main" id="{951AE2B7-F634-4B93-ACA4-A0D7247E9B8C}"/>
              </a:ext>
            </a:extLst>
          </p:cNvPr>
          <p:cNvSpPr>
            <a:spLocks noGrp="1"/>
          </p:cNvSpPr>
          <p:nvPr>
            <p:ph idx="1"/>
          </p:nvPr>
        </p:nvSpPr>
        <p:spPr/>
        <p:txBody>
          <a:bodyPr/>
          <a:lstStyle/>
          <a:p>
            <a:r>
              <a:rPr lang="en-US" dirty="0" err="1"/>
              <a:t>eXtreme</a:t>
            </a:r>
            <a:r>
              <a:rPr lang="en-US" dirty="0"/>
              <a:t> Programming (XP) Overview</a:t>
            </a:r>
          </a:p>
          <a:p>
            <a:pPr marL="0" indent="0">
              <a:buNone/>
            </a:pPr>
            <a:r>
              <a:rPr lang="en-US" dirty="0">
                <a:hlinkClick r:id="rId2"/>
              </a:rPr>
              <a:t>https://www.youtube.com/watch?v=X6ObCFZlfFk&amp;feature=emb_logo</a:t>
            </a:r>
            <a:endParaRPr lang="en-US" dirty="0"/>
          </a:p>
          <a:p>
            <a:pPr marL="0" indent="0">
              <a:buNone/>
            </a:pPr>
            <a:r>
              <a:rPr lang="en-US" dirty="0"/>
              <a:t>Length 6:30</a:t>
            </a:r>
          </a:p>
        </p:txBody>
      </p:sp>
    </p:spTree>
    <p:extLst>
      <p:ext uri="{BB962C8B-B14F-4D97-AF65-F5344CB8AC3E}">
        <p14:creationId xmlns:p14="http://schemas.microsoft.com/office/powerpoint/2010/main" val="3523914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err="1"/>
              <a:t>eXtreme</a:t>
            </a:r>
            <a:r>
              <a:rPr lang="en-US" dirty="0"/>
              <a:t> Programming (XP)</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dirty="0"/>
              <a:t>Poll: Thumbs up if you have had any experience with XP or any of the practices of XP, Thumbs down if no</a:t>
            </a:r>
          </a:p>
          <a:p>
            <a:pPr marL="0" indent="0">
              <a:buNone/>
            </a:pPr>
            <a:endParaRPr lang="en-US" dirty="0"/>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25</a:t>
            </a:fld>
            <a:endParaRPr lang="en-US" altLang="en-US" dirty="0"/>
          </a:p>
        </p:txBody>
      </p:sp>
    </p:spTree>
    <p:extLst>
      <p:ext uri="{BB962C8B-B14F-4D97-AF65-F5344CB8AC3E}">
        <p14:creationId xmlns:p14="http://schemas.microsoft.com/office/powerpoint/2010/main" val="2374988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Feature Driven Development</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dirty="0"/>
              <a:t>An iterative model for developing software</a:t>
            </a:r>
          </a:p>
          <a:p>
            <a:r>
              <a:rPr lang="en-US" dirty="0"/>
              <a:t>Focuses on</a:t>
            </a:r>
          </a:p>
          <a:p>
            <a:pPr lvl="1"/>
            <a:r>
              <a:rPr lang="en-US" dirty="0"/>
              <a:t>Developing an overall model</a:t>
            </a:r>
          </a:p>
          <a:p>
            <a:pPr lvl="1"/>
            <a:r>
              <a:rPr lang="en-US" dirty="0"/>
              <a:t>Building a features list</a:t>
            </a:r>
          </a:p>
          <a:p>
            <a:pPr lvl="1"/>
            <a:r>
              <a:rPr lang="en-US" dirty="0"/>
              <a:t>Plan by those features</a:t>
            </a:r>
          </a:p>
          <a:p>
            <a:pPr lvl="1"/>
            <a:r>
              <a:rPr lang="en-US" dirty="0"/>
              <a:t>Design by those features</a:t>
            </a:r>
          </a:p>
          <a:p>
            <a:pPr lvl="1"/>
            <a:r>
              <a:rPr lang="en-US" dirty="0"/>
              <a:t>Build by those features</a:t>
            </a:r>
          </a:p>
          <a:p>
            <a:r>
              <a:rPr lang="en-US" dirty="0"/>
              <a:t>Core set of software engineering best practices:</a:t>
            </a:r>
          </a:p>
          <a:p>
            <a:pPr lvl="1"/>
            <a:r>
              <a:rPr lang="en-US" dirty="0"/>
              <a:t>Developing by feature</a:t>
            </a:r>
          </a:p>
          <a:p>
            <a:pPr lvl="1"/>
            <a:r>
              <a:rPr lang="en-US" dirty="0"/>
              <a:t>Feature teams</a:t>
            </a:r>
          </a:p>
          <a:p>
            <a:pPr lvl="1"/>
            <a:r>
              <a:rPr lang="en-US" dirty="0"/>
              <a:t>Inspections</a:t>
            </a:r>
          </a:p>
          <a:p>
            <a:pPr lvl="1"/>
            <a:r>
              <a:rPr lang="en-US" dirty="0"/>
              <a:t>Regular builds</a:t>
            </a:r>
          </a:p>
          <a:p>
            <a:pPr lvl="1"/>
            <a:r>
              <a:rPr lang="en-US" dirty="0"/>
              <a:t>Visibility of progress and results</a:t>
            </a:r>
          </a:p>
          <a:p>
            <a:pPr lvl="1"/>
            <a:r>
              <a:rPr lang="en-US" dirty="0"/>
              <a:t>Configuration management</a:t>
            </a:r>
          </a:p>
          <a:p>
            <a:pPr lvl="1"/>
            <a:r>
              <a:rPr lang="en-US" dirty="0"/>
              <a:t>Individual class ownership</a:t>
            </a:r>
          </a:p>
          <a:p>
            <a:pPr lvl="1"/>
            <a:r>
              <a:rPr lang="en-US" dirty="0"/>
              <a:t>Domain object modelling</a:t>
            </a:r>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26</a:t>
            </a:fld>
            <a:endParaRPr lang="en-US" altLang="en-US" dirty="0"/>
          </a:p>
        </p:txBody>
      </p:sp>
    </p:spTree>
    <p:extLst>
      <p:ext uri="{BB962C8B-B14F-4D97-AF65-F5344CB8AC3E}">
        <p14:creationId xmlns:p14="http://schemas.microsoft.com/office/powerpoint/2010/main" val="1874647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Feature Driven Development</a:t>
            </a:r>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27</a:t>
            </a:fld>
            <a:endParaRPr lang="en-US" altLang="en-US" dirty="0"/>
          </a:p>
        </p:txBody>
      </p:sp>
      <p:sp>
        <p:nvSpPr>
          <p:cNvPr id="6" name="TextBox 5">
            <a:extLst>
              <a:ext uri="{FF2B5EF4-FFF2-40B4-BE49-F238E27FC236}">
                <a16:creationId xmlns:a16="http://schemas.microsoft.com/office/drawing/2014/main" id="{6D101B5F-A7A4-4510-BA51-A3A5ECC30CD8}"/>
              </a:ext>
            </a:extLst>
          </p:cNvPr>
          <p:cNvSpPr txBox="1"/>
          <p:nvPr/>
        </p:nvSpPr>
        <p:spPr>
          <a:xfrm>
            <a:off x="2971800" y="6119503"/>
            <a:ext cx="854721" cy="246221"/>
          </a:xfrm>
          <a:prstGeom prst="rect">
            <a:avLst/>
          </a:prstGeom>
          <a:noFill/>
        </p:spPr>
        <p:txBody>
          <a:bodyPr wrap="none" rtlCol="0">
            <a:spAutoFit/>
          </a:bodyPr>
          <a:lstStyle/>
          <a:p>
            <a:r>
              <a:rPr lang="en-US" sz="1000" dirty="0"/>
              <a:t>Length 4:00</a:t>
            </a:r>
          </a:p>
        </p:txBody>
      </p:sp>
      <p:sp>
        <p:nvSpPr>
          <p:cNvPr id="3" name="Content Placeholder 2">
            <a:extLst>
              <a:ext uri="{FF2B5EF4-FFF2-40B4-BE49-F238E27FC236}">
                <a16:creationId xmlns:a16="http://schemas.microsoft.com/office/drawing/2014/main" id="{B2BD03AD-49B2-479E-8B82-3DAE468812FB}"/>
              </a:ext>
            </a:extLst>
          </p:cNvPr>
          <p:cNvSpPr>
            <a:spLocks noGrp="1"/>
          </p:cNvSpPr>
          <p:nvPr>
            <p:ph idx="1"/>
          </p:nvPr>
        </p:nvSpPr>
        <p:spPr/>
        <p:txBody>
          <a:bodyPr/>
          <a:lstStyle/>
          <a:p>
            <a:r>
              <a:rPr lang="en-US" dirty="0"/>
              <a:t>Feature Driven Development</a:t>
            </a:r>
          </a:p>
          <a:p>
            <a:r>
              <a:rPr lang="en-US" dirty="0">
                <a:hlinkClick r:id="rId2"/>
              </a:rPr>
              <a:t>https://www.youtube.com/watch?v=G-BshQ0OYyo&amp;feature=emb_logo</a:t>
            </a:r>
            <a:endParaRPr lang="en-US" dirty="0"/>
          </a:p>
          <a:p>
            <a:r>
              <a:rPr lang="en-US" dirty="0"/>
              <a:t>Length 4:00</a:t>
            </a:r>
          </a:p>
        </p:txBody>
      </p:sp>
    </p:spTree>
    <p:extLst>
      <p:ext uri="{BB962C8B-B14F-4D97-AF65-F5344CB8AC3E}">
        <p14:creationId xmlns:p14="http://schemas.microsoft.com/office/powerpoint/2010/main" val="1296114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Lean Software Development</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sz="1800" dirty="0"/>
              <a:t>Applies the lean principles from manufacturing to software development</a:t>
            </a:r>
          </a:p>
          <a:p>
            <a:r>
              <a:rPr lang="en-US" sz="1800" dirty="0"/>
              <a:t>Lean development principles</a:t>
            </a:r>
          </a:p>
          <a:p>
            <a:pPr lvl="1"/>
            <a:r>
              <a:rPr lang="en-US" dirty="0"/>
              <a:t>Eliminate waste – eliminate anything from the process that does not add value to the customer</a:t>
            </a:r>
          </a:p>
          <a:p>
            <a:pPr lvl="1"/>
            <a:r>
              <a:rPr lang="en-US" dirty="0"/>
              <a:t>Build quality in – do not expect tests to find quality issues prevent quality issue instead</a:t>
            </a:r>
          </a:p>
          <a:p>
            <a:pPr lvl="1"/>
            <a:r>
              <a:rPr lang="en-US" dirty="0"/>
              <a:t>Create knowledge – provide structure to properly document and retain valuable learning</a:t>
            </a:r>
          </a:p>
          <a:p>
            <a:pPr lvl="1"/>
            <a:r>
              <a:rPr lang="en-US" dirty="0"/>
              <a:t>Defer commitment – demonstrate responsibility by keeping options open and continuously collect information instead of making decisions without necessary data</a:t>
            </a:r>
          </a:p>
          <a:p>
            <a:pPr lvl="1"/>
            <a:r>
              <a:rPr lang="en-US" dirty="0"/>
              <a:t>Deliver fast – build a simple solution, put in front of the customer, enhance incrementally based on feedback</a:t>
            </a:r>
          </a:p>
          <a:p>
            <a:pPr lvl="1"/>
            <a:r>
              <a:rPr lang="en-US" dirty="0"/>
              <a:t>Respect for people – communicating proactively, encouraging healthy conflict, and surface work-related issues as a team</a:t>
            </a:r>
          </a:p>
          <a:p>
            <a:pPr lvl="1"/>
            <a:r>
              <a:rPr lang="en-US" dirty="0"/>
              <a:t>Optimize the whole – eliminate long cycle times by operating with a better understanding of capacity and downstream impact of work</a:t>
            </a:r>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28</a:t>
            </a:fld>
            <a:endParaRPr lang="en-US" altLang="en-US" dirty="0"/>
          </a:p>
        </p:txBody>
      </p:sp>
    </p:spTree>
    <p:extLst>
      <p:ext uri="{BB962C8B-B14F-4D97-AF65-F5344CB8AC3E}">
        <p14:creationId xmlns:p14="http://schemas.microsoft.com/office/powerpoint/2010/main" val="3095974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Lean Software Development</a:t>
            </a:r>
          </a:p>
        </p:txBody>
      </p:sp>
      <p:pic>
        <p:nvPicPr>
          <p:cNvPr id="5" name="Online Media 4" title="AEC C3M03 Understanding Lean Software Development">
            <a:hlinkClick r:id="" action="ppaction://media"/>
            <a:extLst>
              <a:ext uri="{FF2B5EF4-FFF2-40B4-BE49-F238E27FC236}">
                <a16:creationId xmlns:a16="http://schemas.microsoft.com/office/drawing/2014/main" id="{C9CE2E9E-2988-44CA-A5FC-86CE65C16335}"/>
              </a:ext>
            </a:extLst>
          </p:cNvPr>
          <p:cNvPicPr>
            <a:picLocks noGrp="1" noRot="1" noChangeAspect="1"/>
          </p:cNvPicPr>
          <p:nvPr>
            <p:ph idx="1"/>
            <a:videoFile r:link="rId1"/>
          </p:nvPr>
        </p:nvPicPr>
        <p:blipFill>
          <a:blip r:embed="rId3"/>
          <a:stretch>
            <a:fillRect/>
          </a:stretch>
        </p:blipFill>
        <p:spPr>
          <a:xfrm>
            <a:off x="13283" y="1027864"/>
            <a:ext cx="8775758" cy="4937125"/>
          </a:xfrm>
          <a:prstGeom prst="rect">
            <a:avLst/>
          </a:prstGeom>
        </p:spPr>
      </p:pic>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29</a:t>
            </a:fld>
            <a:endParaRPr lang="en-US" altLang="en-US" dirty="0"/>
          </a:p>
        </p:txBody>
      </p:sp>
      <p:sp>
        <p:nvSpPr>
          <p:cNvPr id="6" name="TextBox 5">
            <a:extLst>
              <a:ext uri="{FF2B5EF4-FFF2-40B4-BE49-F238E27FC236}">
                <a16:creationId xmlns:a16="http://schemas.microsoft.com/office/drawing/2014/main" id="{E11648B1-10E7-4500-829A-466385ABB4C8}"/>
              </a:ext>
            </a:extLst>
          </p:cNvPr>
          <p:cNvSpPr txBox="1"/>
          <p:nvPr/>
        </p:nvSpPr>
        <p:spPr>
          <a:xfrm>
            <a:off x="2971800" y="5964989"/>
            <a:ext cx="854721" cy="246221"/>
          </a:xfrm>
          <a:prstGeom prst="rect">
            <a:avLst/>
          </a:prstGeom>
          <a:noFill/>
        </p:spPr>
        <p:txBody>
          <a:bodyPr wrap="none" rtlCol="0">
            <a:spAutoFit/>
          </a:bodyPr>
          <a:lstStyle/>
          <a:p>
            <a:r>
              <a:rPr lang="en-US" sz="1000" dirty="0"/>
              <a:t>Length 6:00</a:t>
            </a:r>
          </a:p>
        </p:txBody>
      </p:sp>
    </p:spTree>
    <p:extLst>
      <p:ext uri="{BB962C8B-B14F-4D97-AF65-F5344CB8AC3E}">
        <p14:creationId xmlns:p14="http://schemas.microsoft.com/office/powerpoint/2010/main" val="384383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E748-75A0-4020-A1F6-5727700AFDD2}"/>
              </a:ext>
            </a:extLst>
          </p:cNvPr>
          <p:cNvSpPr>
            <a:spLocks noGrp="1"/>
          </p:cNvSpPr>
          <p:nvPr>
            <p:ph type="title"/>
          </p:nvPr>
        </p:nvSpPr>
        <p:spPr/>
        <p:txBody>
          <a:bodyPr/>
          <a:lstStyle/>
          <a:p>
            <a:r>
              <a:rPr lang="en-US" dirty="0"/>
              <a:t>Course Expectations</a:t>
            </a:r>
          </a:p>
        </p:txBody>
      </p:sp>
      <p:sp>
        <p:nvSpPr>
          <p:cNvPr id="3" name="Content Placeholder 2">
            <a:extLst>
              <a:ext uri="{FF2B5EF4-FFF2-40B4-BE49-F238E27FC236}">
                <a16:creationId xmlns:a16="http://schemas.microsoft.com/office/drawing/2014/main" id="{7AEE358F-D629-4A42-AA59-E5FB3BA1C8D4}"/>
              </a:ext>
            </a:extLst>
          </p:cNvPr>
          <p:cNvSpPr>
            <a:spLocks noGrp="1"/>
          </p:cNvSpPr>
          <p:nvPr>
            <p:ph idx="1"/>
          </p:nvPr>
        </p:nvSpPr>
        <p:spPr/>
        <p:txBody>
          <a:bodyPr/>
          <a:lstStyle/>
          <a:p>
            <a:r>
              <a:rPr lang="en-US" dirty="0"/>
              <a:t>Be sure to watch the Introduction to 570 video</a:t>
            </a:r>
          </a:p>
          <a:p>
            <a:r>
              <a:rPr lang="en-US" dirty="0"/>
              <a:t>You are expected to read all required readings BEFORE class</a:t>
            </a:r>
          </a:p>
          <a:p>
            <a:r>
              <a:rPr lang="en-US" dirty="0"/>
              <a:t>You are expected to have a working microphone for class as this class will be interactive</a:t>
            </a:r>
          </a:p>
          <a:p>
            <a:pPr marL="0" indent="0">
              <a:buNone/>
            </a:pPr>
            <a:endParaRPr lang="en-US" dirty="0"/>
          </a:p>
        </p:txBody>
      </p:sp>
      <p:sp>
        <p:nvSpPr>
          <p:cNvPr id="4" name="Slide Number Placeholder 3">
            <a:extLst>
              <a:ext uri="{FF2B5EF4-FFF2-40B4-BE49-F238E27FC236}">
                <a16:creationId xmlns:a16="http://schemas.microsoft.com/office/drawing/2014/main" id="{DE97CB48-2C3D-449A-9FC8-14F1A696D9CE}"/>
              </a:ext>
            </a:extLst>
          </p:cNvPr>
          <p:cNvSpPr>
            <a:spLocks noGrp="1"/>
          </p:cNvSpPr>
          <p:nvPr>
            <p:ph type="sldNum" sz="quarter" idx="12"/>
          </p:nvPr>
        </p:nvSpPr>
        <p:spPr/>
        <p:txBody>
          <a:bodyPr/>
          <a:lstStyle/>
          <a:p>
            <a:pPr>
              <a:defRPr/>
            </a:pPr>
            <a:fld id="{0B398A58-AE87-4E44-9CD7-9B4C49A70FAD}" type="slidenum">
              <a:rPr lang="en-US" altLang="en-US" smtClean="0"/>
              <a:pPr>
                <a:defRPr/>
              </a:pPr>
              <a:t>3</a:t>
            </a:fld>
            <a:endParaRPr lang="en-US" altLang="en-US" dirty="0"/>
          </a:p>
        </p:txBody>
      </p:sp>
    </p:spTree>
    <p:extLst>
      <p:ext uri="{BB962C8B-B14F-4D97-AF65-F5344CB8AC3E}">
        <p14:creationId xmlns:p14="http://schemas.microsoft.com/office/powerpoint/2010/main" val="454781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Traditional Software Development</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dirty="0"/>
              <a:t>Traditional software development also known as waterfall or PMBOK is the type of project management that you learned in 510</a:t>
            </a:r>
          </a:p>
          <a:p>
            <a:r>
              <a:rPr lang="en-US" dirty="0"/>
              <a:t>Traditional software development methods include the work divided into phases and one can not start until the previous one ends which is where the term waterfall comes from</a:t>
            </a:r>
          </a:p>
          <a:p>
            <a:r>
              <a:rPr lang="en-US" dirty="0"/>
              <a:t>Typical phases</a:t>
            </a:r>
          </a:p>
          <a:p>
            <a:pPr lvl="1"/>
            <a:r>
              <a:rPr lang="en-US" dirty="0"/>
              <a:t>Requirements</a:t>
            </a:r>
          </a:p>
          <a:p>
            <a:pPr lvl="1"/>
            <a:r>
              <a:rPr lang="en-US" dirty="0"/>
              <a:t>Design</a:t>
            </a:r>
          </a:p>
          <a:p>
            <a:pPr lvl="1"/>
            <a:r>
              <a:rPr lang="en-US" dirty="0"/>
              <a:t>Development</a:t>
            </a:r>
          </a:p>
          <a:p>
            <a:pPr lvl="1"/>
            <a:r>
              <a:rPr lang="en-US" dirty="0"/>
              <a:t>Test</a:t>
            </a:r>
          </a:p>
          <a:p>
            <a:pPr lvl="1"/>
            <a:r>
              <a:rPr lang="en-US" dirty="0"/>
              <a:t>Go Live</a:t>
            </a:r>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30</a:t>
            </a:fld>
            <a:endParaRPr lang="en-US" altLang="en-US" dirty="0"/>
          </a:p>
        </p:txBody>
      </p:sp>
    </p:spTree>
    <p:extLst>
      <p:ext uri="{BB962C8B-B14F-4D97-AF65-F5344CB8AC3E}">
        <p14:creationId xmlns:p14="http://schemas.microsoft.com/office/powerpoint/2010/main" val="215910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Traditional Software Development</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dirty="0"/>
              <a:t>Traditional software development usually wants all requirements to be defined during the requirements phase and not change afterward, or a change control process must be used to make any changes]</a:t>
            </a:r>
          </a:p>
          <a:p>
            <a:r>
              <a:rPr lang="en-US" dirty="0"/>
              <a:t>The design phase takes the input of the requirements document and attempts to design all elements of the system and document them</a:t>
            </a:r>
          </a:p>
          <a:p>
            <a:r>
              <a:rPr lang="en-US" dirty="0"/>
              <a:t>The development phase takes the design documents and creates software from the design</a:t>
            </a:r>
          </a:p>
          <a:p>
            <a:r>
              <a:rPr lang="en-US" dirty="0"/>
              <a:t>The testing phase tests the completed work from the development phase against the requirements that were created in the requirements phase. Also includes user acceptance testing where users are able to test the full system</a:t>
            </a:r>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31</a:t>
            </a:fld>
            <a:endParaRPr lang="en-US" altLang="en-US" dirty="0"/>
          </a:p>
        </p:txBody>
      </p:sp>
    </p:spTree>
    <p:extLst>
      <p:ext uri="{BB962C8B-B14F-4D97-AF65-F5344CB8AC3E}">
        <p14:creationId xmlns:p14="http://schemas.microsoft.com/office/powerpoint/2010/main" val="2353144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Traditional Software Development</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a:xfrm>
            <a:off x="570706" y="1066800"/>
            <a:ext cx="8002587" cy="4937125"/>
          </a:xfrm>
        </p:spPr>
        <p:txBody>
          <a:bodyPr/>
          <a:lstStyle/>
          <a:p>
            <a:pPr marL="0" indent="0">
              <a:buNone/>
            </a:pPr>
            <a:r>
              <a:rPr lang="en-US" dirty="0"/>
              <a:t>Common Traditional Software Development Phrases:</a:t>
            </a:r>
          </a:p>
          <a:p>
            <a:pPr marL="0" indent="0">
              <a:buNone/>
            </a:pPr>
            <a:r>
              <a:rPr lang="en-US" sz="2000" dirty="0">
                <a:ln w="0"/>
                <a:gradFill>
                  <a:gsLst>
                    <a:gs pos="21000">
                      <a:srgbClr val="53575C"/>
                    </a:gs>
                    <a:gs pos="88000">
                      <a:srgbClr val="C5C7CA"/>
                    </a:gs>
                  </a:gsLst>
                  <a:lin ang="5400000"/>
                </a:gradFill>
              </a:rPr>
              <a:t>We need a common set of processes, tools, and templates</a:t>
            </a:r>
          </a:p>
          <a:p>
            <a:pPr marL="0" indent="0">
              <a:buNone/>
            </a:pPr>
            <a:r>
              <a:rPr lang="en-US" sz="2000" dirty="0">
                <a:ln w="0"/>
                <a:gradFill>
                  <a:gsLst>
                    <a:gs pos="21000">
                      <a:srgbClr val="53575C"/>
                    </a:gs>
                    <a:gs pos="88000">
                      <a:srgbClr val="C5C7CA"/>
                    </a:gs>
                  </a:gsLst>
                  <a:lin ang="5400000"/>
                </a:gradFill>
              </a:rPr>
              <a:t>We need a detailed project plan, schedule, and budget</a:t>
            </a:r>
          </a:p>
          <a:p>
            <a:pPr marL="0" indent="0">
              <a:buNone/>
            </a:pPr>
            <a:r>
              <a:rPr lang="en-US" sz="2000" dirty="0">
                <a:ln w="0"/>
                <a:gradFill>
                  <a:gsLst>
                    <a:gs pos="21000">
                      <a:srgbClr val="53575C"/>
                    </a:gs>
                    <a:gs pos="88000">
                      <a:srgbClr val="C5C7CA"/>
                    </a:gs>
                  </a:gsLst>
                  <a:lin ang="5400000"/>
                </a:gradFill>
              </a:rPr>
              <a:t>What percent complete is that task?</a:t>
            </a:r>
          </a:p>
          <a:p>
            <a:pPr marL="0" indent="0">
              <a:buNone/>
            </a:pPr>
            <a:r>
              <a:rPr lang="en-US" sz="2000" dirty="0">
                <a:ln w="0"/>
                <a:gradFill>
                  <a:gsLst>
                    <a:gs pos="21000">
                      <a:srgbClr val="53575C"/>
                    </a:gs>
                    <a:gs pos="88000">
                      <a:srgbClr val="C5C7CA"/>
                    </a:gs>
                  </a:gsLst>
                  <a:lin ang="5400000"/>
                </a:gradFill>
              </a:rPr>
              <a:t>We need more resources</a:t>
            </a:r>
          </a:p>
          <a:p>
            <a:pPr marL="0" indent="0">
              <a:buNone/>
            </a:pPr>
            <a:r>
              <a:rPr lang="en-US" sz="2000" dirty="0">
                <a:ln w="0"/>
                <a:gradFill>
                  <a:gsLst>
                    <a:gs pos="21000">
                      <a:srgbClr val="53575C"/>
                    </a:gs>
                    <a:gs pos="88000">
                      <a:srgbClr val="C5C7CA"/>
                    </a:gs>
                  </a:gsLst>
                  <a:lin ang="5400000"/>
                </a:gradFill>
              </a:rPr>
              <a:t>That is part of the change control process</a:t>
            </a:r>
          </a:p>
          <a:p>
            <a:pPr marL="0" indent="0">
              <a:buNone/>
            </a:pPr>
            <a:r>
              <a:rPr lang="en-US" sz="2000" dirty="0">
                <a:ln w="0"/>
                <a:gradFill>
                  <a:gsLst>
                    <a:gs pos="21000">
                      <a:srgbClr val="53575C"/>
                    </a:gs>
                    <a:gs pos="88000">
                      <a:srgbClr val="C5C7CA"/>
                    </a:gs>
                  </a:gsLst>
                  <a:lin ang="5400000"/>
                </a:gradFill>
              </a:rPr>
              <a:t>Scope creep</a:t>
            </a:r>
          </a:p>
          <a:p>
            <a:pPr marL="0" indent="0">
              <a:buNone/>
            </a:pPr>
            <a:r>
              <a:rPr lang="en-US" sz="2000" dirty="0">
                <a:ln w="0"/>
                <a:gradFill>
                  <a:gsLst>
                    <a:gs pos="21000">
                      <a:srgbClr val="53575C"/>
                    </a:gs>
                    <a:gs pos="88000">
                      <a:srgbClr val="C5C7CA"/>
                    </a:gs>
                  </a:gsLst>
                  <a:lin ang="5400000"/>
                </a:gradFill>
              </a:rPr>
              <a:t>Do we need to document?</a:t>
            </a:r>
          </a:p>
          <a:p>
            <a:pPr marL="0" indent="0">
              <a:buNone/>
            </a:pPr>
            <a:r>
              <a:rPr lang="en-US" sz="2000" dirty="0">
                <a:ln w="0"/>
                <a:gradFill>
                  <a:gsLst>
                    <a:gs pos="21000">
                      <a:srgbClr val="53575C"/>
                    </a:gs>
                    <a:gs pos="88000">
                      <a:srgbClr val="C5C7CA"/>
                    </a:gs>
                  </a:gsLst>
                  <a:lin ang="5400000"/>
                </a:gradFill>
              </a:rPr>
              <a:t>How many hours will this take?</a:t>
            </a:r>
          </a:p>
          <a:p>
            <a:pPr marL="0" indent="0">
              <a:buNone/>
            </a:pPr>
            <a:r>
              <a:rPr lang="en-US" sz="2000" dirty="0">
                <a:ln w="0"/>
                <a:gradFill>
                  <a:gsLst>
                    <a:gs pos="21000">
                      <a:srgbClr val="53575C"/>
                    </a:gs>
                    <a:gs pos="88000">
                      <a:srgbClr val="C5C7CA"/>
                    </a:gs>
                  </a:gsLst>
                  <a:lin ang="5400000"/>
                </a:gradFill>
              </a:rPr>
              <a:t>On time and on budget</a:t>
            </a:r>
          </a:p>
          <a:p>
            <a:pPr marL="0" indent="0">
              <a:buNone/>
            </a:pPr>
            <a:r>
              <a:rPr lang="en-US" sz="2000" dirty="0">
                <a:ln w="0"/>
                <a:gradFill>
                  <a:gsLst>
                    <a:gs pos="21000">
                      <a:srgbClr val="53575C"/>
                    </a:gs>
                    <a:gs pos="88000">
                      <a:srgbClr val="C5C7CA"/>
                    </a:gs>
                  </a:gsLst>
                  <a:lin ang="5400000"/>
                </a:gradFill>
              </a:rPr>
              <a:t>I can’t estimate without details</a:t>
            </a:r>
          </a:p>
          <a:p>
            <a:pPr marL="0" indent="0">
              <a:buNone/>
            </a:pPr>
            <a:r>
              <a:rPr lang="en-US" sz="2000" dirty="0">
                <a:ln w="0"/>
                <a:gradFill>
                  <a:gsLst>
                    <a:gs pos="21000">
                      <a:srgbClr val="53575C"/>
                    </a:gs>
                    <a:gs pos="88000">
                      <a:srgbClr val="C5C7CA"/>
                    </a:gs>
                  </a:gsLst>
                  <a:lin ang="5400000"/>
                </a:gradFill>
              </a:rPr>
              <a:t>We need you to sign off on the detailed requirements document</a:t>
            </a:r>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32</a:t>
            </a:fld>
            <a:endParaRPr lang="en-US" altLang="en-US" dirty="0"/>
          </a:p>
        </p:txBody>
      </p:sp>
    </p:spTree>
    <p:extLst>
      <p:ext uri="{BB962C8B-B14F-4D97-AF65-F5344CB8AC3E}">
        <p14:creationId xmlns:p14="http://schemas.microsoft.com/office/powerpoint/2010/main" val="3670651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C395-3F47-463B-A336-A7F44CE8A1FD}"/>
              </a:ext>
            </a:extLst>
          </p:cNvPr>
          <p:cNvSpPr>
            <a:spLocks noGrp="1"/>
          </p:cNvSpPr>
          <p:nvPr>
            <p:ph type="title"/>
          </p:nvPr>
        </p:nvSpPr>
        <p:spPr>
          <a:xfrm>
            <a:off x="838200" y="-76200"/>
            <a:ext cx="8162925" cy="1107996"/>
          </a:xfrm>
        </p:spPr>
        <p:txBody>
          <a:bodyPr/>
          <a:lstStyle/>
          <a:p>
            <a:r>
              <a:rPr lang="en-US" dirty="0"/>
              <a:t>Agile Project Management vs. Traditional Project Management</a:t>
            </a:r>
          </a:p>
        </p:txBody>
      </p:sp>
      <p:sp>
        <p:nvSpPr>
          <p:cNvPr id="4" name="Slide Number Placeholder 3">
            <a:extLst>
              <a:ext uri="{FF2B5EF4-FFF2-40B4-BE49-F238E27FC236}">
                <a16:creationId xmlns:a16="http://schemas.microsoft.com/office/drawing/2014/main" id="{E69FD69F-E9E7-43F2-8ED3-F7DAE9BC2AB1}"/>
              </a:ext>
            </a:extLst>
          </p:cNvPr>
          <p:cNvSpPr>
            <a:spLocks noGrp="1"/>
          </p:cNvSpPr>
          <p:nvPr>
            <p:ph type="sldNum" sz="quarter" idx="12"/>
          </p:nvPr>
        </p:nvSpPr>
        <p:spPr/>
        <p:txBody>
          <a:bodyPr/>
          <a:lstStyle/>
          <a:p>
            <a:pPr>
              <a:defRPr/>
            </a:pPr>
            <a:fld id="{0B398A58-AE87-4E44-9CD7-9B4C49A70FAD}" type="slidenum">
              <a:rPr lang="en-US" altLang="en-US" smtClean="0"/>
              <a:pPr>
                <a:defRPr/>
              </a:pPr>
              <a:t>33</a:t>
            </a:fld>
            <a:endParaRPr lang="en-US" altLang="en-US" dirty="0"/>
          </a:p>
        </p:txBody>
      </p:sp>
      <p:sp>
        <p:nvSpPr>
          <p:cNvPr id="6" name="TextBox 5">
            <a:extLst>
              <a:ext uri="{FF2B5EF4-FFF2-40B4-BE49-F238E27FC236}">
                <a16:creationId xmlns:a16="http://schemas.microsoft.com/office/drawing/2014/main" id="{08E9B9B9-7DCE-461A-94A4-0C85D2A0F7F2}"/>
              </a:ext>
            </a:extLst>
          </p:cNvPr>
          <p:cNvSpPr txBox="1"/>
          <p:nvPr/>
        </p:nvSpPr>
        <p:spPr>
          <a:xfrm>
            <a:off x="228600" y="1219200"/>
            <a:ext cx="6629400" cy="646331"/>
          </a:xfrm>
          <a:prstGeom prst="rect">
            <a:avLst/>
          </a:prstGeom>
          <a:noFill/>
        </p:spPr>
        <p:txBody>
          <a:bodyPr wrap="square" rtlCol="0">
            <a:spAutoFit/>
          </a:bodyPr>
          <a:lstStyle/>
          <a:p>
            <a:r>
              <a:rPr lang="en-US" sz="1200" dirty="0"/>
              <a:t>Agile Project Management vs. Traditional Project Management</a:t>
            </a:r>
          </a:p>
          <a:p>
            <a:r>
              <a:rPr lang="en-US" sz="1200" dirty="0">
                <a:hlinkClick r:id="rId2"/>
              </a:rPr>
              <a:t>https://www.youtube.com/watch?v=tZb5G4GXNLI&amp;feature=emb_logo</a:t>
            </a:r>
            <a:endParaRPr lang="en-US" sz="1200" dirty="0"/>
          </a:p>
          <a:p>
            <a:r>
              <a:rPr lang="en-US" sz="1200" dirty="0"/>
              <a:t>Length 2:30</a:t>
            </a:r>
          </a:p>
        </p:txBody>
      </p:sp>
    </p:spTree>
    <p:extLst>
      <p:ext uri="{BB962C8B-B14F-4D97-AF65-F5344CB8AC3E}">
        <p14:creationId xmlns:p14="http://schemas.microsoft.com/office/powerpoint/2010/main" val="2108926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F186-23A8-4ED7-8639-151C0BFDA17C}"/>
              </a:ext>
            </a:extLst>
          </p:cNvPr>
          <p:cNvSpPr>
            <a:spLocks noGrp="1"/>
          </p:cNvSpPr>
          <p:nvPr>
            <p:ph type="title"/>
          </p:nvPr>
        </p:nvSpPr>
        <p:spPr/>
        <p:txBody>
          <a:bodyPr/>
          <a:lstStyle/>
          <a:p>
            <a:r>
              <a:rPr lang="en-US" dirty="0"/>
              <a:t>Traditional Software Development</a:t>
            </a:r>
          </a:p>
        </p:txBody>
      </p:sp>
      <p:sp>
        <p:nvSpPr>
          <p:cNvPr id="3" name="Content Placeholder 2">
            <a:extLst>
              <a:ext uri="{FF2B5EF4-FFF2-40B4-BE49-F238E27FC236}">
                <a16:creationId xmlns:a16="http://schemas.microsoft.com/office/drawing/2014/main" id="{4159A9E4-A27A-4223-BDC9-F85087F736A4}"/>
              </a:ext>
            </a:extLst>
          </p:cNvPr>
          <p:cNvSpPr>
            <a:spLocks noGrp="1"/>
          </p:cNvSpPr>
          <p:nvPr>
            <p:ph idx="1"/>
          </p:nvPr>
        </p:nvSpPr>
        <p:spPr/>
        <p:txBody>
          <a:bodyPr/>
          <a:lstStyle/>
          <a:p>
            <a:r>
              <a:rPr lang="en-US" dirty="0"/>
              <a:t>If you have used traditional project management techniques and also any of the Agile techniques mentioned how was your experience different?</a:t>
            </a:r>
          </a:p>
        </p:txBody>
      </p:sp>
      <p:sp>
        <p:nvSpPr>
          <p:cNvPr id="4" name="Slide Number Placeholder 3">
            <a:extLst>
              <a:ext uri="{FF2B5EF4-FFF2-40B4-BE49-F238E27FC236}">
                <a16:creationId xmlns:a16="http://schemas.microsoft.com/office/drawing/2014/main" id="{06A67787-A638-4971-920B-E64F3C6A8158}"/>
              </a:ext>
            </a:extLst>
          </p:cNvPr>
          <p:cNvSpPr>
            <a:spLocks noGrp="1"/>
          </p:cNvSpPr>
          <p:nvPr>
            <p:ph type="sldNum" sz="quarter" idx="12"/>
          </p:nvPr>
        </p:nvSpPr>
        <p:spPr/>
        <p:txBody>
          <a:bodyPr/>
          <a:lstStyle/>
          <a:p>
            <a:pPr>
              <a:defRPr/>
            </a:pPr>
            <a:fld id="{0B398A58-AE87-4E44-9CD7-9B4C49A70FAD}" type="slidenum">
              <a:rPr lang="en-US" altLang="en-US" smtClean="0"/>
              <a:pPr>
                <a:defRPr/>
              </a:pPr>
              <a:t>34</a:t>
            </a:fld>
            <a:endParaRPr lang="en-US" altLang="en-US" dirty="0"/>
          </a:p>
        </p:txBody>
      </p:sp>
    </p:spTree>
    <p:extLst>
      <p:ext uri="{BB962C8B-B14F-4D97-AF65-F5344CB8AC3E}">
        <p14:creationId xmlns:p14="http://schemas.microsoft.com/office/powerpoint/2010/main" val="3951782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Activities (Supplemental)</a:t>
            </a:r>
          </a:p>
        </p:txBody>
      </p:sp>
      <p:sp>
        <p:nvSpPr>
          <p:cNvPr id="3" name="Content Placeholder 2"/>
          <p:cNvSpPr>
            <a:spLocks noGrp="1"/>
          </p:cNvSpPr>
          <p:nvPr>
            <p:ph idx="1"/>
          </p:nvPr>
        </p:nvSpPr>
        <p:spPr/>
        <p:txBody>
          <a:bodyPr/>
          <a:lstStyle/>
          <a:p>
            <a:pPr marL="342900" indent="-342900">
              <a:buFont typeface="+mj-lt"/>
              <a:buAutoNum type="arabicPeriod"/>
            </a:pPr>
            <a:r>
              <a:rPr lang="en-US" sz="1600" dirty="0"/>
              <a:t>Read </a:t>
            </a:r>
            <a:r>
              <a:rPr lang="en-US" sz="1600" dirty="0">
                <a:hlinkClick r:id="rId2"/>
              </a:rPr>
              <a:t>The New </a:t>
            </a:r>
            <a:r>
              <a:rPr lang="en-US" sz="1600" dirty="0" err="1">
                <a:hlinkClick r:id="rId2"/>
              </a:rPr>
              <a:t>New</a:t>
            </a:r>
            <a:r>
              <a:rPr lang="en-US" sz="1600" dirty="0">
                <a:hlinkClick r:id="rId2"/>
              </a:rPr>
              <a:t> Product Development Game</a:t>
            </a:r>
            <a:endParaRPr lang="en-US" sz="1600" dirty="0"/>
          </a:p>
          <a:p>
            <a:pPr marL="642938" lvl="1" indent="-342900">
              <a:buFont typeface="+mj-lt"/>
              <a:buAutoNum type="arabicPeriod"/>
            </a:pPr>
            <a:endParaRPr lang="en-US" sz="800" dirty="0"/>
          </a:p>
          <a:p>
            <a:pPr marL="342900" indent="-342900">
              <a:buFont typeface="+mj-lt"/>
              <a:buAutoNum type="arabicPeriod"/>
            </a:pPr>
            <a:r>
              <a:rPr lang="en-US" sz="1400" dirty="0"/>
              <a:t>Watch </a:t>
            </a:r>
            <a:r>
              <a:rPr lang="en-US" sz="1400" dirty="0">
                <a:hlinkClick r:id="rId3"/>
              </a:rPr>
              <a:t>The Agile Mindset </a:t>
            </a:r>
            <a:r>
              <a:rPr lang="en-US" sz="1400" dirty="0"/>
              <a:t>YouTube video </a:t>
            </a:r>
          </a:p>
          <a:p>
            <a:pPr marL="342900" indent="-342900">
              <a:buFont typeface="+mj-lt"/>
              <a:buAutoNum type="arabicPeriod"/>
            </a:pPr>
            <a:r>
              <a:rPr lang="en-US" sz="1400" dirty="0"/>
              <a:t>Watch </a:t>
            </a:r>
            <a:r>
              <a:rPr lang="en-US" sz="1400" dirty="0">
                <a:hlinkClick r:id="rId4"/>
              </a:rPr>
              <a:t>Why “Doing” Agile is the wrong approach </a:t>
            </a:r>
            <a:r>
              <a:rPr lang="en-US" sz="1400" dirty="0"/>
              <a:t>YouTube video</a:t>
            </a:r>
          </a:p>
          <a:p>
            <a:pPr marL="342900" indent="-342900">
              <a:buFont typeface="+mj-lt"/>
              <a:buAutoNum type="arabicPeriod"/>
            </a:pPr>
            <a:r>
              <a:rPr lang="en-US" sz="1400" dirty="0"/>
              <a:t>Watch </a:t>
            </a:r>
            <a:r>
              <a:rPr lang="en-US" sz="1400" dirty="0">
                <a:hlinkClick r:id="rId5"/>
              </a:rPr>
              <a:t>Introduction to Kanban </a:t>
            </a:r>
            <a:r>
              <a:rPr lang="en-US" sz="1400" dirty="0"/>
              <a:t>by Kanban Dan</a:t>
            </a:r>
          </a:p>
          <a:p>
            <a:pPr marL="342900" indent="-342900">
              <a:buFont typeface="+mj-lt"/>
              <a:buAutoNum type="arabicPeriod"/>
            </a:pPr>
            <a:endParaRPr lang="en-US" sz="1400" dirty="0"/>
          </a:p>
          <a:p>
            <a:pPr marL="342900" indent="-342900">
              <a:buFont typeface="+mj-lt"/>
              <a:buAutoNum type="arabicPeriod"/>
            </a:pPr>
            <a:endParaRPr lang="en-US" sz="1800" dirty="0"/>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35</a:t>
            </a:fld>
            <a:endParaRPr lang="en-US" altLang="en-US" dirty="0"/>
          </a:p>
        </p:txBody>
      </p:sp>
    </p:spTree>
    <p:extLst>
      <p:ext uri="{BB962C8B-B14F-4D97-AF65-F5344CB8AC3E}">
        <p14:creationId xmlns:p14="http://schemas.microsoft.com/office/powerpoint/2010/main" val="345377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32C9-2424-4946-8CE2-140E58A1C503}"/>
              </a:ext>
            </a:extLst>
          </p:cNvPr>
          <p:cNvSpPr>
            <a:spLocks noGrp="1"/>
          </p:cNvSpPr>
          <p:nvPr>
            <p:ph type="title"/>
          </p:nvPr>
        </p:nvSpPr>
        <p:spPr/>
        <p:txBody>
          <a:bodyPr/>
          <a:lstStyle/>
          <a:p>
            <a:r>
              <a:rPr lang="en-US" dirty="0"/>
              <a:t>Level Set Polls</a:t>
            </a:r>
          </a:p>
        </p:txBody>
      </p:sp>
      <p:sp>
        <p:nvSpPr>
          <p:cNvPr id="3" name="Content Placeholder 2">
            <a:extLst>
              <a:ext uri="{FF2B5EF4-FFF2-40B4-BE49-F238E27FC236}">
                <a16:creationId xmlns:a16="http://schemas.microsoft.com/office/drawing/2014/main" id="{0A4B9A0E-368E-4D5D-A7BF-4ECE2E6A9C48}"/>
              </a:ext>
            </a:extLst>
          </p:cNvPr>
          <p:cNvSpPr>
            <a:spLocks noGrp="1"/>
          </p:cNvSpPr>
          <p:nvPr>
            <p:ph idx="1"/>
          </p:nvPr>
        </p:nvSpPr>
        <p:spPr/>
        <p:txBody>
          <a:bodyPr/>
          <a:lstStyle/>
          <a:p>
            <a:pPr marL="457200" indent="-457200">
              <a:buAutoNum type="arabicPeriod"/>
            </a:pPr>
            <a:r>
              <a:rPr lang="en-US" dirty="0"/>
              <a:t>Agree if you are involved in project management, Disagree if not</a:t>
            </a:r>
          </a:p>
          <a:p>
            <a:pPr marL="457200" indent="-457200">
              <a:buAutoNum type="arabicPeriod"/>
            </a:pPr>
            <a:r>
              <a:rPr lang="en-US" dirty="0"/>
              <a:t>Agree if you work on a Scrum or Agile team, Disagree if not</a:t>
            </a:r>
          </a:p>
          <a:p>
            <a:pPr marL="457200" indent="-457200">
              <a:buAutoNum type="arabicPeriod"/>
            </a:pPr>
            <a:r>
              <a:rPr lang="en-US" dirty="0"/>
              <a:t>Agree if you work in software development or IT operations, Disagree if not</a:t>
            </a:r>
          </a:p>
          <a:p>
            <a:pPr marL="457200" indent="-457200">
              <a:buAutoNum type="arabicPeriod"/>
            </a:pPr>
            <a:r>
              <a:rPr lang="en-US" dirty="0"/>
              <a:t>Agree if your organization uses traditional project management practices (waterfall), Disagree if not</a:t>
            </a:r>
          </a:p>
          <a:p>
            <a:pPr marL="457200" indent="-457200">
              <a:buAutoNum type="arabicPeriod"/>
            </a:pPr>
            <a:r>
              <a:rPr lang="en-US" dirty="0"/>
              <a:t>Agree if your organization uses Scrum or Agile, Disagree if not</a:t>
            </a:r>
          </a:p>
        </p:txBody>
      </p:sp>
      <p:sp>
        <p:nvSpPr>
          <p:cNvPr id="4" name="Slide Number Placeholder 3">
            <a:extLst>
              <a:ext uri="{FF2B5EF4-FFF2-40B4-BE49-F238E27FC236}">
                <a16:creationId xmlns:a16="http://schemas.microsoft.com/office/drawing/2014/main" id="{9F51F3E4-ABB2-4E9A-B25D-237B8316469D}"/>
              </a:ext>
            </a:extLst>
          </p:cNvPr>
          <p:cNvSpPr>
            <a:spLocks noGrp="1"/>
          </p:cNvSpPr>
          <p:nvPr>
            <p:ph type="sldNum" sz="quarter" idx="12"/>
          </p:nvPr>
        </p:nvSpPr>
        <p:spPr/>
        <p:txBody>
          <a:bodyPr/>
          <a:lstStyle/>
          <a:p>
            <a:pPr>
              <a:defRPr/>
            </a:pPr>
            <a:fld id="{0B398A58-AE87-4E44-9CD7-9B4C49A70FAD}" type="slidenum">
              <a:rPr lang="en-US" altLang="en-US" smtClean="0"/>
              <a:pPr>
                <a:defRPr/>
              </a:pPr>
              <a:t>4</a:t>
            </a:fld>
            <a:endParaRPr lang="en-US" altLang="en-US" dirty="0"/>
          </a:p>
        </p:txBody>
      </p:sp>
    </p:spTree>
    <p:extLst>
      <p:ext uri="{BB962C8B-B14F-4D97-AF65-F5344CB8AC3E}">
        <p14:creationId xmlns:p14="http://schemas.microsoft.com/office/powerpoint/2010/main" val="408530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Agile Mindset</a:t>
            </a:r>
          </a:p>
        </p:txBody>
      </p:sp>
      <p:sp>
        <p:nvSpPr>
          <p:cNvPr id="3" name="Content Placeholder 2"/>
          <p:cNvSpPr>
            <a:spLocks noGrp="1"/>
          </p:cNvSpPr>
          <p:nvPr>
            <p:ph idx="1"/>
          </p:nvPr>
        </p:nvSpPr>
        <p:spPr/>
        <p:txBody>
          <a:bodyPr/>
          <a:lstStyle/>
          <a:p>
            <a:pPr marL="285750" lvl="1" indent="-285750">
              <a:buSzPct val="75000"/>
            </a:pPr>
            <a:r>
              <a:rPr lang="en-US" sz="1600" dirty="0">
                <a:ea typeface="+mn-ea"/>
                <a:cs typeface="+mn-cs"/>
              </a:rPr>
              <a:t>Agile isn’t just something you do. It’s a way you go about doing what you do and the reason you do what you do.</a:t>
            </a:r>
          </a:p>
          <a:p>
            <a:pPr marL="285750" lvl="1" indent="-285750">
              <a:buSzPct val="75000"/>
            </a:pPr>
            <a:r>
              <a:rPr lang="en-US" sz="1600" dirty="0">
                <a:ea typeface="+mn-ea"/>
                <a:cs typeface="+mn-cs"/>
              </a:rPr>
              <a:t>Agile is not a methodology or framework and it is not a set of processes or practices</a:t>
            </a:r>
          </a:p>
          <a:p>
            <a:pPr marL="285750" lvl="1" indent="-285750">
              <a:buSzPct val="75000"/>
            </a:pPr>
            <a:r>
              <a:rPr lang="en-US" sz="1600" dirty="0">
                <a:ea typeface="+mn-ea"/>
                <a:cs typeface="+mn-cs"/>
              </a:rPr>
              <a:t>Agile is a philosophy which contains values and principles and is really a mindset</a:t>
            </a:r>
          </a:p>
          <a:p>
            <a:pPr marL="285750" lvl="1" indent="-285750">
              <a:buSzPct val="75000"/>
            </a:pPr>
            <a:r>
              <a:rPr lang="en-US" sz="1600" dirty="0">
                <a:ea typeface="+mn-ea"/>
                <a:cs typeface="+mn-cs"/>
              </a:rPr>
              <a:t>What you do needs to build off the mindset</a:t>
            </a:r>
          </a:p>
          <a:p>
            <a:pPr marL="285750" lvl="1" indent="-285750">
              <a:buSzPct val="75000"/>
            </a:pPr>
            <a:endParaRPr lang="en-US" sz="1600" dirty="0">
              <a:ea typeface="+mn-ea"/>
              <a:cs typeface="+mn-cs"/>
            </a:endParaRPr>
          </a:p>
          <a:p>
            <a:pPr marL="642938" lvl="1" indent="-342900">
              <a:buFont typeface="+mj-lt"/>
              <a:buAutoNum type="arabicPeriod"/>
            </a:pPr>
            <a:endParaRPr lang="en-US" sz="800" dirty="0"/>
          </a:p>
          <a:p>
            <a:pPr marL="342900" indent="-342900">
              <a:buFont typeface="+mj-lt"/>
              <a:buAutoNum type="arabicPeriod"/>
            </a:pPr>
            <a:endParaRPr lang="en-US" sz="1400" dirty="0"/>
          </a:p>
          <a:p>
            <a:pPr marL="342900" indent="-342900">
              <a:buFont typeface="+mj-lt"/>
              <a:buAutoNum type="arabicPeriod"/>
            </a:pPr>
            <a:endParaRPr lang="en-US" sz="1800" dirty="0"/>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5</a:t>
            </a:fld>
            <a:endParaRPr lang="en-US" altLang="en-US" dirty="0"/>
          </a:p>
        </p:txBody>
      </p:sp>
    </p:spTree>
    <p:extLst>
      <p:ext uri="{BB962C8B-B14F-4D97-AF65-F5344CB8AC3E}">
        <p14:creationId xmlns:p14="http://schemas.microsoft.com/office/powerpoint/2010/main" val="191476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Agile Mindset</a:t>
            </a:r>
          </a:p>
        </p:txBody>
      </p:sp>
      <p:sp>
        <p:nvSpPr>
          <p:cNvPr id="3" name="Content Placeholder 2"/>
          <p:cNvSpPr>
            <a:spLocks noGrp="1"/>
          </p:cNvSpPr>
          <p:nvPr>
            <p:ph idx="1"/>
          </p:nvPr>
        </p:nvSpPr>
        <p:spPr>
          <a:xfrm>
            <a:off x="571500" y="1158875"/>
            <a:ext cx="8002587" cy="4784725"/>
          </a:xfrm>
        </p:spPr>
        <p:txBody>
          <a:bodyPr/>
          <a:lstStyle/>
          <a:p>
            <a:pPr marL="285750" lvl="1" indent="-285750">
              <a:buSzPct val="75000"/>
            </a:pPr>
            <a:r>
              <a:rPr lang="en-US" sz="1600" dirty="0">
                <a:ea typeface="+mn-ea"/>
                <a:cs typeface="+mn-cs"/>
              </a:rPr>
              <a:t>There are Practices and Techniques that help you “Do Agile” but they are based on the agile values and principles</a:t>
            </a:r>
          </a:p>
          <a:p>
            <a:pPr marL="285750" lvl="1" indent="-285750">
              <a:buSzPct val="75000"/>
            </a:pPr>
            <a:r>
              <a:rPr lang="en-US" sz="1600" dirty="0">
                <a:ea typeface="+mn-ea"/>
                <a:cs typeface="+mn-cs"/>
              </a:rPr>
              <a:t>The Agile Values are spelled out in the Agile Manifesto</a:t>
            </a:r>
          </a:p>
          <a:p>
            <a:pPr marL="285750" lvl="1" indent="-285750">
              <a:buSzPct val="75000"/>
            </a:pPr>
            <a:r>
              <a:rPr lang="en-US" sz="1600" dirty="0">
                <a:ea typeface="+mn-ea"/>
                <a:cs typeface="+mn-cs"/>
              </a:rPr>
              <a:t>The Agile Principles are spelled out in the 12 agile principles which was created at the same time as the Agile Manifesto</a:t>
            </a:r>
          </a:p>
          <a:p>
            <a:pPr marL="285750" lvl="1" indent="-285750">
              <a:buSzPct val="75000"/>
            </a:pPr>
            <a:r>
              <a:rPr lang="en-US" sz="1600" dirty="0">
                <a:ea typeface="+mn-ea"/>
                <a:cs typeface="+mn-cs"/>
              </a:rPr>
              <a:t>Some practices and techniques that sit on top of these values and principles are Scrum, </a:t>
            </a:r>
            <a:r>
              <a:rPr lang="en-US" sz="1600" dirty="0" err="1">
                <a:ea typeface="+mn-ea"/>
                <a:cs typeface="+mn-cs"/>
              </a:rPr>
              <a:t>eXtreme</a:t>
            </a:r>
            <a:r>
              <a:rPr lang="en-US" sz="1600" dirty="0">
                <a:ea typeface="+mn-ea"/>
                <a:cs typeface="+mn-cs"/>
              </a:rPr>
              <a:t> Programming (XP), Kanban, and Lean.</a:t>
            </a:r>
          </a:p>
          <a:p>
            <a:pPr marL="285750" lvl="1" indent="-285750">
              <a:buSzPct val="75000"/>
            </a:pPr>
            <a:endParaRPr lang="en-US" sz="1600" dirty="0">
              <a:ea typeface="+mn-ea"/>
              <a:cs typeface="+mn-cs"/>
            </a:endParaRPr>
          </a:p>
          <a:p>
            <a:pPr marL="642938" lvl="1" indent="-342900">
              <a:buFont typeface="+mj-lt"/>
              <a:buAutoNum type="arabicPeriod"/>
            </a:pPr>
            <a:endParaRPr lang="en-US" sz="800" dirty="0"/>
          </a:p>
          <a:p>
            <a:pPr marL="342900" indent="-342900">
              <a:buFont typeface="+mj-lt"/>
              <a:buAutoNum type="arabicPeriod"/>
            </a:pPr>
            <a:endParaRPr lang="en-US" sz="1400" dirty="0"/>
          </a:p>
          <a:p>
            <a:pPr marL="342900" indent="-342900">
              <a:buFont typeface="+mj-lt"/>
              <a:buAutoNum type="arabicPeriod"/>
            </a:pPr>
            <a:endParaRPr lang="en-US" sz="1800" dirty="0"/>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6</a:t>
            </a:fld>
            <a:endParaRPr lang="en-US" altLang="en-US" dirty="0"/>
          </a:p>
        </p:txBody>
      </p:sp>
      <p:pic>
        <p:nvPicPr>
          <p:cNvPr id="5" name="Picture 4">
            <a:extLst>
              <a:ext uri="{FF2B5EF4-FFF2-40B4-BE49-F238E27FC236}">
                <a16:creationId xmlns:a16="http://schemas.microsoft.com/office/drawing/2014/main" id="{F0BB7877-258D-4C97-B581-822CAAC9FC42}"/>
              </a:ext>
            </a:extLst>
          </p:cNvPr>
          <p:cNvPicPr>
            <a:picLocks noChangeAspect="1"/>
          </p:cNvPicPr>
          <p:nvPr/>
        </p:nvPicPr>
        <p:blipFill>
          <a:blip r:embed="rId2"/>
          <a:stretch>
            <a:fillRect/>
          </a:stretch>
        </p:blipFill>
        <p:spPr>
          <a:xfrm>
            <a:off x="990600" y="3048000"/>
            <a:ext cx="4814324" cy="2862159"/>
          </a:xfrm>
          <a:prstGeom prst="rect">
            <a:avLst/>
          </a:prstGeom>
        </p:spPr>
      </p:pic>
      <p:sp>
        <p:nvSpPr>
          <p:cNvPr id="6" name="TextBox 5">
            <a:extLst>
              <a:ext uri="{FF2B5EF4-FFF2-40B4-BE49-F238E27FC236}">
                <a16:creationId xmlns:a16="http://schemas.microsoft.com/office/drawing/2014/main" id="{45505BC2-47AC-4465-A836-24EB861CF0C1}"/>
              </a:ext>
            </a:extLst>
          </p:cNvPr>
          <p:cNvSpPr txBox="1"/>
          <p:nvPr/>
        </p:nvSpPr>
        <p:spPr>
          <a:xfrm>
            <a:off x="958442" y="5940972"/>
            <a:ext cx="5071709" cy="307777"/>
          </a:xfrm>
          <a:prstGeom prst="rect">
            <a:avLst/>
          </a:prstGeom>
          <a:noFill/>
        </p:spPr>
        <p:txBody>
          <a:bodyPr wrap="none" rtlCol="0">
            <a:spAutoFit/>
          </a:bodyPr>
          <a:lstStyle/>
          <a:p>
            <a:r>
              <a:rPr lang="en-US" sz="1400" dirty="0"/>
              <a:t>Reference: https://www.youtube.com/watch?v=ReXisWaK6Lg</a:t>
            </a:r>
          </a:p>
        </p:txBody>
      </p:sp>
    </p:spTree>
    <p:extLst>
      <p:ext uri="{BB962C8B-B14F-4D97-AF65-F5344CB8AC3E}">
        <p14:creationId xmlns:p14="http://schemas.microsoft.com/office/powerpoint/2010/main" val="106655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62F0-8A78-410E-BC8E-A82884A6CE05}"/>
              </a:ext>
            </a:extLst>
          </p:cNvPr>
          <p:cNvSpPr>
            <a:spLocks noGrp="1"/>
          </p:cNvSpPr>
          <p:nvPr>
            <p:ph type="title"/>
          </p:nvPr>
        </p:nvSpPr>
        <p:spPr/>
        <p:txBody>
          <a:bodyPr/>
          <a:lstStyle/>
          <a:p>
            <a:r>
              <a:rPr lang="en-US" dirty="0"/>
              <a:t>Agile Poll</a:t>
            </a:r>
          </a:p>
        </p:txBody>
      </p:sp>
      <p:sp>
        <p:nvSpPr>
          <p:cNvPr id="3" name="Content Placeholder 2">
            <a:extLst>
              <a:ext uri="{FF2B5EF4-FFF2-40B4-BE49-F238E27FC236}">
                <a16:creationId xmlns:a16="http://schemas.microsoft.com/office/drawing/2014/main" id="{233D75C9-A219-489C-99D3-0A545C601572}"/>
              </a:ext>
            </a:extLst>
          </p:cNvPr>
          <p:cNvSpPr>
            <a:spLocks noGrp="1"/>
          </p:cNvSpPr>
          <p:nvPr>
            <p:ph idx="1"/>
          </p:nvPr>
        </p:nvSpPr>
        <p:spPr/>
        <p:txBody>
          <a:bodyPr/>
          <a:lstStyle/>
          <a:p>
            <a:r>
              <a:rPr lang="en-US" dirty="0"/>
              <a:t>Agree if you have worked with Scrum, XP, Lean, or Kanban</a:t>
            </a:r>
            <a:r>
              <a:rPr lang="en-US"/>
              <a:t>, Disagree if </a:t>
            </a:r>
            <a:r>
              <a:rPr lang="en-US" dirty="0"/>
              <a:t>not</a:t>
            </a:r>
          </a:p>
        </p:txBody>
      </p:sp>
      <p:sp>
        <p:nvSpPr>
          <p:cNvPr id="4" name="Slide Number Placeholder 3">
            <a:extLst>
              <a:ext uri="{FF2B5EF4-FFF2-40B4-BE49-F238E27FC236}">
                <a16:creationId xmlns:a16="http://schemas.microsoft.com/office/drawing/2014/main" id="{B447DDBC-D5F3-4920-88CF-13D7D84BBDC2}"/>
              </a:ext>
            </a:extLst>
          </p:cNvPr>
          <p:cNvSpPr>
            <a:spLocks noGrp="1"/>
          </p:cNvSpPr>
          <p:nvPr>
            <p:ph type="sldNum" sz="quarter" idx="12"/>
          </p:nvPr>
        </p:nvSpPr>
        <p:spPr/>
        <p:txBody>
          <a:bodyPr/>
          <a:lstStyle/>
          <a:p>
            <a:pPr>
              <a:defRPr/>
            </a:pPr>
            <a:fld id="{0B398A58-AE87-4E44-9CD7-9B4C49A70FAD}" type="slidenum">
              <a:rPr lang="en-US" altLang="en-US" smtClean="0"/>
              <a:pPr>
                <a:defRPr/>
              </a:pPr>
              <a:t>7</a:t>
            </a:fld>
            <a:endParaRPr lang="en-US" altLang="en-US" dirty="0"/>
          </a:p>
        </p:txBody>
      </p:sp>
    </p:spTree>
    <p:extLst>
      <p:ext uri="{BB962C8B-B14F-4D97-AF65-F5344CB8AC3E}">
        <p14:creationId xmlns:p14="http://schemas.microsoft.com/office/powerpoint/2010/main" val="237417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Agile Mindset</a:t>
            </a:r>
          </a:p>
        </p:txBody>
      </p:sp>
      <p:sp>
        <p:nvSpPr>
          <p:cNvPr id="3" name="Content Placeholder 2"/>
          <p:cNvSpPr>
            <a:spLocks noGrp="1"/>
          </p:cNvSpPr>
          <p:nvPr>
            <p:ph idx="1"/>
          </p:nvPr>
        </p:nvSpPr>
        <p:spPr>
          <a:xfrm>
            <a:off x="571500" y="1085850"/>
            <a:ext cx="8002587" cy="4784725"/>
          </a:xfrm>
        </p:spPr>
        <p:txBody>
          <a:bodyPr/>
          <a:lstStyle/>
          <a:p>
            <a:pPr marL="0" indent="0">
              <a:buNone/>
            </a:pPr>
            <a:r>
              <a:rPr lang="en-US" sz="1800" dirty="0"/>
              <a:t>Doing Agile vs. Being Agile</a:t>
            </a:r>
          </a:p>
          <a:p>
            <a:pPr marL="342900" indent="-342900">
              <a:buFont typeface="+mj-lt"/>
              <a:buAutoNum type="arabicPeriod"/>
            </a:pPr>
            <a:r>
              <a:rPr lang="en-US" sz="1800" dirty="0"/>
              <a:t>When you are doing Agile you are more focused on the processes, tools, and practices and less focused on the mindset</a:t>
            </a:r>
          </a:p>
          <a:p>
            <a:pPr marL="342900" indent="-342900">
              <a:buFont typeface="+mj-lt"/>
              <a:buAutoNum type="arabicPeriod"/>
            </a:pPr>
            <a:r>
              <a:rPr lang="en-US" sz="1800" dirty="0"/>
              <a:t>As you understand Agile and evolve you focus on the Agile Mindset</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8</a:t>
            </a:fld>
            <a:endParaRPr lang="en-US" altLang="en-US" dirty="0"/>
          </a:p>
        </p:txBody>
      </p:sp>
      <p:sp>
        <p:nvSpPr>
          <p:cNvPr id="6" name="TextBox 5">
            <a:extLst>
              <a:ext uri="{FF2B5EF4-FFF2-40B4-BE49-F238E27FC236}">
                <a16:creationId xmlns:a16="http://schemas.microsoft.com/office/drawing/2014/main" id="{45505BC2-47AC-4465-A836-24EB861CF0C1}"/>
              </a:ext>
            </a:extLst>
          </p:cNvPr>
          <p:cNvSpPr txBox="1"/>
          <p:nvPr/>
        </p:nvSpPr>
        <p:spPr>
          <a:xfrm>
            <a:off x="958442" y="5940972"/>
            <a:ext cx="5071709" cy="307777"/>
          </a:xfrm>
          <a:prstGeom prst="rect">
            <a:avLst/>
          </a:prstGeom>
          <a:noFill/>
        </p:spPr>
        <p:txBody>
          <a:bodyPr wrap="none" rtlCol="0">
            <a:spAutoFit/>
          </a:bodyPr>
          <a:lstStyle/>
          <a:p>
            <a:r>
              <a:rPr lang="en-US" sz="1400" dirty="0"/>
              <a:t>Reference: https://www.youtube.com/watch?v=ReXisWaK6Lg</a:t>
            </a:r>
          </a:p>
        </p:txBody>
      </p:sp>
      <p:pic>
        <p:nvPicPr>
          <p:cNvPr id="7" name="Picture 6">
            <a:extLst>
              <a:ext uri="{FF2B5EF4-FFF2-40B4-BE49-F238E27FC236}">
                <a16:creationId xmlns:a16="http://schemas.microsoft.com/office/drawing/2014/main" id="{1BD20FB3-03EB-40E1-A2CC-D4DDC2B3DEF2}"/>
              </a:ext>
            </a:extLst>
          </p:cNvPr>
          <p:cNvPicPr>
            <a:picLocks noChangeAspect="1"/>
          </p:cNvPicPr>
          <p:nvPr/>
        </p:nvPicPr>
        <p:blipFill>
          <a:blip r:embed="rId2"/>
          <a:stretch>
            <a:fillRect/>
          </a:stretch>
        </p:blipFill>
        <p:spPr>
          <a:xfrm>
            <a:off x="762000" y="2286000"/>
            <a:ext cx="5794676" cy="3491743"/>
          </a:xfrm>
          <a:prstGeom prst="rect">
            <a:avLst/>
          </a:prstGeom>
        </p:spPr>
      </p:pic>
    </p:spTree>
    <p:extLst>
      <p:ext uri="{BB962C8B-B14F-4D97-AF65-F5344CB8AC3E}">
        <p14:creationId xmlns:p14="http://schemas.microsoft.com/office/powerpoint/2010/main" val="327425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769B-06E6-418B-8917-2C768D5C2239}"/>
              </a:ext>
            </a:extLst>
          </p:cNvPr>
          <p:cNvSpPr>
            <a:spLocks noGrp="1"/>
          </p:cNvSpPr>
          <p:nvPr>
            <p:ph type="title"/>
          </p:nvPr>
        </p:nvSpPr>
        <p:spPr/>
        <p:txBody>
          <a:bodyPr/>
          <a:lstStyle/>
          <a:p>
            <a:r>
              <a:rPr lang="en-US" dirty="0"/>
              <a:t>The Agile Mindset</a:t>
            </a:r>
          </a:p>
        </p:txBody>
      </p:sp>
      <p:sp>
        <p:nvSpPr>
          <p:cNvPr id="3" name="Content Placeholder 2">
            <a:extLst>
              <a:ext uri="{FF2B5EF4-FFF2-40B4-BE49-F238E27FC236}">
                <a16:creationId xmlns:a16="http://schemas.microsoft.com/office/drawing/2014/main" id="{317DEFC7-1619-4C25-B05B-4780544B3A46}"/>
              </a:ext>
            </a:extLst>
          </p:cNvPr>
          <p:cNvSpPr>
            <a:spLocks noGrp="1"/>
          </p:cNvSpPr>
          <p:nvPr>
            <p:ph idx="1"/>
          </p:nvPr>
        </p:nvSpPr>
        <p:spPr/>
        <p:txBody>
          <a:bodyPr/>
          <a:lstStyle/>
          <a:p>
            <a:pPr marL="0" indent="0">
              <a:buNone/>
            </a:pPr>
            <a:r>
              <a:rPr lang="en-US" dirty="0"/>
              <a:t>What does working agile feel like?</a:t>
            </a:r>
          </a:p>
          <a:p>
            <a:pPr marL="0" indent="0">
              <a:buNone/>
            </a:pPr>
            <a:endParaRPr lang="en-US" dirty="0"/>
          </a:p>
          <a:p>
            <a:pPr marL="0" indent="0">
              <a:buNone/>
            </a:pPr>
            <a:r>
              <a:rPr lang="en-US" dirty="0"/>
              <a:t>Be ready to provide 1 adjective you heard the most</a:t>
            </a:r>
          </a:p>
          <a:p>
            <a:pPr marL="0" indent="0">
              <a:buNone/>
            </a:pPr>
            <a:endParaRPr lang="en-US" dirty="0"/>
          </a:p>
          <a:p>
            <a:pPr marL="0" indent="0">
              <a:buNone/>
            </a:pPr>
            <a:r>
              <a:rPr lang="en-US" dirty="0">
                <a:hlinkClick r:id="rId2"/>
              </a:rPr>
              <a:t>https://www.youtube.com/watch?v=8eqhuPHS45U</a:t>
            </a:r>
            <a:endParaRPr lang="en-US" dirty="0"/>
          </a:p>
          <a:p>
            <a:pPr marL="0" indent="0">
              <a:buNone/>
            </a:pPr>
            <a:r>
              <a:rPr lang="en-US" dirty="0"/>
              <a:t>Length 2:30</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3C6C010-275E-47DB-A2BE-95B974607A6D}"/>
              </a:ext>
            </a:extLst>
          </p:cNvPr>
          <p:cNvSpPr>
            <a:spLocks noGrp="1"/>
          </p:cNvSpPr>
          <p:nvPr>
            <p:ph type="sldNum" sz="quarter" idx="12"/>
          </p:nvPr>
        </p:nvSpPr>
        <p:spPr/>
        <p:txBody>
          <a:bodyPr/>
          <a:lstStyle/>
          <a:p>
            <a:pPr>
              <a:defRPr/>
            </a:pPr>
            <a:fld id="{0B398A58-AE87-4E44-9CD7-9B4C49A70FAD}" type="slidenum">
              <a:rPr lang="en-US" altLang="en-US" smtClean="0"/>
              <a:pPr>
                <a:defRPr/>
              </a:pPr>
              <a:t>9</a:t>
            </a:fld>
            <a:endParaRPr lang="en-US" altLang="en-US" dirty="0"/>
          </a:p>
        </p:txBody>
      </p:sp>
    </p:spTree>
    <p:extLst>
      <p:ext uri="{BB962C8B-B14F-4D97-AF65-F5344CB8AC3E}">
        <p14:creationId xmlns:p14="http://schemas.microsoft.com/office/powerpoint/2010/main" val="3600689220"/>
      </p:ext>
    </p:extLst>
  </p:cSld>
  <p:clrMapOvr>
    <a:masterClrMapping/>
  </p:clrMapOvr>
</p:sld>
</file>

<file path=ppt/theme/theme1.xml><?xml version="1.0" encoding="utf-8"?>
<a:theme xmlns:a="http://schemas.openxmlformats.org/drawingml/2006/main" name="EII Slide Template">
  <a:themeElements>
    <a:clrScheme name="">
      <a:dk1>
        <a:srgbClr val="000000"/>
      </a:dk1>
      <a:lt1>
        <a:srgbClr val="FFFFFF"/>
      </a:lt1>
      <a:dk2>
        <a:srgbClr val="003366"/>
      </a:dk2>
      <a:lt2>
        <a:srgbClr val="EAEAEA"/>
      </a:lt2>
      <a:accent1>
        <a:srgbClr val="FFFFFF"/>
      </a:accent1>
      <a:accent2>
        <a:srgbClr val="FFFFFF"/>
      </a:accent2>
      <a:accent3>
        <a:srgbClr val="FFFFFF"/>
      </a:accent3>
      <a:accent4>
        <a:srgbClr val="000000"/>
      </a:accent4>
      <a:accent5>
        <a:srgbClr val="FFFFFF"/>
      </a:accent5>
      <a:accent6>
        <a:srgbClr val="E7E7E7"/>
      </a:accent6>
      <a:hlink>
        <a:srgbClr val="003399"/>
      </a:hlink>
      <a:folHlink>
        <a:srgbClr val="003366"/>
      </a:folHlink>
    </a:clrScheme>
    <a:fontScheme name="EII Slid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II Slide 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EII Slide 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EII Slide 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EII Slide 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EII Slide Template 5">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A50021"/>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EEF3138-2685-4A16-8087-21F2778FCA24}">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327</TotalTime>
  <Words>2463</Words>
  <Application>Microsoft Office PowerPoint</Application>
  <PresentationFormat>Letter Paper (8.5x11 in)</PresentationFormat>
  <Paragraphs>350</Paragraphs>
  <Slides>35</Slides>
  <Notes>0</Notes>
  <HiddenSlides>0</HiddenSlides>
  <MMClips>1</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Arial</vt:lpstr>
      <vt:lpstr>Calibri</vt:lpstr>
      <vt:lpstr>Verdana</vt:lpstr>
      <vt:lpstr>Wingdings</vt:lpstr>
      <vt:lpstr>EII Slide Template</vt:lpstr>
      <vt:lpstr>CorelDRAW</vt:lpstr>
      <vt:lpstr>Course Introduction and Agile Overview</vt:lpstr>
      <vt:lpstr>Agenda</vt:lpstr>
      <vt:lpstr>Course Expectations</vt:lpstr>
      <vt:lpstr>Level Set Polls</vt:lpstr>
      <vt:lpstr>The Agile Mindset</vt:lpstr>
      <vt:lpstr>The Agile Mindset</vt:lpstr>
      <vt:lpstr>Agile Poll</vt:lpstr>
      <vt:lpstr>The Agile Mindset</vt:lpstr>
      <vt:lpstr>The Agile Mindset</vt:lpstr>
      <vt:lpstr>PowerPoint Presentation</vt:lpstr>
      <vt:lpstr>PowerPoint Presentation</vt:lpstr>
      <vt:lpstr>PowerPoint Presentation</vt:lpstr>
      <vt:lpstr>PowerPoint Presentation</vt:lpstr>
      <vt:lpstr>PowerPoint Presentation</vt:lpstr>
      <vt:lpstr>The 12 Agile Principles</vt:lpstr>
      <vt:lpstr>Kanban</vt:lpstr>
      <vt:lpstr>Kanban</vt:lpstr>
      <vt:lpstr>Kanban</vt:lpstr>
      <vt:lpstr>Kanban</vt:lpstr>
      <vt:lpstr>Kanban</vt:lpstr>
      <vt:lpstr>eXtreme Programming (XP)</vt:lpstr>
      <vt:lpstr>eXtreme Programming (XP)</vt:lpstr>
      <vt:lpstr>eXtreme Programming (XP)</vt:lpstr>
      <vt:lpstr>eXtreme Programming (XP)</vt:lpstr>
      <vt:lpstr>eXtreme Programming (XP)</vt:lpstr>
      <vt:lpstr>Feature Driven Development</vt:lpstr>
      <vt:lpstr>Feature Driven Development</vt:lpstr>
      <vt:lpstr>Lean Software Development</vt:lpstr>
      <vt:lpstr>Lean Software Development</vt:lpstr>
      <vt:lpstr>Traditional Software Development</vt:lpstr>
      <vt:lpstr>Traditional Software Development</vt:lpstr>
      <vt:lpstr>Traditional Software Development</vt:lpstr>
      <vt:lpstr>Agile Project Management vs. Traditional Project Management</vt:lpstr>
      <vt:lpstr>Traditional Software Development</vt:lpstr>
      <vt:lpstr>Additional Activities (Supplemental)</vt:lpstr>
    </vt:vector>
  </TitlesOfParts>
  <Company>active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User</dc:creator>
  <cp:lastModifiedBy>Brian Myers</cp:lastModifiedBy>
  <cp:revision>333</cp:revision>
  <cp:lastPrinted>2012-02-15T14:41:34Z</cp:lastPrinted>
  <dcterms:created xsi:type="dcterms:W3CDTF">2009-06-17T23:55:54Z</dcterms:created>
  <dcterms:modified xsi:type="dcterms:W3CDTF">2020-09-01T00:28:11Z</dcterms:modified>
</cp:coreProperties>
</file>