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1" r:id="rId1"/>
  </p:sldMasterIdLst>
  <p:notesMasterIdLst>
    <p:notesMasterId r:id="rId27"/>
  </p:notesMasterIdLst>
  <p:handoutMasterIdLst>
    <p:handoutMasterId r:id="rId28"/>
  </p:handoutMasterIdLst>
  <p:sldIdLst>
    <p:sldId id="562" r:id="rId2"/>
    <p:sldId id="626" r:id="rId3"/>
    <p:sldId id="627" r:id="rId4"/>
    <p:sldId id="631" r:id="rId5"/>
    <p:sldId id="633" r:id="rId6"/>
    <p:sldId id="628" r:id="rId7"/>
    <p:sldId id="634" r:id="rId8"/>
    <p:sldId id="635" r:id="rId9"/>
    <p:sldId id="629" r:id="rId10"/>
    <p:sldId id="607" r:id="rId11"/>
    <p:sldId id="638" r:id="rId12"/>
    <p:sldId id="639" r:id="rId13"/>
    <p:sldId id="637" r:id="rId14"/>
    <p:sldId id="608" r:id="rId15"/>
    <p:sldId id="611" r:id="rId16"/>
    <p:sldId id="613" r:id="rId17"/>
    <p:sldId id="641" r:id="rId18"/>
    <p:sldId id="636" r:id="rId19"/>
    <p:sldId id="605" r:id="rId20"/>
    <p:sldId id="618" r:id="rId21"/>
    <p:sldId id="619" r:id="rId22"/>
    <p:sldId id="620" r:id="rId23"/>
    <p:sldId id="623" r:id="rId24"/>
    <p:sldId id="624" r:id="rId25"/>
    <p:sldId id="632" r:id="rId26"/>
  </p:sldIdLst>
  <p:sldSz cx="9144000" cy="6858000" type="letter"/>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521415D9-36F7-43E2-AB2F-B90AF26B5E84}">
      <p14:sectionLst xmlns:p14="http://schemas.microsoft.com/office/powerpoint/2010/main">
        <p14:section name="Introduction" id="{C5290806-AA01-5C4C-8CBD-E71ED180EE5B}">
          <p14:sldIdLst>
            <p14:sldId id="562"/>
            <p14:sldId id="626"/>
            <p14:sldId id="627"/>
            <p14:sldId id="631"/>
            <p14:sldId id="633"/>
            <p14:sldId id="628"/>
            <p14:sldId id="634"/>
            <p14:sldId id="635"/>
            <p14:sldId id="629"/>
            <p14:sldId id="607"/>
            <p14:sldId id="638"/>
            <p14:sldId id="639"/>
            <p14:sldId id="637"/>
            <p14:sldId id="608"/>
            <p14:sldId id="611"/>
            <p14:sldId id="613"/>
            <p14:sldId id="641"/>
            <p14:sldId id="636"/>
            <p14:sldId id="605"/>
            <p14:sldId id="618"/>
            <p14:sldId id="619"/>
            <p14:sldId id="620"/>
            <p14:sldId id="623"/>
            <p14:sldId id="624"/>
            <p14:sldId id="6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4"/>
    <a:srgbClr val="03224F"/>
    <a:srgbClr val="FF8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C1E5F-FBB9-42A7-80F1-A7E7B52C9C91}" v="2" dt="2020-09-14T23:17:51.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70" autoAdjust="0"/>
    <p:restoredTop sz="96305" autoAdjust="0"/>
  </p:normalViewPr>
  <p:slideViewPr>
    <p:cSldViewPr>
      <p:cViewPr varScale="1">
        <p:scale>
          <a:sx n="114" d="100"/>
          <a:sy n="114" d="100"/>
        </p:scale>
        <p:origin x="11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8706"/>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userId="9a1de5d9-ef37-4084-a3b7-42c43348f70f" providerId="ADAL" clId="{25FC1E5F-FBB9-42A7-80F1-A7E7B52C9C91}"/>
    <pc:docChg chg="modSld sldOrd">
      <pc:chgData name="Brian" userId="9a1de5d9-ef37-4084-a3b7-42c43348f70f" providerId="ADAL" clId="{25FC1E5F-FBB9-42A7-80F1-A7E7B52C9C91}" dt="2020-09-14T23:17:51.799" v="5" actId="1076"/>
      <pc:docMkLst>
        <pc:docMk/>
      </pc:docMkLst>
      <pc:sldChg chg="ord">
        <pc:chgData name="Brian" userId="9a1de5d9-ef37-4084-a3b7-42c43348f70f" providerId="ADAL" clId="{25FC1E5F-FBB9-42A7-80F1-A7E7B52C9C91}" dt="2020-09-14T23:12:17.102" v="3"/>
        <pc:sldMkLst>
          <pc:docMk/>
          <pc:sldMk cId="3517851525" sldId="605"/>
        </pc:sldMkLst>
      </pc:sldChg>
      <pc:sldChg chg="modSp">
        <pc:chgData name="Brian" userId="9a1de5d9-ef37-4084-a3b7-42c43348f70f" providerId="ADAL" clId="{25FC1E5F-FBB9-42A7-80F1-A7E7B52C9C91}" dt="2020-09-14T23:15:08.166" v="4" actId="1076"/>
        <pc:sldMkLst>
          <pc:docMk/>
          <pc:sldMk cId="1781958584" sldId="620"/>
        </pc:sldMkLst>
        <pc:spChg chg="mod">
          <ac:chgData name="Brian" userId="9a1de5d9-ef37-4084-a3b7-42c43348f70f" providerId="ADAL" clId="{25FC1E5F-FBB9-42A7-80F1-A7E7B52C9C91}" dt="2020-09-14T23:15:08.166" v="4" actId="1076"/>
          <ac:spMkLst>
            <pc:docMk/>
            <pc:sldMk cId="1781958584" sldId="620"/>
            <ac:spMk id="2" creationId="{00000000-0000-0000-0000-000000000000}"/>
          </ac:spMkLst>
        </pc:spChg>
      </pc:sldChg>
      <pc:sldChg chg="modSp">
        <pc:chgData name="Brian" userId="9a1de5d9-ef37-4084-a3b7-42c43348f70f" providerId="ADAL" clId="{25FC1E5F-FBB9-42A7-80F1-A7E7B52C9C91}" dt="2020-09-14T23:17:51.799" v="5" actId="1076"/>
        <pc:sldMkLst>
          <pc:docMk/>
          <pc:sldMk cId="3618606298" sldId="623"/>
        </pc:sldMkLst>
        <pc:spChg chg="mod">
          <ac:chgData name="Brian" userId="9a1de5d9-ef37-4084-a3b7-42c43348f70f" providerId="ADAL" clId="{25FC1E5F-FBB9-42A7-80F1-A7E7B52C9C91}" dt="2020-09-14T23:17:51.799" v="5" actId="1076"/>
          <ac:spMkLst>
            <pc:docMk/>
            <pc:sldMk cId="3618606298" sldId="623"/>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76A9E8-F235-7942-BC89-8F29260E6A2D}" type="slidenum">
              <a:rPr lang="en-US" smtClean="0"/>
              <a:pPr/>
              <a:t>‹#›</a:t>
            </a:fld>
            <a:endParaRPr lang="en-US" dirty="0"/>
          </a:p>
        </p:txBody>
      </p:sp>
    </p:spTree>
    <p:extLst>
      <p:ext uri="{BB962C8B-B14F-4D97-AF65-F5344CB8AC3E}">
        <p14:creationId xmlns:p14="http://schemas.microsoft.com/office/powerpoint/2010/main" val="353658288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r>
              <a:rPr lang="en-US" dirty="0"/>
              <a:t>06.04.2012</a:t>
            </a: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mn-cs"/>
              </a:defRPr>
            </a:lvl1pPr>
          </a:lstStyle>
          <a:p>
            <a:pPr>
              <a:defRPr/>
            </a:pPr>
            <a:r>
              <a:rPr lang="en-US" dirty="0"/>
              <a:t>Software Development with Scrum</a:t>
            </a: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charset="-128"/>
                <a:cs typeface="+mn-cs"/>
              </a:defRPr>
            </a:lvl1pPr>
          </a:lstStyle>
          <a:p>
            <a:pPr>
              <a:defRPr/>
            </a:pPr>
            <a:fld id="{161DF581-38E9-4BB7-A55C-D13ED75D8AE8}" type="slidenum">
              <a:rPr lang="en-US"/>
              <a:pPr>
                <a:defRPr/>
              </a:pPr>
              <a:t>‹#›</a:t>
            </a:fld>
            <a:endParaRPr lang="en-US" dirty="0"/>
          </a:p>
        </p:txBody>
      </p:sp>
    </p:spTree>
    <p:extLst>
      <p:ext uri="{BB962C8B-B14F-4D97-AF65-F5344CB8AC3E}">
        <p14:creationId xmlns:p14="http://schemas.microsoft.com/office/powerpoint/2010/main" val="133565449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a:defRPr/>
            </a:pPr>
            <a:r>
              <a:rPr lang="en-US" baseline="0" dirty="0"/>
              <a:t>So what is Scrum?</a:t>
            </a:r>
          </a:p>
        </p:txBody>
      </p:sp>
      <p:sp>
        <p:nvSpPr>
          <p:cNvPr id="4" name="Slide Number Placeholder 3"/>
          <p:cNvSpPr>
            <a:spLocks noGrp="1"/>
          </p:cNvSpPr>
          <p:nvPr>
            <p:ph type="sldNum" sz="quarter" idx="10"/>
          </p:nvPr>
        </p:nvSpPr>
        <p:spPr/>
        <p:txBody>
          <a:bodyPr/>
          <a:lstStyle/>
          <a:p>
            <a:pPr>
              <a:defRPr/>
            </a:pPr>
            <a:fld id="{82AF7A42-256B-49A7-83EA-4FA4A8C6B142}" type="slidenum">
              <a:rPr lang="en-US" smtClean="0"/>
              <a:pPr>
                <a:defRPr/>
              </a:pPr>
              <a:t>2</a:t>
            </a:fld>
            <a:endParaRPr lang="en-US" dirty="0"/>
          </a:p>
        </p:txBody>
      </p:sp>
    </p:spTree>
    <p:extLst>
      <p:ext uri="{BB962C8B-B14F-4D97-AF65-F5344CB8AC3E}">
        <p14:creationId xmlns:p14="http://schemas.microsoft.com/office/powerpoint/2010/main" val="348278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a:defRPr/>
            </a:pPr>
            <a:r>
              <a:rPr lang="en-US" baseline="0" dirty="0"/>
              <a:t>So what is Scrum?</a:t>
            </a:r>
          </a:p>
        </p:txBody>
      </p:sp>
      <p:sp>
        <p:nvSpPr>
          <p:cNvPr id="4" name="Slide Number Placeholder 3"/>
          <p:cNvSpPr>
            <a:spLocks noGrp="1"/>
          </p:cNvSpPr>
          <p:nvPr>
            <p:ph type="sldNum" sz="quarter" idx="10"/>
          </p:nvPr>
        </p:nvSpPr>
        <p:spPr/>
        <p:txBody>
          <a:bodyPr/>
          <a:lstStyle/>
          <a:p>
            <a:pPr>
              <a:defRPr/>
            </a:pPr>
            <a:fld id="{82AF7A42-256B-49A7-83EA-4FA4A8C6B142}" type="slidenum">
              <a:rPr lang="en-US" smtClean="0"/>
              <a:pPr>
                <a:defRPr/>
              </a:pPr>
              <a:t>3</a:t>
            </a:fld>
            <a:endParaRPr lang="en-US" dirty="0"/>
          </a:p>
        </p:txBody>
      </p:sp>
    </p:spTree>
    <p:extLst>
      <p:ext uri="{BB962C8B-B14F-4D97-AF65-F5344CB8AC3E}">
        <p14:creationId xmlns:p14="http://schemas.microsoft.com/office/powerpoint/2010/main" val="3093873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7C0B846-9E7A-F94C-A0AF-76444072D68D}" type="slidenum">
              <a:rPr lang="en-US" sz="1200" smtClean="0"/>
              <a:pPr eaLnBrk="1" hangingPunct="1">
                <a:defRPr/>
              </a:pPr>
              <a:t>19</a:t>
            </a:fld>
            <a:endParaRPr lang="en-US" sz="1200" dirty="0"/>
          </a:p>
        </p:txBody>
      </p:sp>
      <p:sp>
        <p:nvSpPr>
          <p:cNvPr id="63491" name="Rectangle 1026"/>
          <p:cNvSpPr>
            <a:spLocks noGrp="1" noRot="1" noChangeAspect="1" noChangeArrowheads="1" noTextEdit="1"/>
          </p:cNvSpPr>
          <p:nvPr>
            <p:ph type="sldImg"/>
          </p:nvPr>
        </p:nvSpPr>
        <p:spPr>
          <a:ln/>
        </p:spPr>
      </p:sp>
      <p:sp>
        <p:nvSpPr>
          <p:cNvPr id="63492" name="Rectangle 1027"/>
          <p:cNvSpPr>
            <a:spLocks noGrp="1"/>
          </p:cNvSpPr>
          <p:nvPr>
            <p:ph type="body" idx="1"/>
          </p:nvPr>
        </p:nvSpPr>
        <p:spPr/>
        <p:txBody>
          <a:bodyPr/>
          <a:lstStyle/>
          <a:p>
            <a:pPr eaLnBrk="1" hangingPunct="1">
              <a:defRPr/>
            </a:pPr>
            <a:endParaRPr lang="en-US" dirty="0">
              <a:latin typeface="Gill Sans" charset="0"/>
              <a:cs typeface="+mn-cs"/>
            </a:endParaRPr>
          </a:p>
        </p:txBody>
      </p:sp>
    </p:spTree>
    <p:extLst>
      <p:ext uri="{BB962C8B-B14F-4D97-AF65-F5344CB8AC3E}">
        <p14:creationId xmlns:p14="http://schemas.microsoft.com/office/powerpoint/2010/main" val="4104546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1" y="27432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25400" y="-38100"/>
          <a:ext cx="9220200" cy="1016000"/>
        </p:xfrm>
        <a:graphic>
          <a:graphicData uri="http://schemas.openxmlformats.org/presentationml/2006/ole">
            <mc:AlternateContent xmlns:mc="http://schemas.openxmlformats.org/markup-compatibility/2006">
              <mc:Choice xmlns:v="urn:schemas-microsoft-com:vml" Requires="v">
                <p:oleObj spid="_x0000_s2050" name="CorelDRAW" r:id="rId3" imgW="10182225" imgH="1228725" progId="CorelDRAW.Graphic.9">
                  <p:embed/>
                </p:oleObj>
              </mc:Choice>
              <mc:Fallback>
                <p:oleObj name="CorelDRAW" r:id="rId3" imgW="10182225" imgH="1228725" progId="CorelDRAW.Graphic.9">
                  <p:embed/>
                  <p:pic>
                    <p:nvPicPr>
                      <p:cNvPr id="5"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381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3505201" y="50546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926" y="6019802"/>
            <a:ext cx="25368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838200" y="1952538"/>
            <a:ext cx="762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4021138" y="2974977"/>
            <a:ext cx="4437062"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6553200" y="6248400"/>
            <a:ext cx="1905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69296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40224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1539" y="152400"/>
            <a:ext cx="5970587"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722848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314236"/>
            <a:ext cx="8162925" cy="600164"/>
          </a:xfrm>
        </p:spPr>
        <p:txBody>
          <a:bodyPr/>
          <a:lstStyle/>
          <a:p>
            <a:r>
              <a:rPr lang="en-US"/>
              <a:t>Click to edit Master title style</a:t>
            </a:r>
          </a:p>
        </p:txBody>
      </p:sp>
      <p:sp>
        <p:nvSpPr>
          <p:cNvPr id="3" name="Table Placeholder 2"/>
          <p:cNvSpPr>
            <a:spLocks noGrp="1"/>
          </p:cNvSpPr>
          <p:nvPr>
            <p:ph type="tbl" idx="1"/>
          </p:nvPr>
        </p:nvSpPr>
        <p:spPr>
          <a:xfrm>
            <a:off x="912814" y="1905000"/>
            <a:ext cx="8002587"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9199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108338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4272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243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9514" y="1905000"/>
            <a:ext cx="3925887"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26520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34074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96029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418925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1935"/>
            <a:ext cx="3008313"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47137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44173"/>
            <a:ext cx="54864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06128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38100" y="-25400"/>
          <a:ext cx="9220200" cy="1016000"/>
        </p:xfrm>
        <a:graphic>
          <a:graphicData uri="http://schemas.openxmlformats.org/presentationml/2006/ole">
            <mc:AlternateContent xmlns:mc="http://schemas.openxmlformats.org/markup-compatibility/2006">
              <mc:Choice xmlns:v="urn:schemas-microsoft-com:vml" Requires="v">
                <p:oleObj spid="_x0000_s1026" name="CorelDRAW" r:id="rId15" imgW="10182225" imgH="1228725" progId="CorelDRAW.Graphic.9">
                  <p:embed/>
                </p:oleObj>
              </mc:Choice>
              <mc:Fallback>
                <p:oleObj name="CorelDRAW" r:id="rId15" imgW="10182225" imgH="1228725" progId="CorelDRAW.Graphic.9">
                  <p:embed/>
                  <p:pic>
                    <p:nvPicPr>
                      <p:cNvPr id="1026"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 y="-254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571500" y="1158875"/>
            <a:ext cx="8002587"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5334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4925" y="6340475"/>
            <a:ext cx="14843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49411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4E-WP3pDms8&amp;feature=emb_log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u_X7KbtbV8&amp;feature=emb_log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normAutofit/>
          </a:bodyPr>
          <a:lstStyle/>
          <a:p>
            <a:r>
              <a:rPr lang="en-US" dirty="0"/>
              <a:t>Scrum Overview</a:t>
            </a:r>
          </a:p>
        </p:txBody>
      </p:sp>
      <p:sp>
        <p:nvSpPr>
          <p:cNvPr id="5" name="Subtitle 4"/>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5C2EB805-1FDC-4CA5-B16C-73331E038069}" type="slidenum">
              <a:rPr lang="en-US" smtClean="0">
                <a:solidFill>
                  <a:prstClr val="black">
                    <a:tint val="75000"/>
                  </a:prstClr>
                </a:solidFill>
              </a:rPr>
              <a:pPr>
                <a:defRPr/>
              </a:pPr>
              <a:t>1</a:t>
            </a:fld>
            <a:endParaRPr lang="en-US" dirty="0">
              <a:solidFill>
                <a:prstClr val="black">
                  <a:tint val="75000"/>
                </a:prstClr>
              </a:solidFill>
            </a:endParaRPr>
          </a:p>
        </p:txBody>
      </p:sp>
    </p:spTree>
    <p:extLst>
      <p:ext uri="{BB962C8B-B14F-4D97-AF65-F5344CB8AC3E}">
        <p14:creationId xmlns:p14="http://schemas.microsoft.com/office/powerpoint/2010/main" val="5533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Vision</a:t>
            </a:r>
          </a:p>
        </p:txBody>
      </p:sp>
      <p:sp>
        <p:nvSpPr>
          <p:cNvPr id="3" name="Content Placeholder 2"/>
          <p:cNvSpPr>
            <a:spLocks noGrp="1"/>
          </p:cNvSpPr>
          <p:nvPr>
            <p:ph idx="1"/>
          </p:nvPr>
        </p:nvSpPr>
        <p:spPr/>
        <p:txBody>
          <a:bodyPr/>
          <a:lstStyle/>
          <a:p>
            <a:r>
              <a:rPr lang="en-US" dirty="0"/>
              <a:t>The Product Owner is the only person in Scrum responsible for the success of the product.</a:t>
            </a:r>
          </a:p>
          <a:p>
            <a:r>
              <a:rPr lang="en-US" dirty="0"/>
              <a:t>The Product Owner creates, manages, and owns the Product Vision</a:t>
            </a:r>
          </a:p>
          <a:p>
            <a:r>
              <a:rPr lang="en-US" dirty="0"/>
              <a:t>The Product Vision describes the purpose of a product, the intention with which the product is being created and what it aims to achieve for customers.</a:t>
            </a:r>
          </a:p>
          <a:p>
            <a:r>
              <a:rPr lang="en-US" dirty="0"/>
              <a:t>The product vision describes a future state of the product and what problems it tries to resolve or what ambitions it tries to fulfill.</a:t>
            </a:r>
          </a:p>
          <a:p>
            <a:pPr marL="342900" lvl="1" indent="0">
              <a:buNone/>
            </a:pPr>
            <a:endParaRPr lang="en-US"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10</a:t>
            </a:fld>
            <a:endParaRPr lang="en-US" altLang="en-US" dirty="0"/>
          </a:p>
        </p:txBody>
      </p:sp>
    </p:spTree>
    <p:extLst>
      <p:ext uri="{BB962C8B-B14F-4D97-AF65-F5344CB8AC3E}">
        <p14:creationId xmlns:p14="http://schemas.microsoft.com/office/powerpoint/2010/main" val="384971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711C-04BD-488A-9ABD-1A72F55E11C0}"/>
              </a:ext>
            </a:extLst>
          </p:cNvPr>
          <p:cNvSpPr>
            <a:spLocks noGrp="1"/>
          </p:cNvSpPr>
          <p:nvPr>
            <p:ph type="title"/>
          </p:nvPr>
        </p:nvSpPr>
        <p:spPr/>
        <p:txBody>
          <a:bodyPr/>
          <a:lstStyle/>
          <a:p>
            <a:r>
              <a:rPr lang="en-US" dirty="0"/>
              <a:t>Product Vision</a:t>
            </a:r>
          </a:p>
        </p:txBody>
      </p:sp>
      <p:sp>
        <p:nvSpPr>
          <p:cNvPr id="3" name="Content Placeholder 2">
            <a:extLst>
              <a:ext uri="{FF2B5EF4-FFF2-40B4-BE49-F238E27FC236}">
                <a16:creationId xmlns:a16="http://schemas.microsoft.com/office/drawing/2014/main" id="{C93648B8-AE47-4C35-A87D-153193574BA6}"/>
              </a:ext>
            </a:extLst>
          </p:cNvPr>
          <p:cNvSpPr>
            <a:spLocks noGrp="1"/>
          </p:cNvSpPr>
          <p:nvPr>
            <p:ph idx="1"/>
          </p:nvPr>
        </p:nvSpPr>
        <p:spPr/>
        <p:txBody>
          <a:bodyPr/>
          <a:lstStyle/>
          <a:p>
            <a:r>
              <a:rPr lang="en-US" dirty="0"/>
              <a:t>Having a clear and inspiring product vision helps in motivating and inspiring people, such as the development team, the stakeholders, and customers.</a:t>
            </a:r>
          </a:p>
          <a:p>
            <a:r>
              <a:rPr lang="en-US" dirty="0"/>
              <a:t>Most importantly it provides a common understanding of the direction the team wants to move towards.</a:t>
            </a:r>
          </a:p>
          <a:p>
            <a:r>
              <a:rPr lang="en-US" dirty="0"/>
              <a:t>The product vision also supports the product owner in making choices about what to build and what not to build for the product</a:t>
            </a:r>
          </a:p>
          <a:p>
            <a:pPr marL="0" indent="0">
              <a:buNone/>
            </a:pPr>
            <a:endParaRPr lang="en-US" dirty="0"/>
          </a:p>
          <a:p>
            <a:pPr marL="0" indent="0">
              <a:buNone/>
            </a:pPr>
            <a:r>
              <a:rPr lang="en-US" dirty="0"/>
              <a:t>Poll: Have you ever worked on a project or product and you did not understand the goal or why you were doing what you were doing?</a:t>
            </a:r>
          </a:p>
        </p:txBody>
      </p:sp>
      <p:sp>
        <p:nvSpPr>
          <p:cNvPr id="4" name="Slide Number Placeholder 3">
            <a:extLst>
              <a:ext uri="{FF2B5EF4-FFF2-40B4-BE49-F238E27FC236}">
                <a16:creationId xmlns:a16="http://schemas.microsoft.com/office/drawing/2014/main" id="{FBF16A4A-E03F-4024-AFD1-F0F0FB1A351A}"/>
              </a:ext>
            </a:extLst>
          </p:cNvPr>
          <p:cNvSpPr>
            <a:spLocks noGrp="1"/>
          </p:cNvSpPr>
          <p:nvPr>
            <p:ph type="sldNum" sz="quarter" idx="12"/>
          </p:nvPr>
        </p:nvSpPr>
        <p:spPr/>
        <p:txBody>
          <a:bodyPr/>
          <a:lstStyle/>
          <a:p>
            <a:pPr>
              <a:defRPr/>
            </a:pPr>
            <a:fld id="{0B398A58-AE87-4E44-9CD7-9B4C49A70FAD}" type="slidenum">
              <a:rPr lang="en-US" altLang="en-US" smtClean="0"/>
              <a:pPr>
                <a:defRPr/>
              </a:pPr>
              <a:t>11</a:t>
            </a:fld>
            <a:endParaRPr lang="en-US" altLang="en-US" dirty="0"/>
          </a:p>
        </p:txBody>
      </p:sp>
    </p:spTree>
    <p:extLst>
      <p:ext uri="{BB962C8B-B14F-4D97-AF65-F5344CB8AC3E}">
        <p14:creationId xmlns:p14="http://schemas.microsoft.com/office/powerpoint/2010/main" val="152509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91AB-AAD8-41D6-BE5C-DB268DD4ED66}"/>
              </a:ext>
            </a:extLst>
          </p:cNvPr>
          <p:cNvSpPr>
            <a:spLocks noGrp="1"/>
          </p:cNvSpPr>
          <p:nvPr>
            <p:ph type="title"/>
          </p:nvPr>
        </p:nvSpPr>
        <p:spPr/>
        <p:txBody>
          <a:bodyPr/>
          <a:lstStyle/>
          <a:p>
            <a:r>
              <a:rPr lang="en-US" dirty="0"/>
              <a:t>Product Backlog Items</a:t>
            </a:r>
          </a:p>
        </p:txBody>
      </p:sp>
      <p:sp>
        <p:nvSpPr>
          <p:cNvPr id="3" name="Content Placeholder 2">
            <a:extLst>
              <a:ext uri="{FF2B5EF4-FFF2-40B4-BE49-F238E27FC236}">
                <a16:creationId xmlns:a16="http://schemas.microsoft.com/office/drawing/2014/main" id="{6B4E2A0A-6949-4696-969A-8B479253E231}"/>
              </a:ext>
            </a:extLst>
          </p:cNvPr>
          <p:cNvSpPr>
            <a:spLocks noGrp="1"/>
          </p:cNvSpPr>
          <p:nvPr>
            <p:ph idx="1"/>
          </p:nvPr>
        </p:nvSpPr>
        <p:spPr/>
        <p:txBody>
          <a:bodyPr/>
          <a:lstStyle/>
          <a:p>
            <a:r>
              <a:rPr lang="en-US" dirty="0"/>
              <a:t>Product Backlog Items are what make up the product backlog, they are the work that must be done</a:t>
            </a:r>
          </a:p>
          <a:p>
            <a:r>
              <a:rPr lang="en-US"/>
              <a:t>Each </a:t>
            </a:r>
            <a:r>
              <a:rPr lang="en-US" dirty="0"/>
              <a:t>product backlog item can have these qualities:</a:t>
            </a:r>
          </a:p>
          <a:p>
            <a:pPr lvl="1"/>
            <a:r>
              <a:rPr lang="en-US" dirty="0"/>
              <a:t>Description – what is the goal of the PBI</a:t>
            </a:r>
          </a:p>
          <a:p>
            <a:pPr lvl="1"/>
            <a:r>
              <a:rPr lang="en-US" dirty="0"/>
              <a:t>Value – the business value of the PBI which is determined by the product owner</a:t>
            </a:r>
          </a:p>
          <a:p>
            <a:pPr lvl="1"/>
            <a:r>
              <a:rPr lang="en-US" dirty="0"/>
              <a:t>Estimate – the team needs to estimate the relative effort it will take to move the PBI to done</a:t>
            </a:r>
          </a:p>
          <a:p>
            <a:pPr lvl="1"/>
            <a:r>
              <a:rPr lang="en-US" dirty="0"/>
              <a:t>Order – the product owner needs to prioritize PBIs by their relative value</a:t>
            </a:r>
          </a:p>
          <a:p>
            <a:r>
              <a:rPr lang="en-US" dirty="0"/>
              <a:t>These qualities make up the definition of ready</a:t>
            </a:r>
          </a:p>
        </p:txBody>
      </p:sp>
      <p:sp>
        <p:nvSpPr>
          <p:cNvPr id="4" name="Slide Number Placeholder 3">
            <a:extLst>
              <a:ext uri="{FF2B5EF4-FFF2-40B4-BE49-F238E27FC236}">
                <a16:creationId xmlns:a16="http://schemas.microsoft.com/office/drawing/2014/main" id="{9A980CE5-A177-4D76-BFE2-9CED6161F185}"/>
              </a:ext>
            </a:extLst>
          </p:cNvPr>
          <p:cNvSpPr>
            <a:spLocks noGrp="1"/>
          </p:cNvSpPr>
          <p:nvPr>
            <p:ph type="sldNum" sz="quarter" idx="12"/>
          </p:nvPr>
        </p:nvSpPr>
        <p:spPr/>
        <p:txBody>
          <a:bodyPr/>
          <a:lstStyle/>
          <a:p>
            <a:pPr>
              <a:defRPr/>
            </a:pPr>
            <a:fld id="{0B398A58-AE87-4E44-9CD7-9B4C49A70FAD}" type="slidenum">
              <a:rPr lang="en-US" altLang="en-US" smtClean="0"/>
              <a:pPr>
                <a:defRPr/>
              </a:pPr>
              <a:t>12</a:t>
            </a:fld>
            <a:endParaRPr lang="en-US" altLang="en-US" dirty="0"/>
          </a:p>
        </p:txBody>
      </p:sp>
    </p:spTree>
    <p:extLst>
      <p:ext uri="{BB962C8B-B14F-4D97-AF65-F5344CB8AC3E}">
        <p14:creationId xmlns:p14="http://schemas.microsoft.com/office/powerpoint/2010/main" val="131948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idx="1"/>
          </p:nvPr>
        </p:nvSpPr>
        <p:spPr/>
        <p:txBody>
          <a:bodyPr/>
          <a:lstStyle/>
          <a:p>
            <a:r>
              <a:rPr lang="en-US" dirty="0"/>
              <a:t>One technique used to define a product backlog item is a user story</a:t>
            </a:r>
          </a:p>
          <a:p>
            <a:r>
              <a:rPr lang="en-US" dirty="0"/>
              <a:t>User stories are a reminder to have a conversation, they are NOT detailed requirements</a:t>
            </a:r>
          </a:p>
          <a:p>
            <a:r>
              <a:rPr lang="en-US" dirty="0"/>
              <a:t>User stories are typically written on a 3x5 note card to limit the amount of details that can be written</a:t>
            </a:r>
          </a:p>
          <a:p>
            <a:r>
              <a:rPr lang="en-US" dirty="0"/>
              <a:t>User stories capture the feature or functionality the customer values</a:t>
            </a:r>
          </a:p>
          <a:p>
            <a:r>
              <a:rPr lang="en-US" dirty="0"/>
              <a:t>User stories have a format of:</a:t>
            </a:r>
          </a:p>
          <a:p>
            <a:pPr marL="342900" lvl="1" indent="0">
              <a:buNone/>
            </a:pPr>
            <a:r>
              <a:rPr lang="en-US" dirty="0"/>
              <a:t>	As a &lt;role&gt;, I want to &lt;some action or functionality&gt;, so that &lt;business value&gt;</a:t>
            </a:r>
          </a:p>
          <a:p>
            <a:pPr marL="342900" lvl="1" indent="0">
              <a:buNone/>
            </a:pPr>
            <a:endParaRPr lang="en-US"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13</a:t>
            </a:fld>
            <a:endParaRPr lang="en-US" altLang="en-US" dirty="0"/>
          </a:p>
        </p:txBody>
      </p:sp>
    </p:spTree>
    <p:extLst>
      <p:ext uri="{BB962C8B-B14F-4D97-AF65-F5344CB8AC3E}">
        <p14:creationId xmlns:p14="http://schemas.microsoft.com/office/powerpoint/2010/main" val="70212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idx="1"/>
          </p:nvPr>
        </p:nvSpPr>
        <p:spPr/>
        <p:txBody>
          <a:bodyPr/>
          <a:lstStyle/>
          <a:p>
            <a:r>
              <a:rPr lang="en-US" dirty="0"/>
              <a:t>User Stories also include an acceptance criteria. </a:t>
            </a:r>
          </a:p>
          <a:p>
            <a:r>
              <a:rPr lang="en-US" dirty="0"/>
              <a:t>The acceptance criteria explains how a customer knows the user story has been implemented.</a:t>
            </a:r>
          </a:p>
          <a:p>
            <a:r>
              <a:rPr lang="en-US" dirty="0"/>
              <a:t>Neither the user story nor acceptance criteria should include implementation details.</a:t>
            </a:r>
          </a:p>
          <a:p>
            <a:r>
              <a:rPr lang="en-US" dirty="0"/>
              <a:t>Example of user story:</a:t>
            </a:r>
          </a:p>
          <a:p>
            <a:pPr marL="0" indent="0">
              <a:buNone/>
            </a:pPr>
            <a:r>
              <a:rPr lang="en-US" dirty="0"/>
              <a:t>	As a customer, I want to pay by credit card, so I can get my order shipped sooner.</a:t>
            </a:r>
          </a:p>
          <a:p>
            <a:pPr marL="0" indent="0">
              <a:buNone/>
            </a:pPr>
            <a:r>
              <a:rPr lang="en-US" dirty="0"/>
              <a:t>Acceptance Criteria:</a:t>
            </a:r>
          </a:p>
          <a:p>
            <a:pPr marL="0" indent="0">
              <a:buNone/>
            </a:pPr>
            <a:r>
              <a:rPr lang="en-US" dirty="0"/>
              <a:t>	Accept </a:t>
            </a:r>
            <a:r>
              <a:rPr lang="en-US" dirty="0" err="1"/>
              <a:t>mastercard</a:t>
            </a:r>
            <a:r>
              <a:rPr lang="en-US" dirty="0"/>
              <a:t> and visa</a:t>
            </a:r>
          </a:p>
          <a:p>
            <a:pPr marL="0" indent="0">
              <a:buNone/>
            </a:pPr>
            <a:r>
              <a:rPr lang="en-US" dirty="0"/>
              <a:t>	Do not accept American Express</a:t>
            </a:r>
          </a:p>
          <a:p>
            <a:pPr marL="0" indent="0">
              <a:buNone/>
            </a:pPr>
            <a:r>
              <a:rPr lang="en-US" dirty="0"/>
              <a:t>	Require card number, expiration date, security 	code, and name</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14</a:t>
            </a:fld>
            <a:endParaRPr lang="en-US" altLang="en-US" dirty="0"/>
          </a:p>
        </p:txBody>
      </p:sp>
    </p:spTree>
    <p:extLst>
      <p:ext uri="{BB962C8B-B14F-4D97-AF65-F5344CB8AC3E}">
        <p14:creationId xmlns:p14="http://schemas.microsoft.com/office/powerpoint/2010/main" val="134110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Prioritization</a:t>
            </a:r>
          </a:p>
        </p:txBody>
      </p:sp>
      <p:sp>
        <p:nvSpPr>
          <p:cNvPr id="3" name="Content Placeholder 2"/>
          <p:cNvSpPr>
            <a:spLocks noGrp="1"/>
          </p:cNvSpPr>
          <p:nvPr>
            <p:ph idx="1"/>
          </p:nvPr>
        </p:nvSpPr>
        <p:spPr/>
        <p:txBody>
          <a:bodyPr/>
          <a:lstStyle/>
          <a:p>
            <a:r>
              <a:rPr lang="en-US" sz="2000" dirty="0"/>
              <a:t>After the product backlog is created the product owner needs to determine the prioritization</a:t>
            </a:r>
          </a:p>
          <a:p>
            <a:r>
              <a:rPr lang="en-US" sz="2000" dirty="0"/>
              <a:t>The business value portion of the user story (.. So that…) should contain the business value for the user story. This is what priority should be based on</a:t>
            </a:r>
          </a:p>
          <a:p>
            <a:r>
              <a:rPr lang="en-US" sz="2000" dirty="0"/>
              <a:t>Scrum Team reviews prioritization and makes any necessary changes for user stories that must be done before others from a technical standpoint</a:t>
            </a:r>
          </a:p>
          <a:p>
            <a:r>
              <a:rPr lang="en-US" sz="2000" dirty="0"/>
              <a:t>The result is a Prioritized Product Backlog</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Tree>
    <p:extLst>
      <p:ext uri="{BB962C8B-B14F-4D97-AF65-F5344CB8AC3E}">
        <p14:creationId xmlns:p14="http://schemas.microsoft.com/office/powerpoint/2010/main" val="421633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314236"/>
            <a:ext cx="8162925" cy="600164"/>
          </a:xfrm>
        </p:spPr>
        <p:txBody>
          <a:bodyPr/>
          <a:lstStyle/>
          <a:p>
            <a:r>
              <a:rPr lang="en-US" dirty="0"/>
              <a:t>Estimation – Story Pts</a:t>
            </a:r>
          </a:p>
        </p:txBody>
      </p:sp>
      <p:sp>
        <p:nvSpPr>
          <p:cNvPr id="3" name="Content Placeholder 2"/>
          <p:cNvSpPr>
            <a:spLocks noGrp="1"/>
          </p:cNvSpPr>
          <p:nvPr>
            <p:ph idx="1"/>
          </p:nvPr>
        </p:nvSpPr>
        <p:spPr>
          <a:xfrm>
            <a:off x="570706" y="960437"/>
            <a:ext cx="8002587" cy="4937125"/>
          </a:xfrm>
        </p:spPr>
        <p:txBody>
          <a:bodyPr/>
          <a:lstStyle/>
          <a:p>
            <a:r>
              <a:rPr lang="en-US" dirty="0"/>
              <a:t>The Scrum Guide does not specify a technique or method for estimating product backlog items only that they should be estimated in a relative manner</a:t>
            </a:r>
          </a:p>
          <a:p>
            <a:r>
              <a:rPr lang="en-US" dirty="0"/>
              <a:t>Story Points are numbers assigned to the relative size of a user story compared to other user stories</a:t>
            </a:r>
          </a:p>
          <a:p>
            <a:r>
              <a:rPr lang="en-US" dirty="0"/>
              <a:t>Story points have no unit of measure, they are not number of hours or number of days, just a relative number with no units</a:t>
            </a:r>
          </a:p>
          <a:p>
            <a:r>
              <a:rPr lang="en-US" dirty="0"/>
              <a:t>Story Points will be assigned to each user story via a technique called Planning Poker.</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158382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F019-3B65-4023-8D58-24A18B35A83F}"/>
              </a:ext>
            </a:extLst>
          </p:cNvPr>
          <p:cNvSpPr>
            <a:spLocks noGrp="1"/>
          </p:cNvSpPr>
          <p:nvPr>
            <p:ph type="title"/>
          </p:nvPr>
        </p:nvSpPr>
        <p:spPr/>
        <p:txBody>
          <a:bodyPr/>
          <a:lstStyle/>
          <a:p>
            <a:r>
              <a:rPr lang="en-US" dirty="0"/>
              <a:t>Release Planning</a:t>
            </a:r>
          </a:p>
        </p:txBody>
      </p:sp>
      <p:sp>
        <p:nvSpPr>
          <p:cNvPr id="3" name="Content Placeholder 2">
            <a:extLst>
              <a:ext uri="{FF2B5EF4-FFF2-40B4-BE49-F238E27FC236}">
                <a16:creationId xmlns:a16="http://schemas.microsoft.com/office/drawing/2014/main" id="{C94EB6F4-8E9F-4973-B93A-43A7B274DAE7}"/>
              </a:ext>
            </a:extLst>
          </p:cNvPr>
          <p:cNvSpPr>
            <a:spLocks noGrp="1"/>
          </p:cNvSpPr>
          <p:nvPr>
            <p:ph idx="1"/>
          </p:nvPr>
        </p:nvSpPr>
        <p:spPr/>
        <p:txBody>
          <a:bodyPr/>
          <a:lstStyle/>
          <a:p>
            <a:r>
              <a:rPr lang="en-US" dirty="0"/>
              <a:t>There are two methods to release planning either fixed scope or fixed length</a:t>
            </a:r>
          </a:p>
          <a:p>
            <a:r>
              <a:rPr lang="en-US" dirty="0"/>
              <a:t>Fixed scope planning determines the expected finish date by determining the number of sprints required to build all of the product backlog items</a:t>
            </a:r>
          </a:p>
          <a:p>
            <a:r>
              <a:rPr lang="en-US" dirty="0"/>
              <a:t>Fixed length planning picks the date and then determines the scope that can be completed in the number of sprints that can be accomplished during that period of time</a:t>
            </a:r>
          </a:p>
          <a:p>
            <a:r>
              <a:rPr lang="en-US" dirty="0"/>
              <a:t>Fixed length allows other stakeholders such as marketing and sales to plan for a specific due date and then get some amount of the scope completed by that date</a:t>
            </a:r>
          </a:p>
        </p:txBody>
      </p:sp>
      <p:sp>
        <p:nvSpPr>
          <p:cNvPr id="4" name="Slide Number Placeholder 3">
            <a:extLst>
              <a:ext uri="{FF2B5EF4-FFF2-40B4-BE49-F238E27FC236}">
                <a16:creationId xmlns:a16="http://schemas.microsoft.com/office/drawing/2014/main" id="{7DE50EE7-5430-4206-ACFA-E14036DBBE83}"/>
              </a:ext>
            </a:extLst>
          </p:cNvPr>
          <p:cNvSpPr>
            <a:spLocks noGrp="1"/>
          </p:cNvSpPr>
          <p:nvPr>
            <p:ph type="sldNum" sz="quarter" idx="12"/>
          </p:nvPr>
        </p:nvSpPr>
        <p:spPr/>
        <p:txBody>
          <a:bodyPr/>
          <a:lstStyle/>
          <a:p>
            <a:pPr>
              <a:defRPr/>
            </a:pPr>
            <a:fld id="{0B398A58-AE87-4E44-9CD7-9B4C49A70FAD}" type="slidenum">
              <a:rPr lang="en-US" altLang="en-US" smtClean="0"/>
              <a:pPr>
                <a:defRPr/>
              </a:pPr>
              <a:t>17</a:t>
            </a:fld>
            <a:endParaRPr lang="en-US" altLang="en-US" dirty="0"/>
          </a:p>
        </p:txBody>
      </p:sp>
    </p:spTree>
    <p:extLst>
      <p:ext uri="{BB962C8B-B14F-4D97-AF65-F5344CB8AC3E}">
        <p14:creationId xmlns:p14="http://schemas.microsoft.com/office/powerpoint/2010/main" val="158925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Events</a:t>
            </a:r>
          </a:p>
        </p:txBody>
      </p:sp>
      <p:sp>
        <p:nvSpPr>
          <p:cNvPr id="3" name="Content Placeholder 2"/>
          <p:cNvSpPr>
            <a:spLocks noGrp="1"/>
          </p:cNvSpPr>
          <p:nvPr>
            <p:ph idx="1"/>
          </p:nvPr>
        </p:nvSpPr>
        <p:spPr>
          <a:xfrm>
            <a:off x="571501" y="1158875"/>
            <a:ext cx="3695699" cy="2346325"/>
          </a:xfrm>
        </p:spPr>
        <p:txBody>
          <a:bodyPr/>
          <a:lstStyle/>
          <a:p>
            <a:r>
              <a:rPr lang="en-US" sz="1800" dirty="0"/>
              <a:t>Prescribed events in Scrum help to create regularity and to minimize the need for meetings not defined in scrum. </a:t>
            </a:r>
          </a:p>
          <a:p>
            <a:r>
              <a:rPr lang="en-US" sz="1800" dirty="0"/>
              <a:t>All events are time boxed – every event has a maximum duration</a:t>
            </a:r>
          </a:p>
          <a:p>
            <a:r>
              <a:rPr lang="en-US" sz="1800" dirty="0"/>
              <a:t>A Sprint is the main Scrum event within which all other events occur</a:t>
            </a:r>
          </a:p>
          <a:p>
            <a:r>
              <a:rPr lang="en-US" sz="1800" dirty="0"/>
              <a:t>A Sprint is time boxed (between 2 and 4 weeks)</a:t>
            </a:r>
          </a:p>
          <a:p>
            <a:r>
              <a:rPr lang="en-US" sz="1800" dirty="0"/>
              <a:t>Once a sprint is started its duration is fixed and cannot be shortened or lengthened.</a:t>
            </a:r>
          </a:p>
          <a:p>
            <a:r>
              <a:rPr lang="en-US" sz="1800" dirty="0"/>
              <a:t>Each event is an opportunity to Inspect and Adapt</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18</a:t>
            </a:fld>
            <a:endParaRPr lang="en-US" altLang="en-US" dirty="0"/>
          </a:p>
        </p:txBody>
      </p:sp>
      <p:pic>
        <p:nvPicPr>
          <p:cNvPr id="7" name="Picture 4">
            <a:extLst>
              <a:ext uri="{FF2B5EF4-FFF2-40B4-BE49-F238E27FC236}">
                <a16:creationId xmlns:a16="http://schemas.microsoft.com/office/drawing/2014/main" id="{EE69E221-7E26-41B6-9B50-3EEFE941AC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7" t="13793" b="1723"/>
          <a:stretch/>
        </p:blipFill>
        <p:spPr bwMode="auto">
          <a:xfrm>
            <a:off x="4343400" y="1295400"/>
            <a:ext cx="4691063"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Scrum Overview</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600200"/>
            <a:ext cx="8272462" cy="4413563"/>
          </a:xfrm>
          <a:prstGeom prst="rect">
            <a:avLst/>
          </a:prstGeom>
        </p:spPr>
      </p:pic>
      <p:sp>
        <p:nvSpPr>
          <p:cNvPr id="2" name="Slide Number Placeholder 1"/>
          <p:cNvSpPr>
            <a:spLocks noGrp="1"/>
          </p:cNvSpPr>
          <p:nvPr>
            <p:ph type="sldNum" sz="quarter" idx="12"/>
          </p:nvPr>
        </p:nvSpPr>
        <p:spPr/>
        <p:txBody>
          <a:bodyPr/>
          <a:lstStyle/>
          <a:p>
            <a:pPr>
              <a:defRPr/>
            </a:pPr>
            <a:fld id="{0B398A58-AE87-4E44-9CD7-9B4C49A70FAD}" type="slidenum">
              <a:rPr lang="en-US" altLang="en-US" smtClean="0"/>
              <a:pPr>
                <a:defRPr/>
              </a:pPr>
              <a:t>19</a:t>
            </a:fld>
            <a:endParaRPr lang="en-US" altLang="en-US" dirty="0"/>
          </a:p>
        </p:txBody>
      </p:sp>
    </p:spTree>
    <p:extLst>
      <p:ext uri="{BB962C8B-B14F-4D97-AF65-F5344CB8AC3E}">
        <p14:creationId xmlns:p14="http://schemas.microsoft.com/office/powerpoint/2010/main" val="351785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What is Scrum</a:t>
            </a:r>
          </a:p>
        </p:txBody>
      </p:sp>
      <p:sp>
        <p:nvSpPr>
          <p:cNvPr id="2" name="Content Placeholder 1"/>
          <p:cNvSpPr>
            <a:spLocks noGrp="1"/>
          </p:cNvSpPr>
          <p:nvPr>
            <p:ph idx="1"/>
          </p:nvPr>
        </p:nvSpPr>
        <p:spPr/>
        <p:txBody>
          <a:bodyPr/>
          <a:lstStyle/>
          <a:p>
            <a:r>
              <a:rPr lang="en-US" sz="2400" dirty="0"/>
              <a:t>A framework which can address complex adaptive problems and help teams be productive and creative in delivering products of the highest possible value</a:t>
            </a:r>
          </a:p>
          <a:p>
            <a:r>
              <a:rPr lang="en-US" dirty="0"/>
              <a:t>Scrum is – lightweight, simple to understand, but difficult to master</a:t>
            </a:r>
          </a:p>
          <a:p>
            <a:r>
              <a:rPr lang="en-US" sz="2400" dirty="0"/>
              <a:t>Scrum is a process framework not a process or technique for building products. Scrum is a framework within which you can employ various processes and techniques.</a:t>
            </a:r>
          </a:p>
          <a:p>
            <a:r>
              <a:rPr lang="en-US" dirty="0"/>
              <a:t>Each component of the framework serves a specific purpose and is essential to scrum’s success and usage</a:t>
            </a:r>
          </a:p>
          <a:p>
            <a:pPr marL="0" indent="0">
              <a:buNone/>
            </a:pPr>
            <a:endParaRPr lang="en-US" sz="2400" dirty="0"/>
          </a:p>
          <a:p>
            <a:pPr marL="0" indent="0">
              <a:buNone/>
            </a:pPr>
            <a:r>
              <a:rPr lang="en-US" dirty="0"/>
              <a:t>-The Scrum Guide</a:t>
            </a:r>
            <a:endParaRPr lang="en-US" sz="2400" dirty="0"/>
          </a:p>
        </p:txBody>
      </p:sp>
      <p:sp>
        <p:nvSpPr>
          <p:cNvPr id="4" name="Slide Number Placeholder 3"/>
          <p:cNvSpPr>
            <a:spLocks noGrp="1"/>
          </p:cNvSpPr>
          <p:nvPr>
            <p:ph type="sldNum" sz="quarter" idx="12"/>
          </p:nvPr>
        </p:nvSpPr>
        <p:spPr>
          <a:prstGeom prst="rect">
            <a:avLst/>
          </a:prstGeom>
        </p:spPr>
        <p:txBody>
          <a:bodyPr/>
          <a:lstStyle/>
          <a:p>
            <a:pPr>
              <a:defRPr/>
            </a:pPr>
            <a:fld id="{BE80CE9C-2A46-439E-88A6-2D38254B720B}" type="slidenum">
              <a:rPr lang="en-US" smtClean="0"/>
              <a:pPr>
                <a:defRPr/>
              </a:pPr>
              <a:t>2</a:t>
            </a:fld>
            <a:endParaRPr lang="en-US" dirty="0"/>
          </a:p>
        </p:txBody>
      </p:sp>
    </p:spTree>
    <p:extLst>
      <p:ext uri="{BB962C8B-B14F-4D97-AF65-F5344CB8AC3E}">
        <p14:creationId xmlns:p14="http://schemas.microsoft.com/office/powerpoint/2010/main" val="298266226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 – Determine Sprint Goal</a:t>
            </a:r>
          </a:p>
        </p:txBody>
      </p:sp>
      <p:sp>
        <p:nvSpPr>
          <p:cNvPr id="3" name="Content Placeholder 2"/>
          <p:cNvSpPr>
            <a:spLocks noGrp="1"/>
          </p:cNvSpPr>
          <p:nvPr>
            <p:ph idx="1"/>
          </p:nvPr>
        </p:nvSpPr>
        <p:spPr/>
        <p:txBody>
          <a:bodyPr/>
          <a:lstStyle/>
          <a:p>
            <a:r>
              <a:rPr lang="en-US" sz="2000" dirty="0"/>
              <a:t>Sprint Planning is done at the beginning of each sprint</a:t>
            </a:r>
          </a:p>
          <a:p>
            <a:r>
              <a:rPr lang="en-US" sz="2000" dirty="0"/>
              <a:t>This can be done the day before the sprint actually starts or the first day of the sprint, the team can decide</a:t>
            </a:r>
          </a:p>
          <a:p>
            <a:r>
              <a:rPr lang="en-US" sz="2000" dirty="0"/>
              <a:t>First part of sprint planning is to determine the sprint goal which is the product backlog items the team can commit to complete within the sprint</a:t>
            </a:r>
          </a:p>
          <a:p>
            <a:r>
              <a:rPr lang="en-US" sz="2000" dirty="0"/>
              <a:t>Product Owner is part of this meeting and provides answers to any questions regarding user stories</a:t>
            </a:r>
          </a:p>
          <a:p>
            <a:r>
              <a:rPr lang="en-US" sz="2000" dirty="0" err="1"/>
              <a:t>Scrummaster</a:t>
            </a:r>
            <a:r>
              <a:rPr lang="en-US" sz="2000" dirty="0"/>
              <a:t> facilitates by reading the product backlog items that were allocated to the sprint. Team asks any questions that they need to</a:t>
            </a:r>
          </a:p>
          <a:p>
            <a:r>
              <a:rPr lang="en-US" sz="2000" dirty="0"/>
              <a:t>If a product backlog item is still not defined enough for the team to build it then it is moved back to the Product Backlog for another sprint</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20</a:t>
            </a:fld>
            <a:endParaRPr lang="en-US" altLang="en-US" dirty="0"/>
          </a:p>
        </p:txBody>
      </p:sp>
    </p:spTree>
    <p:extLst>
      <p:ext uri="{BB962C8B-B14F-4D97-AF65-F5344CB8AC3E}">
        <p14:creationId xmlns:p14="http://schemas.microsoft.com/office/powerpoint/2010/main" val="176448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 – Define Sprint Backlog</a:t>
            </a:r>
          </a:p>
        </p:txBody>
      </p:sp>
      <p:sp>
        <p:nvSpPr>
          <p:cNvPr id="3" name="Content Placeholder 2"/>
          <p:cNvSpPr>
            <a:spLocks noGrp="1"/>
          </p:cNvSpPr>
          <p:nvPr>
            <p:ph idx="1"/>
          </p:nvPr>
        </p:nvSpPr>
        <p:spPr>
          <a:xfrm>
            <a:off x="609600" y="990600"/>
            <a:ext cx="8002587" cy="4937125"/>
          </a:xfrm>
        </p:spPr>
        <p:txBody>
          <a:bodyPr/>
          <a:lstStyle/>
          <a:p>
            <a:r>
              <a:rPr lang="en-US" sz="1800" dirty="0"/>
              <a:t>Once the sprint goal is established then the team must decide who will work on each product backlog item. Based on the team multiple people may work on a product backlog item or just one person will work on the product backlog item </a:t>
            </a:r>
          </a:p>
          <a:p>
            <a:r>
              <a:rPr lang="en-US" sz="1800" dirty="0"/>
              <a:t>Team determines the person or persons to work on a product backlog item, no one outside of the team decides that. The Product Owner does not decide and the </a:t>
            </a:r>
            <a:r>
              <a:rPr lang="en-US" sz="1800" dirty="0" err="1"/>
              <a:t>scrummaster</a:t>
            </a:r>
            <a:r>
              <a:rPr lang="en-US" sz="1800" dirty="0"/>
              <a:t> does not decide</a:t>
            </a:r>
          </a:p>
          <a:p>
            <a:r>
              <a:rPr lang="en-US" sz="1800" dirty="0"/>
              <a:t>Once a team member or members select a product backlog item they break that product backlog item down into tasks to be completed and estimate number of hours or days to complete the tasks</a:t>
            </a:r>
          </a:p>
          <a:p>
            <a:r>
              <a:rPr lang="en-US" sz="1800" dirty="0"/>
              <a:t>The total number of hours or days associated with a product backlog item has no correlation to the number of story points since story points have no unit of measure</a:t>
            </a:r>
          </a:p>
          <a:p>
            <a:r>
              <a:rPr lang="en-US" sz="1800" dirty="0"/>
              <a:t>By having the team members pick the product backlog item they are going to work on and estimate the tasks they are committing to having that user story complete</a:t>
            </a:r>
          </a:p>
          <a:p>
            <a:r>
              <a:rPr lang="en-US" sz="1800" dirty="0"/>
              <a:t>The resulting tasks are the Sprint Backlog</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21</a:t>
            </a:fld>
            <a:endParaRPr lang="en-US" altLang="en-US" dirty="0"/>
          </a:p>
        </p:txBody>
      </p:sp>
    </p:spTree>
    <p:extLst>
      <p:ext uri="{BB962C8B-B14F-4D97-AF65-F5344CB8AC3E}">
        <p14:creationId xmlns:p14="http://schemas.microsoft.com/office/powerpoint/2010/main" val="3979393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125" y="152400"/>
            <a:ext cx="8162925" cy="523220"/>
          </a:xfrm>
        </p:spPr>
        <p:txBody>
          <a:bodyPr/>
          <a:lstStyle/>
          <a:p>
            <a:r>
              <a:rPr lang="en-US" sz="2800" dirty="0"/>
              <a:t>Sprint Execution – Daily Standup or Daily Scrum</a:t>
            </a:r>
          </a:p>
        </p:txBody>
      </p:sp>
      <p:sp>
        <p:nvSpPr>
          <p:cNvPr id="3" name="Content Placeholder 2"/>
          <p:cNvSpPr>
            <a:spLocks noGrp="1"/>
          </p:cNvSpPr>
          <p:nvPr>
            <p:ph idx="1"/>
          </p:nvPr>
        </p:nvSpPr>
        <p:spPr>
          <a:xfrm>
            <a:off x="533400" y="990600"/>
            <a:ext cx="8002587" cy="4937125"/>
          </a:xfrm>
        </p:spPr>
        <p:txBody>
          <a:bodyPr/>
          <a:lstStyle/>
          <a:p>
            <a:r>
              <a:rPr lang="en-US" sz="1800" dirty="0"/>
              <a:t>Once the sprint begins the team works collaboratively with the product owner and one another to finish product backlog items</a:t>
            </a:r>
          </a:p>
          <a:p>
            <a:r>
              <a:rPr lang="en-US" sz="1800" dirty="0"/>
              <a:t>There is a daily standup meeting for all team members each day. The product owner and </a:t>
            </a:r>
            <a:r>
              <a:rPr lang="en-US" sz="1800" dirty="0" err="1"/>
              <a:t>scrummaster</a:t>
            </a:r>
            <a:r>
              <a:rPr lang="en-US" sz="1800" dirty="0"/>
              <a:t> may attend but are not active participants</a:t>
            </a:r>
          </a:p>
          <a:p>
            <a:r>
              <a:rPr lang="en-US" sz="1800" dirty="0"/>
              <a:t>This meeting is called a daily standup as the team members may stand during the meeting to reduce the amount of time and the team should time box this meeting to 15 minutes</a:t>
            </a:r>
          </a:p>
          <a:p>
            <a:r>
              <a:rPr lang="en-US" sz="1800" dirty="0"/>
              <a:t>Each team member will answer: what did I do since yesterday, what am I going to do today, what are my roadblocks</a:t>
            </a:r>
          </a:p>
          <a:p>
            <a:r>
              <a:rPr lang="en-US" sz="1800" dirty="0"/>
              <a:t>The </a:t>
            </a:r>
            <a:r>
              <a:rPr lang="en-US" sz="1800" dirty="0" err="1"/>
              <a:t>scrummaster</a:t>
            </a:r>
            <a:r>
              <a:rPr lang="en-US" sz="1800" dirty="0"/>
              <a:t> will take note of the roadblocks and assist in clearing them</a:t>
            </a:r>
          </a:p>
          <a:p>
            <a:r>
              <a:rPr lang="en-US" sz="1800" dirty="0"/>
              <a:t>This is NOT a status meeting, it is not about the number of hours remaining or percent complete the person is on a task. </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22</a:t>
            </a:fld>
            <a:endParaRPr lang="en-US" altLang="en-US" dirty="0"/>
          </a:p>
        </p:txBody>
      </p:sp>
    </p:spTree>
    <p:extLst>
      <p:ext uri="{BB962C8B-B14F-4D97-AF65-F5344CB8AC3E}">
        <p14:creationId xmlns:p14="http://schemas.microsoft.com/office/powerpoint/2010/main" val="178195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Content Placeholder 2"/>
          <p:cNvSpPr>
            <a:spLocks noGrp="1"/>
          </p:cNvSpPr>
          <p:nvPr>
            <p:ph idx="1"/>
          </p:nvPr>
        </p:nvSpPr>
        <p:spPr>
          <a:xfrm>
            <a:off x="570706" y="960437"/>
            <a:ext cx="8002587" cy="4937125"/>
          </a:xfrm>
        </p:spPr>
        <p:txBody>
          <a:bodyPr/>
          <a:lstStyle/>
          <a:p>
            <a:r>
              <a:rPr lang="en-US" sz="2000" dirty="0"/>
              <a:t>At the end of each sprint there is time for the customer (product owner) to inspect</a:t>
            </a:r>
          </a:p>
          <a:p>
            <a:r>
              <a:rPr lang="en-US" sz="2000" dirty="0"/>
              <a:t>The sprint review typically happens on the last day of the sprint</a:t>
            </a:r>
          </a:p>
          <a:p>
            <a:r>
              <a:rPr lang="en-US" sz="2000" dirty="0"/>
              <a:t>The sprint review usually includes the team, product owner, </a:t>
            </a:r>
            <a:r>
              <a:rPr lang="en-US" sz="2000" dirty="0" err="1"/>
              <a:t>scrummaster</a:t>
            </a:r>
            <a:r>
              <a:rPr lang="en-US" sz="2000" dirty="0"/>
              <a:t> and can include stakeholders</a:t>
            </a:r>
          </a:p>
          <a:p>
            <a:r>
              <a:rPr lang="en-US" sz="2000" dirty="0"/>
              <a:t>Team facilitates the meeting by showing the product owner each product backlog item that was part of the sprint goal and how it was implemented</a:t>
            </a:r>
          </a:p>
          <a:p>
            <a:r>
              <a:rPr lang="en-US" sz="2000" dirty="0"/>
              <a:t>Product owner uses the acceptance criteria for the product backlog item to determine if the definition of DONE has been met</a:t>
            </a:r>
          </a:p>
          <a:p>
            <a:r>
              <a:rPr lang="en-US" sz="2000" dirty="0"/>
              <a:t>If product owner agrees the definition of DONE has been met for a product backlog item that product backlog item is completed</a:t>
            </a:r>
          </a:p>
          <a:p>
            <a:r>
              <a:rPr lang="en-US" sz="2000" dirty="0"/>
              <a:t>If product owner disagrees the definition of DONE has been met the product backlog item is put back into the product backlog and will be revisited in another sprint</a:t>
            </a:r>
          </a:p>
          <a:p>
            <a:endParaRPr lang="en-US" sz="2000" dirty="0"/>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23</a:t>
            </a:fld>
            <a:endParaRPr lang="en-US" altLang="en-US" dirty="0"/>
          </a:p>
        </p:txBody>
      </p:sp>
    </p:spTree>
    <p:extLst>
      <p:ext uri="{BB962C8B-B14F-4D97-AF65-F5344CB8AC3E}">
        <p14:creationId xmlns:p14="http://schemas.microsoft.com/office/powerpoint/2010/main" val="361860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r>
              <a:rPr lang="en-US" sz="2000" dirty="0"/>
              <a:t>The final inspect and adapt cycle for a sprint is the sprint retrospective</a:t>
            </a:r>
          </a:p>
          <a:p>
            <a:r>
              <a:rPr lang="en-US" sz="2000" dirty="0"/>
              <a:t>Sprint retrospective is for the team only, the </a:t>
            </a:r>
            <a:r>
              <a:rPr lang="en-US" sz="2000" dirty="0" err="1"/>
              <a:t>scrummaster</a:t>
            </a:r>
            <a:r>
              <a:rPr lang="en-US" sz="2000" dirty="0"/>
              <a:t> will attend but typically not the product owner. No other outside members should attend</a:t>
            </a:r>
          </a:p>
          <a:p>
            <a:r>
              <a:rPr lang="en-US" sz="2000" dirty="0"/>
              <a:t>The sprint retrospective is for the team to examine the current use of the scrum process and offer modifications or experiment with new ideas. Also this is a time to decide what has worked well for the team.</a:t>
            </a:r>
          </a:p>
          <a:p>
            <a:r>
              <a:rPr lang="en-US" sz="2000" dirty="0"/>
              <a:t>This is NOT a time to point fingers at others regarding performance during a sprint or to compare each person’s performance within the sprint</a:t>
            </a:r>
          </a:p>
          <a:p>
            <a:r>
              <a:rPr lang="en-US" sz="2000" dirty="0"/>
              <a:t>This is a time for the team to adapt for the future</a:t>
            </a:r>
          </a:p>
          <a:p>
            <a:r>
              <a:rPr lang="en-US" sz="2000" dirty="0"/>
              <a:t>Typically is done the same day as the sprint review</a:t>
            </a:r>
          </a:p>
          <a:p>
            <a:r>
              <a:rPr lang="en-US" sz="2000" dirty="0"/>
              <a:t>Come out of the sprint retrospective with action items to work on for the next sprint</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24</a:t>
            </a:fld>
            <a:endParaRPr lang="en-US" altLang="en-US" dirty="0"/>
          </a:p>
        </p:txBody>
      </p:sp>
    </p:spTree>
    <p:extLst>
      <p:ext uri="{BB962C8B-B14F-4D97-AF65-F5344CB8AC3E}">
        <p14:creationId xmlns:p14="http://schemas.microsoft.com/office/powerpoint/2010/main" val="91345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646D-6A4B-4B8D-B1D7-88EF603523F8}"/>
              </a:ext>
            </a:extLst>
          </p:cNvPr>
          <p:cNvSpPr>
            <a:spLocks noGrp="1"/>
          </p:cNvSpPr>
          <p:nvPr>
            <p:ph type="title"/>
          </p:nvPr>
        </p:nvSpPr>
        <p:spPr/>
        <p:txBody>
          <a:bodyPr/>
          <a:lstStyle/>
          <a:p>
            <a:r>
              <a:rPr lang="en-US" dirty="0"/>
              <a:t>Scrum Review</a:t>
            </a:r>
          </a:p>
        </p:txBody>
      </p:sp>
      <p:sp>
        <p:nvSpPr>
          <p:cNvPr id="4" name="Slide Number Placeholder 3">
            <a:extLst>
              <a:ext uri="{FF2B5EF4-FFF2-40B4-BE49-F238E27FC236}">
                <a16:creationId xmlns:a16="http://schemas.microsoft.com/office/drawing/2014/main" id="{893F62EE-C720-490B-AE5A-32AB02EE8D4D}"/>
              </a:ext>
            </a:extLst>
          </p:cNvPr>
          <p:cNvSpPr>
            <a:spLocks noGrp="1"/>
          </p:cNvSpPr>
          <p:nvPr>
            <p:ph type="sldNum" sz="quarter" idx="12"/>
          </p:nvPr>
        </p:nvSpPr>
        <p:spPr/>
        <p:txBody>
          <a:bodyPr/>
          <a:lstStyle/>
          <a:p>
            <a:pPr>
              <a:defRPr/>
            </a:pPr>
            <a:fld id="{0B398A58-AE87-4E44-9CD7-9B4C49A70FAD}" type="slidenum">
              <a:rPr lang="en-US" altLang="en-US" smtClean="0"/>
              <a:pPr>
                <a:defRPr/>
              </a:pPr>
              <a:t>25</a:t>
            </a:fld>
            <a:endParaRPr lang="en-US" altLang="en-US" dirty="0"/>
          </a:p>
        </p:txBody>
      </p:sp>
      <p:sp>
        <p:nvSpPr>
          <p:cNvPr id="6" name="TextBox 5">
            <a:extLst>
              <a:ext uri="{FF2B5EF4-FFF2-40B4-BE49-F238E27FC236}">
                <a16:creationId xmlns:a16="http://schemas.microsoft.com/office/drawing/2014/main" id="{368ACAF7-7EF8-4F0F-BF68-49397267EECC}"/>
              </a:ext>
            </a:extLst>
          </p:cNvPr>
          <p:cNvSpPr txBox="1"/>
          <p:nvPr/>
        </p:nvSpPr>
        <p:spPr>
          <a:xfrm>
            <a:off x="2590800" y="5944007"/>
            <a:ext cx="1122423" cy="276999"/>
          </a:xfrm>
          <a:prstGeom prst="rect">
            <a:avLst/>
          </a:prstGeom>
          <a:noFill/>
        </p:spPr>
        <p:txBody>
          <a:bodyPr wrap="none" rtlCol="0">
            <a:spAutoFit/>
          </a:bodyPr>
          <a:lstStyle/>
          <a:p>
            <a:r>
              <a:rPr lang="en-US" sz="1200" dirty="0"/>
              <a:t>Length: 13:00</a:t>
            </a:r>
          </a:p>
        </p:txBody>
      </p:sp>
      <p:sp>
        <p:nvSpPr>
          <p:cNvPr id="3" name="Content Placeholder 2">
            <a:extLst>
              <a:ext uri="{FF2B5EF4-FFF2-40B4-BE49-F238E27FC236}">
                <a16:creationId xmlns:a16="http://schemas.microsoft.com/office/drawing/2014/main" id="{E5C49E20-C4E7-4B84-AB31-60CD75EDBBC2}"/>
              </a:ext>
            </a:extLst>
          </p:cNvPr>
          <p:cNvSpPr>
            <a:spLocks noGrp="1"/>
          </p:cNvSpPr>
          <p:nvPr>
            <p:ph idx="1"/>
          </p:nvPr>
        </p:nvSpPr>
        <p:spPr/>
        <p:txBody>
          <a:bodyPr/>
          <a:lstStyle/>
          <a:p>
            <a:r>
              <a:rPr lang="en-US" dirty="0"/>
              <a:t>Scrum in 13 minutes</a:t>
            </a:r>
          </a:p>
          <a:p>
            <a:pPr marL="0" indent="0">
              <a:buNone/>
            </a:pPr>
            <a:r>
              <a:rPr lang="en-US" dirty="0">
                <a:hlinkClick r:id="rId2"/>
              </a:rPr>
              <a:t>https://www.youtube.com/watch?v=4E-WP3pDms8&amp;feature=emb_logo</a:t>
            </a:r>
            <a:endParaRPr lang="en-US" dirty="0"/>
          </a:p>
          <a:p>
            <a:pPr marL="0" indent="0">
              <a:buNone/>
            </a:pPr>
            <a:r>
              <a:rPr lang="en-US" dirty="0"/>
              <a:t>Length 13:56</a:t>
            </a:r>
          </a:p>
        </p:txBody>
      </p:sp>
    </p:spTree>
    <p:extLst>
      <p:ext uri="{BB962C8B-B14F-4D97-AF65-F5344CB8AC3E}">
        <p14:creationId xmlns:p14="http://schemas.microsoft.com/office/powerpoint/2010/main" val="329478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3 Principles of Scrum</a:t>
            </a:r>
          </a:p>
        </p:txBody>
      </p:sp>
      <p:sp>
        <p:nvSpPr>
          <p:cNvPr id="2" name="Content Placeholder 1"/>
          <p:cNvSpPr>
            <a:spLocks noGrp="1"/>
          </p:cNvSpPr>
          <p:nvPr>
            <p:ph idx="1"/>
          </p:nvPr>
        </p:nvSpPr>
        <p:spPr>
          <a:xfrm>
            <a:off x="571500" y="1158875"/>
            <a:ext cx="8002587" cy="3489325"/>
          </a:xfrm>
        </p:spPr>
        <p:txBody>
          <a:bodyPr/>
          <a:lstStyle/>
          <a:p>
            <a:r>
              <a:rPr lang="en-US" sz="1600" dirty="0"/>
              <a:t>Transparency – Significant aspects of the process must be visible to those responsible for the outcome. Transparency requires those aspects be defined by a common standard so observers share a common understanding of what is being seen. A shared definition of “done”</a:t>
            </a:r>
          </a:p>
          <a:p>
            <a:r>
              <a:rPr lang="en-US" sz="1600" dirty="0"/>
              <a:t>Inspection – Scrum users must frequently inspect Scrum artifacts and progress toward a sprint goal to detect undesirable variances. Their inspection should not be so frequent that inspection gets in the way of the work. Inspections are most beneficial when diligently performed by skilled inspectors at the point of work.</a:t>
            </a:r>
          </a:p>
          <a:p>
            <a:r>
              <a:rPr lang="en-US" sz="1600" dirty="0"/>
              <a:t>Adaptation – If an inspection determines an aspect of a process deviates from acceptable limits an adjustment must be made as soon as possible to minimize further deviation. Scrum prescribes four formal events for inspection and adaptation, sprint planning; daily scrum; sprint review; sprint retrospective.</a:t>
            </a:r>
          </a:p>
          <a:p>
            <a:pPr marL="0" indent="0">
              <a:buNone/>
            </a:pPr>
            <a:endParaRPr lang="en-US" sz="1600" dirty="0"/>
          </a:p>
          <a:p>
            <a:pPr marL="0" indent="0">
              <a:buNone/>
            </a:pPr>
            <a:r>
              <a:rPr lang="en-US" sz="1600" dirty="0"/>
              <a:t>-The Scrum Guide</a:t>
            </a:r>
          </a:p>
        </p:txBody>
      </p:sp>
      <p:sp>
        <p:nvSpPr>
          <p:cNvPr id="4" name="Slide Number Placeholder 3"/>
          <p:cNvSpPr>
            <a:spLocks noGrp="1"/>
          </p:cNvSpPr>
          <p:nvPr>
            <p:ph type="sldNum" sz="quarter" idx="12"/>
          </p:nvPr>
        </p:nvSpPr>
        <p:spPr>
          <a:prstGeom prst="rect">
            <a:avLst/>
          </a:prstGeom>
        </p:spPr>
        <p:txBody>
          <a:bodyPr/>
          <a:lstStyle/>
          <a:p>
            <a:pPr>
              <a:defRPr/>
            </a:pPr>
            <a:fld id="{BE80CE9C-2A46-439E-88A6-2D38254B720B}" type="slidenum">
              <a:rPr lang="en-US" smtClean="0"/>
              <a:pPr>
                <a:defRPr/>
              </a:pPr>
              <a:t>3</a:t>
            </a:fld>
            <a:endParaRPr lang="en-US" dirty="0"/>
          </a:p>
        </p:txBody>
      </p:sp>
      <p:pic>
        <p:nvPicPr>
          <p:cNvPr id="3076" name="Picture 4" descr="3 pillars">
            <a:extLst>
              <a:ext uri="{FF2B5EF4-FFF2-40B4-BE49-F238E27FC236}">
                <a16:creationId xmlns:a16="http://schemas.microsoft.com/office/drawing/2014/main" id="{BFC9AC09-A51D-4FE8-97E4-9280FA84DA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4191000"/>
            <a:ext cx="4343400" cy="19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8865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4947-E346-4CE2-85E1-78F40C5B9892}"/>
              </a:ext>
            </a:extLst>
          </p:cNvPr>
          <p:cNvSpPr>
            <a:spLocks noGrp="1"/>
          </p:cNvSpPr>
          <p:nvPr>
            <p:ph type="title"/>
          </p:nvPr>
        </p:nvSpPr>
        <p:spPr/>
        <p:txBody>
          <a:bodyPr/>
          <a:lstStyle/>
          <a:p>
            <a:r>
              <a:rPr lang="en-US" dirty="0"/>
              <a:t>5 Scrum Values</a:t>
            </a:r>
          </a:p>
        </p:txBody>
      </p:sp>
      <p:sp>
        <p:nvSpPr>
          <p:cNvPr id="4" name="Slide Number Placeholder 3">
            <a:extLst>
              <a:ext uri="{FF2B5EF4-FFF2-40B4-BE49-F238E27FC236}">
                <a16:creationId xmlns:a16="http://schemas.microsoft.com/office/drawing/2014/main" id="{C0F552FF-0CA3-4CB2-9E7C-F5DD1DE4479A}"/>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pic>
        <p:nvPicPr>
          <p:cNvPr id="4098" name="Picture 2" descr="Scrum Values Poster">
            <a:extLst>
              <a:ext uri="{FF2B5EF4-FFF2-40B4-BE49-F238E27FC236}">
                <a16:creationId xmlns:a16="http://schemas.microsoft.com/office/drawing/2014/main" id="{5827630F-1D24-4B3D-A3FD-792A414CB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599"/>
            <a:ext cx="7924800" cy="512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57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B41B-2FC5-4A2C-B284-69B0C8819738}"/>
              </a:ext>
            </a:extLst>
          </p:cNvPr>
          <p:cNvSpPr>
            <a:spLocks noGrp="1"/>
          </p:cNvSpPr>
          <p:nvPr>
            <p:ph type="title"/>
          </p:nvPr>
        </p:nvSpPr>
        <p:spPr/>
        <p:txBody>
          <a:bodyPr/>
          <a:lstStyle/>
          <a:p>
            <a:r>
              <a:rPr lang="en-US" dirty="0"/>
              <a:t>Principles and Values</a:t>
            </a:r>
          </a:p>
        </p:txBody>
      </p:sp>
      <p:sp>
        <p:nvSpPr>
          <p:cNvPr id="4" name="Slide Number Placeholder 3">
            <a:extLst>
              <a:ext uri="{FF2B5EF4-FFF2-40B4-BE49-F238E27FC236}">
                <a16:creationId xmlns:a16="http://schemas.microsoft.com/office/drawing/2014/main" id="{611A429D-D38A-4A53-AB13-EC0C21016A51}"/>
              </a:ext>
            </a:extLst>
          </p:cNvPr>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sp>
        <p:nvSpPr>
          <p:cNvPr id="7" name="TextBox 6">
            <a:extLst>
              <a:ext uri="{FF2B5EF4-FFF2-40B4-BE49-F238E27FC236}">
                <a16:creationId xmlns:a16="http://schemas.microsoft.com/office/drawing/2014/main" id="{1D9B958A-1773-4DC0-988A-00DB85B4951A}"/>
              </a:ext>
            </a:extLst>
          </p:cNvPr>
          <p:cNvSpPr txBox="1"/>
          <p:nvPr/>
        </p:nvSpPr>
        <p:spPr>
          <a:xfrm>
            <a:off x="3048000" y="6009501"/>
            <a:ext cx="1122423" cy="276999"/>
          </a:xfrm>
          <a:prstGeom prst="rect">
            <a:avLst/>
          </a:prstGeom>
          <a:noFill/>
        </p:spPr>
        <p:txBody>
          <a:bodyPr wrap="none" rtlCol="0">
            <a:spAutoFit/>
          </a:bodyPr>
          <a:lstStyle/>
          <a:p>
            <a:r>
              <a:rPr lang="en-US" sz="1200" dirty="0"/>
              <a:t>Length: 14:00</a:t>
            </a:r>
          </a:p>
        </p:txBody>
      </p:sp>
      <p:sp>
        <p:nvSpPr>
          <p:cNvPr id="3" name="Content Placeholder 2">
            <a:extLst>
              <a:ext uri="{FF2B5EF4-FFF2-40B4-BE49-F238E27FC236}">
                <a16:creationId xmlns:a16="http://schemas.microsoft.com/office/drawing/2014/main" id="{92690EC6-5E0B-4A7B-B65A-569ACAE5849D}"/>
              </a:ext>
            </a:extLst>
          </p:cNvPr>
          <p:cNvSpPr>
            <a:spLocks noGrp="1"/>
          </p:cNvSpPr>
          <p:nvPr>
            <p:ph idx="1"/>
          </p:nvPr>
        </p:nvSpPr>
        <p:spPr/>
        <p:txBody>
          <a:bodyPr/>
          <a:lstStyle/>
          <a:p>
            <a:r>
              <a:rPr lang="en-US" dirty="0"/>
              <a:t>Scrum Values</a:t>
            </a:r>
          </a:p>
          <a:p>
            <a:pPr marL="0" indent="0">
              <a:buNone/>
            </a:pPr>
            <a:r>
              <a:rPr lang="en-US" dirty="0">
                <a:hlinkClick r:id="rId2"/>
              </a:rPr>
              <a:t>https://www.youtube.com/watch?v=Xu_X7KbtbV8&amp;feature=emb_logo</a:t>
            </a:r>
            <a:endParaRPr lang="en-US" dirty="0"/>
          </a:p>
          <a:p>
            <a:pPr marL="0" indent="0">
              <a:buNone/>
            </a:pPr>
            <a:r>
              <a:rPr lang="en-US" dirty="0"/>
              <a:t>Length 14:00</a:t>
            </a:r>
          </a:p>
          <a:p>
            <a:pPr marL="0" indent="0">
              <a:buNone/>
            </a:pPr>
            <a:endParaRPr lang="en-US" dirty="0"/>
          </a:p>
        </p:txBody>
      </p:sp>
    </p:spTree>
    <p:extLst>
      <p:ext uri="{BB962C8B-B14F-4D97-AF65-F5344CB8AC3E}">
        <p14:creationId xmlns:p14="http://schemas.microsoft.com/office/powerpoint/2010/main" val="29385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p>
        </p:txBody>
      </p:sp>
      <p:sp>
        <p:nvSpPr>
          <p:cNvPr id="3" name="Content Placeholder 2"/>
          <p:cNvSpPr>
            <a:spLocks noGrp="1"/>
          </p:cNvSpPr>
          <p:nvPr>
            <p:ph idx="1"/>
          </p:nvPr>
        </p:nvSpPr>
        <p:spPr>
          <a:xfrm>
            <a:off x="571501" y="1158875"/>
            <a:ext cx="3695699" cy="5127625"/>
          </a:xfrm>
        </p:spPr>
        <p:txBody>
          <a:bodyPr/>
          <a:lstStyle/>
          <a:p>
            <a:r>
              <a:rPr lang="en-US" sz="2000" dirty="0"/>
              <a:t>Scrum Master – servant leader that coaches, facilitates, educates, and guides the team to solve its own problems by using the 3 principles of Scrum. Allows the team to learn from the cycle of failing, trying, and failing again. Helps self-organization by removing impediments that are beyond the team’s self-organization capability</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pic>
        <p:nvPicPr>
          <p:cNvPr id="5" name="Picture 2">
            <a:extLst>
              <a:ext uri="{FF2B5EF4-FFF2-40B4-BE49-F238E27FC236}">
                <a16:creationId xmlns:a16="http://schemas.microsoft.com/office/drawing/2014/main" id="{26014658-9C91-4823-AD90-B96BB74C57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405" y="2438400"/>
            <a:ext cx="4453290" cy="246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35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p>
        </p:txBody>
      </p:sp>
      <p:sp>
        <p:nvSpPr>
          <p:cNvPr id="3" name="Content Placeholder 2"/>
          <p:cNvSpPr>
            <a:spLocks noGrp="1"/>
          </p:cNvSpPr>
          <p:nvPr>
            <p:ph idx="1"/>
          </p:nvPr>
        </p:nvSpPr>
        <p:spPr>
          <a:xfrm>
            <a:off x="571501" y="1158875"/>
            <a:ext cx="3695699" cy="5127625"/>
          </a:xfrm>
        </p:spPr>
        <p:txBody>
          <a:bodyPr/>
          <a:lstStyle/>
          <a:p>
            <a:r>
              <a:rPr lang="en-US" sz="2000" dirty="0"/>
              <a:t>Product Owner – closely interacts with stakeholders and product management to identify the most valuable work. Relies on the Development Team for delivery of a potentially shippable increment every sprint. Is responsible for the product backlog (what the team will do) and the priority of the highest value items.</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7</a:t>
            </a:fld>
            <a:endParaRPr lang="en-US" altLang="en-US" dirty="0"/>
          </a:p>
        </p:txBody>
      </p:sp>
      <p:pic>
        <p:nvPicPr>
          <p:cNvPr id="5" name="Picture 2">
            <a:extLst>
              <a:ext uri="{FF2B5EF4-FFF2-40B4-BE49-F238E27FC236}">
                <a16:creationId xmlns:a16="http://schemas.microsoft.com/office/drawing/2014/main" id="{26014658-9C91-4823-AD90-B96BB74C57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405" y="2438400"/>
            <a:ext cx="4453290" cy="246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83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p>
        </p:txBody>
      </p:sp>
      <p:sp>
        <p:nvSpPr>
          <p:cNvPr id="3" name="Content Placeholder 2"/>
          <p:cNvSpPr>
            <a:spLocks noGrp="1"/>
          </p:cNvSpPr>
          <p:nvPr>
            <p:ph idx="1"/>
          </p:nvPr>
        </p:nvSpPr>
        <p:spPr>
          <a:xfrm>
            <a:off x="571501" y="1158875"/>
            <a:ext cx="3695699" cy="5127625"/>
          </a:xfrm>
        </p:spPr>
        <p:txBody>
          <a:bodyPr/>
          <a:lstStyle/>
          <a:p>
            <a:r>
              <a:rPr lang="en-US" sz="2000" dirty="0"/>
              <a:t>Development Team – works collaboratively to select their own work from the product backlog (items to complete), create actionable activities to create the product backlog items, re-plan work daily and deliver a potentially releasable increment.</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pic>
        <p:nvPicPr>
          <p:cNvPr id="5" name="Picture 2">
            <a:extLst>
              <a:ext uri="{FF2B5EF4-FFF2-40B4-BE49-F238E27FC236}">
                <a16:creationId xmlns:a16="http://schemas.microsoft.com/office/drawing/2014/main" id="{26014658-9C91-4823-AD90-B96BB74C57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405" y="2438400"/>
            <a:ext cx="4453290" cy="246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0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Team</a:t>
            </a:r>
          </a:p>
        </p:txBody>
      </p:sp>
      <p:sp>
        <p:nvSpPr>
          <p:cNvPr id="3" name="Content Placeholder 2"/>
          <p:cNvSpPr>
            <a:spLocks noGrp="1"/>
          </p:cNvSpPr>
          <p:nvPr>
            <p:ph idx="1"/>
          </p:nvPr>
        </p:nvSpPr>
        <p:spPr/>
        <p:txBody>
          <a:bodyPr/>
          <a:lstStyle/>
          <a:p>
            <a:r>
              <a:rPr lang="en-US" dirty="0"/>
              <a:t>Teams are self-organizing which means no one tells the team how to turn product backlog items into potentially releasable functionality. The team decides how to do this.</a:t>
            </a:r>
          </a:p>
          <a:p>
            <a:r>
              <a:rPr lang="en-US" dirty="0"/>
              <a:t>Teams should be cross-functional so the team has all skills needed to deliver the final releasable product</a:t>
            </a:r>
          </a:p>
          <a:p>
            <a:r>
              <a:rPr lang="en-US" dirty="0"/>
              <a:t>Scrum recognizes no sub-teams within the development team, regardless of domain such as analysis or tester, the only role is that of developer</a:t>
            </a:r>
          </a:p>
          <a:p>
            <a:r>
              <a:rPr lang="en-US" dirty="0"/>
              <a:t>Individual development team members may have specialized skills and areas of focus, but accountability belongs to the development team as a whole</a:t>
            </a:r>
          </a:p>
          <a:p>
            <a:pPr marL="0" indent="0">
              <a:buNone/>
            </a:pPr>
            <a:r>
              <a:rPr lang="en-US" dirty="0"/>
              <a:t>-The Scrum Guide</a:t>
            </a:r>
          </a:p>
        </p:txBody>
      </p:sp>
      <p:sp>
        <p:nvSpPr>
          <p:cNvPr id="4" name="Slide Number Placeholder 3"/>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3781091622"/>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2163</Words>
  <Application>Microsoft Office PowerPoint</Application>
  <PresentationFormat>Letter Paper (8.5x11 in)</PresentationFormat>
  <Paragraphs>163</Paragraphs>
  <Slides>25</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Gill Sans</vt:lpstr>
      <vt:lpstr>Verdana</vt:lpstr>
      <vt:lpstr>Wingdings</vt:lpstr>
      <vt:lpstr>EII Slide Template</vt:lpstr>
      <vt:lpstr>CorelDRAW</vt:lpstr>
      <vt:lpstr>Scrum Overview</vt:lpstr>
      <vt:lpstr>What is Scrum</vt:lpstr>
      <vt:lpstr>3 Principles of Scrum</vt:lpstr>
      <vt:lpstr>5 Scrum Values</vt:lpstr>
      <vt:lpstr>Principles and Values</vt:lpstr>
      <vt:lpstr>Scrum Roles</vt:lpstr>
      <vt:lpstr>Scrum Roles</vt:lpstr>
      <vt:lpstr>Scrum Roles</vt:lpstr>
      <vt:lpstr>Development Team</vt:lpstr>
      <vt:lpstr>Product Vision</vt:lpstr>
      <vt:lpstr>Product Vision</vt:lpstr>
      <vt:lpstr>Product Backlog Items</vt:lpstr>
      <vt:lpstr>User Stories</vt:lpstr>
      <vt:lpstr>User Stories</vt:lpstr>
      <vt:lpstr>Product Backlog Prioritization</vt:lpstr>
      <vt:lpstr>Estimation – Story Pts</vt:lpstr>
      <vt:lpstr>Release Planning</vt:lpstr>
      <vt:lpstr>Scrum Events</vt:lpstr>
      <vt:lpstr>Scrum Overview</vt:lpstr>
      <vt:lpstr>Sprint Planning – Determine Sprint Goal</vt:lpstr>
      <vt:lpstr>Sprint Planning – Define Sprint Backlog</vt:lpstr>
      <vt:lpstr>Sprint Execution – Daily Standup or Daily Scrum</vt:lpstr>
      <vt:lpstr>Sprint Review</vt:lpstr>
      <vt:lpstr>Sprint Retrospective</vt:lpstr>
      <vt:lpstr>Scrum Review</vt:lpstr>
    </vt:vector>
  </TitlesOfParts>
  <Company>active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User</dc:creator>
  <cp:lastModifiedBy>Brian Myers</cp:lastModifiedBy>
  <cp:revision>333</cp:revision>
  <cp:lastPrinted>2012-02-15T14:41:34Z</cp:lastPrinted>
  <dcterms:created xsi:type="dcterms:W3CDTF">2009-06-17T23:55:54Z</dcterms:created>
  <dcterms:modified xsi:type="dcterms:W3CDTF">2020-09-15T00:59:29Z</dcterms:modified>
</cp:coreProperties>
</file>