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92" r:id="rId3"/>
    <p:sldId id="283" r:id="rId4"/>
    <p:sldId id="293" r:id="rId5"/>
    <p:sldId id="294" r:id="rId6"/>
    <p:sldId id="263" r:id="rId7"/>
    <p:sldId id="295" r:id="rId8"/>
    <p:sldId id="300" r:id="rId9"/>
    <p:sldId id="297" r:id="rId10"/>
    <p:sldId id="298" r:id="rId11"/>
    <p:sldId id="299" r:id="rId12"/>
    <p:sldId id="286" r:id="rId13"/>
    <p:sldId id="296" r:id="rId14"/>
    <p:sldId id="291" r:id="rId15"/>
    <p:sldId id="305" r:id="rId16"/>
    <p:sldId id="307" r:id="rId17"/>
    <p:sldId id="308" r:id="rId18"/>
    <p:sldId id="301" r:id="rId19"/>
    <p:sldId id="302" r:id="rId20"/>
    <p:sldId id="303" r:id="rId21"/>
    <p:sldId id="304" r:id="rId22"/>
    <p:sldId id="309" r:id="rId23"/>
    <p:sldId id="310" r:id="rId24"/>
    <p:sldId id="306"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611AF-977B-40C0-B7AC-F76337E7F7CB}"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78A37-8C4B-44F6-9C4A-E14C4C667CB3}" type="slidenum">
              <a:rPr lang="en-US" smtClean="0"/>
              <a:t>‹#›</a:t>
            </a:fld>
            <a:endParaRPr lang="en-US"/>
          </a:p>
        </p:txBody>
      </p:sp>
    </p:spTree>
    <p:extLst>
      <p:ext uri="{BB962C8B-B14F-4D97-AF65-F5344CB8AC3E}">
        <p14:creationId xmlns:p14="http://schemas.microsoft.com/office/powerpoint/2010/main" val="1052920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02" y="27432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graphicFrame>
        <p:nvGraphicFramePr>
          <p:cNvPr id="5" name="Object 72"/>
          <p:cNvGraphicFramePr>
            <a:graphicFrameLocks noChangeAspect="1"/>
          </p:cNvGraphicFramePr>
          <p:nvPr userDrawn="1"/>
        </p:nvGraphicFramePr>
        <p:xfrm>
          <a:off x="-33867" y="-38100"/>
          <a:ext cx="12293600" cy="1016000"/>
        </p:xfrm>
        <a:graphic>
          <a:graphicData uri="http://schemas.openxmlformats.org/presentationml/2006/ole">
            <mc:AlternateContent xmlns:mc="http://schemas.openxmlformats.org/markup-compatibility/2006">
              <mc:Choice xmlns:v="urn:schemas-microsoft-com:vml" Requires="v">
                <p:oleObj name="CorelDRAW" r:id="rId2" imgW="10182225" imgH="1228725" progId="CorelDRAW.Graphic.9">
                  <p:embed/>
                </p:oleObj>
              </mc:Choice>
              <mc:Fallback>
                <p:oleObj name="CorelDRAW" r:id="rId2" imgW="10182225" imgH="1228725" progId="CorelDRAW.Graphic.9">
                  <p:embed/>
                  <p:pic>
                    <p:nvPicPr>
                      <p:cNvPr id="5" name="Object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7" y="-38100"/>
                        <a:ext cx="12293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5"/>
          <p:cNvSpPr>
            <a:spLocks noChangeArrowheads="1"/>
          </p:cNvSpPr>
          <p:nvPr userDrawn="1"/>
        </p:nvSpPr>
        <p:spPr bwMode="auto">
          <a:xfrm>
            <a:off x="4673602" y="50546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pic>
        <p:nvPicPr>
          <p:cNvPr id="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6569" y="6019803"/>
            <a:ext cx="3382433"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8675" name="Rectangle 67"/>
          <p:cNvSpPr>
            <a:spLocks noGrp="1" noChangeArrowheads="1"/>
          </p:cNvSpPr>
          <p:nvPr>
            <p:ph type="ctrTitle" sz="quarter"/>
          </p:nvPr>
        </p:nvSpPr>
        <p:spPr>
          <a:xfrm>
            <a:off x="1117600" y="1952538"/>
            <a:ext cx="10160000" cy="600164"/>
          </a:xfrm>
        </p:spPr>
        <p:txBody>
          <a:bodyPr/>
          <a:lstStyle>
            <a:lvl1pPr>
              <a:defRPr b="1">
                <a:solidFill>
                  <a:schemeClr val="tx2"/>
                </a:solidFill>
              </a:defRPr>
            </a:lvl1pPr>
          </a:lstStyle>
          <a:p>
            <a:r>
              <a:rPr lang="en-US"/>
              <a:t>Click to edit Master title style</a:t>
            </a:r>
          </a:p>
        </p:txBody>
      </p:sp>
      <p:sp>
        <p:nvSpPr>
          <p:cNvPr id="708676" name="Rectangle 68"/>
          <p:cNvSpPr>
            <a:spLocks noGrp="1" noChangeArrowheads="1"/>
          </p:cNvSpPr>
          <p:nvPr>
            <p:ph type="subTitle" sz="quarter" idx="1"/>
          </p:nvPr>
        </p:nvSpPr>
        <p:spPr>
          <a:xfrm>
            <a:off x="5361517" y="2974978"/>
            <a:ext cx="5916083" cy="2054225"/>
          </a:xfrm>
        </p:spPr>
        <p:txBody>
          <a:bodyPr/>
          <a:lstStyle>
            <a:lvl1pPr marL="0" indent="0" algn="r">
              <a:buFont typeface="Wingdings" pitchFamily="2" charset="2"/>
              <a:buNone/>
              <a:defRPr b="1" i="1"/>
            </a:lvl1pPr>
          </a:lstStyle>
          <a:p>
            <a:r>
              <a:rPr lang="en-US"/>
              <a:t>Click to edit Master subtitle style</a:t>
            </a:r>
          </a:p>
        </p:txBody>
      </p:sp>
      <p:sp>
        <p:nvSpPr>
          <p:cNvPr id="8"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dirty="0"/>
          </a:p>
        </p:txBody>
      </p:sp>
      <p:sp>
        <p:nvSpPr>
          <p:cNvPr id="9"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dirty="0"/>
          </a:p>
        </p:txBody>
      </p:sp>
      <p:sp>
        <p:nvSpPr>
          <p:cNvPr id="10" name="Rectangle 71"/>
          <p:cNvSpPr>
            <a:spLocks noGrp="1" noChangeArrowheads="1"/>
          </p:cNvSpPr>
          <p:nvPr>
            <p:ph type="sldNum" sz="quarter" idx="12"/>
          </p:nvPr>
        </p:nvSpPr>
        <p:spPr>
          <a:xfrm>
            <a:off x="8737600" y="6248400"/>
            <a:ext cx="2540000" cy="457200"/>
          </a:xfrm>
        </p:spPr>
        <p:txBody>
          <a:bodyPr/>
          <a:lstStyle>
            <a:lvl1pPr>
              <a:defRPr smtClean="0"/>
            </a:lvl1pPr>
          </a:lstStyle>
          <a:p>
            <a:pPr>
              <a:defRPr/>
            </a:pPr>
            <a:fld id="{464E91A0-CD80-48F1-BA33-80C1FBE4BF7B}" type="slidenum">
              <a:rPr lang="en-US" altLang="en-US"/>
              <a:pPr>
                <a:defRPr/>
              </a:pPr>
              <a:t>‹#›</a:t>
            </a:fld>
            <a:endParaRPr lang="en-US" altLang="en-US" dirty="0"/>
          </a:p>
        </p:txBody>
      </p:sp>
    </p:spTree>
    <p:extLst>
      <p:ext uri="{BB962C8B-B14F-4D97-AF65-F5344CB8AC3E}">
        <p14:creationId xmlns:p14="http://schemas.microsoft.com/office/powerpoint/2010/main" val="117071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9D0A514D-4C31-47B5-A871-7F7E78FAAE7F}" type="slidenum">
              <a:rPr lang="en-US" altLang="en-US"/>
              <a:pPr>
                <a:defRPr/>
              </a:pPr>
              <a:t>‹#›</a:t>
            </a:fld>
            <a:endParaRPr lang="en-US" altLang="en-US" dirty="0"/>
          </a:p>
        </p:txBody>
      </p:sp>
    </p:spTree>
    <p:extLst>
      <p:ext uri="{BB962C8B-B14F-4D97-AF65-F5344CB8AC3E}">
        <p14:creationId xmlns:p14="http://schemas.microsoft.com/office/powerpoint/2010/main" val="112919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26036" y="152400"/>
            <a:ext cx="692497"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62053" y="152400"/>
            <a:ext cx="7960783"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C582363-56A8-4DA7-9B8D-872AB0EDFB45}" type="slidenum">
              <a:rPr lang="en-US" altLang="en-US"/>
              <a:pPr>
                <a:defRPr/>
              </a:pPr>
              <a:t>‹#›</a:t>
            </a:fld>
            <a:endParaRPr lang="en-US" altLang="en-US" dirty="0"/>
          </a:p>
        </p:txBody>
      </p:sp>
    </p:spTree>
    <p:extLst>
      <p:ext uri="{BB962C8B-B14F-4D97-AF65-F5344CB8AC3E}">
        <p14:creationId xmlns:p14="http://schemas.microsoft.com/office/powerpoint/2010/main" val="2606538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62051" y="314236"/>
            <a:ext cx="10883900" cy="600164"/>
          </a:xfrm>
        </p:spPr>
        <p:txBody>
          <a:bodyPr/>
          <a:lstStyle/>
          <a:p>
            <a:r>
              <a:rPr lang="en-US"/>
              <a:t>Click to edit Master title style</a:t>
            </a:r>
          </a:p>
        </p:txBody>
      </p:sp>
      <p:sp>
        <p:nvSpPr>
          <p:cNvPr id="3" name="Table Placeholder 2"/>
          <p:cNvSpPr>
            <a:spLocks noGrp="1"/>
          </p:cNvSpPr>
          <p:nvPr>
            <p:ph type="tbl" idx="1"/>
          </p:nvPr>
        </p:nvSpPr>
        <p:spPr>
          <a:xfrm>
            <a:off x="1217086" y="1905000"/>
            <a:ext cx="10670116" cy="4191000"/>
          </a:xfrm>
        </p:spPr>
        <p:txBody>
          <a:bodyPr/>
          <a:lstStyle/>
          <a:p>
            <a:pPr lvl="0"/>
            <a:endParaRPr lang="en-US" noProof="0"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686489F-D177-405E-AA2C-ACFA5A214601}" type="slidenum">
              <a:rPr lang="en-US" altLang="en-US"/>
              <a:pPr>
                <a:defRPr/>
              </a:pPr>
              <a:t>‹#›</a:t>
            </a:fld>
            <a:endParaRPr lang="en-US" altLang="en-US" dirty="0"/>
          </a:p>
        </p:txBody>
      </p:sp>
    </p:spTree>
    <p:extLst>
      <p:ext uri="{BB962C8B-B14F-4D97-AF65-F5344CB8AC3E}">
        <p14:creationId xmlns:p14="http://schemas.microsoft.com/office/powerpoint/2010/main" val="31119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B398A58-AE87-4E44-9CD7-9B4C49A70FAD}" type="slidenum">
              <a:rPr lang="en-US" altLang="en-US"/>
              <a:pPr>
                <a:defRPr/>
              </a:pPr>
              <a:t>‹#›</a:t>
            </a:fld>
            <a:endParaRPr lang="en-US" altLang="en-US" dirty="0"/>
          </a:p>
        </p:txBody>
      </p:sp>
    </p:spTree>
    <p:extLst>
      <p:ext uri="{BB962C8B-B14F-4D97-AF65-F5344CB8AC3E}">
        <p14:creationId xmlns:p14="http://schemas.microsoft.com/office/powerpoint/2010/main" val="270347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553998"/>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9400100-3DB8-47A1-BA2D-AD86A1FF016B}" type="slidenum">
              <a:rPr lang="en-US" altLang="en-US"/>
              <a:pPr>
                <a:defRPr/>
              </a:pPr>
              <a:t>‹#›</a:t>
            </a:fld>
            <a:endParaRPr lang="en-US" altLang="en-US" dirty="0"/>
          </a:p>
        </p:txBody>
      </p:sp>
    </p:spTree>
    <p:extLst>
      <p:ext uri="{BB962C8B-B14F-4D97-AF65-F5344CB8AC3E}">
        <p14:creationId xmlns:p14="http://schemas.microsoft.com/office/powerpoint/2010/main" val="273469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7084" y="1905000"/>
            <a:ext cx="5232400"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52686" y="1905000"/>
            <a:ext cx="5234516"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E2AD635E-90DA-412A-BE73-6B3CC7669EB9}" type="slidenum">
              <a:rPr lang="en-US" altLang="en-US"/>
              <a:pPr>
                <a:defRPr/>
              </a:pPr>
              <a:t>‹#›</a:t>
            </a:fld>
            <a:endParaRPr lang="en-US" altLang="en-US" dirty="0"/>
          </a:p>
        </p:txBody>
      </p:sp>
    </p:spTree>
    <p:extLst>
      <p:ext uri="{BB962C8B-B14F-4D97-AF65-F5344CB8AC3E}">
        <p14:creationId xmlns:p14="http://schemas.microsoft.com/office/powerpoint/2010/main" val="358543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60016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4C1A8920-E791-4476-9EE4-8465C5DE122C}" type="slidenum">
              <a:rPr lang="en-US" altLang="en-US"/>
              <a:pPr>
                <a:defRPr/>
              </a:pPr>
              <a:t>‹#›</a:t>
            </a:fld>
            <a:endParaRPr lang="en-US" altLang="en-US" dirty="0"/>
          </a:p>
        </p:txBody>
      </p:sp>
    </p:spTree>
    <p:extLst>
      <p:ext uri="{BB962C8B-B14F-4D97-AF65-F5344CB8AC3E}">
        <p14:creationId xmlns:p14="http://schemas.microsoft.com/office/powerpoint/2010/main" val="275911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661264E3-E960-4357-ACB0-C13B568CB581}" type="slidenum">
              <a:rPr lang="en-US" altLang="en-US"/>
              <a:pPr>
                <a:defRPr/>
              </a:pPr>
              <a:t>‹#›</a:t>
            </a:fld>
            <a:endParaRPr lang="en-US" altLang="en-US" dirty="0"/>
          </a:p>
        </p:txBody>
      </p:sp>
    </p:spTree>
    <p:extLst>
      <p:ext uri="{BB962C8B-B14F-4D97-AF65-F5344CB8AC3E}">
        <p14:creationId xmlns:p14="http://schemas.microsoft.com/office/powerpoint/2010/main" val="36434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B7CF51AE-4EC6-4435-8A68-73CB9CE9AC50}" type="slidenum">
              <a:rPr lang="en-US" altLang="en-US"/>
              <a:pPr>
                <a:defRPr/>
              </a:pPr>
              <a:t>‹#›</a:t>
            </a:fld>
            <a:endParaRPr lang="en-US" altLang="en-US" dirty="0"/>
          </a:p>
        </p:txBody>
      </p:sp>
    </p:spTree>
    <p:extLst>
      <p:ext uri="{BB962C8B-B14F-4D97-AF65-F5344CB8AC3E}">
        <p14:creationId xmlns:p14="http://schemas.microsoft.com/office/powerpoint/2010/main" val="74963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111936"/>
            <a:ext cx="4011084" cy="323165"/>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86E11DAE-0C04-43AF-83F3-37095AEBF067}" type="slidenum">
              <a:rPr lang="en-US" altLang="en-US"/>
              <a:pPr>
                <a:defRPr/>
              </a:pPr>
              <a:t>‹#›</a:t>
            </a:fld>
            <a:endParaRPr lang="en-US" altLang="en-US" dirty="0"/>
          </a:p>
        </p:txBody>
      </p:sp>
    </p:spTree>
    <p:extLst>
      <p:ext uri="{BB962C8B-B14F-4D97-AF65-F5344CB8AC3E}">
        <p14:creationId xmlns:p14="http://schemas.microsoft.com/office/powerpoint/2010/main" val="77078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044174"/>
            <a:ext cx="7315200" cy="323165"/>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08F7587F-D9F2-44B3-81A9-84E4C689516B}" type="slidenum">
              <a:rPr lang="en-US" altLang="en-US"/>
              <a:pPr>
                <a:defRPr/>
              </a:pPr>
              <a:t>‹#›</a:t>
            </a:fld>
            <a:endParaRPr lang="en-US" altLang="en-US" dirty="0"/>
          </a:p>
        </p:txBody>
      </p:sp>
    </p:spTree>
    <p:extLst>
      <p:ext uri="{BB962C8B-B14F-4D97-AF65-F5344CB8AC3E}">
        <p14:creationId xmlns:p14="http://schemas.microsoft.com/office/powerpoint/2010/main" val="373272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71"/>
          <p:cNvGraphicFramePr>
            <a:graphicFrameLocks noChangeAspect="1"/>
          </p:cNvGraphicFramePr>
          <p:nvPr userDrawn="1"/>
        </p:nvGraphicFramePr>
        <p:xfrm>
          <a:off x="-50800" y="-25400"/>
          <a:ext cx="12293600" cy="1016000"/>
        </p:xfrm>
        <a:graphic>
          <a:graphicData uri="http://schemas.openxmlformats.org/presentationml/2006/ole">
            <mc:AlternateContent xmlns:mc="http://schemas.openxmlformats.org/markup-compatibility/2006">
              <mc:Choice xmlns:v="urn:schemas-microsoft-com:vml" Requires="v">
                <p:oleObj name="CorelDRAW" r:id="rId14" imgW="10182225" imgH="1228725" progId="CorelDRAW.Graphic.9">
                  <p:embed/>
                </p:oleObj>
              </mc:Choice>
              <mc:Fallback>
                <p:oleObj name="CorelDRAW" r:id="rId14" imgW="10182225" imgH="1228725" progId="CorelDRAW.Graphic.9">
                  <p:embed/>
                  <p:pic>
                    <p:nvPicPr>
                      <p:cNvPr id="1026"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800" y="-25400"/>
                        <a:ext cx="12293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65"/>
          <p:cNvSpPr>
            <a:spLocks noGrp="1" noChangeArrowheads="1"/>
          </p:cNvSpPr>
          <p:nvPr>
            <p:ph type="title"/>
          </p:nvPr>
        </p:nvSpPr>
        <p:spPr bwMode="auto">
          <a:xfrm>
            <a:off x="1162051" y="314236"/>
            <a:ext cx="108839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66"/>
          <p:cNvSpPr>
            <a:spLocks noGrp="1" noChangeArrowheads="1"/>
          </p:cNvSpPr>
          <p:nvPr>
            <p:ph type="body" idx="1"/>
          </p:nvPr>
        </p:nvSpPr>
        <p:spPr bwMode="auto">
          <a:xfrm>
            <a:off x="762001" y="1158876"/>
            <a:ext cx="10670116"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07651"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50">
                <a:latin typeface="+mn-lt"/>
              </a:defRPr>
            </a:lvl1pPr>
          </a:lstStyle>
          <a:p>
            <a:pPr>
              <a:defRPr/>
            </a:pPr>
            <a:endParaRPr lang="en-US" dirty="0"/>
          </a:p>
        </p:txBody>
      </p:sp>
      <p:sp>
        <p:nvSpPr>
          <p:cNvPr id="707652"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50">
                <a:latin typeface="+mn-lt"/>
              </a:defRPr>
            </a:lvl1pPr>
          </a:lstStyle>
          <a:p>
            <a:pPr>
              <a:defRPr/>
            </a:pPr>
            <a:endParaRPr lang="en-US" dirty="0"/>
          </a:p>
        </p:txBody>
      </p:sp>
      <p:sp>
        <p:nvSpPr>
          <p:cNvPr id="707653"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smtClean="0">
                <a:latin typeface="Arial" panose="020B0604020202020204" pitchFamily="34" charset="0"/>
              </a:defRPr>
            </a:lvl1pPr>
          </a:lstStyle>
          <a:p>
            <a:pPr>
              <a:defRPr/>
            </a:pPr>
            <a:fld id="{5985213F-3062-4AFF-B27B-949CD6E1BFF9}" type="slidenum">
              <a:rPr lang="en-US" altLang="en-US"/>
              <a:pPr>
                <a:defRPr/>
              </a:pPr>
              <a:t>‹#›</a:t>
            </a:fld>
            <a:endParaRPr lang="en-US" altLang="en-US" dirty="0"/>
          </a:p>
        </p:txBody>
      </p:sp>
      <p:sp>
        <p:nvSpPr>
          <p:cNvPr id="1033" name="Rectangle 72"/>
          <p:cNvSpPr>
            <a:spLocks noChangeArrowheads="1"/>
          </p:cNvSpPr>
          <p:nvPr userDrawn="1"/>
        </p:nvSpPr>
        <p:spPr bwMode="auto">
          <a:xfrm>
            <a:off x="0" y="977900"/>
            <a:ext cx="711200" cy="5194300"/>
          </a:xfrm>
          <a:prstGeom prst="rect">
            <a:avLst/>
          </a:prstGeom>
          <a:solidFill>
            <a:srgbClr val="EBF0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defRPr/>
            </a:pPr>
            <a:endParaRPr lang="en-US" altLang="en-US" sz="1800" dirty="0"/>
          </a:p>
        </p:txBody>
      </p:sp>
      <p:pic>
        <p:nvPicPr>
          <p:cNvPr id="2" name="Picture 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6567" y="6340475"/>
            <a:ext cx="1979084"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46858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r" rtl="0" eaLnBrk="0" fontAlgn="base" hangingPunct="0">
        <a:spcBef>
          <a:spcPct val="0"/>
        </a:spcBef>
        <a:spcAft>
          <a:spcPct val="0"/>
        </a:spcAft>
        <a:defRPr sz="3300">
          <a:solidFill>
            <a:schemeClr val="accent1"/>
          </a:solidFill>
          <a:latin typeface="+mj-lt"/>
          <a:ea typeface="+mj-ea"/>
          <a:cs typeface="+mj-cs"/>
        </a:defRPr>
      </a:lvl1pPr>
      <a:lvl2pPr algn="r" rtl="0" eaLnBrk="0" fontAlgn="base" hangingPunct="0">
        <a:spcBef>
          <a:spcPct val="0"/>
        </a:spcBef>
        <a:spcAft>
          <a:spcPct val="0"/>
        </a:spcAft>
        <a:defRPr sz="3300">
          <a:solidFill>
            <a:schemeClr val="accent1"/>
          </a:solidFill>
          <a:latin typeface="Arial" charset="0"/>
        </a:defRPr>
      </a:lvl2pPr>
      <a:lvl3pPr algn="r" rtl="0" eaLnBrk="0" fontAlgn="base" hangingPunct="0">
        <a:spcBef>
          <a:spcPct val="0"/>
        </a:spcBef>
        <a:spcAft>
          <a:spcPct val="0"/>
        </a:spcAft>
        <a:defRPr sz="3300">
          <a:solidFill>
            <a:schemeClr val="accent1"/>
          </a:solidFill>
          <a:latin typeface="Arial" charset="0"/>
        </a:defRPr>
      </a:lvl3pPr>
      <a:lvl4pPr algn="r" rtl="0" eaLnBrk="0" fontAlgn="base" hangingPunct="0">
        <a:spcBef>
          <a:spcPct val="0"/>
        </a:spcBef>
        <a:spcAft>
          <a:spcPct val="0"/>
        </a:spcAft>
        <a:defRPr sz="3300">
          <a:solidFill>
            <a:schemeClr val="accent1"/>
          </a:solidFill>
          <a:latin typeface="Arial" charset="0"/>
        </a:defRPr>
      </a:lvl4pPr>
      <a:lvl5pPr algn="r" rtl="0" eaLnBrk="0" fontAlgn="base" hangingPunct="0">
        <a:spcBef>
          <a:spcPct val="0"/>
        </a:spcBef>
        <a:spcAft>
          <a:spcPct val="0"/>
        </a:spcAft>
        <a:defRPr sz="3300">
          <a:solidFill>
            <a:schemeClr val="accent1"/>
          </a:solidFill>
          <a:latin typeface="Arial" charset="0"/>
        </a:defRPr>
      </a:lvl5pPr>
      <a:lvl6pPr marL="342900" algn="r" rtl="0" fontAlgn="base">
        <a:spcBef>
          <a:spcPct val="0"/>
        </a:spcBef>
        <a:spcAft>
          <a:spcPct val="0"/>
        </a:spcAft>
        <a:defRPr sz="3300">
          <a:solidFill>
            <a:schemeClr val="accent1"/>
          </a:solidFill>
          <a:latin typeface="Arial" charset="0"/>
        </a:defRPr>
      </a:lvl6pPr>
      <a:lvl7pPr marL="685800" algn="r" rtl="0" fontAlgn="base">
        <a:spcBef>
          <a:spcPct val="0"/>
        </a:spcBef>
        <a:spcAft>
          <a:spcPct val="0"/>
        </a:spcAft>
        <a:defRPr sz="3300">
          <a:solidFill>
            <a:schemeClr val="accent1"/>
          </a:solidFill>
          <a:latin typeface="Arial" charset="0"/>
        </a:defRPr>
      </a:lvl7pPr>
      <a:lvl8pPr marL="1028700" algn="r" rtl="0" fontAlgn="base">
        <a:spcBef>
          <a:spcPct val="0"/>
        </a:spcBef>
        <a:spcAft>
          <a:spcPct val="0"/>
        </a:spcAft>
        <a:defRPr sz="3300">
          <a:solidFill>
            <a:schemeClr val="accent1"/>
          </a:solidFill>
          <a:latin typeface="Arial" charset="0"/>
        </a:defRPr>
      </a:lvl8pPr>
      <a:lvl9pPr marL="1371600" algn="r" rtl="0" fontAlgn="base">
        <a:spcBef>
          <a:spcPct val="0"/>
        </a:spcBef>
        <a:spcAft>
          <a:spcPct val="0"/>
        </a:spcAft>
        <a:defRPr sz="3300">
          <a:solidFill>
            <a:schemeClr val="accent1"/>
          </a:solidFill>
          <a:latin typeface="Arial" charset="0"/>
        </a:defRPr>
      </a:lvl9pPr>
    </p:titleStyle>
    <p:bodyStyle>
      <a:lvl1pPr marL="257175" indent="-257175" algn="l" rtl="0" eaLnBrk="0" fontAlgn="base" hangingPunct="0">
        <a:spcBef>
          <a:spcPct val="0"/>
        </a:spcBef>
        <a:spcAft>
          <a:spcPct val="0"/>
        </a:spcAft>
        <a:buClr>
          <a:schemeClr val="folHlink"/>
        </a:buClr>
        <a:buSzPct val="75000"/>
        <a:buFont typeface="Wingdings" panose="05000000000000000000" pitchFamily="2" charset="2"/>
        <a:buChar char="n"/>
        <a:defRPr sz="1800">
          <a:solidFill>
            <a:schemeClr val="tx1"/>
          </a:solidFill>
          <a:latin typeface="+mn-lt"/>
          <a:ea typeface="+mn-ea"/>
          <a:cs typeface="+mn-cs"/>
        </a:defRPr>
      </a:lvl1pPr>
      <a:lvl2pPr marL="557213" indent="-214313" algn="l" rtl="0" eaLnBrk="0" fontAlgn="base" hangingPunct="0">
        <a:spcBef>
          <a:spcPct val="0"/>
        </a:spcBef>
        <a:spcAft>
          <a:spcPct val="0"/>
        </a:spcAft>
        <a:buClr>
          <a:schemeClr val="folHlink"/>
        </a:buClr>
        <a:buSzPct val="70000"/>
        <a:buFont typeface="Wingdings" panose="05000000000000000000" pitchFamily="2" charset="2"/>
        <a:buChar char="n"/>
        <a:defRPr sz="1500">
          <a:solidFill>
            <a:schemeClr val="tx1"/>
          </a:solidFill>
          <a:latin typeface="+mn-lt"/>
        </a:defRPr>
      </a:lvl2pPr>
      <a:lvl3pPr marL="857250" indent="-171450" algn="l" rtl="0" eaLnBrk="0" fontAlgn="base" hangingPunct="0">
        <a:spcBef>
          <a:spcPct val="0"/>
        </a:spcBef>
        <a:spcAft>
          <a:spcPct val="0"/>
        </a:spcAft>
        <a:buClr>
          <a:schemeClr val="tx2"/>
        </a:buClr>
        <a:buChar char="•"/>
        <a:defRPr sz="1500">
          <a:solidFill>
            <a:schemeClr val="tx1"/>
          </a:solidFill>
          <a:latin typeface="+mn-lt"/>
        </a:defRPr>
      </a:lvl3pPr>
      <a:lvl4pPr marL="1200150" indent="-171450" algn="l" rtl="0" eaLnBrk="0" fontAlgn="base" hangingPunct="0">
        <a:spcBef>
          <a:spcPct val="0"/>
        </a:spcBef>
        <a:spcAft>
          <a:spcPct val="0"/>
        </a:spcAft>
        <a:buClr>
          <a:schemeClr val="hlink"/>
        </a:buClr>
        <a:buChar char="•"/>
        <a:defRPr sz="1500">
          <a:solidFill>
            <a:schemeClr val="tx1"/>
          </a:solidFill>
          <a:latin typeface="+mn-lt"/>
        </a:defRPr>
      </a:lvl4pPr>
      <a:lvl5pPr marL="1543050" indent="-171450" algn="l" rtl="0" eaLnBrk="0" fontAlgn="base" hangingPunct="0">
        <a:spcBef>
          <a:spcPct val="0"/>
        </a:spcBef>
        <a:spcAft>
          <a:spcPct val="0"/>
        </a:spcAft>
        <a:buClr>
          <a:schemeClr val="tx1"/>
        </a:buClr>
        <a:buSzPct val="85000"/>
        <a:buChar char="•"/>
        <a:defRPr sz="1500">
          <a:solidFill>
            <a:schemeClr val="tx1"/>
          </a:solidFill>
          <a:latin typeface="+mn-lt"/>
        </a:defRPr>
      </a:lvl5pPr>
      <a:lvl6pPr marL="1885950" indent="-171450" algn="l" rtl="0" fontAlgn="base">
        <a:spcBef>
          <a:spcPct val="0"/>
        </a:spcBef>
        <a:spcAft>
          <a:spcPct val="0"/>
        </a:spcAft>
        <a:buClr>
          <a:schemeClr val="tx1"/>
        </a:buClr>
        <a:buSzPct val="85000"/>
        <a:buChar char="•"/>
        <a:defRPr>
          <a:solidFill>
            <a:schemeClr val="tx1"/>
          </a:solidFill>
          <a:latin typeface="+mn-lt"/>
        </a:defRPr>
      </a:lvl6pPr>
      <a:lvl7pPr marL="2228850" indent="-171450" algn="l" rtl="0" fontAlgn="base">
        <a:spcBef>
          <a:spcPct val="0"/>
        </a:spcBef>
        <a:spcAft>
          <a:spcPct val="0"/>
        </a:spcAft>
        <a:buClr>
          <a:schemeClr val="tx1"/>
        </a:buClr>
        <a:buSzPct val="85000"/>
        <a:buChar char="•"/>
        <a:defRPr>
          <a:solidFill>
            <a:schemeClr val="tx1"/>
          </a:solidFill>
          <a:latin typeface="+mn-lt"/>
        </a:defRPr>
      </a:lvl7pPr>
      <a:lvl8pPr marL="2571750" indent="-171450" algn="l" rtl="0" fontAlgn="base">
        <a:spcBef>
          <a:spcPct val="0"/>
        </a:spcBef>
        <a:spcAft>
          <a:spcPct val="0"/>
        </a:spcAft>
        <a:buClr>
          <a:schemeClr val="tx1"/>
        </a:buClr>
        <a:buSzPct val="85000"/>
        <a:buChar char="•"/>
        <a:defRPr>
          <a:solidFill>
            <a:schemeClr val="tx1"/>
          </a:solidFill>
          <a:latin typeface="+mn-lt"/>
        </a:defRPr>
      </a:lvl8pPr>
      <a:lvl9pPr marL="2914650" indent="-171450" algn="l" rtl="0" fontAlgn="base">
        <a:spcBef>
          <a:spcPct val="0"/>
        </a:spcBef>
        <a:spcAft>
          <a:spcPct val="0"/>
        </a:spcAft>
        <a:buClr>
          <a:schemeClr val="tx1"/>
        </a:buClr>
        <a:buSzPct val="85000"/>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7zxy3QN5zd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linkedin.com/pulse/4-daily-scrum-tips-product-owners-managers-roman-pichl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linkedin.com/pulse/4-daily-scrum-tips-product-owners-managers-roman-pichl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linkedin.com/pulse/4-daily-scrum-tips-product-owners-managers-roman-pichl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linkedin.com/pulse/sprint-review-tips-product-owners-roman-pichl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linkedin.com/pulse/sprint-review-tips-product-owners-roman-pichl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linkedin.com/pulse/sprint-review-tips-product-owners-roman-pichl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linkedin.com/pulse/sprint-review-tips-product-owners-roman-pichl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scrum.org/resources/blog/product-owner-anti-patterns-312-ways-improve-p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crum.org/resources/blog/product-owner-anti-patterns-312-ways-improve-p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KXJuss2w39w"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jffzx7So8N8" TargetMode="External"/><Relationship Id="rId2" Type="http://schemas.openxmlformats.org/officeDocument/2006/relationships/hyperlink" Target="https://www.youtube.com/watch?v=502ILHjX9E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PJwEKldQ-gU"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1117600" y="1952538"/>
            <a:ext cx="10160000" cy="600164"/>
          </a:xfrm>
        </p:spPr>
        <p:txBody>
          <a:bodyPr/>
          <a:lstStyle/>
          <a:p>
            <a:pPr algn="ctr"/>
            <a:r>
              <a:rPr lang="en-US" dirty="0"/>
              <a:t>Product Owner Role</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464E91A0-CD80-48F1-BA33-80C1FBE4BF7B}" type="slidenum">
              <a:rPr lang="en-US" altLang="en-US">
                <a:solidFill>
                  <a:srgbClr val="000000"/>
                </a:solidFill>
                <a:ea typeface="ＭＳ Ｐゴシック"/>
              </a:rPr>
              <a:pPr fontAlgn="base">
                <a:spcBef>
                  <a:spcPct val="0"/>
                </a:spcBef>
                <a:spcAft>
                  <a:spcPct val="0"/>
                </a:spcAft>
                <a:defRPr/>
              </a:pPr>
              <a:t>1</a:t>
            </a:fld>
            <a:endParaRPr lang="en-US" altLang="en-US" dirty="0">
              <a:solidFill>
                <a:srgbClr val="000000"/>
              </a:solidFill>
              <a:ea typeface="ＭＳ Ｐゴシック"/>
            </a:endParaRPr>
          </a:p>
        </p:txBody>
      </p:sp>
    </p:spTree>
    <p:extLst>
      <p:ext uri="{BB962C8B-B14F-4D97-AF65-F5344CB8AC3E}">
        <p14:creationId xmlns:p14="http://schemas.microsoft.com/office/powerpoint/2010/main" val="162983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1042-7B99-4DDF-A295-05BCE6CA222E}"/>
              </a:ext>
            </a:extLst>
          </p:cNvPr>
          <p:cNvSpPr>
            <a:spLocks noGrp="1"/>
          </p:cNvSpPr>
          <p:nvPr>
            <p:ph type="title"/>
          </p:nvPr>
        </p:nvSpPr>
        <p:spPr/>
        <p:txBody>
          <a:bodyPr/>
          <a:lstStyle/>
          <a:p>
            <a:r>
              <a:rPr lang="en-US" dirty="0"/>
              <a:t>Leadership, Strategic, and Tactical (Horizontal Skills)</a:t>
            </a:r>
          </a:p>
        </p:txBody>
      </p:sp>
      <p:sp>
        <p:nvSpPr>
          <p:cNvPr id="3" name="Content Placeholder 2">
            <a:extLst>
              <a:ext uri="{FF2B5EF4-FFF2-40B4-BE49-F238E27FC236}">
                <a16:creationId xmlns:a16="http://schemas.microsoft.com/office/drawing/2014/main" id="{0BA036CF-FA7C-42B3-87B5-113F4E4B5838}"/>
              </a:ext>
            </a:extLst>
          </p:cNvPr>
          <p:cNvSpPr>
            <a:spLocks noGrp="1"/>
          </p:cNvSpPr>
          <p:nvPr>
            <p:ph idx="1"/>
          </p:nvPr>
        </p:nvSpPr>
        <p:spPr/>
        <p:txBody>
          <a:bodyPr/>
          <a:lstStyle/>
          <a:p>
            <a:r>
              <a:rPr lang="en-US" dirty="0"/>
              <a:t>Strategic skills</a:t>
            </a:r>
          </a:p>
          <a:p>
            <a:pPr lvl="1"/>
            <a:r>
              <a:rPr lang="en-US" dirty="0"/>
              <a:t>Develop an effective product strategy</a:t>
            </a:r>
          </a:p>
          <a:p>
            <a:pPr lvl="1"/>
            <a:r>
              <a:rPr lang="en-US" dirty="0"/>
              <a:t>Develop an actionable roadmap</a:t>
            </a:r>
          </a:p>
          <a:p>
            <a:pPr lvl="1"/>
            <a:r>
              <a:rPr lang="en-US" dirty="0"/>
              <a:t>Develop a business model</a:t>
            </a:r>
          </a:p>
          <a:p>
            <a:r>
              <a:rPr lang="en-US" dirty="0"/>
              <a:t>Tactical skills</a:t>
            </a:r>
          </a:p>
          <a:p>
            <a:pPr lvl="1"/>
            <a:r>
              <a:rPr lang="en-US" dirty="0"/>
              <a:t>Capture requirements</a:t>
            </a:r>
          </a:p>
          <a:p>
            <a:pPr lvl="1"/>
            <a:r>
              <a:rPr lang="en-US" dirty="0"/>
              <a:t>Manage the product backlog</a:t>
            </a:r>
          </a:p>
          <a:p>
            <a:pPr lvl="1"/>
            <a:r>
              <a:rPr lang="en-US" dirty="0"/>
              <a:t>Validate ideas for new features and feature enhancements</a:t>
            </a:r>
          </a:p>
          <a:p>
            <a:r>
              <a:rPr lang="en-US" dirty="0"/>
              <a:t>Leadership skills</a:t>
            </a:r>
          </a:p>
          <a:p>
            <a:pPr lvl="1"/>
            <a:r>
              <a:rPr lang="en-US" dirty="0"/>
              <a:t>Effectively guide the development team</a:t>
            </a:r>
          </a:p>
          <a:p>
            <a:pPr lvl="1"/>
            <a:r>
              <a:rPr lang="en-US" dirty="0"/>
              <a:t>Lead the stakeholders</a:t>
            </a:r>
          </a:p>
          <a:p>
            <a:pPr lvl="1"/>
            <a:r>
              <a:rPr lang="en-US" dirty="0"/>
              <a:t>Create an inspiring vision</a:t>
            </a:r>
          </a:p>
          <a:p>
            <a:pPr lvl="1"/>
            <a:r>
              <a:rPr lang="en-US" dirty="0"/>
              <a:t>Reach sustainable agreements</a:t>
            </a:r>
          </a:p>
          <a:p>
            <a:pPr lvl="1"/>
            <a:endParaRPr lang="en-US" dirty="0"/>
          </a:p>
        </p:txBody>
      </p:sp>
      <p:sp>
        <p:nvSpPr>
          <p:cNvPr id="4" name="Slide Number Placeholder 3">
            <a:extLst>
              <a:ext uri="{FF2B5EF4-FFF2-40B4-BE49-F238E27FC236}">
                <a16:creationId xmlns:a16="http://schemas.microsoft.com/office/drawing/2014/main" id="{26644B99-F548-47FC-AA65-B9746B22B864}"/>
              </a:ext>
            </a:extLst>
          </p:cNvPr>
          <p:cNvSpPr>
            <a:spLocks noGrp="1"/>
          </p:cNvSpPr>
          <p:nvPr>
            <p:ph type="sldNum" sz="quarter" idx="12"/>
          </p:nvPr>
        </p:nvSpPr>
        <p:spPr/>
        <p:txBody>
          <a:bodyPr/>
          <a:lstStyle/>
          <a:p>
            <a:pPr>
              <a:defRPr/>
            </a:pPr>
            <a:fld id="{0B398A58-AE87-4E44-9CD7-9B4C49A70FAD}" type="slidenum">
              <a:rPr lang="en-US" altLang="en-US" smtClean="0"/>
              <a:pPr>
                <a:defRPr/>
              </a:pPr>
              <a:t>10</a:t>
            </a:fld>
            <a:endParaRPr lang="en-US" altLang="en-US" dirty="0"/>
          </a:p>
        </p:txBody>
      </p:sp>
    </p:spTree>
    <p:extLst>
      <p:ext uri="{BB962C8B-B14F-4D97-AF65-F5344CB8AC3E}">
        <p14:creationId xmlns:p14="http://schemas.microsoft.com/office/powerpoint/2010/main" val="429142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EA32-7938-4CF7-9C09-73CE0137A441}"/>
              </a:ext>
            </a:extLst>
          </p:cNvPr>
          <p:cNvSpPr>
            <a:spLocks noGrp="1"/>
          </p:cNvSpPr>
          <p:nvPr>
            <p:ph type="title"/>
          </p:nvPr>
        </p:nvSpPr>
        <p:spPr/>
        <p:txBody>
          <a:bodyPr/>
          <a:lstStyle/>
          <a:p>
            <a:r>
              <a:rPr lang="en-US" dirty="0"/>
              <a:t>Vertical Skills</a:t>
            </a:r>
          </a:p>
        </p:txBody>
      </p:sp>
      <p:sp>
        <p:nvSpPr>
          <p:cNvPr id="3" name="Content Placeholder 2">
            <a:extLst>
              <a:ext uri="{FF2B5EF4-FFF2-40B4-BE49-F238E27FC236}">
                <a16:creationId xmlns:a16="http://schemas.microsoft.com/office/drawing/2014/main" id="{555C480D-0A2F-4896-8424-379E34E94E78}"/>
              </a:ext>
            </a:extLst>
          </p:cNvPr>
          <p:cNvSpPr>
            <a:spLocks noGrp="1"/>
          </p:cNvSpPr>
          <p:nvPr>
            <p:ph idx="1"/>
          </p:nvPr>
        </p:nvSpPr>
        <p:spPr/>
        <p:txBody>
          <a:bodyPr/>
          <a:lstStyle/>
          <a:p>
            <a:r>
              <a:rPr lang="en-US" dirty="0"/>
              <a:t>Deep product specific skills help you to make the right product decision and move the product in the right direction. Here are some activities to strengthen this skillset:</a:t>
            </a:r>
          </a:p>
          <a:p>
            <a:r>
              <a:rPr lang="en-US" dirty="0"/>
              <a:t>Visit users and customers at least once a quarter</a:t>
            </a:r>
          </a:p>
          <a:p>
            <a:r>
              <a:rPr lang="en-US" dirty="0"/>
              <a:t>Regularly collect and </a:t>
            </a:r>
            <a:r>
              <a:rPr lang="en-US" dirty="0" err="1"/>
              <a:t>analyse</a:t>
            </a:r>
            <a:r>
              <a:rPr lang="en-US" dirty="0"/>
              <a:t> user feedback and data using qualitative and quantitative techniques to better understand how people interact with your product</a:t>
            </a:r>
          </a:p>
          <a:p>
            <a:r>
              <a:rPr lang="en-US" dirty="0"/>
              <a:t>User your own product (eat your own dog food)</a:t>
            </a:r>
          </a:p>
          <a:p>
            <a:r>
              <a:rPr lang="en-US" dirty="0"/>
              <a:t>Regularly read trade journals, product reviews, and user forum messages to see what is happening in the industry</a:t>
            </a:r>
          </a:p>
          <a:p>
            <a:r>
              <a:rPr lang="en-US" dirty="0"/>
              <a:t>Test competing offerings</a:t>
            </a:r>
          </a:p>
          <a:p>
            <a:r>
              <a:rPr lang="en-US" dirty="0"/>
              <a:t>Build strong relationships with the development team, Scrum Master, product sponsor, and other key stakeholders</a:t>
            </a:r>
          </a:p>
        </p:txBody>
      </p:sp>
      <p:sp>
        <p:nvSpPr>
          <p:cNvPr id="4" name="Slide Number Placeholder 3">
            <a:extLst>
              <a:ext uri="{FF2B5EF4-FFF2-40B4-BE49-F238E27FC236}">
                <a16:creationId xmlns:a16="http://schemas.microsoft.com/office/drawing/2014/main" id="{8A2ACCC9-A1A9-4442-83C8-0566833A2D8D}"/>
              </a:ext>
            </a:extLst>
          </p:cNvPr>
          <p:cNvSpPr>
            <a:spLocks noGrp="1"/>
          </p:cNvSpPr>
          <p:nvPr>
            <p:ph type="sldNum" sz="quarter" idx="12"/>
          </p:nvPr>
        </p:nvSpPr>
        <p:spPr/>
        <p:txBody>
          <a:bodyPr/>
          <a:lstStyle/>
          <a:p>
            <a:pPr>
              <a:defRPr/>
            </a:pPr>
            <a:fld id="{0B398A58-AE87-4E44-9CD7-9B4C49A70FAD}" type="slidenum">
              <a:rPr lang="en-US" altLang="en-US" smtClean="0"/>
              <a:pPr>
                <a:defRPr/>
              </a:pPr>
              <a:t>11</a:t>
            </a:fld>
            <a:endParaRPr lang="en-US" altLang="en-US" dirty="0"/>
          </a:p>
        </p:txBody>
      </p:sp>
    </p:spTree>
    <p:extLst>
      <p:ext uri="{BB962C8B-B14F-4D97-AF65-F5344CB8AC3E}">
        <p14:creationId xmlns:p14="http://schemas.microsoft.com/office/powerpoint/2010/main" val="226288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CD2227-208C-4F98-A71D-52E87B86B6F1}"/>
              </a:ext>
            </a:extLst>
          </p:cNvPr>
          <p:cNvSpPr>
            <a:spLocks noGrp="1"/>
          </p:cNvSpPr>
          <p:nvPr>
            <p:ph type="title"/>
          </p:nvPr>
        </p:nvSpPr>
        <p:spPr/>
        <p:txBody>
          <a:bodyPr/>
          <a:lstStyle/>
          <a:p>
            <a:r>
              <a:rPr lang="en-US" dirty="0"/>
              <a:t>Most Important Characteristics and Skills</a:t>
            </a:r>
          </a:p>
        </p:txBody>
      </p:sp>
      <p:sp>
        <p:nvSpPr>
          <p:cNvPr id="7" name="Content Placeholder 6">
            <a:extLst>
              <a:ext uri="{FF2B5EF4-FFF2-40B4-BE49-F238E27FC236}">
                <a16:creationId xmlns:a16="http://schemas.microsoft.com/office/drawing/2014/main" id="{985E1E9B-CF41-4970-8561-733C1F47B917}"/>
              </a:ext>
            </a:extLst>
          </p:cNvPr>
          <p:cNvSpPr>
            <a:spLocks noGrp="1"/>
          </p:cNvSpPr>
          <p:nvPr>
            <p:ph idx="1"/>
          </p:nvPr>
        </p:nvSpPr>
        <p:spPr>
          <a:xfrm>
            <a:off x="760942" y="960437"/>
            <a:ext cx="10670116" cy="4937125"/>
          </a:xfrm>
        </p:spPr>
        <p:txBody>
          <a:bodyPr/>
          <a:lstStyle/>
          <a:p>
            <a:r>
              <a:rPr lang="en-US" sz="1800" dirty="0"/>
              <a:t>Empowered and Committed</a:t>
            </a:r>
          </a:p>
          <a:p>
            <a:pPr lvl="1"/>
            <a:r>
              <a:rPr lang="en-US" dirty="0"/>
              <a:t>Product Owner must be empowered to make decisions</a:t>
            </a:r>
          </a:p>
          <a:p>
            <a:pPr lvl="2"/>
            <a:r>
              <a:rPr lang="en-US" dirty="0"/>
              <a:t>If the Product Owner is not empowered he or she will need to ask others to make decisions, slowing down communication and the Development Team</a:t>
            </a:r>
          </a:p>
          <a:p>
            <a:pPr lvl="1"/>
            <a:r>
              <a:rPr lang="en-US" dirty="0"/>
              <a:t>Product Owner must be committed to the product/project and the Scrum Team</a:t>
            </a:r>
          </a:p>
          <a:p>
            <a:pPr lvl="2"/>
            <a:r>
              <a:rPr lang="en-US" dirty="0"/>
              <a:t>Product Owner can’t be committed to too many teams. In some cases a Product Owner can work with 2 teams but working with too many teams will decrease commitment to teach team</a:t>
            </a:r>
          </a:p>
          <a:p>
            <a:r>
              <a:rPr lang="en-US" sz="1800" dirty="0"/>
              <a:t>Available and Qualified</a:t>
            </a:r>
          </a:p>
          <a:p>
            <a:pPr lvl="1"/>
            <a:r>
              <a:rPr lang="en-US" dirty="0"/>
              <a:t>Product Owner must be available to meet with the Development Team at least daily (Agile Principle). </a:t>
            </a:r>
          </a:p>
          <a:p>
            <a:pPr lvl="2"/>
            <a:r>
              <a:rPr lang="en-US" dirty="0"/>
              <a:t>Product Owner can not be available to meet with the Development Team for only a half an hour a week, the Development Team must have a clean line of communication with the Product Owner at any time</a:t>
            </a:r>
          </a:p>
          <a:p>
            <a:pPr lvl="1"/>
            <a:r>
              <a:rPr lang="en-US" dirty="0"/>
              <a:t>Product Owner must have domain or subject matter knowledge. A business analyst with no knowledge of the domain but good at writing product backlog items can not be a good Product Owner</a:t>
            </a:r>
          </a:p>
          <a:p>
            <a:r>
              <a:rPr lang="en-US" sz="1800" dirty="0"/>
              <a:t>Ability to make decisions</a:t>
            </a:r>
          </a:p>
          <a:p>
            <a:pPr lvl="1"/>
            <a:r>
              <a:rPr lang="en-US" dirty="0"/>
              <a:t>Product Owner must be able to make decisions when needed and not spend a long period of time considering every decision</a:t>
            </a:r>
          </a:p>
        </p:txBody>
      </p:sp>
      <p:sp>
        <p:nvSpPr>
          <p:cNvPr id="5" name="Slide Number Placeholder 4">
            <a:extLst>
              <a:ext uri="{FF2B5EF4-FFF2-40B4-BE49-F238E27FC236}">
                <a16:creationId xmlns:a16="http://schemas.microsoft.com/office/drawing/2014/main" id="{A01E0C27-B89A-4602-BCA2-68ED4E95000C}"/>
              </a:ext>
            </a:extLst>
          </p:cNvPr>
          <p:cNvSpPr>
            <a:spLocks noGrp="1"/>
          </p:cNvSpPr>
          <p:nvPr>
            <p:ph type="sldNum" sz="quarter" idx="12"/>
          </p:nvPr>
        </p:nvSpPr>
        <p:spPr/>
        <p:txBody>
          <a:bodyPr/>
          <a:lstStyle/>
          <a:p>
            <a:pPr>
              <a:defRPr/>
            </a:pPr>
            <a:fld id="{E2AD635E-90DA-412A-BE73-6B3CC7669EB9}" type="slidenum">
              <a:rPr lang="en-US" altLang="en-US" smtClean="0"/>
              <a:pPr>
                <a:defRPr/>
              </a:pPr>
              <a:t>12</a:t>
            </a:fld>
            <a:endParaRPr lang="en-US" altLang="en-US" dirty="0"/>
          </a:p>
        </p:txBody>
      </p:sp>
    </p:spTree>
    <p:extLst>
      <p:ext uri="{BB962C8B-B14F-4D97-AF65-F5344CB8AC3E}">
        <p14:creationId xmlns:p14="http://schemas.microsoft.com/office/powerpoint/2010/main" val="207973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AC21-832A-428D-9945-435742FAE27D}"/>
              </a:ext>
            </a:extLst>
          </p:cNvPr>
          <p:cNvSpPr>
            <a:spLocks noGrp="1"/>
          </p:cNvSpPr>
          <p:nvPr>
            <p:ph type="title"/>
          </p:nvPr>
        </p:nvSpPr>
        <p:spPr/>
        <p:txBody>
          <a:bodyPr/>
          <a:lstStyle/>
          <a:p>
            <a:r>
              <a:rPr lang="en-US" dirty="0"/>
              <a:t>Not Responsible For</a:t>
            </a:r>
          </a:p>
        </p:txBody>
      </p:sp>
      <p:sp>
        <p:nvSpPr>
          <p:cNvPr id="3" name="Content Placeholder 2">
            <a:extLst>
              <a:ext uri="{FF2B5EF4-FFF2-40B4-BE49-F238E27FC236}">
                <a16:creationId xmlns:a16="http://schemas.microsoft.com/office/drawing/2014/main" id="{433EB3CA-6B8F-4E3F-9FF4-99E69AEFF9E3}"/>
              </a:ext>
            </a:extLst>
          </p:cNvPr>
          <p:cNvSpPr>
            <a:spLocks noGrp="1"/>
          </p:cNvSpPr>
          <p:nvPr>
            <p:ph idx="1"/>
          </p:nvPr>
        </p:nvSpPr>
        <p:spPr/>
        <p:txBody>
          <a:bodyPr/>
          <a:lstStyle/>
          <a:p>
            <a:r>
              <a:rPr lang="en-US" dirty="0"/>
              <a:t>The product owner is not responsible</a:t>
            </a:r>
          </a:p>
          <a:p>
            <a:pPr lvl="1"/>
            <a:r>
              <a:rPr lang="en-US" dirty="0"/>
              <a:t>That the team members collaborate and manage their work effectively (development team)</a:t>
            </a:r>
          </a:p>
          <a:p>
            <a:pPr lvl="1"/>
            <a:r>
              <a:rPr lang="en-US" dirty="0"/>
              <a:t>That the right user experience is provided (development team)</a:t>
            </a:r>
          </a:p>
          <a:p>
            <a:pPr lvl="1"/>
            <a:r>
              <a:rPr lang="en-US" dirty="0"/>
              <a:t>The right software architecture is used (development team)</a:t>
            </a:r>
          </a:p>
          <a:p>
            <a:pPr lvl="1"/>
            <a:r>
              <a:rPr lang="en-US" dirty="0"/>
              <a:t>The right technology decisions are made (development team)</a:t>
            </a:r>
          </a:p>
          <a:p>
            <a:pPr lvl="1"/>
            <a:r>
              <a:rPr lang="en-US" dirty="0"/>
              <a:t>The right process and methods are used (Scrum Master)</a:t>
            </a:r>
          </a:p>
          <a:p>
            <a:pPr lvl="1"/>
            <a:r>
              <a:rPr lang="en-US" dirty="0"/>
              <a:t>Impediments are removed (Scrum Master)</a:t>
            </a:r>
          </a:p>
          <a:p>
            <a:pPr lvl="1"/>
            <a:r>
              <a:rPr lang="en-US" dirty="0"/>
              <a:t>Stakeholders and management understand agile principles and practices (Scrum Master)</a:t>
            </a:r>
          </a:p>
          <a:p>
            <a:pPr lvl="1"/>
            <a:r>
              <a:rPr lang="en-US" dirty="0"/>
              <a:t>The necessary organizational changes are made (Scrum Master)</a:t>
            </a:r>
          </a:p>
          <a:p>
            <a:pPr marL="342900" lvl="1" indent="0">
              <a:buNone/>
            </a:pPr>
            <a:endParaRPr lang="en-US" dirty="0"/>
          </a:p>
        </p:txBody>
      </p:sp>
      <p:sp>
        <p:nvSpPr>
          <p:cNvPr id="4" name="Slide Number Placeholder 3">
            <a:extLst>
              <a:ext uri="{FF2B5EF4-FFF2-40B4-BE49-F238E27FC236}">
                <a16:creationId xmlns:a16="http://schemas.microsoft.com/office/drawing/2014/main" id="{49F7A51C-5A73-47CD-80D4-247760933F0D}"/>
              </a:ext>
            </a:extLst>
          </p:cNvPr>
          <p:cNvSpPr>
            <a:spLocks noGrp="1"/>
          </p:cNvSpPr>
          <p:nvPr>
            <p:ph type="sldNum" sz="quarter" idx="12"/>
          </p:nvPr>
        </p:nvSpPr>
        <p:spPr/>
        <p:txBody>
          <a:bodyPr/>
          <a:lstStyle/>
          <a:p>
            <a:pPr>
              <a:defRPr/>
            </a:pPr>
            <a:fld id="{0B398A58-AE87-4E44-9CD7-9B4C49A70FAD}" type="slidenum">
              <a:rPr lang="en-US" altLang="en-US" smtClean="0"/>
              <a:pPr>
                <a:defRPr/>
              </a:pPr>
              <a:t>13</a:t>
            </a:fld>
            <a:endParaRPr lang="en-US" altLang="en-US" dirty="0"/>
          </a:p>
        </p:txBody>
      </p:sp>
    </p:spTree>
    <p:extLst>
      <p:ext uri="{BB962C8B-B14F-4D97-AF65-F5344CB8AC3E}">
        <p14:creationId xmlns:p14="http://schemas.microsoft.com/office/powerpoint/2010/main" val="4069970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CD2227-208C-4F98-A71D-52E87B86B6F1}"/>
              </a:ext>
            </a:extLst>
          </p:cNvPr>
          <p:cNvSpPr>
            <a:spLocks noGrp="1"/>
          </p:cNvSpPr>
          <p:nvPr>
            <p:ph type="title"/>
          </p:nvPr>
        </p:nvSpPr>
        <p:spPr/>
        <p:txBody>
          <a:bodyPr/>
          <a:lstStyle/>
          <a:p>
            <a:r>
              <a:rPr lang="en-US" dirty="0"/>
              <a:t>Why do you need </a:t>
            </a:r>
            <a:r>
              <a:rPr lang="en-US"/>
              <a:t>a product owner?</a:t>
            </a:r>
            <a:endParaRPr lang="en-US" dirty="0"/>
          </a:p>
        </p:txBody>
      </p:sp>
      <p:sp>
        <p:nvSpPr>
          <p:cNvPr id="7" name="Content Placeholder 6">
            <a:extLst>
              <a:ext uri="{FF2B5EF4-FFF2-40B4-BE49-F238E27FC236}">
                <a16:creationId xmlns:a16="http://schemas.microsoft.com/office/drawing/2014/main" id="{985E1E9B-CF41-4970-8561-733C1F47B917}"/>
              </a:ext>
            </a:extLst>
          </p:cNvPr>
          <p:cNvSpPr>
            <a:spLocks noGrp="1"/>
          </p:cNvSpPr>
          <p:nvPr>
            <p:ph idx="1"/>
          </p:nvPr>
        </p:nvSpPr>
        <p:spPr>
          <a:xfrm>
            <a:off x="760942" y="960437"/>
            <a:ext cx="5799249" cy="600165"/>
          </a:xfrm>
        </p:spPr>
        <p:txBody>
          <a:bodyPr/>
          <a:lstStyle/>
          <a:p>
            <a:r>
              <a:rPr lang="en-US" sz="1800" dirty="0">
                <a:hlinkClick r:id="rId2"/>
              </a:rPr>
              <a:t>https://www.youtube.com/watch?v=7zxy3QN5zdM</a:t>
            </a:r>
            <a:endParaRPr lang="en-US" sz="1800" dirty="0"/>
          </a:p>
          <a:p>
            <a:pPr marL="0" indent="0">
              <a:buNone/>
            </a:pPr>
            <a:r>
              <a:rPr lang="en-US" sz="1800" dirty="0"/>
              <a:t>Length: 4 mins</a:t>
            </a:r>
          </a:p>
          <a:p>
            <a:pPr marL="0" indent="0">
              <a:buNone/>
            </a:pPr>
            <a:endParaRPr lang="en-US" sz="1800" dirty="0"/>
          </a:p>
          <a:p>
            <a:pPr marL="0" indent="0">
              <a:buNone/>
            </a:pPr>
            <a:r>
              <a:rPr lang="en-US" sz="1800" dirty="0"/>
              <a:t>Poll: why do we need a product owner?</a:t>
            </a:r>
          </a:p>
        </p:txBody>
      </p:sp>
      <p:sp>
        <p:nvSpPr>
          <p:cNvPr id="5" name="Slide Number Placeholder 4">
            <a:extLst>
              <a:ext uri="{FF2B5EF4-FFF2-40B4-BE49-F238E27FC236}">
                <a16:creationId xmlns:a16="http://schemas.microsoft.com/office/drawing/2014/main" id="{A01E0C27-B89A-4602-BCA2-68ED4E95000C}"/>
              </a:ext>
            </a:extLst>
          </p:cNvPr>
          <p:cNvSpPr>
            <a:spLocks noGrp="1"/>
          </p:cNvSpPr>
          <p:nvPr>
            <p:ph type="sldNum" sz="quarter" idx="12"/>
          </p:nvPr>
        </p:nvSpPr>
        <p:spPr/>
        <p:txBody>
          <a:bodyPr/>
          <a:lstStyle/>
          <a:p>
            <a:pPr>
              <a:defRPr/>
            </a:pPr>
            <a:fld id="{E2AD635E-90DA-412A-BE73-6B3CC7669EB9}" type="slidenum">
              <a:rPr lang="en-US" altLang="en-US" smtClean="0"/>
              <a:pPr>
                <a:defRPr/>
              </a:pPr>
              <a:t>14</a:t>
            </a:fld>
            <a:endParaRPr lang="en-US" altLang="en-US" dirty="0"/>
          </a:p>
        </p:txBody>
      </p:sp>
    </p:spTree>
    <p:extLst>
      <p:ext uri="{BB962C8B-B14F-4D97-AF65-F5344CB8AC3E}">
        <p14:creationId xmlns:p14="http://schemas.microsoft.com/office/powerpoint/2010/main" val="2947945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AC21-832A-428D-9945-435742FAE27D}"/>
              </a:ext>
            </a:extLst>
          </p:cNvPr>
          <p:cNvSpPr>
            <a:spLocks noGrp="1"/>
          </p:cNvSpPr>
          <p:nvPr>
            <p:ph type="title"/>
          </p:nvPr>
        </p:nvSpPr>
        <p:spPr/>
        <p:txBody>
          <a:bodyPr/>
          <a:lstStyle/>
          <a:p>
            <a:r>
              <a:rPr lang="en-US" dirty="0"/>
              <a:t>Product Owner during the sprint</a:t>
            </a:r>
          </a:p>
        </p:txBody>
      </p:sp>
      <p:sp>
        <p:nvSpPr>
          <p:cNvPr id="3" name="Content Placeholder 2">
            <a:extLst>
              <a:ext uri="{FF2B5EF4-FFF2-40B4-BE49-F238E27FC236}">
                <a16:creationId xmlns:a16="http://schemas.microsoft.com/office/drawing/2014/main" id="{433EB3CA-6B8F-4E3F-9FF4-99E69AEFF9E3}"/>
              </a:ext>
            </a:extLst>
          </p:cNvPr>
          <p:cNvSpPr>
            <a:spLocks noGrp="1"/>
          </p:cNvSpPr>
          <p:nvPr>
            <p:ph idx="1"/>
          </p:nvPr>
        </p:nvSpPr>
        <p:spPr/>
        <p:txBody>
          <a:bodyPr/>
          <a:lstStyle/>
          <a:p>
            <a:pPr marL="0" indent="0">
              <a:buNone/>
            </a:pPr>
            <a:r>
              <a:rPr lang="en-US" dirty="0"/>
              <a:t>Know what it’s all about</a:t>
            </a:r>
          </a:p>
          <a:p>
            <a:pPr lvl="1"/>
            <a:r>
              <a:rPr lang="en-US" dirty="0"/>
              <a:t>Make sure you understand the reason for the daily scrum meeting (daily stand-up) which is allowing the development team to talk about progress made, what people intend to work on next, and if anyone needs help.</a:t>
            </a:r>
          </a:p>
          <a:p>
            <a:pPr lvl="1"/>
            <a:r>
              <a:rPr lang="en-US" dirty="0"/>
              <a:t>Product owners should attend the daily scrum at least twice a week since the product owner is in charge of the product.</a:t>
            </a:r>
          </a:p>
          <a:p>
            <a:pPr lvl="1"/>
            <a:r>
              <a:rPr lang="en-US" dirty="0"/>
              <a:t>Attending allows that product owner to understand what is happening in the current sprint and if and how they can help or may discover the team is struggling with something and requires input</a:t>
            </a:r>
          </a:p>
          <a:p>
            <a:pPr lvl="1"/>
            <a:r>
              <a:rPr lang="en-US" dirty="0"/>
              <a:t>The meeting is not intended to solve any problems. Don’t turn it into a product backlog or </a:t>
            </a:r>
            <a:r>
              <a:rPr lang="en-US" dirty="0" err="1"/>
              <a:t>roadmapping</a:t>
            </a:r>
            <a:r>
              <a:rPr lang="en-US" dirty="0"/>
              <a:t> workshop. If the product owner hears questions from the team about a product backlog item answer after the meeting.</a:t>
            </a:r>
          </a:p>
          <a:p>
            <a:pPr marL="342900" lvl="1" indent="0">
              <a:buNone/>
            </a:pPr>
            <a:endParaRPr lang="en-US" dirty="0"/>
          </a:p>
          <a:p>
            <a:pPr marL="342900" lvl="1" indent="0">
              <a:buNone/>
            </a:pPr>
            <a:r>
              <a:rPr lang="en-US" dirty="0">
                <a:hlinkClick r:id="rId2"/>
              </a:rPr>
              <a:t>https://www.linkedin.com/pulse/4-daily-scrum-tips-product-owners-managers-roman-pichler/</a:t>
            </a:r>
            <a:endParaRPr lang="en-US" dirty="0"/>
          </a:p>
        </p:txBody>
      </p:sp>
      <p:sp>
        <p:nvSpPr>
          <p:cNvPr id="4" name="Slide Number Placeholder 3">
            <a:extLst>
              <a:ext uri="{FF2B5EF4-FFF2-40B4-BE49-F238E27FC236}">
                <a16:creationId xmlns:a16="http://schemas.microsoft.com/office/drawing/2014/main" id="{49F7A51C-5A73-47CD-80D4-247760933F0D}"/>
              </a:ext>
            </a:extLst>
          </p:cNvPr>
          <p:cNvSpPr>
            <a:spLocks noGrp="1"/>
          </p:cNvSpPr>
          <p:nvPr>
            <p:ph type="sldNum" sz="quarter" idx="12"/>
          </p:nvPr>
        </p:nvSpPr>
        <p:spPr/>
        <p:txBody>
          <a:bodyPr/>
          <a:lstStyle/>
          <a:p>
            <a:pPr>
              <a:defRPr/>
            </a:pPr>
            <a:fld id="{0B398A58-AE87-4E44-9CD7-9B4C49A70FAD}" type="slidenum">
              <a:rPr lang="en-US" altLang="en-US" smtClean="0"/>
              <a:pPr>
                <a:defRPr/>
              </a:pPr>
              <a:t>15</a:t>
            </a:fld>
            <a:endParaRPr lang="en-US" altLang="en-US" dirty="0"/>
          </a:p>
        </p:txBody>
      </p:sp>
    </p:spTree>
    <p:extLst>
      <p:ext uri="{BB962C8B-B14F-4D97-AF65-F5344CB8AC3E}">
        <p14:creationId xmlns:p14="http://schemas.microsoft.com/office/powerpoint/2010/main" val="3640931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AC21-832A-428D-9945-435742FAE27D}"/>
              </a:ext>
            </a:extLst>
          </p:cNvPr>
          <p:cNvSpPr>
            <a:spLocks noGrp="1"/>
          </p:cNvSpPr>
          <p:nvPr>
            <p:ph type="title"/>
          </p:nvPr>
        </p:nvSpPr>
        <p:spPr/>
        <p:txBody>
          <a:bodyPr/>
          <a:lstStyle/>
          <a:p>
            <a:r>
              <a:rPr lang="en-US" dirty="0"/>
              <a:t>Product Owner during the sprint</a:t>
            </a:r>
          </a:p>
        </p:txBody>
      </p:sp>
      <p:sp>
        <p:nvSpPr>
          <p:cNvPr id="3" name="Content Placeholder 2">
            <a:extLst>
              <a:ext uri="{FF2B5EF4-FFF2-40B4-BE49-F238E27FC236}">
                <a16:creationId xmlns:a16="http://schemas.microsoft.com/office/drawing/2014/main" id="{433EB3CA-6B8F-4E3F-9FF4-99E69AEFF9E3}"/>
              </a:ext>
            </a:extLst>
          </p:cNvPr>
          <p:cNvSpPr>
            <a:spLocks noGrp="1"/>
          </p:cNvSpPr>
          <p:nvPr>
            <p:ph idx="1"/>
          </p:nvPr>
        </p:nvSpPr>
        <p:spPr/>
        <p:txBody>
          <a:bodyPr/>
          <a:lstStyle/>
          <a:p>
            <a:pPr marL="0" indent="0">
              <a:buNone/>
            </a:pPr>
            <a:r>
              <a:rPr lang="en-US" dirty="0"/>
              <a:t>Don’t Interfere</a:t>
            </a:r>
          </a:p>
          <a:p>
            <a:pPr lvl="1"/>
            <a:r>
              <a:rPr lang="en-US" dirty="0"/>
              <a:t>Recognize the daily scrum meeting is not for you but for the development team</a:t>
            </a:r>
          </a:p>
          <a:p>
            <a:pPr lvl="1"/>
            <a:r>
              <a:rPr lang="en-US" dirty="0"/>
              <a:t>Refrain from interfering with the team’s self-organization and do not assign tasks or criticize individuals</a:t>
            </a:r>
          </a:p>
          <a:p>
            <a:pPr lvl="1"/>
            <a:r>
              <a:rPr lang="en-US" dirty="0"/>
              <a:t>If you are concerned about the sprint progress, say so in a honest but constructive way, do not tell the team what to do</a:t>
            </a:r>
          </a:p>
          <a:p>
            <a:pPr lvl="1"/>
            <a:r>
              <a:rPr lang="en-US" dirty="0"/>
              <a:t>It’s up to the team members to manage the sprint and meet the sprint goal, and it’s up to you to manage the product and the entire release</a:t>
            </a:r>
          </a:p>
          <a:p>
            <a:pPr marL="342900" lvl="1" indent="0">
              <a:buNone/>
            </a:pPr>
            <a:endParaRPr lang="en-US" dirty="0"/>
          </a:p>
          <a:p>
            <a:pPr marL="342900" lvl="1" indent="0">
              <a:buNone/>
            </a:pPr>
            <a:r>
              <a:rPr lang="en-US" dirty="0">
                <a:hlinkClick r:id="rId2"/>
              </a:rPr>
              <a:t>https://www.linkedin.com/pulse/4-daily-scrum-tips-product-owners-managers-roman-pichler/</a:t>
            </a:r>
            <a:endParaRPr lang="en-US" dirty="0"/>
          </a:p>
        </p:txBody>
      </p:sp>
      <p:sp>
        <p:nvSpPr>
          <p:cNvPr id="4" name="Slide Number Placeholder 3">
            <a:extLst>
              <a:ext uri="{FF2B5EF4-FFF2-40B4-BE49-F238E27FC236}">
                <a16:creationId xmlns:a16="http://schemas.microsoft.com/office/drawing/2014/main" id="{49F7A51C-5A73-47CD-80D4-247760933F0D}"/>
              </a:ext>
            </a:extLst>
          </p:cNvPr>
          <p:cNvSpPr>
            <a:spLocks noGrp="1"/>
          </p:cNvSpPr>
          <p:nvPr>
            <p:ph type="sldNum" sz="quarter" idx="12"/>
          </p:nvPr>
        </p:nvSpPr>
        <p:spPr/>
        <p:txBody>
          <a:bodyPr/>
          <a:lstStyle/>
          <a:p>
            <a:pPr>
              <a:defRPr/>
            </a:pPr>
            <a:fld id="{0B398A58-AE87-4E44-9CD7-9B4C49A70FAD}" type="slidenum">
              <a:rPr lang="en-US" altLang="en-US" smtClean="0"/>
              <a:pPr>
                <a:defRPr/>
              </a:pPr>
              <a:t>16</a:t>
            </a:fld>
            <a:endParaRPr lang="en-US" altLang="en-US" dirty="0"/>
          </a:p>
        </p:txBody>
      </p:sp>
    </p:spTree>
    <p:extLst>
      <p:ext uri="{BB962C8B-B14F-4D97-AF65-F5344CB8AC3E}">
        <p14:creationId xmlns:p14="http://schemas.microsoft.com/office/powerpoint/2010/main" val="2584952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AC21-832A-428D-9945-435742FAE27D}"/>
              </a:ext>
            </a:extLst>
          </p:cNvPr>
          <p:cNvSpPr>
            <a:spLocks noGrp="1"/>
          </p:cNvSpPr>
          <p:nvPr>
            <p:ph type="title"/>
          </p:nvPr>
        </p:nvSpPr>
        <p:spPr/>
        <p:txBody>
          <a:bodyPr/>
          <a:lstStyle/>
          <a:p>
            <a:r>
              <a:rPr lang="en-US" dirty="0"/>
              <a:t>Product Owner during the sprint</a:t>
            </a:r>
          </a:p>
        </p:txBody>
      </p:sp>
      <p:sp>
        <p:nvSpPr>
          <p:cNvPr id="3" name="Content Placeholder 2">
            <a:extLst>
              <a:ext uri="{FF2B5EF4-FFF2-40B4-BE49-F238E27FC236}">
                <a16:creationId xmlns:a16="http://schemas.microsoft.com/office/drawing/2014/main" id="{433EB3CA-6B8F-4E3F-9FF4-99E69AEFF9E3}"/>
              </a:ext>
            </a:extLst>
          </p:cNvPr>
          <p:cNvSpPr>
            <a:spLocks noGrp="1"/>
          </p:cNvSpPr>
          <p:nvPr>
            <p:ph idx="1"/>
          </p:nvPr>
        </p:nvSpPr>
        <p:spPr/>
        <p:txBody>
          <a:bodyPr/>
          <a:lstStyle/>
          <a:p>
            <a:pPr marL="0" indent="0">
              <a:buNone/>
            </a:pPr>
            <a:r>
              <a:rPr lang="en-US" dirty="0"/>
              <a:t>Let the Scrum Master do their job</a:t>
            </a:r>
          </a:p>
          <a:p>
            <a:pPr lvl="1"/>
            <a:r>
              <a:rPr lang="en-US" dirty="0"/>
              <a:t>Know that it’s the Scrum Master’s job to ensure that the daily scrum takes place and that it is effective</a:t>
            </a:r>
          </a:p>
          <a:p>
            <a:pPr lvl="1"/>
            <a:r>
              <a:rPr lang="en-US" dirty="0"/>
              <a:t>If you feel something is wrong then discuss your concerns with the development team and Scrum Master in the next sprint retrospective but don’t take on Scrum Master duties</a:t>
            </a:r>
          </a:p>
          <a:p>
            <a:pPr lvl="1"/>
            <a:r>
              <a:rPr lang="en-US" dirty="0"/>
              <a:t>Your job is to manage the product not the team or process.</a:t>
            </a:r>
          </a:p>
          <a:p>
            <a:pPr lvl="1"/>
            <a:endParaRPr lang="en-US" dirty="0"/>
          </a:p>
          <a:p>
            <a:pPr marL="342900" lvl="1" indent="0">
              <a:buNone/>
            </a:pPr>
            <a:r>
              <a:rPr lang="en-US" dirty="0">
                <a:hlinkClick r:id="rId2"/>
              </a:rPr>
              <a:t>https://www.linkedin.com/pulse/4-daily-scrum-tips-product-owners-managers-roman-pichler/</a:t>
            </a:r>
            <a:endParaRPr lang="en-US" dirty="0"/>
          </a:p>
        </p:txBody>
      </p:sp>
      <p:sp>
        <p:nvSpPr>
          <p:cNvPr id="4" name="Slide Number Placeholder 3">
            <a:extLst>
              <a:ext uri="{FF2B5EF4-FFF2-40B4-BE49-F238E27FC236}">
                <a16:creationId xmlns:a16="http://schemas.microsoft.com/office/drawing/2014/main" id="{49F7A51C-5A73-47CD-80D4-247760933F0D}"/>
              </a:ext>
            </a:extLst>
          </p:cNvPr>
          <p:cNvSpPr>
            <a:spLocks noGrp="1"/>
          </p:cNvSpPr>
          <p:nvPr>
            <p:ph type="sldNum" sz="quarter" idx="12"/>
          </p:nvPr>
        </p:nvSpPr>
        <p:spPr/>
        <p:txBody>
          <a:bodyPr/>
          <a:lstStyle/>
          <a:p>
            <a:pPr>
              <a:defRPr/>
            </a:pPr>
            <a:fld id="{0B398A58-AE87-4E44-9CD7-9B4C49A70FAD}" type="slidenum">
              <a:rPr lang="en-US" altLang="en-US" smtClean="0"/>
              <a:pPr>
                <a:defRPr/>
              </a:pPr>
              <a:t>17</a:t>
            </a:fld>
            <a:endParaRPr lang="en-US" altLang="en-US" dirty="0"/>
          </a:p>
        </p:txBody>
      </p:sp>
    </p:spTree>
    <p:extLst>
      <p:ext uri="{BB962C8B-B14F-4D97-AF65-F5344CB8AC3E}">
        <p14:creationId xmlns:p14="http://schemas.microsoft.com/office/powerpoint/2010/main" val="401585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AC21-832A-428D-9945-435742FAE27D}"/>
              </a:ext>
            </a:extLst>
          </p:cNvPr>
          <p:cNvSpPr>
            <a:spLocks noGrp="1"/>
          </p:cNvSpPr>
          <p:nvPr>
            <p:ph type="title"/>
          </p:nvPr>
        </p:nvSpPr>
        <p:spPr/>
        <p:txBody>
          <a:bodyPr/>
          <a:lstStyle/>
          <a:p>
            <a:r>
              <a:rPr lang="en-US" dirty="0"/>
              <a:t>Product Owner during the sprint review</a:t>
            </a:r>
          </a:p>
        </p:txBody>
      </p:sp>
      <p:sp>
        <p:nvSpPr>
          <p:cNvPr id="3" name="Content Placeholder 2">
            <a:extLst>
              <a:ext uri="{FF2B5EF4-FFF2-40B4-BE49-F238E27FC236}">
                <a16:creationId xmlns:a16="http://schemas.microsoft.com/office/drawing/2014/main" id="{433EB3CA-6B8F-4E3F-9FF4-99E69AEFF9E3}"/>
              </a:ext>
            </a:extLst>
          </p:cNvPr>
          <p:cNvSpPr>
            <a:spLocks noGrp="1"/>
          </p:cNvSpPr>
          <p:nvPr>
            <p:ph idx="1"/>
          </p:nvPr>
        </p:nvSpPr>
        <p:spPr/>
        <p:txBody>
          <a:bodyPr/>
          <a:lstStyle/>
          <a:p>
            <a:pPr marL="0" indent="0">
              <a:buNone/>
            </a:pPr>
            <a:r>
              <a:rPr lang="en-US" dirty="0"/>
              <a:t>Involve the right people</a:t>
            </a:r>
          </a:p>
          <a:p>
            <a:pPr lvl="1"/>
            <a:r>
              <a:rPr lang="en-US" dirty="0"/>
              <a:t>Collecting feedback from the right people is crucial to make the right product decisions</a:t>
            </a:r>
          </a:p>
          <a:p>
            <a:pPr lvl="1"/>
            <a:r>
              <a:rPr lang="en-US" dirty="0"/>
              <a:t>If you invite the wrong individuals or if key people are missing then you are unlikely to receive the feedback you need</a:t>
            </a:r>
          </a:p>
          <a:p>
            <a:pPr lvl="1"/>
            <a:r>
              <a:rPr lang="en-US" dirty="0"/>
              <a:t>Ask those people to attend whose input you need to validate the latest product increment and move the product forward – these are typically key stakeholders the people who have an interest in your product and who you need to develop and provide the offering</a:t>
            </a:r>
          </a:p>
          <a:p>
            <a:pPr lvl="1"/>
            <a:r>
              <a:rPr lang="en-US" dirty="0"/>
              <a:t>Explain to the people you invite why they are asked to attend the meeting and what they are likely to see in order to encourage them to participate and set their expectations.</a:t>
            </a:r>
          </a:p>
          <a:p>
            <a:pPr lvl="1"/>
            <a:endParaRPr lang="en-US" dirty="0"/>
          </a:p>
          <a:p>
            <a:pPr marL="342900" lvl="1" indent="0">
              <a:buNone/>
            </a:pPr>
            <a:endParaRPr lang="en-US" dirty="0"/>
          </a:p>
          <a:p>
            <a:pPr marL="342900" lvl="1" indent="0">
              <a:buNone/>
            </a:pPr>
            <a:r>
              <a:rPr lang="en-US" dirty="0">
                <a:hlinkClick r:id="rId2"/>
              </a:rPr>
              <a:t>https://www.linkedin.com/pulse/sprint-review-tips-product-owners-roman-pichler/</a:t>
            </a:r>
            <a:endParaRPr lang="en-US" dirty="0"/>
          </a:p>
          <a:p>
            <a:pPr marL="342900" lvl="1" indent="0">
              <a:buNone/>
            </a:pPr>
            <a:endParaRPr lang="en-US" dirty="0"/>
          </a:p>
        </p:txBody>
      </p:sp>
      <p:sp>
        <p:nvSpPr>
          <p:cNvPr id="4" name="Slide Number Placeholder 3">
            <a:extLst>
              <a:ext uri="{FF2B5EF4-FFF2-40B4-BE49-F238E27FC236}">
                <a16:creationId xmlns:a16="http://schemas.microsoft.com/office/drawing/2014/main" id="{49F7A51C-5A73-47CD-80D4-247760933F0D}"/>
              </a:ext>
            </a:extLst>
          </p:cNvPr>
          <p:cNvSpPr>
            <a:spLocks noGrp="1"/>
          </p:cNvSpPr>
          <p:nvPr>
            <p:ph type="sldNum" sz="quarter" idx="12"/>
          </p:nvPr>
        </p:nvSpPr>
        <p:spPr/>
        <p:txBody>
          <a:bodyPr/>
          <a:lstStyle/>
          <a:p>
            <a:pPr>
              <a:defRPr/>
            </a:pPr>
            <a:fld id="{0B398A58-AE87-4E44-9CD7-9B4C49A70FAD}" type="slidenum">
              <a:rPr lang="en-US" altLang="en-US" smtClean="0"/>
              <a:pPr>
                <a:defRPr/>
              </a:pPr>
              <a:t>18</a:t>
            </a:fld>
            <a:endParaRPr lang="en-US" altLang="en-US" dirty="0"/>
          </a:p>
        </p:txBody>
      </p:sp>
    </p:spTree>
    <p:extLst>
      <p:ext uri="{BB962C8B-B14F-4D97-AF65-F5344CB8AC3E}">
        <p14:creationId xmlns:p14="http://schemas.microsoft.com/office/powerpoint/2010/main" val="318900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AC21-832A-428D-9945-435742FAE27D}"/>
              </a:ext>
            </a:extLst>
          </p:cNvPr>
          <p:cNvSpPr>
            <a:spLocks noGrp="1"/>
          </p:cNvSpPr>
          <p:nvPr>
            <p:ph type="title"/>
          </p:nvPr>
        </p:nvSpPr>
        <p:spPr/>
        <p:txBody>
          <a:bodyPr/>
          <a:lstStyle/>
          <a:p>
            <a:r>
              <a:rPr lang="en-US" dirty="0"/>
              <a:t>Product Owner during the sprint review</a:t>
            </a:r>
          </a:p>
        </p:txBody>
      </p:sp>
      <p:sp>
        <p:nvSpPr>
          <p:cNvPr id="3" name="Content Placeholder 2">
            <a:extLst>
              <a:ext uri="{FF2B5EF4-FFF2-40B4-BE49-F238E27FC236}">
                <a16:creationId xmlns:a16="http://schemas.microsoft.com/office/drawing/2014/main" id="{433EB3CA-6B8F-4E3F-9FF4-99E69AEFF9E3}"/>
              </a:ext>
            </a:extLst>
          </p:cNvPr>
          <p:cNvSpPr>
            <a:spLocks noGrp="1"/>
          </p:cNvSpPr>
          <p:nvPr>
            <p:ph idx="1"/>
          </p:nvPr>
        </p:nvSpPr>
        <p:spPr/>
        <p:txBody>
          <a:bodyPr/>
          <a:lstStyle/>
          <a:p>
            <a:pPr marL="0" indent="0">
              <a:buNone/>
            </a:pPr>
            <a:r>
              <a:rPr lang="en-US" dirty="0"/>
              <a:t>Collaborate but don’t be afraid to say no</a:t>
            </a:r>
          </a:p>
          <a:p>
            <a:pPr lvl="1"/>
            <a:r>
              <a:rPr lang="en-US" dirty="0"/>
              <a:t>Encourage people to actively participate and share their views, ideas, and concerns</a:t>
            </a:r>
          </a:p>
          <a:p>
            <a:pPr lvl="1"/>
            <a:r>
              <a:rPr lang="en-US" dirty="0"/>
              <a:t>Use open ended questions like “what do you think about the improvements we made to x feature?”</a:t>
            </a:r>
          </a:p>
          <a:p>
            <a:pPr lvl="1"/>
            <a:r>
              <a:rPr lang="en-US" dirty="0"/>
              <a:t>Try to understand why somebody likes or dislikes the product increment</a:t>
            </a:r>
          </a:p>
          <a:p>
            <a:pPr lvl="1"/>
            <a:r>
              <a:rPr lang="en-US" dirty="0"/>
              <a:t>Receiving feedback such as “looks great” may feel good but it does not offer any new insights. Why does the person like the changes? Is there anything that could be improved further?</a:t>
            </a:r>
          </a:p>
          <a:p>
            <a:pPr lvl="1"/>
            <a:r>
              <a:rPr lang="en-US" dirty="0"/>
              <a:t>Give all attendees the opportunity to be heard. Appreciate their opinions and feedback, even if you disagree or find it difficult to accept. The creativity, knowledge, and feedback of the stakeholders should help you make the right product decisions and offer the best possible product</a:t>
            </a:r>
          </a:p>
          <a:p>
            <a:pPr lvl="1"/>
            <a:r>
              <a:rPr lang="en-US" dirty="0"/>
              <a:t>Don’t accept that individuals use the meeting to make demands or strike the best possible deal for themselves</a:t>
            </a:r>
          </a:p>
          <a:p>
            <a:pPr lvl="1"/>
            <a:r>
              <a:rPr lang="en-US" dirty="0"/>
              <a:t>As the person in charge of the product, be kind and understanding. However do not let the stakeholders tell you what to do. You own the product and you must have the final say.</a:t>
            </a:r>
          </a:p>
          <a:p>
            <a:pPr marL="342900" lvl="1" indent="0">
              <a:buNone/>
            </a:pPr>
            <a:endParaRPr lang="en-US" dirty="0"/>
          </a:p>
          <a:p>
            <a:pPr marL="342900" lvl="1" indent="0">
              <a:buNone/>
            </a:pPr>
            <a:r>
              <a:rPr lang="en-US" dirty="0">
                <a:hlinkClick r:id="rId2"/>
              </a:rPr>
              <a:t>https://www.linkedin.com/pulse/sprint-review-tips-product-owners-roman-pichler/</a:t>
            </a:r>
            <a:endParaRPr lang="en-US" dirty="0"/>
          </a:p>
          <a:p>
            <a:pPr marL="342900" lvl="1" indent="0">
              <a:buNone/>
            </a:pPr>
            <a:endParaRPr lang="en-US" dirty="0"/>
          </a:p>
        </p:txBody>
      </p:sp>
      <p:sp>
        <p:nvSpPr>
          <p:cNvPr id="4" name="Slide Number Placeholder 3">
            <a:extLst>
              <a:ext uri="{FF2B5EF4-FFF2-40B4-BE49-F238E27FC236}">
                <a16:creationId xmlns:a16="http://schemas.microsoft.com/office/drawing/2014/main" id="{49F7A51C-5A73-47CD-80D4-247760933F0D}"/>
              </a:ext>
            </a:extLst>
          </p:cNvPr>
          <p:cNvSpPr>
            <a:spLocks noGrp="1"/>
          </p:cNvSpPr>
          <p:nvPr>
            <p:ph type="sldNum" sz="quarter" idx="12"/>
          </p:nvPr>
        </p:nvSpPr>
        <p:spPr/>
        <p:txBody>
          <a:bodyPr/>
          <a:lstStyle/>
          <a:p>
            <a:pPr>
              <a:defRPr/>
            </a:pPr>
            <a:fld id="{0B398A58-AE87-4E44-9CD7-9B4C49A70FAD}" type="slidenum">
              <a:rPr lang="en-US" altLang="en-US" smtClean="0"/>
              <a:pPr>
                <a:defRPr/>
              </a:pPr>
              <a:t>19</a:t>
            </a:fld>
            <a:endParaRPr lang="en-US" altLang="en-US" dirty="0"/>
          </a:p>
        </p:txBody>
      </p:sp>
    </p:spTree>
    <p:extLst>
      <p:ext uri="{BB962C8B-B14F-4D97-AF65-F5344CB8AC3E}">
        <p14:creationId xmlns:p14="http://schemas.microsoft.com/office/powerpoint/2010/main" val="228129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1DA2-B83F-4876-AA9E-1EBEF88DCDC2}"/>
              </a:ext>
            </a:extLst>
          </p:cNvPr>
          <p:cNvSpPr>
            <a:spLocks noGrp="1"/>
          </p:cNvSpPr>
          <p:nvPr>
            <p:ph type="title"/>
          </p:nvPr>
        </p:nvSpPr>
        <p:spPr/>
        <p:txBody>
          <a:bodyPr/>
          <a:lstStyle/>
          <a:p>
            <a:r>
              <a:rPr lang="en-US" dirty="0"/>
              <a:t>What is a product owner?</a:t>
            </a:r>
          </a:p>
        </p:txBody>
      </p:sp>
      <p:sp>
        <p:nvSpPr>
          <p:cNvPr id="3" name="Content Placeholder 2">
            <a:extLst>
              <a:ext uri="{FF2B5EF4-FFF2-40B4-BE49-F238E27FC236}">
                <a16:creationId xmlns:a16="http://schemas.microsoft.com/office/drawing/2014/main" id="{11861D0D-5B16-4B97-9BEE-5AE11BF3FE87}"/>
              </a:ext>
            </a:extLst>
          </p:cNvPr>
          <p:cNvSpPr>
            <a:spLocks noGrp="1"/>
          </p:cNvSpPr>
          <p:nvPr>
            <p:ph idx="1"/>
          </p:nvPr>
        </p:nvSpPr>
        <p:spPr/>
        <p:txBody>
          <a:bodyPr/>
          <a:lstStyle/>
          <a:p>
            <a:r>
              <a:rPr lang="en-US" dirty="0"/>
              <a:t>The product owner is responsible for maximizing the value of the product resulting from the work of the development team</a:t>
            </a:r>
          </a:p>
          <a:p>
            <a:r>
              <a:rPr lang="en-US" dirty="0"/>
              <a:t>Product backlog items are the features or functions the product will have</a:t>
            </a:r>
          </a:p>
          <a:p>
            <a:r>
              <a:rPr lang="en-US" dirty="0"/>
              <a:t>Product backlog is a list of all of the product backlog items</a:t>
            </a:r>
          </a:p>
          <a:p>
            <a:r>
              <a:rPr lang="en-US" dirty="0"/>
              <a:t>The product owner is the sole person responsible for managing the product backlog</a:t>
            </a:r>
          </a:p>
          <a:p>
            <a:pPr marL="0" indent="0">
              <a:buNone/>
            </a:pPr>
            <a:endParaRPr lang="en-US" dirty="0"/>
          </a:p>
          <a:p>
            <a:pPr marL="0" indent="0">
              <a:buNone/>
            </a:pPr>
            <a:r>
              <a:rPr lang="en-US" dirty="0"/>
              <a:t>Imagine you were the product owner for a ride share company, what type of features or functions do you wish </a:t>
            </a:r>
            <a:r>
              <a:rPr lang="en-US"/>
              <a:t>that product had?</a:t>
            </a:r>
            <a:endParaRPr lang="en-US" dirty="0"/>
          </a:p>
        </p:txBody>
      </p:sp>
      <p:sp>
        <p:nvSpPr>
          <p:cNvPr id="4" name="Slide Number Placeholder 3">
            <a:extLst>
              <a:ext uri="{FF2B5EF4-FFF2-40B4-BE49-F238E27FC236}">
                <a16:creationId xmlns:a16="http://schemas.microsoft.com/office/drawing/2014/main" id="{1A100157-C055-40AB-B633-94FB5A71056F}"/>
              </a:ext>
            </a:extLst>
          </p:cNvPr>
          <p:cNvSpPr>
            <a:spLocks noGrp="1"/>
          </p:cNvSpPr>
          <p:nvPr>
            <p:ph type="sldNum" sz="quarter" idx="12"/>
          </p:nvPr>
        </p:nvSpPr>
        <p:spPr/>
        <p:txBody>
          <a:bodyPr/>
          <a:lstStyle/>
          <a:p>
            <a:pPr>
              <a:defRPr/>
            </a:pPr>
            <a:fld id="{0B398A58-AE87-4E44-9CD7-9B4C49A70FAD}" type="slidenum">
              <a:rPr lang="en-US" altLang="en-US" smtClean="0"/>
              <a:pPr>
                <a:defRPr/>
              </a:pPr>
              <a:t>2</a:t>
            </a:fld>
            <a:endParaRPr lang="en-US" altLang="en-US" dirty="0"/>
          </a:p>
        </p:txBody>
      </p:sp>
    </p:spTree>
    <p:extLst>
      <p:ext uri="{BB962C8B-B14F-4D97-AF65-F5344CB8AC3E}">
        <p14:creationId xmlns:p14="http://schemas.microsoft.com/office/powerpoint/2010/main" val="3483030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AC21-832A-428D-9945-435742FAE27D}"/>
              </a:ext>
            </a:extLst>
          </p:cNvPr>
          <p:cNvSpPr>
            <a:spLocks noGrp="1"/>
          </p:cNvSpPr>
          <p:nvPr>
            <p:ph type="title"/>
          </p:nvPr>
        </p:nvSpPr>
        <p:spPr/>
        <p:txBody>
          <a:bodyPr/>
          <a:lstStyle/>
          <a:p>
            <a:r>
              <a:rPr lang="en-US" dirty="0"/>
              <a:t>Product Owner during the sprint review</a:t>
            </a:r>
          </a:p>
        </p:txBody>
      </p:sp>
      <p:sp>
        <p:nvSpPr>
          <p:cNvPr id="3" name="Content Placeholder 2">
            <a:extLst>
              <a:ext uri="{FF2B5EF4-FFF2-40B4-BE49-F238E27FC236}">
                <a16:creationId xmlns:a16="http://schemas.microsoft.com/office/drawing/2014/main" id="{433EB3CA-6B8F-4E3F-9FF4-99E69AEFF9E3}"/>
              </a:ext>
            </a:extLst>
          </p:cNvPr>
          <p:cNvSpPr>
            <a:spLocks noGrp="1"/>
          </p:cNvSpPr>
          <p:nvPr>
            <p:ph idx="1"/>
          </p:nvPr>
        </p:nvSpPr>
        <p:spPr/>
        <p:txBody>
          <a:bodyPr/>
          <a:lstStyle/>
          <a:p>
            <a:pPr marL="0" indent="0">
              <a:buNone/>
            </a:pPr>
            <a:r>
              <a:rPr lang="en-US" dirty="0"/>
              <a:t>Don’t decide hastily</a:t>
            </a:r>
          </a:p>
          <a:p>
            <a:pPr lvl="1"/>
            <a:r>
              <a:rPr lang="en-US" dirty="0"/>
              <a:t>Sometimes it’s possible to make product decisions right away in the sprint review and even change the product backlog, however if feedback has a bigger impact and leads to significant backlog changes you might benefit from having more time to analyze the feedback, draw the right conclusions, and determine which product backlog changes are required.</a:t>
            </a:r>
          </a:p>
          <a:p>
            <a:pPr lvl="1"/>
            <a:r>
              <a:rPr lang="en-US" dirty="0"/>
              <a:t>You may not have all relevant data available in the sprint review meeting</a:t>
            </a:r>
          </a:p>
          <a:p>
            <a:pPr lvl="1"/>
            <a:r>
              <a:rPr lang="en-US" dirty="0"/>
              <a:t>Consider separating the collection of feedback from analyzing and actioning it</a:t>
            </a:r>
          </a:p>
          <a:p>
            <a:pPr marL="342900" lvl="1" indent="0">
              <a:buNone/>
            </a:pPr>
            <a:endParaRPr lang="en-US" dirty="0"/>
          </a:p>
          <a:p>
            <a:pPr marL="342900" lvl="1" indent="0">
              <a:buNone/>
            </a:pPr>
            <a:endParaRPr lang="en-US" dirty="0"/>
          </a:p>
          <a:p>
            <a:pPr marL="342900" lvl="1" indent="0">
              <a:buNone/>
            </a:pPr>
            <a:r>
              <a:rPr lang="en-US" dirty="0">
                <a:hlinkClick r:id="rId2"/>
              </a:rPr>
              <a:t>https://www.linkedin.com/pulse/sprint-review-tips-product-owners-roman-pichler/</a:t>
            </a:r>
            <a:endParaRPr lang="en-US" dirty="0"/>
          </a:p>
          <a:p>
            <a:pPr marL="342900" lvl="1" indent="0">
              <a:buNone/>
            </a:pPr>
            <a:endParaRPr lang="en-US" dirty="0"/>
          </a:p>
        </p:txBody>
      </p:sp>
      <p:sp>
        <p:nvSpPr>
          <p:cNvPr id="4" name="Slide Number Placeholder 3">
            <a:extLst>
              <a:ext uri="{FF2B5EF4-FFF2-40B4-BE49-F238E27FC236}">
                <a16:creationId xmlns:a16="http://schemas.microsoft.com/office/drawing/2014/main" id="{49F7A51C-5A73-47CD-80D4-247760933F0D}"/>
              </a:ext>
            </a:extLst>
          </p:cNvPr>
          <p:cNvSpPr>
            <a:spLocks noGrp="1"/>
          </p:cNvSpPr>
          <p:nvPr>
            <p:ph type="sldNum" sz="quarter" idx="12"/>
          </p:nvPr>
        </p:nvSpPr>
        <p:spPr/>
        <p:txBody>
          <a:bodyPr/>
          <a:lstStyle/>
          <a:p>
            <a:pPr>
              <a:defRPr/>
            </a:pPr>
            <a:fld id="{0B398A58-AE87-4E44-9CD7-9B4C49A70FAD}" type="slidenum">
              <a:rPr lang="en-US" altLang="en-US" smtClean="0"/>
              <a:pPr>
                <a:defRPr/>
              </a:pPr>
              <a:t>20</a:t>
            </a:fld>
            <a:endParaRPr lang="en-US" altLang="en-US" dirty="0"/>
          </a:p>
        </p:txBody>
      </p:sp>
    </p:spTree>
    <p:extLst>
      <p:ext uri="{BB962C8B-B14F-4D97-AF65-F5344CB8AC3E}">
        <p14:creationId xmlns:p14="http://schemas.microsoft.com/office/powerpoint/2010/main" val="90475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AC21-832A-428D-9945-435742FAE27D}"/>
              </a:ext>
            </a:extLst>
          </p:cNvPr>
          <p:cNvSpPr>
            <a:spLocks noGrp="1"/>
          </p:cNvSpPr>
          <p:nvPr>
            <p:ph type="title"/>
          </p:nvPr>
        </p:nvSpPr>
        <p:spPr/>
        <p:txBody>
          <a:bodyPr/>
          <a:lstStyle/>
          <a:p>
            <a:r>
              <a:rPr lang="en-US" dirty="0"/>
              <a:t>Product Owner during the sprint review</a:t>
            </a:r>
          </a:p>
        </p:txBody>
      </p:sp>
      <p:sp>
        <p:nvSpPr>
          <p:cNvPr id="3" name="Content Placeholder 2">
            <a:extLst>
              <a:ext uri="{FF2B5EF4-FFF2-40B4-BE49-F238E27FC236}">
                <a16:creationId xmlns:a16="http://schemas.microsoft.com/office/drawing/2014/main" id="{433EB3CA-6B8F-4E3F-9FF4-99E69AEFF9E3}"/>
              </a:ext>
            </a:extLst>
          </p:cNvPr>
          <p:cNvSpPr>
            <a:spLocks noGrp="1"/>
          </p:cNvSpPr>
          <p:nvPr>
            <p:ph idx="1"/>
          </p:nvPr>
        </p:nvSpPr>
        <p:spPr/>
        <p:txBody>
          <a:bodyPr/>
          <a:lstStyle/>
          <a:p>
            <a:pPr marL="0" indent="0">
              <a:buNone/>
            </a:pPr>
            <a:r>
              <a:rPr lang="en-US" dirty="0"/>
              <a:t>Discuss the release progress</a:t>
            </a:r>
          </a:p>
          <a:p>
            <a:pPr lvl="1"/>
            <a:r>
              <a:rPr lang="en-US" dirty="0"/>
              <a:t>Regularly determine the progress made</a:t>
            </a:r>
          </a:p>
          <a:p>
            <a:pPr lvl="1"/>
            <a:r>
              <a:rPr lang="en-US" dirty="0"/>
              <a:t>The sprint review meeting is a great opportunity to determine the progress made as you should now be able to tell which items were completed and therefore understand how far you have come</a:t>
            </a:r>
          </a:p>
          <a:p>
            <a:pPr lvl="1"/>
            <a:r>
              <a:rPr lang="en-US" dirty="0"/>
              <a:t>The key stakeholders who attend the sprint review have an interest in finding out if the new production will be released as planned or if there is a delay</a:t>
            </a:r>
          </a:p>
          <a:p>
            <a:pPr lvl="1"/>
            <a:r>
              <a:rPr lang="en-US" dirty="0"/>
              <a:t>Discussing the progress puts the current sprint into context and connects it with the previous ones.</a:t>
            </a:r>
          </a:p>
          <a:p>
            <a:pPr lvl="1"/>
            <a:r>
              <a:rPr lang="en-US" dirty="0"/>
              <a:t>You could use a release burndown chart which tracks the release progress showing how the effort in the product backlog develops from sprint to sprint – the idea being that the effort is reduced or “burned down” over time</a:t>
            </a:r>
          </a:p>
          <a:p>
            <a:pPr marL="342900" lvl="1" indent="0">
              <a:buNone/>
            </a:pPr>
            <a:endParaRPr lang="en-US" dirty="0"/>
          </a:p>
          <a:p>
            <a:pPr marL="342900" lvl="1" indent="0">
              <a:buNone/>
            </a:pPr>
            <a:r>
              <a:rPr lang="en-US" dirty="0">
                <a:hlinkClick r:id="rId2"/>
              </a:rPr>
              <a:t>https://www.linkedin.com/pulse/sprint-review-tips-product-owners-roman-pichler/</a:t>
            </a:r>
            <a:endParaRPr lang="en-US" dirty="0"/>
          </a:p>
          <a:p>
            <a:pPr marL="342900" lvl="1" indent="0">
              <a:buNone/>
            </a:pPr>
            <a:endParaRPr lang="en-US" dirty="0"/>
          </a:p>
        </p:txBody>
      </p:sp>
      <p:sp>
        <p:nvSpPr>
          <p:cNvPr id="4" name="Slide Number Placeholder 3">
            <a:extLst>
              <a:ext uri="{FF2B5EF4-FFF2-40B4-BE49-F238E27FC236}">
                <a16:creationId xmlns:a16="http://schemas.microsoft.com/office/drawing/2014/main" id="{49F7A51C-5A73-47CD-80D4-247760933F0D}"/>
              </a:ext>
            </a:extLst>
          </p:cNvPr>
          <p:cNvSpPr>
            <a:spLocks noGrp="1"/>
          </p:cNvSpPr>
          <p:nvPr>
            <p:ph type="sldNum" sz="quarter" idx="12"/>
          </p:nvPr>
        </p:nvSpPr>
        <p:spPr/>
        <p:txBody>
          <a:bodyPr/>
          <a:lstStyle/>
          <a:p>
            <a:pPr>
              <a:defRPr/>
            </a:pPr>
            <a:fld id="{0B398A58-AE87-4E44-9CD7-9B4C49A70FAD}" type="slidenum">
              <a:rPr lang="en-US" altLang="en-US" smtClean="0"/>
              <a:pPr>
                <a:defRPr/>
              </a:pPr>
              <a:t>21</a:t>
            </a:fld>
            <a:endParaRPr lang="en-US" altLang="en-US" dirty="0"/>
          </a:p>
        </p:txBody>
      </p:sp>
    </p:spTree>
    <p:extLst>
      <p:ext uri="{BB962C8B-B14F-4D97-AF65-F5344CB8AC3E}">
        <p14:creationId xmlns:p14="http://schemas.microsoft.com/office/powerpoint/2010/main" val="320541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23AB-7252-4E34-B3E9-C03FCEA7DE9F}"/>
              </a:ext>
            </a:extLst>
          </p:cNvPr>
          <p:cNvSpPr>
            <a:spLocks noGrp="1"/>
          </p:cNvSpPr>
          <p:nvPr>
            <p:ph type="title"/>
          </p:nvPr>
        </p:nvSpPr>
        <p:spPr/>
        <p:txBody>
          <a:bodyPr/>
          <a:lstStyle/>
          <a:p>
            <a:r>
              <a:rPr lang="en-US" dirty="0"/>
              <a:t>Product Owner Anti-Patterns</a:t>
            </a:r>
          </a:p>
        </p:txBody>
      </p:sp>
      <p:sp>
        <p:nvSpPr>
          <p:cNvPr id="3" name="Content Placeholder 2">
            <a:extLst>
              <a:ext uri="{FF2B5EF4-FFF2-40B4-BE49-F238E27FC236}">
                <a16:creationId xmlns:a16="http://schemas.microsoft.com/office/drawing/2014/main" id="{470D6651-E56F-47AC-A0E2-81C2328588AC}"/>
              </a:ext>
            </a:extLst>
          </p:cNvPr>
          <p:cNvSpPr>
            <a:spLocks noGrp="1"/>
          </p:cNvSpPr>
          <p:nvPr>
            <p:ph idx="1"/>
          </p:nvPr>
        </p:nvSpPr>
        <p:spPr>
          <a:xfrm>
            <a:off x="760942" y="960437"/>
            <a:ext cx="10670116" cy="4937125"/>
          </a:xfrm>
        </p:spPr>
        <p:txBody>
          <a:bodyPr/>
          <a:lstStyle/>
          <a:p>
            <a:r>
              <a:rPr lang="en-US" dirty="0"/>
              <a:t>Part-time PO – the product owner is not working daily on the product backlog</a:t>
            </a:r>
          </a:p>
          <a:p>
            <a:r>
              <a:rPr lang="en-US" dirty="0"/>
              <a:t>Copy &amp; paste PO – the product owner creates product backlog items by breaking down requirement documents received from stakeholders into small chunks</a:t>
            </a:r>
          </a:p>
          <a:p>
            <a:r>
              <a:rPr lang="en-US" dirty="0"/>
              <a:t>Dominant PO – the product owner creates product backlog items by providing not just the why but also the how and the what. The team should answer the how and both the team and PO answer the what together</a:t>
            </a:r>
          </a:p>
          <a:p>
            <a:r>
              <a:rPr lang="en-US" dirty="0"/>
              <a:t>Prioritization by proxy – a single stakeholder or a committee of stakeholder prioritize the product backlog</a:t>
            </a:r>
          </a:p>
          <a:p>
            <a:r>
              <a:rPr lang="en-US" dirty="0"/>
              <a:t>100% in advance – the Scrum Team creates a product backlog covering the complete project or product upfront because the scope of the release is limited</a:t>
            </a:r>
          </a:p>
          <a:p>
            <a:pPr marL="0" indent="0">
              <a:buNone/>
            </a:pPr>
            <a:r>
              <a:rPr lang="en-US" dirty="0">
                <a:hlinkClick r:id="rId2"/>
              </a:rPr>
              <a:t>https://www.scrum.org/resources/blog/product-owner-anti-patterns-312-ways-improve-po</a:t>
            </a:r>
            <a:endParaRPr lang="en-US" dirty="0"/>
          </a:p>
        </p:txBody>
      </p:sp>
      <p:sp>
        <p:nvSpPr>
          <p:cNvPr id="4" name="Slide Number Placeholder 3">
            <a:extLst>
              <a:ext uri="{FF2B5EF4-FFF2-40B4-BE49-F238E27FC236}">
                <a16:creationId xmlns:a16="http://schemas.microsoft.com/office/drawing/2014/main" id="{72AD32D5-596E-467E-8B0D-AEBC37A8C092}"/>
              </a:ext>
            </a:extLst>
          </p:cNvPr>
          <p:cNvSpPr>
            <a:spLocks noGrp="1"/>
          </p:cNvSpPr>
          <p:nvPr>
            <p:ph type="sldNum" sz="quarter" idx="12"/>
          </p:nvPr>
        </p:nvSpPr>
        <p:spPr/>
        <p:txBody>
          <a:bodyPr/>
          <a:lstStyle/>
          <a:p>
            <a:pPr>
              <a:defRPr/>
            </a:pPr>
            <a:fld id="{0B398A58-AE87-4E44-9CD7-9B4C49A70FAD}" type="slidenum">
              <a:rPr lang="en-US" altLang="en-US" smtClean="0"/>
              <a:pPr>
                <a:defRPr/>
              </a:pPr>
              <a:t>22</a:t>
            </a:fld>
            <a:endParaRPr lang="en-US" altLang="en-US" dirty="0"/>
          </a:p>
        </p:txBody>
      </p:sp>
    </p:spTree>
    <p:extLst>
      <p:ext uri="{BB962C8B-B14F-4D97-AF65-F5344CB8AC3E}">
        <p14:creationId xmlns:p14="http://schemas.microsoft.com/office/powerpoint/2010/main" val="449558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23AB-7252-4E34-B3E9-C03FCEA7DE9F}"/>
              </a:ext>
            </a:extLst>
          </p:cNvPr>
          <p:cNvSpPr>
            <a:spLocks noGrp="1"/>
          </p:cNvSpPr>
          <p:nvPr>
            <p:ph type="title"/>
          </p:nvPr>
        </p:nvSpPr>
        <p:spPr/>
        <p:txBody>
          <a:bodyPr/>
          <a:lstStyle/>
          <a:p>
            <a:r>
              <a:rPr lang="en-US" dirty="0"/>
              <a:t>Product Owner Anti-Patterns</a:t>
            </a:r>
          </a:p>
        </p:txBody>
      </p:sp>
      <p:sp>
        <p:nvSpPr>
          <p:cNvPr id="3" name="Content Placeholder 2">
            <a:extLst>
              <a:ext uri="{FF2B5EF4-FFF2-40B4-BE49-F238E27FC236}">
                <a16:creationId xmlns:a16="http://schemas.microsoft.com/office/drawing/2014/main" id="{470D6651-E56F-47AC-A0E2-81C2328588AC}"/>
              </a:ext>
            </a:extLst>
          </p:cNvPr>
          <p:cNvSpPr>
            <a:spLocks noGrp="1"/>
          </p:cNvSpPr>
          <p:nvPr>
            <p:ph idx="1"/>
          </p:nvPr>
        </p:nvSpPr>
        <p:spPr>
          <a:xfrm>
            <a:off x="760942" y="960437"/>
            <a:ext cx="10670116" cy="4937125"/>
          </a:xfrm>
        </p:spPr>
        <p:txBody>
          <a:bodyPr/>
          <a:lstStyle/>
          <a:p>
            <a:r>
              <a:rPr lang="en-US" dirty="0"/>
              <a:t>Component-based items – the product backlog items are sliced horizontally based on components (i.e. UI, database, middle) instead of vertically based on end to end features</a:t>
            </a:r>
          </a:p>
          <a:p>
            <a:r>
              <a:rPr lang="en-US" dirty="0"/>
              <a:t>Issues too details – the product owner invests too much time upfront in product backlog items making them too detailed</a:t>
            </a:r>
          </a:p>
          <a:p>
            <a:r>
              <a:rPr lang="en-US" dirty="0"/>
              <a:t>What team? The product owner is not involving the entire Scrum Team in the refinement process and instead is relaying on just the “lead engineer”</a:t>
            </a:r>
          </a:p>
          <a:p>
            <a:r>
              <a:rPr lang="en-US" dirty="0"/>
              <a:t>Planning meeting – the PO hijacks the Daily Scrum to discuss new requirements, to refine product backlog items, or to have a sort of micro </a:t>
            </a:r>
            <a:r>
              <a:rPr lang="en-US"/>
              <a:t>planning meeting</a:t>
            </a:r>
            <a:endParaRPr lang="en-US" dirty="0"/>
          </a:p>
          <a:p>
            <a:endParaRPr lang="en-US" dirty="0"/>
          </a:p>
          <a:p>
            <a:pPr marL="0" indent="0">
              <a:buNone/>
            </a:pPr>
            <a:r>
              <a:rPr lang="en-US" dirty="0">
                <a:hlinkClick r:id="rId2"/>
              </a:rPr>
              <a:t>https://www.scrum.org/resources/blog/product-owner-anti-patterns-312-ways-improve-po</a:t>
            </a:r>
            <a:endParaRPr lang="en-US" dirty="0"/>
          </a:p>
        </p:txBody>
      </p:sp>
      <p:sp>
        <p:nvSpPr>
          <p:cNvPr id="4" name="Slide Number Placeholder 3">
            <a:extLst>
              <a:ext uri="{FF2B5EF4-FFF2-40B4-BE49-F238E27FC236}">
                <a16:creationId xmlns:a16="http://schemas.microsoft.com/office/drawing/2014/main" id="{72AD32D5-596E-467E-8B0D-AEBC37A8C092}"/>
              </a:ext>
            </a:extLst>
          </p:cNvPr>
          <p:cNvSpPr>
            <a:spLocks noGrp="1"/>
          </p:cNvSpPr>
          <p:nvPr>
            <p:ph type="sldNum" sz="quarter" idx="12"/>
          </p:nvPr>
        </p:nvSpPr>
        <p:spPr/>
        <p:txBody>
          <a:bodyPr/>
          <a:lstStyle/>
          <a:p>
            <a:pPr>
              <a:defRPr/>
            </a:pPr>
            <a:fld id="{0B398A58-AE87-4E44-9CD7-9B4C49A70FAD}" type="slidenum">
              <a:rPr lang="en-US" altLang="en-US" smtClean="0"/>
              <a:pPr>
                <a:defRPr/>
              </a:pPr>
              <a:t>23</a:t>
            </a:fld>
            <a:endParaRPr lang="en-US" altLang="en-US" dirty="0"/>
          </a:p>
        </p:txBody>
      </p:sp>
    </p:spTree>
    <p:extLst>
      <p:ext uri="{BB962C8B-B14F-4D97-AF65-F5344CB8AC3E}">
        <p14:creationId xmlns:p14="http://schemas.microsoft.com/office/powerpoint/2010/main" val="2287123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8CA3-F95B-418F-A576-C2254BEF7361}"/>
              </a:ext>
            </a:extLst>
          </p:cNvPr>
          <p:cNvSpPr>
            <a:spLocks noGrp="1"/>
          </p:cNvSpPr>
          <p:nvPr>
            <p:ph type="title"/>
          </p:nvPr>
        </p:nvSpPr>
        <p:spPr/>
        <p:txBody>
          <a:bodyPr/>
          <a:lstStyle/>
          <a:p>
            <a:r>
              <a:rPr lang="en-US" dirty="0"/>
              <a:t>Product Backlog Grooming</a:t>
            </a:r>
          </a:p>
        </p:txBody>
      </p:sp>
      <p:sp>
        <p:nvSpPr>
          <p:cNvPr id="3" name="Content Placeholder 2">
            <a:extLst>
              <a:ext uri="{FF2B5EF4-FFF2-40B4-BE49-F238E27FC236}">
                <a16:creationId xmlns:a16="http://schemas.microsoft.com/office/drawing/2014/main" id="{62195F6D-8304-4418-AF08-1AB977F7B7DA}"/>
              </a:ext>
            </a:extLst>
          </p:cNvPr>
          <p:cNvSpPr>
            <a:spLocks noGrp="1"/>
          </p:cNvSpPr>
          <p:nvPr>
            <p:ph idx="1"/>
          </p:nvPr>
        </p:nvSpPr>
        <p:spPr/>
        <p:txBody>
          <a:bodyPr/>
          <a:lstStyle/>
          <a:p>
            <a:pPr marL="0" indent="0">
              <a:buNone/>
            </a:pPr>
            <a:r>
              <a:rPr lang="en-US" dirty="0">
                <a:hlinkClick r:id="rId2"/>
              </a:rPr>
              <a:t>https://www.youtube.com/watch?v=KXJuss2w39w</a:t>
            </a:r>
            <a:endParaRPr lang="en-US" dirty="0"/>
          </a:p>
          <a:p>
            <a:pPr marL="0" indent="0">
              <a:buNone/>
            </a:pPr>
            <a:r>
              <a:rPr lang="en-US" dirty="0"/>
              <a:t>Length 5 mins</a:t>
            </a:r>
          </a:p>
        </p:txBody>
      </p:sp>
      <p:sp>
        <p:nvSpPr>
          <p:cNvPr id="4" name="Slide Number Placeholder 3">
            <a:extLst>
              <a:ext uri="{FF2B5EF4-FFF2-40B4-BE49-F238E27FC236}">
                <a16:creationId xmlns:a16="http://schemas.microsoft.com/office/drawing/2014/main" id="{8A7B03FE-CDD8-4A4B-AEDB-49458D7100FD}"/>
              </a:ext>
            </a:extLst>
          </p:cNvPr>
          <p:cNvSpPr>
            <a:spLocks noGrp="1"/>
          </p:cNvSpPr>
          <p:nvPr>
            <p:ph type="sldNum" sz="quarter" idx="12"/>
          </p:nvPr>
        </p:nvSpPr>
        <p:spPr/>
        <p:txBody>
          <a:bodyPr/>
          <a:lstStyle/>
          <a:p>
            <a:pPr>
              <a:defRPr/>
            </a:pPr>
            <a:fld id="{0B398A58-AE87-4E44-9CD7-9B4C49A70FAD}" type="slidenum">
              <a:rPr lang="en-US" altLang="en-US" smtClean="0"/>
              <a:pPr>
                <a:defRPr/>
              </a:pPr>
              <a:t>24</a:t>
            </a:fld>
            <a:endParaRPr lang="en-US" altLang="en-US" dirty="0"/>
          </a:p>
        </p:txBody>
      </p:sp>
    </p:spTree>
    <p:extLst>
      <p:ext uri="{BB962C8B-B14F-4D97-AF65-F5344CB8AC3E}">
        <p14:creationId xmlns:p14="http://schemas.microsoft.com/office/powerpoint/2010/main" val="667232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1144-CF1D-4EFD-8C6F-5AA11D3BB304}"/>
              </a:ext>
            </a:extLst>
          </p:cNvPr>
          <p:cNvSpPr>
            <a:spLocks noGrp="1"/>
          </p:cNvSpPr>
          <p:nvPr>
            <p:ph type="title"/>
          </p:nvPr>
        </p:nvSpPr>
        <p:spPr/>
        <p:txBody>
          <a:bodyPr/>
          <a:lstStyle/>
          <a:p>
            <a:r>
              <a:rPr lang="en-US" dirty="0"/>
              <a:t>Additional Information</a:t>
            </a:r>
          </a:p>
        </p:txBody>
      </p:sp>
      <p:sp>
        <p:nvSpPr>
          <p:cNvPr id="3" name="Content Placeholder 2">
            <a:extLst>
              <a:ext uri="{FF2B5EF4-FFF2-40B4-BE49-F238E27FC236}">
                <a16:creationId xmlns:a16="http://schemas.microsoft.com/office/drawing/2014/main" id="{B96BC50F-ADBC-44CB-AB4A-5BEA15CCBC1A}"/>
              </a:ext>
            </a:extLst>
          </p:cNvPr>
          <p:cNvSpPr>
            <a:spLocks noGrp="1"/>
          </p:cNvSpPr>
          <p:nvPr>
            <p:ph idx="1"/>
          </p:nvPr>
        </p:nvSpPr>
        <p:spPr/>
        <p:txBody>
          <a:bodyPr/>
          <a:lstStyle/>
          <a:p>
            <a:r>
              <a:rPr lang="en-US" dirty="0">
                <a:hlinkClick r:id="rId2"/>
              </a:rPr>
              <a:t>https://www.youtube.com/watch?v=502ILHjX9EE</a:t>
            </a:r>
            <a:endParaRPr lang="en-US" dirty="0"/>
          </a:p>
          <a:p>
            <a:pPr marL="0" indent="0">
              <a:buNone/>
            </a:pPr>
            <a:r>
              <a:rPr lang="en-US" dirty="0"/>
              <a:t>Agile Product Ownership In a Nutshell (Henrik Kniberg)</a:t>
            </a:r>
          </a:p>
          <a:p>
            <a:r>
              <a:rPr lang="en-US" dirty="0">
                <a:hlinkClick r:id="rId3"/>
              </a:rPr>
              <a:t>https://www.youtube.com/watch?v=jffzx7So8N8</a:t>
            </a:r>
            <a:endParaRPr lang="en-US" dirty="0"/>
          </a:p>
          <a:p>
            <a:pPr marL="0" indent="0">
              <a:buNone/>
            </a:pPr>
            <a:r>
              <a:rPr lang="en-US" dirty="0"/>
              <a:t>Product owner roles and responsibilities</a:t>
            </a:r>
          </a:p>
          <a:p>
            <a:pPr marL="0" indent="0">
              <a:buNone/>
            </a:pPr>
            <a:endParaRPr lang="en-US" dirty="0"/>
          </a:p>
        </p:txBody>
      </p:sp>
      <p:sp>
        <p:nvSpPr>
          <p:cNvPr id="4" name="Slide Number Placeholder 3">
            <a:extLst>
              <a:ext uri="{FF2B5EF4-FFF2-40B4-BE49-F238E27FC236}">
                <a16:creationId xmlns:a16="http://schemas.microsoft.com/office/drawing/2014/main" id="{7ABD5279-0B16-42D3-B131-B99D1899131A}"/>
              </a:ext>
            </a:extLst>
          </p:cNvPr>
          <p:cNvSpPr>
            <a:spLocks noGrp="1"/>
          </p:cNvSpPr>
          <p:nvPr>
            <p:ph type="sldNum" sz="quarter" idx="12"/>
          </p:nvPr>
        </p:nvSpPr>
        <p:spPr/>
        <p:txBody>
          <a:bodyPr/>
          <a:lstStyle/>
          <a:p>
            <a:pPr>
              <a:defRPr/>
            </a:pPr>
            <a:fld id="{0B398A58-AE87-4E44-9CD7-9B4C49A70FAD}" type="slidenum">
              <a:rPr lang="en-US" altLang="en-US" smtClean="0"/>
              <a:pPr>
                <a:defRPr/>
              </a:pPr>
              <a:t>25</a:t>
            </a:fld>
            <a:endParaRPr lang="en-US" altLang="en-US" dirty="0"/>
          </a:p>
        </p:txBody>
      </p:sp>
    </p:spTree>
    <p:extLst>
      <p:ext uri="{BB962C8B-B14F-4D97-AF65-F5344CB8AC3E}">
        <p14:creationId xmlns:p14="http://schemas.microsoft.com/office/powerpoint/2010/main" val="396535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8288-7FD2-49B1-A4D5-A3F412DD86C2}"/>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D5FFEE79-DAA9-452C-ABFA-56B89ADE0A00}"/>
              </a:ext>
            </a:extLst>
          </p:cNvPr>
          <p:cNvSpPr>
            <a:spLocks noGrp="1"/>
          </p:cNvSpPr>
          <p:nvPr>
            <p:ph idx="1"/>
          </p:nvPr>
        </p:nvSpPr>
        <p:spPr/>
        <p:txBody>
          <a:bodyPr/>
          <a:lstStyle/>
          <a:p>
            <a:r>
              <a:rPr lang="en-US" dirty="0"/>
              <a:t>The Product Owner is one person, not a committee</a:t>
            </a:r>
          </a:p>
          <a:p>
            <a:r>
              <a:rPr lang="en-US" dirty="0"/>
              <a:t>The Product Owner may represent the desires of a committee in the Product Backlog, but those wanting to change a Product Backlog item’s priority must address the Product Owner</a:t>
            </a:r>
          </a:p>
          <a:p>
            <a:r>
              <a:rPr lang="en-US" dirty="0"/>
              <a:t>For the product owner to succeed, the entire organization must respect his or her decisions. The product owner’s decisions are visible in the content and ordering of the product backlog. </a:t>
            </a:r>
          </a:p>
          <a:p>
            <a:r>
              <a:rPr lang="en-US" dirty="0"/>
              <a:t>No one can force the development team to work from a different set of requirements.</a:t>
            </a:r>
          </a:p>
          <a:p>
            <a:pPr marL="0" indent="0">
              <a:buNone/>
            </a:pPr>
            <a:endParaRPr lang="en-US" dirty="0"/>
          </a:p>
          <a:p>
            <a:pPr marL="0" indent="0">
              <a:buNone/>
            </a:pPr>
            <a:r>
              <a:rPr lang="en-US" dirty="0"/>
              <a:t>-Scrum Guide</a:t>
            </a:r>
          </a:p>
          <a:p>
            <a:pPr marL="0" indent="0">
              <a:buNone/>
            </a:pPr>
            <a:endParaRPr lang="en-US" dirty="0"/>
          </a:p>
        </p:txBody>
      </p:sp>
      <p:sp>
        <p:nvSpPr>
          <p:cNvPr id="4" name="Slide Number Placeholder 3">
            <a:extLst>
              <a:ext uri="{FF2B5EF4-FFF2-40B4-BE49-F238E27FC236}">
                <a16:creationId xmlns:a16="http://schemas.microsoft.com/office/drawing/2014/main" id="{914833DB-DF51-4CF4-8D00-36DDEB3558EC}"/>
              </a:ext>
            </a:extLst>
          </p:cNvPr>
          <p:cNvSpPr>
            <a:spLocks noGrp="1"/>
          </p:cNvSpPr>
          <p:nvPr>
            <p:ph type="sldNum" sz="quarter" idx="12"/>
          </p:nvPr>
        </p:nvSpPr>
        <p:spPr/>
        <p:txBody>
          <a:bodyPr/>
          <a:lstStyle/>
          <a:p>
            <a:pPr>
              <a:defRPr/>
            </a:pPr>
            <a:fld id="{0B398A58-AE87-4E44-9CD7-9B4C49A70FAD}" type="slidenum">
              <a:rPr lang="en-US" altLang="en-US" smtClean="0"/>
              <a:pPr>
                <a:defRPr/>
              </a:pPr>
              <a:t>3</a:t>
            </a:fld>
            <a:endParaRPr lang="en-US" altLang="en-US" dirty="0"/>
          </a:p>
        </p:txBody>
      </p:sp>
    </p:spTree>
    <p:extLst>
      <p:ext uri="{BB962C8B-B14F-4D97-AF65-F5344CB8AC3E}">
        <p14:creationId xmlns:p14="http://schemas.microsoft.com/office/powerpoint/2010/main" val="66288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C68C-0B3A-41FD-9ADB-9246D71B1A11}"/>
              </a:ext>
            </a:extLst>
          </p:cNvPr>
          <p:cNvSpPr>
            <a:spLocks noGrp="1"/>
          </p:cNvSpPr>
          <p:nvPr>
            <p:ph type="title"/>
          </p:nvPr>
        </p:nvSpPr>
        <p:spPr/>
        <p:txBody>
          <a:bodyPr/>
          <a:lstStyle/>
          <a:p>
            <a:r>
              <a:rPr lang="en-US" dirty="0"/>
              <a:t>Product Backlog Management</a:t>
            </a:r>
          </a:p>
        </p:txBody>
      </p:sp>
      <p:sp>
        <p:nvSpPr>
          <p:cNvPr id="3" name="Content Placeholder 2">
            <a:extLst>
              <a:ext uri="{FF2B5EF4-FFF2-40B4-BE49-F238E27FC236}">
                <a16:creationId xmlns:a16="http://schemas.microsoft.com/office/drawing/2014/main" id="{785C3CE4-8F41-41F7-9D05-843FB3631614}"/>
              </a:ext>
            </a:extLst>
          </p:cNvPr>
          <p:cNvSpPr>
            <a:spLocks noGrp="1"/>
          </p:cNvSpPr>
          <p:nvPr>
            <p:ph idx="1"/>
          </p:nvPr>
        </p:nvSpPr>
        <p:spPr/>
        <p:txBody>
          <a:bodyPr/>
          <a:lstStyle/>
          <a:p>
            <a:pPr marL="0" indent="0">
              <a:buNone/>
            </a:pPr>
            <a:r>
              <a:rPr lang="en-US" dirty="0"/>
              <a:t>Product backlog management includes</a:t>
            </a:r>
          </a:p>
          <a:p>
            <a:r>
              <a:rPr lang="en-US" dirty="0"/>
              <a:t>Clearly expressing product backlog items</a:t>
            </a:r>
          </a:p>
          <a:p>
            <a:r>
              <a:rPr lang="en-US" dirty="0"/>
              <a:t>Ordering the items in the product backlog to best achieve goals and missions</a:t>
            </a:r>
          </a:p>
          <a:p>
            <a:r>
              <a:rPr lang="en-US" dirty="0"/>
              <a:t>Optimizing the value of the work the development team performs</a:t>
            </a:r>
          </a:p>
          <a:p>
            <a:r>
              <a:rPr lang="en-US" dirty="0"/>
              <a:t>Ensuring that the product backlog is visible, transparent, and clear to all, and shows what the Scrum Team will work on next</a:t>
            </a:r>
          </a:p>
          <a:p>
            <a:r>
              <a:rPr lang="en-US" dirty="0"/>
              <a:t>Ensuring the development team understands items in the product backlog to the level needed</a:t>
            </a:r>
          </a:p>
          <a:p>
            <a:pPr marL="0" indent="0">
              <a:buNone/>
            </a:pPr>
            <a:endParaRPr lang="en-US" dirty="0"/>
          </a:p>
          <a:p>
            <a:pPr marL="0" indent="0">
              <a:buNone/>
            </a:pPr>
            <a:r>
              <a:rPr lang="en-US" dirty="0"/>
              <a:t>-Scrum Guide</a:t>
            </a:r>
          </a:p>
          <a:p>
            <a:endParaRPr lang="en-US" dirty="0"/>
          </a:p>
        </p:txBody>
      </p:sp>
      <p:sp>
        <p:nvSpPr>
          <p:cNvPr id="4" name="Slide Number Placeholder 3">
            <a:extLst>
              <a:ext uri="{FF2B5EF4-FFF2-40B4-BE49-F238E27FC236}">
                <a16:creationId xmlns:a16="http://schemas.microsoft.com/office/drawing/2014/main" id="{FEA84807-31C4-4659-9611-8F103829E52A}"/>
              </a:ext>
            </a:extLst>
          </p:cNvPr>
          <p:cNvSpPr>
            <a:spLocks noGrp="1"/>
          </p:cNvSpPr>
          <p:nvPr>
            <p:ph type="sldNum" sz="quarter" idx="12"/>
          </p:nvPr>
        </p:nvSpPr>
        <p:spPr/>
        <p:txBody>
          <a:bodyPr/>
          <a:lstStyle/>
          <a:p>
            <a:pPr>
              <a:defRPr/>
            </a:pPr>
            <a:fld id="{0B398A58-AE87-4E44-9CD7-9B4C49A70FAD}" type="slidenum">
              <a:rPr lang="en-US" altLang="en-US" smtClean="0"/>
              <a:pPr>
                <a:defRPr/>
              </a:pPr>
              <a:t>4</a:t>
            </a:fld>
            <a:endParaRPr lang="en-US" altLang="en-US" dirty="0"/>
          </a:p>
        </p:txBody>
      </p:sp>
    </p:spTree>
    <p:extLst>
      <p:ext uri="{BB962C8B-B14F-4D97-AF65-F5344CB8AC3E}">
        <p14:creationId xmlns:p14="http://schemas.microsoft.com/office/powerpoint/2010/main" val="223367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8288-7FD2-49B1-A4D5-A3F412DD86C2}"/>
              </a:ext>
            </a:extLst>
          </p:cNvPr>
          <p:cNvSpPr>
            <a:spLocks noGrp="1"/>
          </p:cNvSpPr>
          <p:nvPr>
            <p:ph type="title"/>
          </p:nvPr>
        </p:nvSpPr>
        <p:spPr/>
        <p:txBody>
          <a:bodyPr/>
          <a:lstStyle/>
          <a:p>
            <a:r>
              <a:rPr lang="en-US" dirty="0"/>
              <a:t>Product Owner as Voice of the Customer</a:t>
            </a:r>
          </a:p>
        </p:txBody>
      </p:sp>
      <p:sp>
        <p:nvSpPr>
          <p:cNvPr id="3" name="Content Placeholder 2">
            <a:extLst>
              <a:ext uri="{FF2B5EF4-FFF2-40B4-BE49-F238E27FC236}">
                <a16:creationId xmlns:a16="http://schemas.microsoft.com/office/drawing/2014/main" id="{D5FFEE79-DAA9-452C-ABFA-56B89ADE0A00}"/>
              </a:ext>
            </a:extLst>
          </p:cNvPr>
          <p:cNvSpPr>
            <a:spLocks noGrp="1"/>
          </p:cNvSpPr>
          <p:nvPr>
            <p:ph idx="1"/>
          </p:nvPr>
        </p:nvSpPr>
        <p:spPr/>
        <p:txBody>
          <a:bodyPr/>
          <a:lstStyle/>
          <a:p>
            <a:r>
              <a:rPr lang="en-US" dirty="0"/>
              <a:t>The Product Owner is the voice of the customer and must understand the needs and priorities of the organizational stakeholders</a:t>
            </a:r>
          </a:p>
          <a:p>
            <a:pPr lvl="1"/>
            <a:r>
              <a:rPr lang="en-US" dirty="0"/>
              <a:t>The Product Owner must understand the market and customers the product will be targeting</a:t>
            </a:r>
          </a:p>
          <a:p>
            <a:r>
              <a:rPr lang="en-US" dirty="0"/>
              <a:t>The Product Owner is a subject matter expert for the area the system is built for</a:t>
            </a:r>
          </a:p>
          <a:p>
            <a:pPr lvl="1"/>
            <a:r>
              <a:rPr lang="en-US" dirty="0"/>
              <a:t>The Product Owner needs to be a domain expert. For example, if a product is being built for health insurance the Product Owner must understand the health insurance domain</a:t>
            </a:r>
          </a:p>
          <a:p>
            <a:endParaRPr lang="en-US" dirty="0"/>
          </a:p>
        </p:txBody>
      </p:sp>
      <p:sp>
        <p:nvSpPr>
          <p:cNvPr id="4" name="Slide Number Placeholder 3">
            <a:extLst>
              <a:ext uri="{FF2B5EF4-FFF2-40B4-BE49-F238E27FC236}">
                <a16:creationId xmlns:a16="http://schemas.microsoft.com/office/drawing/2014/main" id="{914833DB-DF51-4CF4-8D00-36DDEB3558EC}"/>
              </a:ext>
            </a:extLst>
          </p:cNvPr>
          <p:cNvSpPr>
            <a:spLocks noGrp="1"/>
          </p:cNvSpPr>
          <p:nvPr>
            <p:ph type="sldNum" sz="quarter" idx="12"/>
          </p:nvPr>
        </p:nvSpPr>
        <p:spPr/>
        <p:txBody>
          <a:bodyPr/>
          <a:lstStyle/>
          <a:p>
            <a:pPr>
              <a:defRPr/>
            </a:pPr>
            <a:fld id="{0B398A58-AE87-4E44-9CD7-9B4C49A70FAD}" type="slidenum">
              <a:rPr lang="en-US" altLang="en-US" smtClean="0"/>
              <a:pPr>
                <a:defRPr/>
              </a:pPr>
              <a:t>5</a:t>
            </a:fld>
            <a:endParaRPr lang="en-US" altLang="en-US" dirty="0"/>
          </a:p>
        </p:txBody>
      </p:sp>
    </p:spTree>
    <p:extLst>
      <p:ext uri="{BB962C8B-B14F-4D97-AF65-F5344CB8AC3E}">
        <p14:creationId xmlns:p14="http://schemas.microsoft.com/office/powerpoint/2010/main" val="120511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49F5-3F79-45F9-96D7-67FAA75468AA}"/>
              </a:ext>
            </a:extLst>
          </p:cNvPr>
          <p:cNvSpPr>
            <a:spLocks noGrp="1"/>
          </p:cNvSpPr>
          <p:nvPr>
            <p:ph type="title"/>
          </p:nvPr>
        </p:nvSpPr>
        <p:spPr/>
        <p:txBody>
          <a:bodyPr/>
          <a:lstStyle/>
          <a:p>
            <a:r>
              <a:rPr lang="en-US" dirty="0"/>
              <a:t>Product Owner Duties </a:t>
            </a:r>
          </a:p>
        </p:txBody>
      </p:sp>
      <p:sp>
        <p:nvSpPr>
          <p:cNvPr id="4" name="Slide Number Placeholder 3">
            <a:extLst>
              <a:ext uri="{FF2B5EF4-FFF2-40B4-BE49-F238E27FC236}">
                <a16:creationId xmlns:a16="http://schemas.microsoft.com/office/drawing/2014/main" id="{41F5A67B-14AD-4251-B617-D4F89AAC7AD4}"/>
              </a:ext>
            </a:extLst>
          </p:cNvPr>
          <p:cNvSpPr>
            <a:spLocks noGrp="1"/>
          </p:cNvSpPr>
          <p:nvPr>
            <p:ph type="sldNum" sz="quarter" idx="12"/>
          </p:nvPr>
        </p:nvSpPr>
        <p:spPr/>
        <p:txBody>
          <a:bodyPr/>
          <a:lstStyle/>
          <a:p>
            <a:pPr>
              <a:defRPr/>
            </a:pPr>
            <a:fld id="{0B398A58-AE87-4E44-9CD7-9B4C49A70FAD}" type="slidenum">
              <a:rPr lang="en-US" altLang="en-US" smtClean="0"/>
              <a:pPr>
                <a:defRPr/>
              </a:pPr>
              <a:t>6</a:t>
            </a:fld>
            <a:endParaRPr lang="en-US" altLang="en-US" dirty="0"/>
          </a:p>
        </p:txBody>
      </p:sp>
      <p:pic>
        <p:nvPicPr>
          <p:cNvPr id="5" name="Content Placeholder 4" descr="Related image">
            <a:extLst>
              <a:ext uri="{FF2B5EF4-FFF2-40B4-BE49-F238E27FC236}">
                <a16:creationId xmlns:a16="http://schemas.microsoft.com/office/drawing/2014/main" id="{5A4CFC09-7655-4CC2-AF08-01683C0D34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8187" y="1086679"/>
            <a:ext cx="5933813" cy="42709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D09540-D41A-4B98-84EB-E11826BA1F61}"/>
              </a:ext>
            </a:extLst>
          </p:cNvPr>
          <p:cNvSpPr txBox="1"/>
          <p:nvPr/>
        </p:nvSpPr>
        <p:spPr>
          <a:xfrm>
            <a:off x="664358" y="1221668"/>
            <a:ext cx="5596404" cy="2308324"/>
          </a:xfrm>
          <a:prstGeom prst="rect">
            <a:avLst/>
          </a:prstGeom>
          <a:noFill/>
        </p:spPr>
        <p:txBody>
          <a:bodyPr wrap="none" rtlCol="0">
            <a:spAutoFit/>
          </a:bodyPr>
          <a:lstStyle/>
          <a:p>
            <a:r>
              <a:rPr lang="en-US" dirty="0">
                <a:hlinkClick r:id="rId3"/>
              </a:rPr>
              <a:t>https://www.youtube.com/watch?v=PJwEKldQ-gU</a:t>
            </a:r>
            <a:endParaRPr lang="en-US" dirty="0"/>
          </a:p>
          <a:p>
            <a:r>
              <a:rPr lang="en-US" dirty="0"/>
              <a:t>Length: 6 mins</a:t>
            </a:r>
          </a:p>
          <a:p>
            <a:endParaRPr lang="en-US" dirty="0"/>
          </a:p>
          <a:p>
            <a:r>
              <a:rPr lang="en-US" dirty="0"/>
              <a:t>After video tell me which of the product owner duties </a:t>
            </a:r>
          </a:p>
          <a:p>
            <a:r>
              <a:rPr lang="en-US" dirty="0"/>
              <a:t>you think is the most important</a:t>
            </a:r>
          </a:p>
          <a:p>
            <a:endParaRPr lang="en-US" dirty="0"/>
          </a:p>
          <a:p>
            <a:r>
              <a:rPr lang="en-US" dirty="0"/>
              <a:t>Any experience on a team without a knowledgeable, </a:t>
            </a:r>
          </a:p>
          <a:p>
            <a:r>
              <a:rPr lang="en-US" dirty="0"/>
              <a:t>Empowered, and engaged product owner?</a:t>
            </a:r>
          </a:p>
        </p:txBody>
      </p:sp>
    </p:spTree>
    <p:extLst>
      <p:ext uri="{BB962C8B-B14F-4D97-AF65-F5344CB8AC3E}">
        <p14:creationId xmlns:p14="http://schemas.microsoft.com/office/powerpoint/2010/main" val="193400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B7DA-A214-45CE-9ABA-BB93D0C4F034}"/>
              </a:ext>
            </a:extLst>
          </p:cNvPr>
          <p:cNvSpPr>
            <a:spLocks noGrp="1"/>
          </p:cNvSpPr>
          <p:nvPr>
            <p:ph type="title"/>
          </p:nvPr>
        </p:nvSpPr>
        <p:spPr/>
        <p:txBody>
          <a:bodyPr/>
          <a:lstStyle/>
          <a:p>
            <a:r>
              <a:rPr lang="en-US" dirty="0"/>
              <a:t>Product Leadership</a:t>
            </a:r>
          </a:p>
        </p:txBody>
      </p:sp>
      <p:sp>
        <p:nvSpPr>
          <p:cNvPr id="3" name="Content Placeholder 2">
            <a:extLst>
              <a:ext uri="{FF2B5EF4-FFF2-40B4-BE49-F238E27FC236}">
                <a16:creationId xmlns:a16="http://schemas.microsoft.com/office/drawing/2014/main" id="{2DB114F1-56A2-4F6B-99AA-83B18721102D}"/>
              </a:ext>
            </a:extLst>
          </p:cNvPr>
          <p:cNvSpPr>
            <a:spLocks noGrp="1"/>
          </p:cNvSpPr>
          <p:nvPr>
            <p:ph idx="1"/>
          </p:nvPr>
        </p:nvSpPr>
        <p:spPr/>
        <p:txBody>
          <a:bodyPr/>
          <a:lstStyle/>
          <a:p>
            <a:pPr marL="0" indent="0">
              <a:buNone/>
            </a:pPr>
            <a:r>
              <a:rPr lang="en-US" dirty="0"/>
              <a:t>The product owner provides the following product leadership:</a:t>
            </a:r>
          </a:p>
          <a:p>
            <a:r>
              <a:rPr lang="en-US" dirty="0"/>
              <a:t>Vision- lead the product and guide the development effort by providing an inspiring vision</a:t>
            </a:r>
          </a:p>
          <a:p>
            <a:r>
              <a:rPr lang="en-US" dirty="0"/>
              <a:t>Product strategy and roadmap – provide a validated product strategy that clearly communicates the product’s value proposition, target group, stand-out features, and business goals along with an actionable product roadmap that details the strategy and states how the product is likely to evolve</a:t>
            </a:r>
          </a:p>
          <a:p>
            <a:r>
              <a:rPr lang="en-US" dirty="0"/>
              <a:t>Product backlog prioritization – captures the functionality required</a:t>
            </a:r>
          </a:p>
          <a:p>
            <a:r>
              <a:rPr lang="en-US" dirty="0"/>
              <a:t>Stakeholder management – engaging the stakeholders in the right way by inviting them to product strategy and roadmap workshops along with sprint review meetings.</a:t>
            </a:r>
          </a:p>
        </p:txBody>
      </p:sp>
      <p:sp>
        <p:nvSpPr>
          <p:cNvPr id="4" name="Slide Number Placeholder 3">
            <a:extLst>
              <a:ext uri="{FF2B5EF4-FFF2-40B4-BE49-F238E27FC236}">
                <a16:creationId xmlns:a16="http://schemas.microsoft.com/office/drawing/2014/main" id="{84A4ED4F-245B-40AF-AFC2-8E9921F8BE8B}"/>
              </a:ext>
            </a:extLst>
          </p:cNvPr>
          <p:cNvSpPr>
            <a:spLocks noGrp="1"/>
          </p:cNvSpPr>
          <p:nvPr>
            <p:ph type="sldNum" sz="quarter" idx="12"/>
          </p:nvPr>
        </p:nvSpPr>
        <p:spPr/>
        <p:txBody>
          <a:bodyPr/>
          <a:lstStyle/>
          <a:p>
            <a:pPr>
              <a:defRPr/>
            </a:pPr>
            <a:fld id="{0B398A58-AE87-4E44-9CD7-9B4C49A70FAD}" type="slidenum">
              <a:rPr lang="en-US" altLang="en-US" smtClean="0"/>
              <a:pPr>
                <a:defRPr/>
              </a:pPr>
              <a:t>7</a:t>
            </a:fld>
            <a:endParaRPr lang="en-US" altLang="en-US" dirty="0"/>
          </a:p>
        </p:txBody>
      </p:sp>
    </p:spTree>
    <p:extLst>
      <p:ext uri="{BB962C8B-B14F-4D97-AF65-F5344CB8AC3E}">
        <p14:creationId xmlns:p14="http://schemas.microsoft.com/office/powerpoint/2010/main" val="23472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8CD3-B621-48DC-AC7D-36C3C03AEEC2}"/>
              </a:ext>
            </a:extLst>
          </p:cNvPr>
          <p:cNvSpPr>
            <a:spLocks noGrp="1"/>
          </p:cNvSpPr>
          <p:nvPr>
            <p:ph type="title"/>
          </p:nvPr>
        </p:nvSpPr>
        <p:spPr/>
        <p:txBody>
          <a:bodyPr/>
          <a:lstStyle/>
          <a:p>
            <a:r>
              <a:rPr lang="en-US" dirty="0"/>
              <a:t>Avoid these leadership styles</a:t>
            </a:r>
          </a:p>
        </p:txBody>
      </p:sp>
      <p:sp>
        <p:nvSpPr>
          <p:cNvPr id="3" name="Content Placeholder 2">
            <a:extLst>
              <a:ext uri="{FF2B5EF4-FFF2-40B4-BE49-F238E27FC236}">
                <a16:creationId xmlns:a16="http://schemas.microsoft.com/office/drawing/2014/main" id="{AC36A3D5-FE1C-4BEA-9B58-F7EC4B22493A}"/>
              </a:ext>
            </a:extLst>
          </p:cNvPr>
          <p:cNvSpPr>
            <a:spLocks noGrp="1"/>
          </p:cNvSpPr>
          <p:nvPr>
            <p:ph idx="1"/>
          </p:nvPr>
        </p:nvSpPr>
        <p:spPr/>
        <p:txBody>
          <a:bodyPr/>
          <a:lstStyle/>
          <a:p>
            <a:r>
              <a:rPr lang="en-US" dirty="0"/>
              <a:t>Feature Broker</a:t>
            </a:r>
          </a:p>
          <a:p>
            <a:pPr lvl="1"/>
            <a:r>
              <a:rPr lang="en-US" dirty="0"/>
              <a:t>A product person that relies on others, the stakeholders, development team, management team, users, or customer to come up with ideas and make product decisions</a:t>
            </a:r>
          </a:p>
          <a:p>
            <a:pPr lvl="1"/>
            <a:r>
              <a:rPr lang="en-US" dirty="0"/>
              <a:t>This leadership style mediates between different parties and tries to broker a deal</a:t>
            </a:r>
          </a:p>
          <a:p>
            <a:r>
              <a:rPr lang="en-US" dirty="0"/>
              <a:t>Product Dictator (coercive leader)</a:t>
            </a:r>
          </a:p>
          <a:p>
            <a:pPr lvl="1"/>
            <a:r>
              <a:rPr lang="en-US" dirty="0"/>
              <a:t>A person that assumes he or she knows best what needs to be done</a:t>
            </a:r>
          </a:p>
          <a:p>
            <a:pPr lvl="1"/>
            <a:r>
              <a:rPr lang="en-US" dirty="0"/>
              <a:t>The person makes the product decisions and expects others to support them</a:t>
            </a:r>
          </a:p>
        </p:txBody>
      </p:sp>
      <p:sp>
        <p:nvSpPr>
          <p:cNvPr id="4" name="Slide Number Placeholder 3">
            <a:extLst>
              <a:ext uri="{FF2B5EF4-FFF2-40B4-BE49-F238E27FC236}">
                <a16:creationId xmlns:a16="http://schemas.microsoft.com/office/drawing/2014/main" id="{08D46904-52F2-427D-913A-11E5B9606F14}"/>
              </a:ext>
            </a:extLst>
          </p:cNvPr>
          <p:cNvSpPr>
            <a:spLocks noGrp="1"/>
          </p:cNvSpPr>
          <p:nvPr>
            <p:ph type="sldNum" sz="quarter" idx="12"/>
          </p:nvPr>
        </p:nvSpPr>
        <p:spPr/>
        <p:txBody>
          <a:bodyPr/>
          <a:lstStyle/>
          <a:p>
            <a:pPr>
              <a:defRPr/>
            </a:pPr>
            <a:fld id="{0B398A58-AE87-4E44-9CD7-9B4C49A70FAD}" type="slidenum">
              <a:rPr lang="en-US" altLang="en-US" smtClean="0"/>
              <a:pPr>
                <a:defRPr/>
              </a:pPr>
              <a:t>8</a:t>
            </a:fld>
            <a:endParaRPr lang="en-US" altLang="en-US" dirty="0"/>
          </a:p>
        </p:txBody>
      </p:sp>
    </p:spTree>
    <p:extLst>
      <p:ext uri="{BB962C8B-B14F-4D97-AF65-F5344CB8AC3E}">
        <p14:creationId xmlns:p14="http://schemas.microsoft.com/office/powerpoint/2010/main" val="294262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A988-1F4B-4044-9DED-12ADDFDA72D2}"/>
              </a:ext>
            </a:extLst>
          </p:cNvPr>
          <p:cNvSpPr>
            <a:spLocks noGrp="1"/>
          </p:cNvSpPr>
          <p:nvPr>
            <p:ph type="title"/>
          </p:nvPr>
        </p:nvSpPr>
        <p:spPr/>
        <p:txBody>
          <a:bodyPr/>
          <a:lstStyle/>
          <a:p>
            <a:r>
              <a:rPr lang="en-US" dirty="0"/>
              <a:t>T Shaped Product Manager</a:t>
            </a:r>
          </a:p>
        </p:txBody>
      </p:sp>
      <p:sp>
        <p:nvSpPr>
          <p:cNvPr id="3" name="Content Placeholder 2">
            <a:extLst>
              <a:ext uri="{FF2B5EF4-FFF2-40B4-BE49-F238E27FC236}">
                <a16:creationId xmlns:a16="http://schemas.microsoft.com/office/drawing/2014/main" id="{917277B2-B32E-4979-84A3-30546F0DBC3F}"/>
              </a:ext>
            </a:extLst>
          </p:cNvPr>
          <p:cNvSpPr>
            <a:spLocks noGrp="1"/>
          </p:cNvSpPr>
          <p:nvPr>
            <p:ph idx="1"/>
          </p:nvPr>
        </p:nvSpPr>
        <p:spPr/>
        <p:txBody>
          <a:bodyPr/>
          <a:lstStyle/>
          <a:p>
            <a:r>
              <a:rPr lang="en-US" dirty="0"/>
              <a:t>Product Owners require two skill sets: product-specific and generic ones</a:t>
            </a:r>
          </a:p>
          <a:p>
            <a:r>
              <a:rPr lang="en-US" dirty="0"/>
              <a:t>Product specific capabilities are limited to a single product or product portfolio</a:t>
            </a:r>
          </a:p>
          <a:p>
            <a:pPr lvl="1"/>
            <a:r>
              <a:rPr lang="en-US" dirty="0"/>
              <a:t>Deep understanding of the users with their needs, the competition, and the market trends</a:t>
            </a:r>
          </a:p>
          <a:p>
            <a:pPr lvl="1"/>
            <a:r>
              <a:rPr lang="en-US" dirty="0"/>
              <a:t>An intimate knowledge of the product itself including the value proposition, key features, user journeys, business goals, and KPIs</a:t>
            </a:r>
          </a:p>
          <a:p>
            <a:pPr lvl="1"/>
            <a:r>
              <a:rPr lang="en-US" dirty="0"/>
              <a:t>Insight into how the company works and how things get done. What the company goals are, which processes are used, and who the decision makers and influencers are.</a:t>
            </a:r>
          </a:p>
          <a:p>
            <a:r>
              <a:rPr lang="en-US" dirty="0"/>
              <a:t>Generic, transferable product management capabilities are also required</a:t>
            </a:r>
          </a:p>
          <a:p>
            <a:pPr lvl="1"/>
            <a:r>
              <a:rPr lang="en-US" dirty="0"/>
              <a:t>Effectively capturing the product’s value proposition, segmenting the market, validating product strategy assumptions, selecting the right KPIs, prioritizing the product backlog, and analyzing user feedback and data.</a:t>
            </a:r>
          </a:p>
        </p:txBody>
      </p:sp>
      <p:sp>
        <p:nvSpPr>
          <p:cNvPr id="4" name="Slide Number Placeholder 3">
            <a:extLst>
              <a:ext uri="{FF2B5EF4-FFF2-40B4-BE49-F238E27FC236}">
                <a16:creationId xmlns:a16="http://schemas.microsoft.com/office/drawing/2014/main" id="{8B636AAC-CFCE-44F8-BC9B-20A5BE5DD1C6}"/>
              </a:ext>
            </a:extLst>
          </p:cNvPr>
          <p:cNvSpPr>
            <a:spLocks noGrp="1"/>
          </p:cNvSpPr>
          <p:nvPr>
            <p:ph type="sldNum" sz="quarter" idx="12"/>
          </p:nvPr>
        </p:nvSpPr>
        <p:spPr/>
        <p:txBody>
          <a:bodyPr/>
          <a:lstStyle/>
          <a:p>
            <a:pPr>
              <a:defRPr/>
            </a:pPr>
            <a:fld id="{0B398A58-AE87-4E44-9CD7-9B4C49A70FAD}" type="slidenum">
              <a:rPr lang="en-US" altLang="en-US" smtClean="0"/>
              <a:pPr>
                <a:defRPr/>
              </a:pPr>
              <a:t>9</a:t>
            </a:fld>
            <a:endParaRPr lang="en-US" altLang="en-US" dirty="0"/>
          </a:p>
        </p:txBody>
      </p:sp>
    </p:spTree>
    <p:extLst>
      <p:ext uri="{BB962C8B-B14F-4D97-AF65-F5344CB8AC3E}">
        <p14:creationId xmlns:p14="http://schemas.microsoft.com/office/powerpoint/2010/main" val="261107068"/>
      </p:ext>
    </p:extLst>
  </p:cSld>
  <p:clrMapOvr>
    <a:masterClrMapping/>
  </p:clrMapOvr>
</p:sld>
</file>

<file path=ppt/theme/theme1.xml><?xml version="1.0" encoding="utf-8"?>
<a:theme xmlns:a="http://schemas.openxmlformats.org/drawingml/2006/main" name="EII Slide Template">
  <a:themeElements>
    <a:clrScheme name="">
      <a:dk1>
        <a:srgbClr val="000000"/>
      </a:dk1>
      <a:lt1>
        <a:srgbClr val="FFFFFF"/>
      </a:lt1>
      <a:dk2>
        <a:srgbClr val="003366"/>
      </a:dk2>
      <a:lt2>
        <a:srgbClr val="EAEAEA"/>
      </a:lt2>
      <a:accent1>
        <a:srgbClr val="FFFFFF"/>
      </a:accent1>
      <a:accent2>
        <a:srgbClr val="FFFFFF"/>
      </a:accent2>
      <a:accent3>
        <a:srgbClr val="FFFFFF"/>
      </a:accent3>
      <a:accent4>
        <a:srgbClr val="000000"/>
      </a:accent4>
      <a:accent5>
        <a:srgbClr val="FFFFFF"/>
      </a:accent5>
      <a:accent6>
        <a:srgbClr val="E7E7E7"/>
      </a:accent6>
      <a:hlink>
        <a:srgbClr val="003399"/>
      </a:hlink>
      <a:folHlink>
        <a:srgbClr val="003366"/>
      </a:folHlink>
    </a:clrScheme>
    <a:fontScheme name="EII Slid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II Slide 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EII Slide 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EII Slide 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EII Slide 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EII Slide Template 5">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A50021"/>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2532</Words>
  <Application>Microsoft Office PowerPoint</Application>
  <PresentationFormat>Widescreen</PresentationFormat>
  <Paragraphs>215</Paragraphs>
  <Slides>25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Verdana</vt:lpstr>
      <vt:lpstr>Wingdings</vt:lpstr>
      <vt:lpstr>EII Slide Template</vt:lpstr>
      <vt:lpstr>CorelDRAW</vt:lpstr>
      <vt:lpstr>Product Owner Role</vt:lpstr>
      <vt:lpstr>What is a product owner?</vt:lpstr>
      <vt:lpstr>Product Owner</vt:lpstr>
      <vt:lpstr>Product Backlog Management</vt:lpstr>
      <vt:lpstr>Product Owner as Voice of the Customer</vt:lpstr>
      <vt:lpstr>Product Owner Duties </vt:lpstr>
      <vt:lpstr>Product Leadership</vt:lpstr>
      <vt:lpstr>Avoid these leadership styles</vt:lpstr>
      <vt:lpstr>T Shaped Product Manager</vt:lpstr>
      <vt:lpstr>Leadership, Strategic, and Tactical (Horizontal Skills)</vt:lpstr>
      <vt:lpstr>Vertical Skills</vt:lpstr>
      <vt:lpstr>Most Important Characteristics and Skills</vt:lpstr>
      <vt:lpstr>Not Responsible For</vt:lpstr>
      <vt:lpstr>Why do you need a product owner?</vt:lpstr>
      <vt:lpstr>Product Owner during the sprint</vt:lpstr>
      <vt:lpstr>Product Owner during the sprint</vt:lpstr>
      <vt:lpstr>Product Owner during the sprint</vt:lpstr>
      <vt:lpstr>Product Owner during the sprint review</vt:lpstr>
      <vt:lpstr>Product Owner during the sprint review</vt:lpstr>
      <vt:lpstr>Product Owner during the sprint review</vt:lpstr>
      <vt:lpstr>Product Owner during the sprint review</vt:lpstr>
      <vt:lpstr>Product Owner Anti-Patterns</vt:lpstr>
      <vt:lpstr>Product Owner Anti-Patterns</vt:lpstr>
      <vt:lpstr>Product Backlog Grooming</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Mayuri Singh</dc:creator>
  <cp:lastModifiedBy>Brian Myers</cp:lastModifiedBy>
  <cp:revision>134</cp:revision>
  <dcterms:created xsi:type="dcterms:W3CDTF">2018-07-16T17:30:33Z</dcterms:created>
  <dcterms:modified xsi:type="dcterms:W3CDTF">2021-01-25T23:22:45Z</dcterms:modified>
</cp:coreProperties>
</file>