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99" r:id="rId3"/>
    <p:sldId id="301" r:id="rId4"/>
    <p:sldId id="292" r:id="rId5"/>
    <p:sldId id="294" r:id="rId6"/>
    <p:sldId id="288" r:id="rId7"/>
    <p:sldId id="300" r:id="rId8"/>
    <p:sldId id="282" r:id="rId9"/>
    <p:sldId id="302" r:id="rId10"/>
    <p:sldId id="289" r:id="rId11"/>
    <p:sldId id="290" r:id="rId12"/>
    <p:sldId id="291" r:id="rId13"/>
    <p:sldId id="306" r:id="rId14"/>
    <p:sldId id="307" r:id="rId15"/>
    <p:sldId id="303" r:id="rId16"/>
    <p:sldId id="30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0A3B87-9A18-4916-B353-E91300BB014B}" v="1" dt="2021-02-01T23:00:00.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Myers" userId="a0e04a760f2466df" providerId="LiveId" clId="{420A3B87-9A18-4916-B353-E91300BB014B}"/>
    <pc:docChg chg="custSel delSld modSld">
      <pc:chgData name="Brian Myers" userId="a0e04a760f2466df" providerId="LiveId" clId="{420A3B87-9A18-4916-B353-E91300BB014B}" dt="2021-02-01T23:00:57.817" v="84" actId="20577"/>
      <pc:docMkLst>
        <pc:docMk/>
      </pc:docMkLst>
      <pc:sldChg chg="modSp mod">
        <pc:chgData name="Brian Myers" userId="a0e04a760f2466df" providerId="LiveId" clId="{420A3B87-9A18-4916-B353-E91300BB014B}" dt="2021-02-01T23:00:57.817" v="84" actId="20577"/>
        <pc:sldMkLst>
          <pc:docMk/>
          <pc:sldMk cId="3740077358" sldId="303"/>
        </pc:sldMkLst>
        <pc:spChg chg="mod">
          <ac:chgData name="Brian Myers" userId="a0e04a760f2466df" providerId="LiveId" clId="{420A3B87-9A18-4916-B353-E91300BB014B}" dt="2021-02-01T23:00:57.817" v="84" actId="20577"/>
          <ac:spMkLst>
            <pc:docMk/>
            <pc:sldMk cId="3740077358" sldId="303"/>
            <ac:spMk id="2" creationId="{5466353B-7C94-41A0-AE2F-CB1FB7BA475F}"/>
          </ac:spMkLst>
        </pc:spChg>
        <pc:spChg chg="mod">
          <ac:chgData name="Brian Myers" userId="a0e04a760f2466df" providerId="LiveId" clId="{420A3B87-9A18-4916-B353-E91300BB014B}" dt="2021-02-01T23:00:38.883" v="59" actId="3626"/>
          <ac:spMkLst>
            <pc:docMk/>
            <pc:sldMk cId="3740077358" sldId="303"/>
            <ac:spMk id="3" creationId="{1BDB9F87-3B19-432B-99C3-0D24D3F49663}"/>
          </ac:spMkLst>
        </pc:spChg>
      </pc:sldChg>
      <pc:sldChg chg="del">
        <pc:chgData name="Brian Myers" userId="a0e04a760f2466df" providerId="LiveId" clId="{420A3B87-9A18-4916-B353-E91300BB014B}" dt="2021-02-01T23:00:47.723" v="60" actId="2696"/>
        <pc:sldMkLst>
          <pc:docMk/>
          <pc:sldMk cId="1911060041" sldId="3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611AF-977B-40C0-B7AC-F76337E7F7CB}" type="datetimeFigureOut">
              <a:rPr lang="en-US" smtClean="0"/>
              <a:t>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478A37-8C4B-44F6-9C4A-E14C4C667CB3}" type="slidenum">
              <a:rPr lang="en-US" smtClean="0"/>
              <a:t>‹#›</a:t>
            </a:fld>
            <a:endParaRPr lang="en-US"/>
          </a:p>
        </p:txBody>
      </p:sp>
    </p:spTree>
    <p:extLst>
      <p:ext uri="{BB962C8B-B14F-4D97-AF65-F5344CB8AC3E}">
        <p14:creationId xmlns:p14="http://schemas.microsoft.com/office/powerpoint/2010/main" val="1052920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6"/>
          <p:cNvSpPr>
            <a:spLocks noChangeArrowheads="1"/>
          </p:cNvSpPr>
          <p:nvPr/>
        </p:nvSpPr>
        <p:spPr bwMode="auto">
          <a:xfrm>
            <a:off x="4673602" y="2743200"/>
            <a:ext cx="6523567"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defRPr/>
            </a:pPr>
            <a:endParaRPr kumimoji="1" lang="en-US" altLang="en-US" sz="1800" dirty="0"/>
          </a:p>
        </p:txBody>
      </p:sp>
      <p:graphicFrame>
        <p:nvGraphicFramePr>
          <p:cNvPr id="5" name="Object 72"/>
          <p:cNvGraphicFramePr>
            <a:graphicFrameLocks noChangeAspect="1"/>
          </p:cNvGraphicFramePr>
          <p:nvPr userDrawn="1"/>
        </p:nvGraphicFramePr>
        <p:xfrm>
          <a:off x="-33867" y="-38100"/>
          <a:ext cx="12293600" cy="1016000"/>
        </p:xfrm>
        <a:graphic>
          <a:graphicData uri="http://schemas.openxmlformats.org/presentationml/2006/ole">
            <mc:AlternateContent xmlns:mc="http://schemas.openxmlformats.org/markup-compatibility/2006">
              <mc:Choice xmlns:v="urn:schemas-microsoft-com:vml" Requires="v">
                <p:oleObj name="CorelDRAW" r:id="rId2" imgW="10182225" imgH="1228725" progId="CorelDRAW.Graphic.9">
                  <p:embed/>
                </p:oleObj>
              </mc:Choice>
              <mc:Fallback>
                <p:oleObj name="CorelDRAW" r:id="rId2" imgW="10182225" imgH="1228725" progId="CorelDRAW.Graphic.9">
                  <p:embed/>
                  <p:pic>
                    <p:nvPicPr>
                      <p:cNvPr id="5" name="Object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67" y="-38100"/>
                        <a:ext cx="12293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75"/>
          <p:cNvSpPr>
            <a:spLocks noChangeArrowheads="1"/>
          </p:cNvSpPr>
          <p:nvPr userDrawn="1"/>
        </p:nvSpPr>
        <p:spPr bwMode="auto">
          <a:xfrm>
            <a:off x="4673602" y="5054600"/>
            <a:ext cx="6523567"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defRPr/>
            </a:pPr>
            <a:endParaRPr kumimoji="1" lang="en-US" altLang="en-US" sz="1800" dirty="0"/>
          </a:p>
        </p:txBody>
      </p:sp>
      <p:pic>
        <p:nvPicPr>
          <p:cNvPr id="7"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6569" y="6019803"/>
            <a:ext cx="3382433"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8675" name="Rectangle 67"/>
          <p:cNvSpPr>
            <a:spLocks noGrp="1" noChangeArrowheads="1"/>
          </p:cNvSpPr>
          <p:nvPr>
            <p:ph type="ctrTitle" sz="quarter"/>
          </p:nvPr>
        </p:nvSpPr>
        <p:spPr>
          <a:xfrm>
            <a:off x="1117600" y="1952538"/>
            <a:ext cx="10160000" cy="600164"/>
          </a:xfrm>
        </p:spPr>
        <p:txBody>
          <a:bodyPr/>
          <a:lstStyle>
            <a:lvl1pPr>
              <a:defRPr b="1">
                <a:solidFill>
                  <a:schemeClr val="tx2"/>
                </a:solidFill>
              </a:defRPr>
            </a:lvl1pPr>
          </a:lstStyle>
          <a:p>
            <a:r>
              <a:rPr lang="en-US"/>
              <a:t>Click to edit Master title style</a:t>
            </a:r>
          </a:p>
        </p:txBody>
      </p:sp>
      <p:sp>
        <p:nvSpPr>
          <p:cNvPr id="708676" name="Rectangle 68"/>
          <p:cNvSpPr>
            <a:spLocks noGrp="1" noChangeArrowheads="1"/>
          </p:cNvSpPr>
          <p:nvPr>
            <p:ph type="subTitle" sz="quarter" idx="1"/>
          </p:nvPr>
        </p:nvSpPr>
        <p:spPr>
          <a:xfrm>
            <a:off x="5361517" y="2974978"/>
            <a:ext cx="5916083" cy="2054225"/>
          </a:xfrm>
        </p:spPr>
        <p:txBody>
          <a:bodyPr/>
          <a:lstStyle>
            <a:lvl1pPr marL="0" indent="0" algn="r">
              <a:buFont typeface="Wingdings" pitchFamily="2" charset="2"/>
              <a:buNone/>
              <a:defRPr b="1" i="1"/>
            </a:lvl1pPr>
          </a:lstStyle>
          <a:p>
            <a:r>
              <a:rPr lang="en-US"/>
              <a:t>Click to edit Master subtitle style</a:t>
            </a:r>
          </a:p>
        </p:txBody>
      </p:sp>
      <p:sp>
        <p:nvSpPr>
          <p:cNvPr id="8" name="Rectangle 69"/>
          <p:cNvSpPr>
            <a:spLocks noGrp="1" noChangeArrowheads="1"/>
          </p:cNvSpPr>
          <p:nvPr>
            <p:ph type="dt" sz="quarter" idx="10"/>
          </p:nvPr>
        </p:nvSpPr>
        <p:spPr>
          <a:xfrm>
            <a:off x="914400" y="6248400"/>
            <a:ext cx="2540000" cy="457200"/>
          </a:xfrm>
        </p:spPr>
        <p:txBody>
          <a:bodyPr/>
          <a:lstStyle>
            <a:lvl1pPr>
              <a:defRPr/>
            </a:lvl1pPr>
          </a:lstStyle>
          <a:p>
            <a:pPr>
              <a:defRPr/>
            </a:pPr>
            <a:endParaRPr lang="en-US" dirty="0"/>
          </a:p>
        </p:txBody>
      </p:sp>
      <p:sp>
        <p:nvSpPr>
          <p:cNvPr id="9" name="Rectangle 70"/>
          <p:cNvSpPr>
            <a:spLocks noGrp="1" noChangeArrowheads="1"/>
          </p:cNvSpPr>
          <p:nvPr>
            <p:ph type="ftr" sz="quarter" idx="11"/>
          </p:nvPr>
        </p:nvSpPr>
        <p:spPr>
          <a:xfrm>
            <a:off x="4165600" y="6248400"/>
            <a:ext cx="3860800" cy="457200"/>
          </a:xfrm>
        </p:spPr>
        <p:txBody>
          <a:bodyPr/>
          <a:lstStyle>
            <a:lvl1pPr>
              <a:defRPr/>
            </a:lvl1pPr>
          </a:lstStyle>
          <a:p>
            <a:pPr>
              <a:defRPr/>
            </a:pPr>
            <a:endParaRPr lang="en-US" dirty="0"/>
          </a:p>
        </p:txBody>
      </p:sp>
      <p:sp>
        <p:nvSpPr>
          <p:cNvPr id="10" name="Rectangle 71"/>
          <p:cNvSpPr>
            <a:spLocks noGrp="1" noChangeArrowheads="1"/>
          </p:cNvSpPr>
          <p:nvPr>
            <p:ph type="sldNum" sz="quarter" idx="12"/>
          </p:nvPr>
        </p:nvSpPr>
        <p:spPr>
          <a:xfrm>
            <a:off x="8737600" y="6248400"/>
            <a:ext cx="2540000" cy="457200"/>
          </a:xfrm>
        </p:spPr>
        <p:txBody>
          <a:bodyPr/>
          <a:lstStyle>
            <a:lvl1pPr>
              <a:defRPr smtClean="0"/>
            </a:lvl1pPr>
          </a:lstStyle>
          <a:p>
            <a:pPr>
              <a:defRPr/>
            </a:pPr>
            <a:fld id="{464E91A0-CD80-48F1-BA33-80C1FBE4BF7B}" type="slidenum">
              <a:rPr lang="en-US" altLang="en-US"/>
              <a:pPr>
                <a:defRPr/>
              </a:pPr>
              <a:t>‹#›</a:t>
            </a:fld>
            <a:endParaRPr lang="en-US" altLang="en-US" dirty="0"/>
          </a:p>
        </p:txBody>
      </p:sp>
    </p:spTree>
    <p:extLst>
      <p:ext uri="{BB962C8B-B14F-4D97-AF65-F5344CB8AC3E}">
        <p14:creationId xmlns:p14="http://schemas.microsoft.com/office/powerpoint/2010/main" val="1170710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9D0A514D-4C31-47B5-A871-7F7E78FAAE7F}" type="slidenum">
              <a:rPr lang="en-US" altLang="en-US"/>
              <a:pPr>
                <a:defRPr/>
              </a:pPr>
              <a:t>‹#›</a:t>
            </a:fld>
            <a:endParaRPr lang="en-US" altLang="en-US" dirty="0"/>
          </a:p>
        </p:txBody>
      </p:sp>
    </p:spTree>
    <p:extLst>
      <p:ext uri="{BB962C8B-B14F-4D97-AF65-F5344CB8AC3E}">
        <p14:creationId xmlns:p14="http://schemas.microsoft.com/office/powerpoint/2010/main" val="1129195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26036" y="152400"/>
            <a:ext cx="692497"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62053" y="152400"/>
            <a:ext cx="7960783"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7C582363-56A8-4DA7-9B8D-872AB0EDFB45}" type="slidenum">
              <a:rPr lang="en-US" altLang="en-US"/>
              <a:pPr>
                <a:defRPr/>
              </a:pPr>
              <a:t>‹#›</a:t>
            </a:fld>
            <a:endParaRPr lang="en-US" altLang="en-US" dirty="0"/>
          </a:p>
        </p:txBody>
      </p:sp>
    </p:spTree>
    <p:extLst>
      <p:ext uri="{BB962C8B-B14F-4D97-AF65-F5344CB8AC3E}">
        <p14:creationId xmlns:p14="http://schemas.microsoft.com/office/powerpoint/2010/main" val="2606538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62051" y="314236"/>
            <a:ext cx="10883900" cy="600164"/>
          </a:xfrm>
        </p:spPr>
        <p:txBody>
          <a:bodyPr/>
          <a:lstStyle/>
          <a:p>
            <a:r>
              <a:rPr lang="en-US"/>
              <a:t>Click to edit Master title style</a:t>
            </a:r>
          </a:p>
        </p:txBody>
      </p:sp>
      <p:sp>
        <p:nvSpPr>
          <p:cNvPr id="3" name="Table Placeholder 2"/>
          <p:cNvSpPr>
            <a:spLocks noGrp="1"/>
          </p:cNvSpPr>
          <p:nvPr>
            <p:ph type="tbl" idx="1"/>
          </p:nvPr>
        </p:nvSpPr>
        <p:spPr>
          <a:xfrm>
            <a:off x="1217086" y="1905000"/>
            <a:ext cx="10670116" cy="4191000"/>
          </a:xfrm>
        </p:spPr>
        <p:txBody>
          <a:bodyPr/>
          <a:lstStyle/>
          <a:p>
            <a:pPr lvl="0"/>
            <a:endParaRPr lang="en-US" noProof="0"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D686489F-D177-405E-AA2C-ACFA5A214601}" type="slidenum">
              <a:rPr lang="en-US" altLang="en-US"/>
              <a:pPr>
                <a:defRPr/>
              </a:pPr>
              <a:t>‹#›</a:t>
            </a:fld>
            <a:endParaRPr lang="en-US" altLang="en-US" dirty="0"/>
          </a:p>
        </p:txBody>
      </p:sp>
    </p:spTree>
    <p:extLst>
      <p:ext uri="{BB962C8B-B14F-4D97-AF65-F5344CB8AC3E}">
        <p14:creationId xmlns:p14="http://schemas.microsoft.com/office/powerpoint/2010/main" val="311199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0B398A58-AE87-4E44-9CD7-9B4C49A70FAD}" type="slidenum">
              <a:rPr lang="en-US" altLang="en-US"/>
              <a:pPr>
                <a:defRPr/>
              </a:pPr>
              <a:t>‹#›</a:t>
            </a:fld>
            <a:endParaRPr lang="en-US" altLang="en-US" dirty="0"/>
          </a:p>
        </p:txBody>
      </p:sp>
    </p:spTree>
    <p:extLst>
      <p:ext uri="{BB962C8B-B14F-4D97-AF65-F5344CB8AC3E}">
        <p14:creationId xmlns:p14="http://schemas.microsoft.com/office/powerpoint/2010/main" val="2703475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553998"/>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9400100-3DB8-47A1-BA2D-AD86A1FF016B}" type="slidenum">
              <a:rPr lang="en-US" altLang="en-US"/>
              <a:pPr>
                <a:defRPr/>
              </a:pPr>
              <a:t>‹#›</a:t>
            </a:fld>
            <a:endParaRPr lang="en-US" altLang="en-US" dirty="0"/>
          </a:p>
        </p:txBody>
      </p:sp>
    </p:spTree>
    <p:extLst>
      <p:ext uri="{BB962C8B-B14F-4D97-AF65-F5344CB8AC3E}">
        <p14:creationId xmlns:p14="http://schemas.microsoft.com/office/powerpoint/2010/main" val="273469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7084" y="1905000"/>
            <a:ext cx="5232400" cy="4191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52686" y="1905000"/>
            <a:ext cx="5234516" cy="4191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E2AD635E-90DA-412A-BE73-6B3CC7669EB9}" type="slidenum">
              <a:rPr lang="en-US" altLang="en-US"/>
              <a:pPr>
                <a:defRPr/>
              </a:pPr>
              <a:t>‹#›</a:t>
            </a:fld>
            <a:endParaRPr lang="en-US" altLang="en-US" dirty="0"/>
          </a:p>
        </p:txBody>
      </p:sp>
    </p:spTree>
    <p:extLst>
      <p:ext uri="{BB962C8B-B14F-4D97-AF65-F5344CB8AC3E}">
        <p14:creationId xmlns:p14="http://schemas.microsoft.com/office/powerpoint/2010/main" val="3585431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60016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4C1A8920-E791-4476-9EE4-8465C5DE122C}" type="slidenum">
              <a:rPr lang="en-US" altLang="en-US"/>
              <a:pPr>
                <a:defRPr/>
              </a:pPr>
              <a:t>‹#›</a:t>
            </a:fld>
            <a:endParaRPr lang="en-US" altLang="en-US" dirty="0"/>
          </a:p>
        </p:txBody>
      </p:sp>
    </p:spTree>
    <p:extLst>
      <p:ext uri="{BB962C8B-B14F-4D97-AF65-F5344CB8AC3E}">
        <p14:creationId xmlns:p14="http://schemas.microsoft.com/office/powerpoint/2010/main" val="275911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661264E3-E960-4357-ACB0-C13B568CB581}" type="slidenum">
              <a:rPr lang="en-US" altLang="en-US"/>
              <a:pPr>
                <a:defRPr/>
              </a:pPr>
              <a:t>‹#›</a:t>
            </a:fld>
            <a:endParaRPr lang="en-US" altLang="en-US" dirty="0"/>
          </a:p>
        </p:txBody>
      </p:sp>
    </p:spTree>
    <p:extLst>
      <p:ext uri="{BB962C8B-B14F-4D97-AF65-F5344CB8AC3E}">
        <p14:creationId xmlns:p14="http://schemas.microsoft.com/office/powerpoint/2010/main" val="364341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B7CF51AE-4EC6-4435-8A68-73CB9CE9AC50}" type="slidenum">
              <a:rPr lang="en-US" altLang="en-US"/>
              <a:pPr>
                <a:defRPr/>
              </a:pPr>
              <a:t>‹#›</a:t>
            </a:fld>
            <a:endParaRPr lang="en-US" altLang="en-US" dirty="0"/>
          </a:p>
        </p:txBody>
      </p:sp>
    </p:spTree>
    <p:extLst>
      <p:ext uri="{BB962C8B-B14F-4D97-AF65-F5344CB8AC3E}">
        <p14:creationId xmlns:p14="http://schemas.microsoft.com/office/powerpoint/2010/main" val="749639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1111936"/>
            <a:ext cx="4011084" cy="323165"/>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86E11DAE-0C04-43AF-83F3-37095AEBF067}" type="slidenum">
              <a:rPr lang="en-US" altLang="en-US"/>
              <a:pPr>
                <a:defRPr/>
              </a:pPr>
              <a:t>‹#›</a:t>
            </a:fld>
            <a:endParaRPr lang="en-US" altLang="en-US" dirty="0"/>
          </a:p>
        </p:txBody>
      </p:sp>
    </p:spTree>
    <p:extLst>
      <p:ext uri="{BB962C8B-B14F-4D97-AF65-F5344CB8AC3E}">
        <p14:creationId xmlns:p14="http://schemas.microsoft.com/office/powerpoint/2010/main" val="77078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044174"/>
            <a:ext cx="7315200" cy="323165"/>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08F7587F-D9F2-44B3-81A9-84E4C689516B}" type="slidenum">
              <a:rPr lang="en-US" altLang="en-US"/>
              <a:pPr>
                <a:defRPr/>
              </a:pPr>
              <a:t>‹#›</a:t>
            </a:fld>
            <a:endParaRPr lang="en-US" altLang="en-US" dirty="0"/>
          </a:p>
        </p:txBody>
      </p:sp>
    </p:spTree>
    <p:extLst>
      <p:ext uri="{BB962C8B-B14F-4D97-AF65-F5344CB8AC3E}">
        <p14:creationId xmlns:p14="http://schemas.microsoft.com/office/powerpoint/2010/main" val="3732728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71"/>
          <p:cNvGraphicFramePr>
            <a:graphicFrameLocks noChangeAspect="1"/>
          </p:cNvGraphicFramePr>
          <p:nvPr userDrawn="1"/>
        </p:nvGraphicFramePr>
        <p:xfrm>
          <a:off x="-50800" y="-25400"/>
          <a:ext cx="12293600" cy="1016000"/>
        </p:xfrm>
        <a:graphic>
          <a:graphicData uri="http://schemas.openxmlformats.org/presentationml/2006/ole">
            <mc:AlternateContent xmlns:mc="http://schemas.openxmlformats.org/markup-compatibility/2006">
              <mc:Choice xmlns:v="urn:schemas-microsoft-com:vml" Requires="v">
                <p:oleObj name="CorelDRAW" r:id="rId14" imgW="10182225" imgH="1228725" progId="CorelDRAW.Graphic.9">
                  <p:embed/>
                </p:oleObj>
              </mc:Choice>
              <mc:Fallback>
                <p:oleObj name="CorelDRAW" r:id="rId14" imgW="10182225" imgH="1228725" progId="CorelDRAW.Graphic.9">
                  <p:embed/>
                  <p:pic>
                    <p:nvPicPr>
                      <p:cNvPr id="1026" name="Object 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800" y="-25400"/>
                        <a:ext cx="12293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65"/>
          <p:cNvSpPr>
            <a:spLocks noGrp="1" noChangeArrowheads="1"/>
          </p:cNvSpPr>
          <p:nvPr>
            <p:ph type="title"/>
          </p:nvPr>
        </p:nvSpPr>
        <p:spPr bwMode="auto">
          <a:xfrm>
            <a:off x="1162051" y="314236"/>
            <a:ext cx="108839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1028" name="Rectangle 66"/>
          <p:cNvSpPr>
            <a:spLocks noGrp="1" noChangeArrowheads="1"/>
          </p:cNvSpPr>
          <p:nvPr>
            <p:ph type="body" idx="1"/>
          </p:nvPr>
        </p:nvSpPr>
        <p:spPr bwMode="auto">
          <a:xfrm>
            <a:off x="762001" y="1158876"/>
            <a:ext cx="10670116"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07651" name="Rectangle 67"/>
          <p:cNvSpPr>
            <a:spLocks noGrp="1" noChangeArrowheads="1"/>
          </p:cNvSpPr>
          <p:nvPr>
            <p:ph type="dt" sz="half" idx="2"/>
          </p:nvPr>
        </p:nvSpPr>
        <p:spPr bwMode="auto">
          <a:xfrm>
            <a:off x="15367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50">
                <a:latin typeface="+mn-lt"/>
              </a:defRPr>
            </a:lvl1pPr>
          </a:lstStyle>
          <a:p>
            <a:pPr>
              <a:defRPr/>
            </a:pPr>
            <a:endParaRPr lang="en-US" dirty="0"/>
          </a:p>
        </p:txBody>
      </p:sp>
      <p:sp>
        <p:nvSpPr>
          <p:cNvPr id="707652" name="Rectangle 68"/>
          <p:cNvSpPr>
            <a:spLocks noGrp="1" noChangeArrowheads="1"/>
          </p:cNvSpPr>
          <p:nvPr>
            <p:ph type="ftr" sz="quarter" idx="3"/>
          </p:nvPr>
        </p:nvSpPr>
        <p:spPr bwMode="auto">
          <a:xfrm>
            <a:off x="4787900" y="62865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050">
                <a:latin typeface="+mn-lt"/>
              </a:defRPr>
            </a:lvl1pPr>
          </a:lstStyle>
          <a:p>
            <a:pPr>
              <a:defRPr/>
            </a:pPr>
            <a:endParaRPr lang="en-US" dirty="0"/>
          </a:p>
        </p:txBody>
      </p:sp>
      <p:sp>
        <p:nvSpPr>
          <p:cNvPr id="707653" name="Rectangle 69"/>
          <p:cNvSpPr>
            <a:spLocks noGrp="1" noChangeArrowheads="1"/>
          </p:cNvSpPr>
          <p:nvPr>
            <p:ph type="sldNum" sz="quarter" idx="4"/>
          </p:nvPr>
        </p:nvSpPr>
        <p:spPr bwMode="auto">
          <a:xfrm>
            <a:off x="93599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50" smtClean="0">
                <a:latin typeface="Arial" panose="020B0604020202020204" pitchFamily="34" charset="0"/>
              </a:defRPr>
            </a:lvl1pPr>
          </a:lstStyle>
          <a:p>
            <a:pPr>
              <a:defRPr/>
            </a:pPr>
            <a:fld id="{5985213F-3062-4AFF-B27B-949CD6E1BFF9}" type="slidenum">
              <a:rPr lang="en-US" altLang="en-US"/>
              <a:pPr>
                <a:defRPr/>
              </a:pPr>
              <a:t>‹#›</a:t>
            </a:fld>
            <a:endParaRPr lang="en-US" altLang="en-US" dirty="0"/>
          </a:p>
        </p:txBody>
      </p:sp>
      <p:sp>
        <p:nvSpPr>
          <p:cNvPr id="1033" name="Rectangle 72"/>
          <p:cNvSpPr>
            <a:spLocks noChangeArrowheads="1"/>
          </p:cNvSpPr>
          <p:nvPr userDrawn="1"/>
        </p:nvSpPr>
        <p:spPr bwMode="auto">
          <a:xfrm>
            <a:off x="0" y="977900"/>
            <a:ext cx="711200" cy="5194300"/>
          </a:xfrm>
          <a:prstGeom prst="rect">
            <a:avLst/>
          </a:prstGeom>
          <a:solidFill>
            <a:srgbClr val="EBF0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defRPr/>
            </a:pPr>
            <a:endParaRPr lang="en-US" altLang="en-US" sz="1800" dirty="0"/>
          </a:p>
        </p:txBody>
      </p:sp>
      <p:pic>
        <p:nvPicPr>
          <p:cNvPr id="2" name="Picture 4"/>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46567" y="6340475"/>
            <a:ext cx="1979084"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46858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r" rtl="0" eaLnBrk="0" fontAlgn="base" hangingPunct="0">
        <a:spcBef>
          <a:spcPct val="0"/>
        </a:spcBef>
        <a:spcAft>
          <a:spcPct val="0"/>
        </a:spcAft>
        <a:defRPr sz="3300">
          <a:solidFill>
            <a:schemeClr val="accent1"/>
          </a:solidFill>
          <a:latin typeface="+mj-lt"/>
          <a:ea typeface="+mj-ea"/>
          <a:cs typeface="+mj-cs"/>
        </a:defRPr>
      </a:lvl1pPr>
      <a:lvl2pPr algn="r" rtl="0" eaLnBrk="0" fontAlgn="base" hangingPunct="0">
        <a:spcBef>
          <a:spcPct val="0"/>
        </a:spcBef>
        <a:spcAft>
          <a:spcPct val="0"/>
        </a:spcAft>
        <a:defRPr sz="3300">
          <a:solidFill>
            <a:schemeClr val="accent1"/>
          </a:solidFill>
          <a:latin typeface="Arial" charset="0"/>
        </a:defRPr>
      </a:lvl2pPr>
      <a:lvl3pPr algn="r" rtl="0" eaLnBrk="0" fontAlgn="base" hangingPunct="0">
        <a:spcBef>
          <a:spcPct val="0"/>
        </a:spcBef>
        <a:spcAft>
          <a:spcPct val="0"/>
        </a:spcAft>
        <a:defRPr sz="3300">
          <a:solidFill>
            <a:schemeClr val="accent1"/>
          </a:solidFill>
          <a:latin typeface="Arial" charset="0"/>
        </a:defRPr>
      </a:lvl3pPr>
      <a:lvl4pPr algn="r" rtl="0" eaLnBrk="0" fontAlgn="base" hangingPunct="0">
        <a:spcBef>
          <a:spcPct val="0"/>
        </a:spcBef>
        <a:spcAft>
          <a:spcPct val="0"/>
        </a:spcAft>
        <a:defRPr sz="3300">
          <a:solidFill>
            <a:schemeClr val="accent1"/>
          </a:solidFill>
          <a:latin typeface="Arial" charset="0"/>
        </a:defRPr>
      </a:lvl4pPr>
      <a:lvl5pPr algn="r" rtl="0" eaLnBrk="0" fontAlgn="base" hangingPunct="0">
        <a:spcBef>
          <a:spcPct val="0"/>
        </a:spcBef>
        <a:spcAft>
          <a:spcPct val="0"/>
        </a:spcAft>
        <a:defRPr sz="3300">
          <a:solidFill>
            <a:schemeClr val="accent1"/>
          </a:solidFill>
          <a:latin typeface="Arial" charset="0"/>
        </a:defRPr>
      </a:lvl5pPr>
      <a:lvl6pPr marL="342900" algn="r" rtl="0" fontAlgn="base">
        <a:spcBef>
          <a:spcPct val="0"/>
        </a:spcBef>
        <a:spcAft>
          <a:spcPct val="0"/>
        </a:spcAft>
        <a:defRPr sz="3300">
          <a:solidFill>
            <a:schemeClr val="accent1"/>
          </a:solidFill>
          <a:latin typeface="Arial" charset="0"/>
        </a:defRPr>
      </a:lvl6pPr>
      <a:lvl7pPr marL="685800" algn="r" rtl="0" fontAlgn="base">
        <a:spcBef>
          <a:spcPct val="0"/>
        </a:spcBef>
        <a:spcAft>
          <a:spcPct val="0"/>
        </a:spcAft>
        <a:defRPr sz="3300">
          <a:solidFill>
            <a:schemeClr val="accent1"/>
          </a:solidFill>
          <a:latin typeface="Arial" charset="0"/>
        </a:defRPr>
      </a:lvl7pPr>
      <a:lvl8pPr marL="1028700" algn="r" rtl="0" fontAlgn="base">
        <a:spcBef>
          <a:spcPct val="0"/>
        </a:spcBef>
        <a:spcAft>
          <a:spcPct val="0"/>
        </a:spcAft>
        <a:defRPr sz="3300">
          <a:solidFill>
            <a:schemeClr val="accent1"/>
          </a:solidFill>
          <a:latin typeface="Arial" charset="0"/>
        </a:defRPr>
      </a:lvl8pPr>
      <a:lvl9pPr marL="1371600" algn="r" rtl="0" fontAlgn="base">
        <a:spcBef>
          <a:spcPct val="0"/>
        </a:spcBef>
        <a:spcAft>
          <a:spcPct val="0"/>
        </a:spcAft>
        <a:defRPr sz="3300">
          <a:solidFill>
            <a:schemeClr val="accent1"/>
          </a:solidFill>
          <a:latin typeface="Arial" charset="0"/>
        </a:defRPr>
      </a:lvl9pPr>
    </p:titleStyle>
    <p:bodyStyle>
      <a:lvl1pPr marL="257175" indent="-257175" algn="l" rtl="0" eaLnBrk="0" fontAlgn="base" hangingPunct="0">
        <a:spcBef>
          <a:spcPct val="0"/>
        </a:spcBef>
        <a:spcAft>
          <a:spcPct val="0"/>
        </a:spcAft>
        <a:buClr>
          <a:schemeClr val="folHlink"/>
        </a:buClr>
        <a:buSzPct val="75000"/>
        <a:buFont typeface="Wingdings" panose="05000000000000000000" pitchFamily="2" charset="2"/>
        <a:buChar char="n"/>
        <a:defRPr sz="1800">
          <a:solidFill>
            <a:schemeClr val="tx1"/>
          </a:solidFill>
          <a:latin typeface="+mn-lt"/>
          <a:ea typeface="+mn-ea"/>
          <a:cs typeface="+mn-cs"/>
        </a:defRPr>
      </a:lvl1pPr>
      <a:lvl2pPr marL="557213" indent="-214313" algn="l" rtl="0" eaLnBrk="0" fontAlgn="base" hangingPunct="0">
        <a:spcBef>
          <a:spcPct val="0"/>
        </a:spcBef>
        <a:spcAft>
          <a:spcPct val="0"/>
        </a:spcAft>
        <a:buClr>
          <a:schemeClr val="folHlink"/>
        </a:buClr>
        <a:buSzPct val="70000"/>
        <a:buFont typeface="Wingdings" panose="05000000000000000000" pitchFamily="2" charset="2"/>
        <a:buChar char="n"/>
        <a:defRPr sz="1500">
          <a:solidFill>
            <a:schemeClr val="tx1"/>
          </a:solidFill>
          <a:latin typeface="+mn-lt"/>
        </a:defRPr>
      </a:lvl2pPr>
      <a:lvl3pPr marL="857250" indent="-171450" algn="l" rtl="0" eaLnBrk="0" fontAlgn="base" hangingPunct="0">
        <a:spcBef>
          <a:spcPct val="0"/>
        </a:spcBef>
        <a:spcAft>
          <a:spcPct val="0"/>
        </a:spcAft>
        <a:buClr>
          <a:schemeClr val="tx2"/>
        </a:buClr>
        <a:buChar char="•"/>
        <a:defRPr sz="1500">
          <a:solidFill>
            <a:schemeClr val="tx1"/>
          </a:solidFill>
          <a:latin typeface="+mn-lt"/>
        </a:defRPr>
      </a:lvl3pPr>
      <a:lvl4pPr marL="1200150" indent="-171450" algn="l" rtl="0" eaLnBrk="0" fontAlgn="base" hangingPunct="0">
        <a:spcBef>
          <a:spcPct val="0"/>
        </a:spcBef>
        <a:spcAft>
          <a:spcPct val="0"/>
        </a:spcAft>
        <a:buClr>
          <a:schemeClr val="hlink"/>
        </a:buClr>
        <a:buChar char="•"/>
        <a:defRPr sz="1500">
          <a:solidFill>
            <a:schemeClr val="tx1"/>
          </a:solidFill>
          <a:latin typeface="+mn-lt"/>
        </a:defRPr>
      </a:lvl4pPr>
      <a:lvl5pPr marL="1543050" indent="-171450" algn="l" rtl="0" eaLnBrk="0" fontAlgn="base" hangingPunct="0">
        <a:spcBef>
          <a:spcPct val="0"/>
        </a:spcBef>
        <a:spcAft>
          <a:spcPct val="0"/>
        </a:spcAft>
        <a:buClr>
          <a:schemeClr val="tx1"/>
        </a:buClr>
        <a:buSzPct val="85000"/>
        <a:buChar char="•"/>
        <a:defRPr sz="1500">
          <a:solidFill>
            <a:schemeClr val="tx1"/>
          </a:solidFill>
          <a:latin typeface="+mn-lt"/>
        </a:defRPr>
      </a:lvl5pPr>
      <a:lvl6pPr marL="1885950" indent="-171450" algn="l" rtl="0" fontAlgn="base">
        <a:spcBef>
          <a:spcPct val="0"/>
        </a:spcBef>
        <a:spcAft>
          <a:spcPct val="0"/>
        </a:spcAft>
        <a:buClr>
          <a:schemeClr val="tx1"/>
        </a:buClr>
        <a:buSzPct val="85000"/>
        <a:buChar char="•"/>
        <a:defRPr>
          <a:solidFill>
            <a:schemeClr val="tx1"/>
          </a:solidFill>
          <a:latin typeface="+mn-lt"/>
        </a:defRPr>
      </a:lvl6pPr>
      <a:lvl7pPr marL="2228850" indent="-171450" algn="l" rtl="0" fontAlgn="base">
        <a:spcBef>
          <a:spcPct val="0"/>
        </a:spcBef>
        <a:spcAft>
          <a:spcPct val="0"/>
        </a:spcAft>
        <a:buClr>
          <a:schemeClr val="tx1"/>
        </a:buClr>
        <a:buSzPct val="85000"/>
        <a:buChar char="•"/>
        <a:defRPr>
          <a:solidFill>
            <a:schemeClr val="tx1"/>
          </a:solidFill>
          <a:latin typeface="+mn-lt"/>
        </a:defRPr>
      </a:lvl7pPr>
      <a:lvl8pPr marL="2571750" indent="-171450" algn="l" rtl="0" fontAlgn="base">
        <a:spcBef>
          <a:spcPct val="0"/>
        </a:spcBef>
        <a:spcAft>
          <a:spcPct val="0"/>
        </a:spcAft>
        <a:buClr>
          <a:schemeClr val="tx1"/>
        </a:buClr>
        <a:buSzPct val="85000"/>
        <a:buChar char="•"/>
        <a:defRPr>
          <a:solidFill>
            <a:schemeClr val="tx1"/>
          </a:solidFill>
          <a:latin typeface="+mn-lt"/>
        </a:defRPr>
      </a:lvl8pPr>
      <a:lvl9pPr marL="2914650" indent="-171450" algn="l" rtl="0" fontAlgn="base">
        <a:spcBef>
          <a:spcPct val="0"/>
        </a:spcBef>
        <a:spcAft>
          <a:spcPct val="0"/>
        </a:spcAft>
        <a:buClr>
          <a:schemeClr val="tx1"/>
        </a:buClr>
        <a:buSzPct val="85000"/>
        <a:buChar char="•"/>
        <a:defRPr>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HPB3Bmaao0Q&amp;list=PL9uyGDiy_ChXONfphboVF0Z1nj9L0oZZW&amp;index=4"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9MTadNiYk1w" TargetMode="External"/><Relationship Id="rId2" Type="http://schemas.openxmlformats.org/officeDocument/2006/relationships/hyperlink" Target="https://www.youtube.com/watch?v=0MDvBC-c6CQ" TargetMode="External"/><Relationship Id="rId1" Type="http://schemas.openxmlformats.org/officeDocument/2006/relationships/slideLayout" Target="../slideLayouts/slideLayout2.xml"/><Relationship Id="rId4" Type="http://schemas.openxmlformats.org/officeDocument/2006/relationships/hyperlink" Target="https://agilevideos.com/videos/agile-teams-part-4-the-scrum-master-ro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XajxQOh3iqQ"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hWUOFaDRKo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latin typeface="Calibri" panose="020F0502020204030204" pitchFamily="34" charset="0"/>
              </a:rPr>
              <a:t>Scrum Master</a:t>
            </a:r>
          </a:p>
        </p:txBody>
      </p:sp>
      <p:sp>
        <p:nvSpPr>
          <p:cNvPr id="3" name="Subtitle 2"/>
          <p:cNvSpPr>
            <a:spLocks noGrp="1"/>
          </p:cNvSpPr>
          <p:nvPr>
            <p:ph type="subTitle" sz="quarter" idx="1"/>
          </p:nvPr>
        </p:nvSpPr>
        <p:spPr/>
        <p:txBody>
          <a:bodyPr/>
          <a:lstStyle/>
          <a:p>
            <a:endParaRPr lang="en-US"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464E91A0-CD80-48F1-BA33-80C1FBE4BF7B}" type="slidenum">
              <a:rPr lang="en-US" altLang="en-US">
                <a:solidFill>
                  <a:srgbClr val="000000"/>
                </a:solidFill>
                <a:ea typeface="ＭＳ Ｐゴシック"/>
              </a:rPr>
              <a:pPr fontAlgn="base">
                <a:spcBef>
                  <a:spcPct val="0"/>
                </a:spcBef>
                <a:spcAft>
                  <a:spcPct val="0"/>
                </a:spcAft>
                <a:defRPr/>
              </a:pPr>
              <a:t>1</a:t>
            </a:fld>
            <a:endParaRPr lang="en-US" altLang="en-US" dirty="0">
              <a:solidFill>
                <a:srgbClr val="000000"/>
              </a:solidFill>
              <a:ea typeface="ＭＳ Ｐゴシック"/>
            </a:endParaRPr>
          </a:p>
        </p:txBody>
      </p:sp>
    </p:spTree>
    <p:extLst>
      <p:ext uri="{BB962C8B-B14F-4D97-AF65-F5344CB8AC3E}">
        <p14:creationId xmlns:p14="http://schemas.microsoft.com/office/powerpoint/2010/main" val="1629839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6112-653A-4CD9-B06A-E5A51DF28AEF}"/>
              </a:ext>
            </a:extLst>
          </p:cNvPr>
          <p:cNvSpPr>
            <a:spLocks noGrp="1"/>
          </p:cNvSpPr>
          <p:nvPr>
            <p:ph type="title"/>
          </p:nvPr>
        </p:nvSpPr>
        <p:spPr>
          <a:xfrm>
            <a:off x="1162051" y="314236"/>
            <a:ext cx="10883900" cy="600164"/>
          </a:xfrm>
        </p:spPr>
        <p:txBody>
          <a:bodyPr/>
          <a:lstStyle/>
          <a:p>
            <a:r>
              <a:rPr lang="en-US" b="1" dirty="0">
                <a:latin typeface="Calibri" panose="020F0502020204030204" pitchFamily="34" charset="0"/>
              </a:rPr>
              <a:t>The Scrum Master as a Coach</a:t>
            </a:r>
            <a:endParaRPr lang="en-US" dirty="0">
              <a:latin typeface="Calibri" panose="020F0502020204030204" pitchFamily="34" charset="0"/>
            </a:endParaRPr>
          </a:p>
        </p:txBody>
      </p:sp>
      <p:sp>
        <p:nvSpPr>
          <p:cNvPr id="3" name="Content Placeholder 2">
            <a:extLst>
              <a:ext uri="{FF2B5EF4-FFF2-40B4-BE49-F238E27FC236}">
                <a16:creationId xmlns:a16="http://schemas.microsoft.com/office/drawing/2014/main" id="{160035B0-DB56-4EDE-BF06-9106EB1DCC06}"/>
              </a:ext>
            </a:extLst>
          </p:cNvPr>
          <p:cNvSpPr>
            <a:spLocks noGrp="1"/>
          </p:cNvSpPr>
          <p:nvPr>
            <p:ph idx="1"/>
          </p:nvPr>
        </p:nvSpPr>
        <p:spPr/>
        <p:txBody>
          <a:bodyPr/>
          <a:lstStyle/>
          <a:p>
            <a:pPr>
              <a:buFont typeface="Wingdings" panose="05000000000000000000" pitchFamily="2" charset="2"/>
              <a:buChar char="Ø"/>
            </a:pPr>
            <a:r>
              <a:rPr lang="en-US" sz="1600" dirty="0">
                <a:latin typeface="Calibri" panose="020F0502020204030204" pitchFamily="34" charset="0"/>
              </a:rPr>
              <a:t>Definition of coaching - The ultimate goal of coaching is to help the client understand themselves better so that they can find to make the most of their potential</a:t>
            </a:r>
          </a:p>
          <a:p>
            <a:pPr>
              <a:buFont typeface="Wingdings" panose="05000000000000000000" pitchFamily="2" charset="2"/>
              <a:buChar char="Ø"/>
            </a:pPr>
            <a:r>
              <a:rPr lang="en-US" sz="1600" dirty="0">
                <a:latin typeface="Calibri" panose="020F0502020204030204" pitchFamily="34" charset="0"/>
              </a:rPr>
              <a:t>The Scrum Master is often considered a coach for the team, helping the team do the best work they can to reach the sprint goal. </a:t>
            </a:r>
          </a:p>
          <a:p>
            <a:pPr>
              <a:buFont typeface="Wingdings" panose="05000000000000000000" pitchFamily="2" charset="2"/>
              <a:buChar char="Ø"/>
            </a:pPr>
            <a:r>
              <a:rPr lang="en-US" sz="1600" dirty="0">
                <a:latin typeface="Calibri" panose="020F0502020204030204" pitchFamily="34" charset="0"/>
              </a:rPr>
              <a:t>Scrum Master as a coach three different perspectives can be used: the individual, the team and the organization. </a:t>
            </a:r>
          </a:p>
          <a:p>
            <a:pPr>
              <a:buFont typeface="Wingdings" panose="05000000000000000000" pitchFamily="2" charset="2"/>
              <a:buChar char="Ø"/>
            </a:pPr>
            <a:r>
              <a:rPr lang="en-US" sz="1600" dirty="0">
                <a:latin typeface="Calibri" panose="020F0502020204030204" pitchFamily="34" charset="0"/>
              </a:rPr>
              <a:t>Coaching the </a:t>
            </a:r>
            <a:r>
              <a:rPr lang="en-US" sz="1600" b="1" dirty="0">
                <a:latin typeface="Calibri" panose="020F0502020204030204" pitchFamily="34" charset="0"/>
              </a:rPr>
              <a:t>individual</a:t>
            </a:r>
            <a:r>
              <a:rPr lang="en-US" sz="1600" dirty="0">
                <a:latin typeface="Calibri" panose="020F0502020204030204" pitchFamily="34" charset="0"/>
              </a:rPr>
              <a:t> with a focus on mindset and behavior, the </a:t>
            </a:r>
            <a:r>
              <a:rPr lang="en-US" sz="1600" b="1" dirty="0">
                <a:latin typeface="Calibri" panose="020F0502020204030204" pitchFamily="34" charset="0"/>
              </a:rPr>
              <a:t>team</a:t>
            </a:r>
            <a:r>
              <a:rPr lang="en-US" sz="1600" dirty="0">
                <a:latin typeface="Calibri" panose="020F0502020204030204" pitchFamily="34" charset="0"/>
              </a:rPr>
              <a:t> in continuous improvement and the </a:t>
            </a:r>
            <a:r>
              <a:rPr lang="en-US" sz="1600" b="1" dirty="0">
                <a:latin typeface="Calibri" panose="020F0502020204030204" pitchFamily="34" charset="0"/>
              </a:rPr>
              <a:t>organization</a:t>
            </a:r>
            <a:r>
              <a:rPr lang="en-US" sz="1600" dirty="0">
                <a:latin typeface="Calibri" panose="020F0502020204030204" pitchFamily="34" charset="0"/>
              </a:rPr>
              <a:t> in truly collaborating with the Scrum teams. </a:t>
            </a:r>
          </a:p>
          <a:p>
            <a:pPr>
              <a:buFont typeface="Wingdings" panose="05000000000000000000" pitchFamily="2" charset="2"/>
              <a:buChar char="Ø"/>
            </a:pPr>
            <a:r>
              <a:rPr lang="en-US" sz="1600" dirty="0">
                <a:latin typeface="Calibri" panose="020F0502020204030204" pitchFamily="34" charset="0"/>
              </a:rPr>
              <a:t>Help each person take the next step on his or her agile journey</a:t>
            </a:r>
          </a:p>
          <a:p>
            <a:pPr>
              <a:buFont typeface="Wingdings" panose="05000000000000000000" pitchFamily="2" charset="2"/>
              <a:buChar char="Ø"/>
            </a:pPr>
            <a:r>
              <a:rPr lang="en-US" sz="1600" dirty="0">
                <a:latin typeface="Calibri" panose="020F0502020204030204" pitchFamily="34" charset="0"/>
              </a:rPr>
              <a:t>Stimulate a mindset of continuous improvement, create a learning culture</a:t>
            </a:r>
          </a:p>
          <a:p>
            <a:pPr>
              <a:buFont typeface="Wingdings" panose="05000000000000000000" pitchFamily="2" charset="2"/>
              <a:buChar char="Ø"/>
            </a:pPr>
            <a:r>
              <a:rPr lang="en-US" sz="1600" dirty="0">
                <a:latin typeface="Calibri" panose="020F0502020204030204" pitchFamily="34" charset="0"/>
              </a:rPr>
              <a:t>Change the attitude, mindset and behavior that restrict the team from doing Scrum well</a:t>
            </a:r>
          </a:p>
          <a:p>
            <a:pPr>
              <a:buFont typeface="Wingdings" panose="05000000000000000000" pitchFamily="2" charset="2"/>
              <a:buChar char="Ø"/>
            </a:pPr>
            <a:r>
              <a:rPr lang="en-US" sz="1600" dirty="0">
                <a:latin typeface="Calibri" panose="020F0502020204030204" pitchFamily="34" charset="0"/>
              </a:rPr>
              <a:t>Coach the entire organization in doing product management with a focus on continuously adding business value</a:t>
            </a:r>
          </a:p>
          <a:p>
            <a:pPr>
              <a:buFont typeface="Wingdings" panose="05000000000000000000" pitchFamily="2" charset="2"/>
              <a:buChar char="Ø"/>
            </a:pPr>
            <a:r>
              <a:rPr lang="en-US" sz="1600" dirty="0">
                <a:latin typeface="Calibri" panose="020F0502020204030204" pitchFamily="34" charset="0"/>
              </a:rPr>
              <a:t>As quoted by Lyssa Adkins into account: "Coaching is not about giving advice, but about supporting people to come up with their own solutions. If you ask the right questions, they always will.“</a:t>
            </a:r>
          </a:p>
          <a:p>
            <a:pPr marL="0" indent="0">
              <a:buNone/>
            </a:pPr>
            <a:endParaRPr lang="en-US" sz="160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0F42FB31-0062-4086-9838-90438E71C1CE}"/>
              </a:ext>
            </a:extLst>
          </p:cNvPr>
          <p:cNvSpPr>
            <a:spLocks noGrp="1"/>
          </p:cNvSpPr>
          <p:nvPr>
            <p:ph type="sldNum" sz="quarter" idx="12"/>
          </p:nvPr>
        </p:nvSpPr>
        <p:spPr/>
        <p:txBody>
          <a:bodyPr/>
          <a:lstStyle/>
          <a:p>
            <a:pPr>
              <a:defRPr/>
            </a:pPr>
            <a:fld id="{0B398A58-AE87-4E44-9CD7-9B4C49A70FAD}" type="slidenum">
              <a:rPr lang="en-US" altLang="en-US" smtClean="0"/>
              <a:pPr>
                <a:defRPr/>
              </a:pPr>
              <a:t>10</a:t>
            </a:fld>
            <a:endParaRPr lang="en-US" altLang="en-US" dirty="0"/>
          </a:p>
        </p:txBody>
      </p:sp>
    </p:spTree>
    <p:extLst>
      <p:ext uri="{BB962C8B-B14F-4D97-AF65-F5344CB8AC3E}">
        <p14:creationId xmlns:p14="http://schemas.microsoft.com/office/powerpoint/2010/main" val="3325987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B295-747D-4D69-B75C-15E1553BCAC0}"/>
              </a:ext>
            </a:extLst>
          </p:cNvPr>
          <p:cNvSpPr>
            <a:spLocks noGrp="1"/>
          </p:cNvSpPr>
          <p:nvPr>
            <p:ph type="title"/>
          </p:nvPr>
        </p:nvSpPr>
        <p:spPr>
          <a:xfrm>
            <a:off x="1162051" y="314236"/>
            <a:ext cx="10883900" cy="600164"/>
          </a:xfrm>
        </p:spPr>
        <p:txBody>
          <a:bodyPr/>
          <a:lstStyle/>
          <a:p>
            <a:r>
              <a:rPr lang="en-US" b="1" dirty="0">
                <a:latin typeface="Calibri" panose="020F0502020204030204" pitchFamily="34" charset="0"/>
              </a:rPr>
              <a:t>The Scrum Master as a Facilitator</a:t>
            </a:r>
            <a:endParaRPr lang="en-US" dirty="0">
              <a:latin typeface="Calibri" panose="020F0502020204030204" pitchFamily="34" charset="0"/>
            </a:endParaRPr>
          </a:p>
        </p:txBody>
      </p:sp>
      <p:sp>
        <p:nvSpPr>
          <p:cNvPr id="3" name="Content Placeholder 2">
            <a:extLst>
              <a:ext uri="{FF2B5EF4-FFF2-40B4-BE49-F238E27FC236}">
                <a16:creationId xmlns:a16="http://schemas.microsoft.com/office/drawing/2014/main" id="{C4746772-ECCF-46EA-A07B-942E38DAE3D6}"/>
              </a:ext>
            </a:extLst>
          </p:cNvPr>
          <p:cNvSpPr>
            <a:spLocks noGrp="1"/>
          </p:cNvSpPr>
          <p:nvPr>
            <p:ph idx="1"/>
          </p:nvPr>
        </p:nvSpPr>
        <p:spPr/>
        <p:txBody>
          <a:bodyPr/>
          <a:lstStyle/>
          <a:p>
            <a:pPr>
              <a:buFont typeface="Wingdings" panose="05000000000000000000" pitchFamily="2" charset="2"/>
              <a:buChar char="Ø"/>
            </a:pPr>
            <a:r>
              <a:rPr lang="en-US" sz="1600" dirty="0">
                <a:latin typeface="Calibri" panose="020F0502020204030204" pitchFamily="34" charset="0"/>
              </a:rPr>
              <a:t>What is facilitator - Someone who helps a group of people understand their common objectives and assists them to plan how to achieve these objectives; in doing so, the facilitator remains ‘neutral,’ meaning he/she doesn’t take a particular position in the discussion</a:t>
            </a:r>
          </a:p>
          <a:p>
            <a:pPr>
              <a:buFont typeface="Wingdings" panose="05000000000000000000" pitchFamily="2" charset="2"/>
              <a:buChar char="Ø"/>
            </a:pPr>
            <a:r>
              <a:rPr lang="en-US" sz="1600" dirty="0">
                <a:latin typeface="Calibri" panose="020F0502020204030204" pitchFamily="34" charset="0"/>
              </a:rPr>
              <a:t>In Geoff Watts book “Scrum Mastery,” he describe facilitation as the underpinning skill and behavior of the Scrum Master. “At all times Scrum Masters are of service to the goals of the team, the Product Owner and the organization. And, if those goals conflict, they think of the long-term implications and the messages any compromise will send.”</a:t>
            </a:r>
          </a:p>
          <a:p>
            <a:pPr>
              <a:buFont typeface="Wingdings" panose="05000000000000000000" pitchFamily="2" charset="2"/>
              <a:buChar char="Ø"/>
            </a:pPr>
            <a:r>
              <a:rPr lang="en-US" sz="1600" dirty="0">
                <a:latin typeface="Calibri" panose="020F0502020204030204" pitchFamily="34" charset="0"/>
              </a:rPr>
              <a:t>Scrum Master should facilitate by setting the stage and providing clear boundaries in which the team can collaborate to discuss their ideas.</a:t>
            </a:r>
          </a:p>
          <a:p>
            <a:pPr>
              <a:buFont typeface="Wingdings" panose="05000000000000000000" pitchFamily="2" charset="2"/>
              <a:buChar char="Ø"/>
            </a:pPr>
            <a:endParaRPr lang="en-US" sz="1600" dirty="0">
              <a:latin typeface="Calibri" panose="020F0502020204030204" pitchFamily="34" charset="0"/>
            </a:endParaRPr>
          </a:p>
          <a:p>
            <a:pPr>
              <a:buFont typeface="Wingdings" panose="05000000000000000000" pitchFamily="2" charset="2"/>
              <a:buChar char="Ø"/>
            </a:pPr>
            <a:r>
              <a:rPr lang="en-US" sz="1600" dirty="0">
                <a:latin typeface="Calibri" panose="020F0502020204030204" pitchFamily="34" charset="0"/>
              </a:rPr>
              <a:t>A Scrum Master should:</a:t>
            </a:r>
          </a:p>
          <a:p>
            <a:pPr marL="0" indent="0">
              <a:buNone/>
            </a:pPr>
            <a:r>
              <a:rPr lang="en-US" sz="1600" dirty="0">
                <a:latin typeface="Calibri" panose="020F0502020204030204" pitchFamily="34" charset="0"/>
              </a:rPr>
              <a:t> • Facilitate relationships, collaboration and communication both within the team and the team’s environment </a:t>
            </a:r>
          </a:p>
          <a:p>
            <a:pPr marL="0" indent="0">
              <a:buNone/>
            </a:pPr>
            <a:r>
              <a:rPr lang="en-US" sz="1600" dirty="0">
                <a:latin typeface="Calibri" panose="020F0502020204030204" pitchFamily="34" charset="0"/>
              </a:rPr>
              <a:t> • Facilitate the Scrum process and the continuous improvement of the process </a:t>
            </a:r>
          </a:p>
          <a:p>
            <a:pPr marL="0" indent="0">
              <a:buNone/>
            </a:pPr>
            <a:r>
              <a:rPr lang="en-US" sz="1600" dirty="0">
                <a:latin typeface="Calibri" panose="020F0502020204030204" pitchFamily="34" charset="0"/>
              </a:rPr>
              <a:t> • Facilitate the integration of the Scrum Team into the entire organization</a:t>
            </a:r>
          </a:p>
          <a:p>
            <a:pPr marL="0" indent="0">
              <a:buNone/>
            </a:pPr>
            <a:r>
              <a:rPr lang="en-US" sz="1600" dirty="0">
                <a:latin typeface="Calibri" panose="020F0502020204030204" pitchFamily="34" charset="0"/>
              </a:rPr>
              <a:t> • Facilitate the Scrum events to be purposeful and effective </a:t>
            </a:r>
          </a:p>
          <a:p>
            <a:pPr marL="0" indent="0">
              <a:buNone/>
            </a:pPr>
            <a:r>
              <a:rPr lang="en-US" sz="1600" dirty="0">
                <a:latin typeface="Calibri" panose="020F0502020204030204" pitchFamily="34" charset="0"/>
              </a:rPr>
              <a:t> • Facilitate the team in achieving their (personal) objectives </a:t>
            </a:r>
          </a:p>
        </p:txBody>
      </p:sp>
      <p:sp>
        <p:nvSpPr>
          <p:cNvPr id="4" name="Slide Number Placeholder 3">
            <a:extLst>
              <a:ext uri="{FF2B5EF4-FFF2-40B4-BE49-F238E27FC236}">
                <a16:creationId xmlns:a16="http://schemas.microsoft.com/office/drawing/2014/main" id="{8553D516-F869-45FA-BF39-691BA899C30B}"/>
              </a:ext>
            </a:extLst>
          </p:cNvPr>
          <p:cNvSpPr>
            <a:spLocks noGrp="1"/>
          </p:cNvSpPr>
          <p:nvPr>
            <p:ph type="sldNum" sz="quarter" idx="12"/>
          </p:nvPr>
        </p:nvSpPr>
        <p:spPr/>
        <p:txBody>
          <a:bodyPr/>
          <a:lstStyle/>
          <a:p>
            <a:pPr>
              <a:defRPr/>
            </a:pPr>
            <a:fld id="{0B398A58-AE87-4E44-9CD7-9B4C49A70FAD}" type="slidenum">
              <a:rPr lang="en-US" altLang="en-US" smtClean="0"/>
              <a:pPr>
                <a:defRPr/>
              </a:pPr>
              <a:t>11</a:t>
            </a:fld>
            <a:endParaRPr lang="en-US" altLang="en-US" dirty="0"/>
          </a:p>
        </p:txBody>
      </p:sp>
    </p:spTree>
    <p:extLst>
      <p:ext uri="{BB962C8B-B14F-4D97-AF65-F5344CB8AC3E}">
        <p14:creationId xmlns:p14="http://schemas.microsoft.com/office/powerpoint/2010/main" val="314962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053C-CEFA-4EBF-866E-8C3746EDDD23}"/>
              </a:ext>
            </a:extLst>
          </p:cNvPr>
          <p:cNvSpPr>
            <a:spLocks noGrp="1"/>
          </p:cNvSpPr>
          <p:nvPr>
            <p:ph type="title"/>
          </p:nvPr>
        </p:nvSpPr>
        <p:spPr/>
        <p:txBody>
          <a:bodyPr/>
          <a:lstStyle/>
          <a:p>
            <a:r>
              <a:rPr lang="en-US" b="1" dirty="0">
                <a:latin typeface="Calibri" panose="020F0502020204030204" pitchFamily="34" charset="0"/>
              </a:rPr>
              <a:t>The Scrum Master as a Change Agent</a:t>
            </a:r>
            <a:endParaRPr lang="en-US" dirty="0"/>
          </a:p>
        </p:txBody>
      </p:sp>
      <p:sp>
        <p:nvSpPr>
          <p:cNvPr id="3" name="Content Placeholder 2">
            <a:extLst>
              <a:ext uri="{FF2B5EF4-FFF2-40B4-BE49-F238E27FC236}">
                <a16:creationId xmlns:a16="http://schemas.microsoft.com/office/drawing/2014/main" id="{ADA71F59-9AC5-4520-983F-C68F10504C96}"/>
              </a:ext>
            </a:extLst>
          </p:cNvPr>
          <p:cNvSpPr>
            <a:spLocks noGrp="1"/>
          </p:cNvSpPr>
          <p:nvPr>
            <p:ph idx="1"/>
          </p:nvPr>
        </p:nvSpPr>
        <p:spPr/>
        <p:txBody>
          <a:bodyPr/>
          <a:lstStyle/>
          <a:p>
            <a:pPr>
              <a:buFont typeface="Wingdings" panose="05000000000000000000" pitchFamily="2" charset="2"/>
              <a:buChar char="Ø"/>
            </a:pPr>
            <a:endParaRPr lang="en-US" sz="1600" dirty="0">
              <a:latin typeface="Calibri" panose="020F0502020204030204" pitchFamily="34" charset="0"/>
            </a:endParaRPr>
          </a:p>
          <a:p>
            <a:pPr>
              <a:buFont typeface="Wingdings" panose="05000000000000000000" pitchFamily="2" charset="2"/>
              <a:buChar char="Ø"/>
            </a:pPr>
            <a:endParaRPr lang="en-US" sz="1600" dirty="0">
              <a:latin typeface="Calibri" panose="020F0502020204030204" pitchFamily="34" charset="0"/>
            </a:endParaRPr>
          </a:p>
          <a:p>
            <a:pPr>
              <a:buFont typeface="Wingdings" panose="05000000000000000000" pitchFamily="2" charset="2"/>
              <a:buChar char="Ø"/>
            </a:pPr>
            <a:r>
              <a:rPr lang="en-US" sz="1600" dirty="0">
                <a:latin typeface="Calibri" panose="020F0502020204030204" pitchFamily="34" charset="0"/>
              </a:rPr>
              <a:t>Within the context of Scrum, Geoff Watts describes the role of the Scrum Master as a change agent as: “A good Scrum Master helps a Scrum Team survive in an organization’s culture. A great Scrum Master helps change the culture so Scrum Teams can thrive”</a:t>
            </a:r>
          </a:p>
          <a:p>
            <a:pPr>
              <a:buFont typeface="Wingdings" panose="05000000000000000000" pitchFamily="2" charset="2"/>
              <a:buChar char="Ø"/>
            </a:pPr>
            <a:endParaRPr lang="en-US" sz="1600" dirty="0">
              <a:latin typeface="Calibri" panose="020F0502020204030204" pitchFamily="34" charset="0"/>
            </a:endParaRPr>
          </a:p>
          <a:p>
            <a:pPr>
              <a:buFont typeface="Wingdings" panose="05000000000000000000" pitchFamily="2" charset="2"/>
              <a:buChar char="Ø"/>
            </a:pPr>
            <a:r>
              <a:rPr lang="en-US" sz="1600" dirty="0">
                <a:latin typeface="Calibri" panose="020F0502020204030204" pitchFamily="34" charset="0"/>
              </a:rPr>
              <a:t>The Scrum Master should act as a change agent. The Scrum Master helps creating an environment that allows the spirit of Scrum to thrive. The Scrum Guide defines this part of the Scrum Master role as serving the organization in: </a:t>
            </a:r>
            <a:br>
              <a:rPr lang="en-US" sz="1600" dirty="0">
                <a:latin typeface="Calibri" panose="020F0502020204030204" pitchFamily="34" charset="0"/>
              </a:rPr>
            </a:br>
            <a:endParaRPr lang="en-US" sz="1600" dirty="0">
              <a:latin typeface="Calibri" panose="020F0502020204030204" pitchFamily="34" charset="0"/>
            </a:endParaRPr>
          </a:p>
          <a:p>
            <a:pPr marL="0" indent="0">
              <a:buNone/>
            </a:pPr>
            <a:r>
              <a:rPr lang="en-US" sz="1600" dirty="0">
                <a:latin typeface="Calibri" panose="020F0502020204030204" pitchFamily="34" charset="0"/>
              </a:rPr>
              <a:t>          • Leading and coaching the organization in its Scrum </a:t>
            </a:r>
            <a:r>
              <a:rPr lang="en-US" sz="1600">
                <a:latin typeface="Calibri" panose="020F0502020204030204" pitchFamily="34" charset="0"/>
              </a:rPr>
              <a:t>adoption </a:t>
            </a:r>
            <a:endParaRPr lang="en-US" sz="1600" dirty="0">
              <a:latin typeface="Calibri" panose="020F0502020204030204" pitchFamily="34" charset="0"/>
            </a:endParaRPr>
          </a:p>
          <a:p>
            <a:pPr marL="0" indent="0">
              <a:buNone/>
            </a:pPr>
            <a:r>
              <a:rPr lang="en-US" sz="1600" dirty="0">
                <a:latin typeface="Calibri" panose="020F0502020204030204" pitchFamily="34" charset="0"/>
              </a:rPr>
              <a:t>          • Planning Scrum implementations within the organization </a:t>
            </a:r>
          </a:p>
          <a:p>
            <a:pPr marL="0" indent="0">
              <a:buNone/>
            </a:pPr>
            <a:r>
              <a:rPr lang="en-US" sz="1600" dirty="0">
                <a:latin typeface="Calibri" panose="020F0502020204030204" pitchFamily="34" charset="0"/>
              </a:rPr>
              <a:t>          • Helping employees and stakeholders understand and enact Scrum and empirical product development</a:t>
            </a:r>
          </a:p>
          <a:p>
            <a:pPr marL="0" indent="0">
              <a:buNone/>
            </a:pPr>
            <a:r>
              <a:rPr lang="en-US" sz="1600" dirty="0">
                <a:latin typeface="Calibri" panose="020F0502020204030204" pitchFamily="34" charset="0"/>
              </a:rPr>
              <a:t>          • Causing change that increases the productivity of the Scrum Team </a:t>
            </a:r>
          </a:p>
          <a:p>
            <a:pPr marL="0" indent="0">
              <a:buNone/>
            </a:pPr>
            <a:r>
              <a:rPr lang="en-US" sz="1600" dirty="0">
                <a:latin typeface="Calibri" panose="020F0502020204030204" pitchFamily="34" charset="0"/>
              </a:rPr>
              <a:t>          • Working with other Scrum Masters to increase the effectiveness of the application of Scrum in the organization.</a:t>
            </a:r>
          </a:p>
        </p:txBody>
      </p:sp>
      <p:sp>
        <p:nvSpPr>
          <p:cNvPr id="4" name="Slide Number Placeholder 3">
            <a:extLst>
              <a:ext uri="{FF2B5EF4-FFF2-40B4-BE49-F238E27FC236}">
                <a16:creationId xmlns:a16="http://schemas.microsoft.com/office/drawing/2014/main" id="{266A9FA0-C70E-4FDE-8CB9-47E1A51CF367}"/>
              </a:ext>
            </a:extLst>
          </p:cNvPr>
          <p:cNvSpPr>
            <a:spLocks noGrp="1"/>
          </p:cNvSpPr>
          <p:nvPr>
            <p:ph type="sldNum" sz="quarter" idx="12"/>
          </p:nvPr>
        </p:nvSpPr>
        <p:spPr/>
        <p:txBody>
          <a:bodyPr/>
          <a:lstStyle/>
          <a:p>
            <a:pPr>
              <a:defRPr/>
            </a:pPr>
            <a:fld id="{0B398A58-AE87-4E44-9CD7-9B4C49A70FAD}" type="slidenum">
              <a:rPr lang="en-US" altLang="en-US" smtClean="0"/>
              <a:pPr>
                <a:defRPr/>
              </a:pPr>
              <a:t>12</a:t>
            </a:fld>
            <a:endParaRPr lang="en-US" altLang="en-US" dirty="0"/>
          </a:p>
        </p:txBody>
      </p:sp>
    </p:spTree>
    <p:extLst>
      <p:ext uri="{BB962C8B-B14F-4D97-AF65-F5344CB8AC3E}">
        <p14:creationId xmlns:p14="http://schemas.microsoft.com/office/powerpoint/2010/main" val="23098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2478-B35A-41D7-BA15-4BCE29C9537E}"/>
              </a:ext>
            </a:extLst>
          </p:cNvPr>
          <p:cNvSpPr>
            <a:spLocks noGrp="1"/>
          </p:cNvSpPr>
          <p:nvPr>
            <p:ph type="title"/>
          </p:nvPr>
        </p:nvSpPr>
        <p:spPr/>
        <p:txBody>
          <a:bodyPr/>
          <a:lstStyle/>
          <a:p>
            <a:r>
              <a:rPr lang="en-US" dirty="0"/>
              <a:t>Scrum Master vs. Project Manager</a:t>
            </a:r>
          </a:p>
        </p:txBody>
      </p:sp>
      <p:sp>
        <p:nvSpPr>
          <p:cNvPr id="3" name="Content Placeholder 2">
            <a:extLst>
              <a:ext uri="{FF2B5EF4-FFF2-40B4-BE49-F238E27FC236}">
                <a16:creationId xmlns:a16="http://schemas.microsoft.com/office/drawing/2014/main" id="{0953DAE4-9AA2-4A72-BD10-484061D00F62}"/>
              </a:ext>
            </a:extLst>
          </p:cNvPr>
          <p:cNvSpPr>
            <a:spLocks noGrp="1"/>
          </p:cNvSpPr>
          <p:nvPr>
            <p:ph idx="1"/>
          </p:nvPr>
        </p:nvSpPr>
        <p:spPr/>
        <p:txBody>
          <a:bodyPr/>
          <a:lstStyle/>
          <a:p>
            <a:r>
              <a:rPr lang="en-US" dirty="0"/>
              <a:t>The Scrum Master is NOT an Agile Project Manager.</a:t>
            </a:r>
          </a:p>
          <a:p>
            <a:r>
              <a:rPr lang="en-US" dirty="0"/>
              <a:t>There is almost no overlap between the role of Scrum Master and the position of Project Manager</a:t>
            </a:r>
          </a:p>
          <a:p>
            <a:r>
              <a:rPr lang="en-US" dirty="0"/>
              <a:t>The Scrum Master should not be creating, managing, or communicating which are all activities done by a Project Manager (examples)</a:t>
            </a:r>
          </a:p>
          <a:p>
            <a:pPr lvl="1"/>
            <a:r>
              <a:rPr lang="en-US" dirty="0"/>
              <a:t>Creating and managing the business case (PM)</a:t>
            </a:r>
          </a:p>
          <a:p>
            <a:pPr lvl="1"/>
            <a:r>
              <a:rPr lang="en-US" dirty="0"/>
              <a:t>Managing changes and change requests (PM)</a:t>
            </a:r>
          </a:p>
          <a:p>
            <a:pPr lvl="1"/>
            <a:r>
              <a:rPr lang="en-US" dirty="0"/>
              <a:t>Creating and managing project plans and Gantt Charts (PM)</a:t>
            </a:r>
          </a:p>
          <a:p>
            <a:pPr lvl="1"/>
            <a:r>
              <a:rPr lang="en-US" dirty="0"/>
              <a:t>Tracking and measuring project/team progress (PM)</a:t>
            </a:r>
          </a:p>
        </p:txBody>
      </p:sp>
      <p:sp>
        <p:nvSpPr>
          <p:cNvPr id="4" name="Slide Number Placeholder 3">
            <a:extLst>
              <a:ext uri="{FF2B5EF4-FFF2-40B4-BE49-F238E27FC236}">
                <a16:creationId xmlns:a16="http://schemas.microsoft.com/office/drawing/2014/main" id="{E5B9A77F-9D88-4B0E-8E0B-73108BD2DA21}"/>
              </a:ext>
            </a:extLst>
          </p:cNvPr>
          <p:cNvSpPr>
            <a:spLocks noGrp="1"/>
          </p:cNvSpPr>
          <p:nvPr>
            <p:ph type="sldNum" sz="quarter" idx="12"/>
          </p:nvPr>
        </p:nvSpPr>
        <p:spPr/>
        <p:txBody>
          <a:bodyPr/>
          <a:lstStyle/>
          <a:p>
            <a:pPr>
              <a:defRPr/>
            </a:pPr>
            <a:fld id="{0B398A58-AE87-4E44-9CD7-9B4C49A70FAD}" type="slidenum">
              <a:rPr lang="en-US" altLang="en-US" smtClean="0"/>
              <a:pPr>
                <a:defRPr/>
              </a:pPr>
              <a:t>13</a:t>
            </a:fld>
            <a:endParaRPr lang="en-US" altLang="en-US" dirty="0"/>
          </a:p>
        </p:txBody>
      </p:sp>
    </p:spTree>
    <p:extLst>
      <p:ext uri="{BB962C8B-B14F-4D97-AF65-F5344CB8AC3E}">
        <p14:creationId xmlns:p14="http://schemas.microsoft.com/office/powerpoint/2010/main" val="3670209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2478-B35A-41D7-BA15-4BCE29C9537E}"/>
              </a:ext>
            </a:extLst>
          </p:cNvPr>
          <p:cNvSpPr>
            <a:spLocks noGrp="1"/>
          </p:cNvSpPr>
          <p:nvPr>
            <p:ph type="title"/>
          </p:nvPr>
        </p:nvSpPr>
        <p:spPr/>
        <p:txBody>
          <a:bodyPr/>
          <a:lstStyle/>
          <a:p>
            <a:r>
              <a:rPr lang="en-US" dirty="0"/>
              <a:t>Scrum Master vs. Project Manager</a:t>
            </a:r>
          </a:p>
        </p:txBody>
      </p:sp>
      <p:sp>
        <p:nvSpPr>
          <p:cNvPr id="3" name="Content Placeholder 2">
            <a:extLst>
              <a:ext uri="{FF2B5EF4-FFF2-40B4-BE49-F238E27FC236}">
                <a16:creationId xmlns:a16="http://schemas.microsoft.com/office/drawing/2014/main" id="{0953DAE4-9AA2-4A72-BD10-484061D00F62}"/>
              </a:ext>
            </a:extLst>
          </p:cNvPr>
          <p:cNvSpPr>
            <a:spLocks noGrp="1"/>
          </p:cNvSpPr>
          <p:nvPr>
            <p:ph idx="1"/>
          </p:nvPr>
        </p:nvSpPr>
        <p:spPr/>
        <p:txBody>
          <a:bodyPr/>
          <a:lstStyle/>
          <a:p>
            <a:r>
              <a:rPr lang="en-US" dirty="0"/>
              <a:t>The characteristics or skills of a Scrum Master</a:t>
            </a:r>
          </a:p>
          <a:p>
            <a:pPr lvl="1"/>
            <a:r>
              <a:rPr lang="en-US" dirty="0"/>
              <a:t>Agile Expert – master of the Scrum Framework, agile values, and principles</a:t>
            </a:r>
          </a:p>
          <a:p>
            <a:pPr lvl="1"/>
            <a:r>
              <a:rPr lang="en-US" dirty="0"/>
              <a:t>Coach – consultant – Scrum Masters are a coach for the development team, product owner, and organization</a:t>
            </a:r>
          </a:p>
          <a:p>
            <a:pPr lvl="1"/>
            <a:r>
              <a:rPr lang="en-US" dirty="0"/>
              <a:t>Servant-leader – The Scrum Master is a servant leader and leads by example leading the way by showing the behavior necessary to make the change happen</a:t>
            </a:r>
          </a:p>
          <a:p>
            <a:pPr lvl="1"/>
            <a:endParaRPr lang="en-US" dirty="0"/>
          </a:p>
          <a:p>
            <a:r>
              <a:rPr lang="en-US" dirty="0"/>
              <a:t>The Characteristics or skills of a Project Manager</a:t>
            </a:r>
          </a:p>
          <a:p>
            <a:pPr lvl="1"/>
            <a:r>
              <a:rPr lang="en-US" dirty="0"/>
              <a:t>Time Management – project managers should be able to bring their project in on time, they need to manage the project timelines</a:t>
            </a:r>
          </a:p>
          <a:p>
            <a:pPr lvl="1"/>
            <a:r>
              <a:rPr lang="en-US" dirty="0"/>
              <a:t>Negotiating – project managers need strong negotiating skills, which will help them keep the project on track and clear significant roadblocks</a:t>
            </a:r>
          </a:p>
          <a:p>
            <a:pPr lvl="1"/>
            <a:r>
              <a:rPr lang="en-US" dirty="0"/>
              <a:t>Risk Management – project managers should be good at managing risks which includes identify, manage, and address risks effectively</a:t>
            </a:r>
          </a:p>
          <a:p>
            <a:pPr marL="342900" lvl="1" indent="0">
              <a:buNone/>
            </a:pPr>
            <a:endParaRPr lang="en-US" dirty="0"/>
          </a:p>
          <a:p>
            <a:pPr marL="342900" lvl="1" indent="0">
              <a:buNone/>
            </a:pPr>
            <a:r>
              <a:rPr lang="en-US" dirty="0"/>
              <a:t>Based on your experience or knowledge how would you compare a Scrum Master and Project Manager?</a:t>
            </a:r>
          </a:p>
        </p:txBody>
      </p:sp>
      <p:sp>
        <p:nvSpPr>
          <p:cNvPr id="4" name="Slide Number Placeholder 3">
            <a:extLst>
              <a:ext uri="{FF2B5EF4-FFF2-40B4-BE49-F238E27FC236}">
                <a16:creationId xmlns:a16="http://schemas.microsoft.com/office/drawing/2014/main" id="{E5B9A77F-9D88-4B0E-8E0B-73108BD2DA21}"/>
              </a:ext>
            </a:extLst>
          </p:cNvPr>
          <p:cNvSpPr>
            <a:spLocks noGrp="1"/>
          </p:cNvSpPr>
          <p:nvPr>
            <p:ph type="sldNum" sz="quarter" idx="12"/>
          </p:nvPr>
        </p:nvSpPr>
        <p:spPr/>
        <p:txBody>
          <a:bodyPr/>
          <a:lstStyle/>
          <a:p>
            <a:pPr>
              <a:defRPr/>
            </a:pPr>
            <a:fld id="{0B398A58-AE87-4E44-9CD7-9B4C49A70FAD}" type="slidenum">
              <a:rPr lang="en-US" altLang="en-US" smtClean="0"/>
              <a:pPr>
                <a:defRPr/>
              </a:pPr>
              <a:t>14</a:t>
            </a:fld>
            <a:endParaRPr lang="en-US" altLang="en-US" dirty="0"/>
          </a:p>
        </p:txBody>
      </p:sp>
    </p:spTree>
    <p:extLst>
      <p:ext uri="{BB962C8B-B14F-4D97-AF65-F5344CB8AC3E}">
        <p14:creationId xmlns:p14="http://schemas.microsoft.com/office/powerpoint/2010/main" val="2172248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353B-7C94-41A0-AE2F-CB1FB7BA475F}"/>
              </a:ext>
            </a:extLst>
          </p:cNvPr>
          <p:cNvSpPr>
            <a:spLocks noGrp="1"/>
          </p:cNvSpPr>
          <p:nvPr>
            <p:ph type="title"/>
          </p:nvPr>
        </p:nvSpPr>
        <p:spPr/>
        <p:txBody>
          <a:bodyPr/>
          <a:lstStyle/>
          <a:p>
            <a:r>
              <a:rPr lang="en-US" dirty="0"/>
              <a:t>Being a Scrum Master</a:t>
            </a:r>
          </a:p>
        </p:txBody>
      </p:sp>
      <p:sp>
        <p:nvSpPr>
          <p:cNvPr id="3" name="Content Placeholder 2">
            <a:extLst>
              <a:ext uri="{FF2B5EF4-FFF2-40B4-BE49-F238E27FC236}">
                <a16:creationId xmlns:a16="http://schemas.microsoft.com/office/drawing/2014/main" id="{1BDB9F87-3B19-432B-99C3-0D24D3F49663}"/>
              </a:ext>
            </a:extLst>
          </p:cNvPr>
          <p:cNvSpPr>
            <a:spLocks noGrp="1"/>
          </p:cNvSpPr>
          <p:nvPr>
            <p:ph idx="1"/>
          </p:nvPr>
        </p:nvSpPr>
        <p:spPr/>
        <p:txBody>
          <a:bodyPr/>
          <a:lstStyle/>
          <a:p>
            <a:pPr marL="0" indent="0">
              <a:buNone/>
            </a:pPr>
            <a:r>
              <a:rPr lang="en-US" dirty="0"/>
              <a:t>What is the hardest part of being a Scrum Master?</a:t>
            </a:r>
            <a:endParaRPr lang="en-US" dirty="0">
              <a:hlinkClick r:id="rId2"/>
            </a:endParaRPr>
          </a:p>
          <a:p>
            <a:pPr marL="0" indent="0">
              <a:buNone/>
            </a:pPr>
            <a:r>
              <a:rPr lang="en-US" dirty="0">
                <a:hlinkClick r:id="rId2"/>
              </a:rPr>
              <a:t>https://www.youtube.com/watch?v=HPB3Bmaao0Q&amp;list=PL9uyGDiy_ChXONfphboVF0Z1nj9L0oZZW&amp;index=4</a:t>
            </a:r>
            <a:endParaRPr lang="en-US" dirty="0"/>
          </a:p>
          <a:p>
            <a:pPr marL="0" indent="0">
              <a:buNone/>
            </a:pPr>
            <a:r>
              <a:rPr lang="en-US" dirty="0"/>
              <a:t>Length 8:30 </a:t>
            </a:r>
          </a:p>
        </p:txBody>
      </p:sp>
      <p:sp>
        <p:nvSpPr>
          <p:cNvPr id="4" name="Slide Number Placeholder 3">
            <a:extLst>
              <a:ext uri="{FF2B5EF4-FFF2-40B4-BE49-F238E27FC236}">
                <a16:creationId xmlns:a16="http://schemas.microsoft.com/office/drawing/2014/main" id="{E5D3E518-422F-46CF-BBD0-804145A3F5D7}"/>
              </a:ext>
            </a:extLst>
          </p:cNvPr>
          <p:cNvSpPr>
            <a:spLocks noGrp="1"/>
          </p:cNvSpPr>
          <p:nvPr>
            <p:ph type="sldNum" sz="quarter" idx="12"/>
          </p:nvPr>
        </p:nvSpPr>
        <p:spPr/>
        <p:txBody>
          <a:bodyPr/>
          <a:lstStyle/>
          <a:p>
            <a:pPr>
              <a:defRPr/>
            </a:pPr>
            <a:fld id="{0B398A58-AE87-4E44-9CD7-9B4C49A70FAD}" type="slidenum">
              <a:rPr lang="en-US" altLang="en-US" smtClean="0"/>
              <a:pPr>
                <a:defRPr/>
              </a:pPr>
              <a:t>15</a:t>
            </a:fld>
            <a:endParaRPr lang="en-US" altLang="en-US" dirty="0"/>
          </a:p>
        </p:txBody>
      </p:sp>
    </p:spTree>
    <p:extLst>
      <p:ext uri="{BB962C8B-B14F-4D97-AF65-F5344CB8AC3E}">
        <p14:creationId xmlns:p14="http://schemas.microsoft.com/office/powerpoint/2010/main" val="3740077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C715-438B-44CF-B202-71E51D934636}"/>
              </a:ext>
            </a:extLst>
          </p:cNvPr>
          <p:cNvSpPr>
            <a:spLocks noGrp="1"/>
          </p:cNvSpPr>
          <p:nvPr>
            <p:ph type="title"/>
          </p:nvPr>
        </p:nvSpPr>
        <p:spPr/>
        <p:txBody>
          <a:bodyPr/>
          <a:lstStyle/>
          <a:p>
            <a:r>
              <a:rPr lang="en-US" dirty="0"/>
              <a:t>Additional Content</a:t>
            </a:r>
          </a:p>
        </p:txBody>
      </p:sp>
      <p:sp>
        <p:nvSpPr>
          <p:cNvPr id="3" name="Content Placeholder 2">
            <a:extLst>
              <a:ext uri="{FF2B5EF4-FFF2-40B4-BE49-F238E27FC236}">
                <a16:creationId xmlns:a16="http://schemas.microsoft.com/office/drawing/2014/main" id="{42D631F2-54C0-48F1-8092-3654668D8ED6}"/>
              </a:ext>
            </a:extLst>
          </p:cNvPr>
          <p:cNvSpPr>
            <a:spLocks noGrp="1"/>
          </p:cNvSpPr>
          <p:nvPr>
            <p:ph idx="1"/>
          </p:nvPr>
        </p:nvSpPr>
        <p:spPr/>
        <p:txBody>
          <a:bodyPr/>
          <a:lstStyle/>
          <a:p>
            <a:r>
              <a:rPr lang="en-US" dirty="0">
                <a:hlinkClick r:id="rId2"/>
              </a:rPr>
              <a:t>https://www.youtube.com/watch?v=0MDvBC-c6CQ</a:t>
            </a:r>
            <a:endParaRPr lang="en-US" dirty="0"/>
          </a:p>
          <a:p>
            <a:pPr marL="0" indent="0">
              <a:buNone/>
            </a:pPr>
            <a:r>
              <a:rPr lang="en-US" dirty="0"/>
              <a:t>How to be a Scrum Master on a high performing team?</a:t>
            </a:r>
          </a:p>
          <a:p>
            <a:pPr marL="0" indent="0">
              <a:buNone/>
            </a:pPr>
            <a:r>
              <a:rPr lang="en-US" dirty="0"/>
              <a:t>Length 3:30</a:t>
            </a:r>
          </a:p>
          <a:p>
            <a:pPr marL="0" indent="0">
              <a:buNone/>
            </a:pPr>
            <a:endParaRPr lang="en-US" dirty="0"/>
          </a:p>
          <a:p>
            <a:r>
              <a:rPr lang="en-US" dirty="0">
                <a:hlinkClick r:id="rId3"/>
              </a:rPr>
              <a:t>https://www.youtube.com/watch?v=9MTadNiYk1w</a:t>
            </a:r>
            <a:endParaRPr lang="en-US" dirty="0"/>
          </a:p>
          <a:p>
            <a:pPr marL="0" indent="0">
              <a:buNone/>
            </a:pPr>
            <a:r>
              <a:rPr lang="en-US" dirty="0"/>
              <a:t>Scrum Master vs Project Manager</a:t>
            </a:r>
          </a:p>
          <a:p>
            <a:pPr marL="0" indent="0">
              <a:buNone/>
            </a:pPr>
            <a:r>
              <a:rPr lang="en-US" dirty="0"/>
              <a:t>Length 3:15</a:t>
            </a:r>
          </a:p>
          <a:p>
            <a:pPr marL="0" indent="0">
              <a:buNone/>
            </a:pPr>
            <a:endParaRPr lang="en-US" dirty="0"/>
          </a:p>
          <a:p>
            <a:r>
              <a:rPr lang="en-US" dirty="0">
                <a:hlinkClick r:id="rId4"/>
              </a:rPr>
              <a:t>https://agilevideos.com/videos/agile-teams-part-4-the-scrum-master-role/</a:t>
            </a:r>
            <a:endParaRPr lang="en-US" dirty="0"/>
          </a:p>
          <a:p>
            <a:pPr marL="0" indent="0">
              <a:buNone/>
            </a:pPr>
            <a:r>
              <a:rPr lang="en-US" dirty="0"/>
              <a:t>The Scrum Master Role</a:t>
            </a:r>
          </a:p>
          <a:p>
            <a:pPr marL="0" indent="0">
              <a:buNone/>
            </a:pPr>
            <a:r>
              <a:rPr lang="en-US" dirty="0"/>
              <a:t>Length: 6:00</a:t>
            </a:r>
          </a:p>
        </p:txBody>
      </p:sp>
      <p:sp>
        <p:nvSpPr>
          <p:cNvPr id="4" name="Slide Number Placeholder 3">
            <a:extLst>
              <a:ext uri="{FF2B5EF4-FFF2-40B4-BE49-F238E27FC236}">
                <a16:creationId xmlns:a16="http://schemas.microsoft.com/office/drawing/2014/main" id="{A6B31FED-10E0-44DF-8A61-73126E437F70}"/>
              </a:ext>
            </a:extLst>
          </p:cNvPr>
          <p:cNvSpPr>
            <a:spLocks noGrp="1"/>
          </p:cNvSpPr>
          <p:nvPr>
            <p:ph type="sldNum" sz="quarter" idx="12"/>
          </p:nvPr>
        </p:nvSpPr>
        <p:spPr/>
        <p:txBody>
          <a:bodyPr/>
          <a:lstStyle/>
          <a:p>
            <a:pPr>
              <a:defRPr/>
            </a:pPr>
            <a:fld id="{0B398A58-AE87-4E44-9CD7-9B4C49A70FAD}" type="slidenum">
              <a:rPr lang="en-US" altLang="en-US" smtClean="0"/>
              <a:pPr>
                <a:defRPr/>
              </a:pPr>
              <a:t>16</a:t>
            </a:fld>
            <a:endParaRPr lang="en-US" altLang="en-US" dirty="0"/>
          </a:p>
        </p:txBody>
      </p:sp>
    </p:spTree>
    <p:extLst>
      <p:ext uri="{BB962C8B-B14F-4D97-AF65-F5344CB8AC3E}">
        <p14:creationId xmlns:p14="http://schemas.microsoft.com/office/powerpoint/2010/main" val="341315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7166-F145-445D-8DA9-817338A3D608}"/>
              </a:ext>
            </a:extLst>
          </p:cNvPr>
          <p:cNvSpPr>
            <a:spLocks noGrp="1"/>
          </p:cNvSpPr>
          <p:nvPr>
            <p:ph type="title"/>
          </p:nvPr>
        </p:nvSpPr>
        <p:spPr/>
        <p:txBody>
          <a:bodyPr/>
          <a:lstStyle/>
          <a:p>
            <a:r>
              <a:rPr lang="en-US" dirty="0"/>
              <a:t>What is a Scrum Master</a:t>
            </a:r>
          </a:p>
        </p:txBody>
      </p:sp>
      <p:sp>
        <p:nvSpPr>
          <p:cNvPr id="3" name="Content Placeholder 2">
            <a:extLst>
              <a:ext uri="{FF2B5EF4-FFF2-40B4-BE49-F238E27FC236}">
                <a16:creationId xmlns:a16="http://schemas.microsoft.com/office/drawing/2014/main" id="{9FEE8E93-8FC2-4BB2-B587-8B8CFD6148BD}"/>
              </a:ext>
            </a:extLst>
          </p:cNvPr>
          <p:cNvSpPr>
            <a:spLocks noGrp="1"/>
          </p:cNvSpPr>
          <p:nvPr>
            <p:ph idx="1"/>
          </p:nvPr>
        </p:nvSpPr>
        <p:spPr/>
        <p:txBody>
          <a:bodyPr/>
          <a:lstStyle/>
          <a:p>
            <a:r>
              <a:rPr lang="en-US" dirty="0"/>
              <a:t>The Scrum Master is responsible for promoting and supporting Scrum as defined in the Scrum Guide.</a:t>
            </a:r>
          </a:p>
          <a:p>
            <a:r>
              <a:rPr lang="en-US" dirty="0"/>
              <a:t>Scrum masters do this by helping everyone understand Scrum theory, practices, rules, and values</a:t>
            </a:r>
          </a:p>
          <a:p>
            <a:r>
              <a:rPr lang="en-US" dirty="0"/>
              <a:t>The Scrum Master is a servant-leader for the Scrum Team</a:t>
            </a:r>
          </a:p>
          <a:p>
            <a:r>
              <a:rPr lang="en-US" dirty="0"/>
              <a:t>The Scrum Master helps those outside the Scrum Team understand which of their interactions with the Scrum Team are helpful and which are not</a:t>
            </a:r>
          </a:p>
          <a:p>
            <a:r>
              <a:rPr lang="en-US" dirty="0"/>
              <a:t>The Scrum Master helps everyone change these interactions to maximize the value created by the Scrum Team</a:t>
            </a:r>
          </a:p>
          <a:p>
            <a:endParaRPr lang="en-US" dirty="0"/>
          </a:p>
          <a:p>
            <a:pPr marL="0" indent="0">
              <a:buNone/>
            </a:pPr>
            <a:r>
              <a:rPr lang="en-US" dirty="0"/>
              <a:t>-The Scrum Guide</a:t>
            </a:r>
          </a:p>
        </p:txBody>
      </p:sp>
      <p:sp>
        <p:nvSpPr>
          <p:cNvPr id="4" name="Slide Number Placeholder 3">
            <a:extLst>
              <a:ext uri="{FF2B5EF4-FFF2-40B4-BE49-F238E27FC236}">
                <a16:creationId xmlns:a16="http://schemas.microsoft.com/office/drawing/2014/main" id="{6A8260BB-ED2C-418D-9E6F-A7FF75D8E931}"/>
              </a:ext>
            </a:extLst>
          </p:cNvPr>
          <p:cNvSpPr>
            <a:spLocks noGrp="1"/>
          </p:cNvSpPr>
          <p:nvPr>
            <p:ph type="sldNum" sz="quarter" idx="12"/>
          </p:nvPr>
        </p:nvSpPr>
        <p:spPr/>
        <p:txBody>
          <a:bodyPr/>
          <a:lstStyle/>
          <a:p>
            <a:pPr>
              <a:defRPr/>
            </a:pPr>
            <a:fld id="{0B398A58-AE87-4E44-9CD7-9B4C49A70FAD}" type="slidenum">
              <a:rPr lang="en-US" altLang="en-US" smtClean="0"/>
              <a:pPr>
                <a:defRPr/>
              </a:pPr>
              <a:t>2</a:t>
            </a:fld>
            <a:endParaRPr lang="en-US" altLang="en-US" dirty="0"/>
          </a:p>
        </p:txBody>
      </p:sp>
    </p:spTree>
    <p:extLst>
      <p:ext uri="{BB962C8B-B14F-4D97-AF65-F5344CB8AC3E}">
        <p14:creationId xmlns:p14="http://schemas.microsoft.com/office/powerpoint/2010/main" val="303778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AA12-5430-4061-9B86-4AD0853F6CBA}"/>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id="{69956576-D558-456E-9732-12382DC05BA0}"/>
              </a:ext>
            </a:extLst>
          </p:cNvPr>
          <p:cNvSpPr>
            <a:spLocks noGrp="1"/>
          </p:cNvSpPr>
          <p:nvPr>
            <p:ph idx="1"/>
          </p:nvPr>
        </p:nvSpPr>
        <p:spPr/>
        <p:txBody>
          <a:bodyPr/>
          <a:lstStyle/>
          <a:p>
            <a:r>
              <a:rPr lang="en-US" dirty="0"/>
              <a:t>The Scrum Master is responsible for making sure a Scrum Team lives by the values and practices of Scrum.</a:t>
            </a:r>
          </a:p>
          <a:p>
            <a:r>
              <a:rPr lang="en-US" dirty="0"/>
              <a:t>The Scrum Master is often considered a coach for the team, helping the team do the best work it possibly can.</a:t>
            </a:r>
          </a:p>
          <a:p>
            <a:r>
              <a:rPr lang="en-US" dirty="0"/>
              <a:t>The Scrum Master can also be though of as a process owner for the team, creating a balance with the project’s key stakeholder (the product owner)</a:t>
            </a:r>
          </a:p>
          <a:p>
            <a:r>
              <a:rPr lang="en-US" dirty="0"/>
              <a:t>The Scrum Master does anything possible to help the team perform at its highest level which involves removing any impediments to progress, facilitating meetings. This might also involve working with the product owner to make sure the product backlog is in good shape and ready for the next sprint.</a:t>
            </a:r>
          </a:p>
          <a:p>
            <a:pPr marL="0" indent="0">
              <a:buNone/>
            </a:pPr>
            <a:endParaRPr lang="en-US" dirty="0"/>
          </a:p>
        </p:txBody>
      </p:sp>
      <p:sp>
        <p:nvSpPr>
          <p:cNvPr id="4" name="Slide Number Placeholder 3">
            <a:extLst>
              <a:ext uri="{FF2B5EF4-FFF2-40B4-BE49-F238E27FC236}">
                <a16:creationId xmlns:a16="http://schemas.microsoft.com/office/drawing/2014/main" id="{BEE13AAF-72B9-41D9-B430-FD0DF7A23BED}"/>
              </a:ext>
            </a:extLst>
          </p:cNvPr>
          <p:cNvSpPr>
            <a:spLocks noGrp="1"/>
          </p:cNvSpPr>
          <p:nvPr>
            <p:ph type="sldNum" sz="quarter" idx="12"/>
          </p:nvPr>
        </p:nvSpPr>
        <p:spPr/>
        <p:txBody>
          <a:bodyPr/>
          <a:lstStyle/>
          <a:p>
            <a:pPr>
              <a:defRPr/>
            </a:pPr>
            <a:fld id="{0B398A58-AE87-4E44-9CD7-9B4C49A70FAD}" type="slidenum">
              <a:rPr lang="en-US" altLang="en-US" smtClean="0"/>
              <a:pPr>
                <a:defRPr/>
              </a:pPr>
              <a:t>3</a:t>
            </a:fld>
            <a:endParaRPr lang="en-US" altLang="en-US" dirty="0"/>
          </a:p>
        </p:txBody>
      </p:sp>
    </p:spTree>
    <p:extLst>
      <p:ext uri="{BB962C8B-B14F-4D97-AF65-F5344CB8AC3E}">
        <p14:creationId xmlns:p14="http://schemas.microsoft.com/office/powerpoint/2010/main" val="117461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A7D0C-8669-4FCB-9AA1-6EFF1DC0C6A2}"/>
              </a:ext>
            </a:extLst>
          </p:cNvPr>
          <p:cNvSpPr>
            <a:spLocks noGrp="1"/>
          </p:cNvSpPr>
          <p:nvPr>
            <p:ph type="title"/>
          </p:nvPr>
        </p:nvSpPr>
        <p:spPr/>
        <p:txBody>
          <a:bodyPr/>
          <a:lstStyle/>
          <a:p>
            <a:r>
              <a:rPr lang="en-US" b="1" dirty="0">
                <a:latin typeface="Calibri" panose="020F0502020204030204" pitchFamily="34" charset="0"/>
              </a:rPr>
              <a:t>Scrum Master as a Servant Leader</a:t>
            </a:r>
            <a:endParaRPr lang="en-US" dirty="0"/>
          </a:p>
        </p:txBody>
      </p:sp>
      <p:sp>
        <p:nvSpPr>
          <p:cNvPr id="3" name="Content Placeholder 2">
            <a:extLst>
              <a:ext uri="{FF2B5EF4-FFF2-40B4-BE49-F238E27FC236}">
                <a16:creationId xmlns:a16="http://schemas.microsoft.com/office/drawing/2014/main" id="{DF8FD4FF-E01C-4AB6-B179-060DFDE36387}"/>
              </a:ext>
            </a:extLst>
          </p:cNvPr>
          <p:cNvSpPr>
            <a:spLocks noGrp="1"/>
          </p:cNvSpPr>
          <p:nvPr>
            <p:ph idx="1"/>
          </p:nvPr>
        </p:nvSpPr>
        <p:spPr>
          <a:xfrm>
            <a:off x="762001" y="1367459"/>
            <a:ext cx="10670116" cy="4728542"/>
          </a:xfrm>
        </p:spPr>
        <p:txBody>
          <a:bodyPr numCol="2"/>
          <a:lstStyle/>
          <a:p>
            <a:pPr marL="0" indent="0">
              <a:buNone/>
            </a:pPr>
            <a:r>
              <a:rPr lang="en-US" sz="1600" b="1" dirty="0">
                <a:latin typeface="Calibri" panose="020F0502020204030204" pitchFamily="34" charset="0"/>
              </a:rPr>
              <a:t>Servant-leadership is about: </a:t>
            </a:r>
          </a:p>
          <a:p>
            <a:r>
              <a:rPr lang="en-US" sz="1600" dirty="0">
                <a:latin typeface="Calibri" panose="020F0502020204030204" pitchFamily="34" charset="0"/>
              </a:rPr>
              <a:t>Serving others, not yourself </a:t>
            </a:r>
          </a:p>
          <a:p>
            <a:r>
              <a:rPr lang="en-US" sz="1600" dirty="0">
                <a:latin typeface="Calibri" panose="020F0502020204030204" pitchFamily="34" charset="0"/>
              </a:rPr>
              <a:t>Not leading by title </a:t>
            </a:r>
          </a:p>
          <a:p>
            <a:r>
              <a:rPr lang="en-US" sz="1600" dirty="0">
                <a:latin typeface="Calibri" panose="020F0502020204030204" pitchFamily="34" charset="0"/>
              </a:rPr>
              <a:t>Leadership that endures </a:t>
            </a:r>
          </a:p>
          <a:p>
            <a:r>
              <a:rPr lang="en-US" sz="1600" dirty="0">
                <a:latin typeface="Calibri" panose="020F0502020204030204" pitchFamily="34" charset="0"/>
              </a:rPr>
              <a:t>Helping people develop and perform as highly as possible </a:t>
            </a:r>
          </a:p>
          <a:p>
            <a:r>
              <a:rPr lang="en-US" sz="1600" dirty="0">
                <a:latin typeface="Calibri" panose="020F0502020204030204" pitchFamily="34" charset="0"/>
              </a:rPr>
              <a:t>Selfless management of team members </a:t>
            </a:r>
          </a:p>
          <a:p>
            <a:r>
              <a:rPr lang="en-US" sz="1600" dirty="0">
                <a:latin typeface="Calibri" panose="020F0502020204030204" pitchFamily="34" charset="0"/>
              </a:rPr>
              <a:t>Promoting genuine team ownership</a:t>
            </a:r>
          </a:p>
          <a:p>
            <a:r>
              <a:rPr lang="en-US" sz="1600" dirty="0">
                <a:latin typeface="Calibri" panose="020F0502020204030204" pitchFamily="34" charset="0"/>
              </a:rPr>
              <a:t>Harnessing the collective power of a team </a:t>
            </a:r>
          </a:p>
          <a:p>
            <a:r>
              <a:rPr lang="en-US" sz="1600" dirty="0">
                <a:latin typeface="Calibri" panose="020F0502020204030204" pitchFamily="34" charset="0"/>
              </a:rPr>
              <a:t>Scrum Master has no organizational authority over team</a:t>
            </a:r>
          </a:p>
        </p:txBody>
      </p:sp>
      <p:sp>
        <p:nvSpPr>
          <p:cNvPr id="4" name="Slide Number Placeholder 3">
            <a:extLst>
              <a:ext uri="{FF2B5EF4-FFF2-40B4-BE49-F238E27FC236}">
                <a16:creationId xmlns:a16="http://schemas.microsoft.com/office/drawing/2014/main" id="{26914BAC-2338-4FDD-B441-48C8119A1E0E}"/>
              </a:ext>
            </a:extLst>
          </p:cNvPr>
          <p:cNvSpPr>
            <a:spLocks noGrp="1"/>
          </p:cNvSpPr>
          <p:nvPr>
            <p:ph type="sldNum" sz="quarter" idx="12"/>
          </p:nvPr>
        </p:nvSpPr>
        <p:spPr/>
        <p:txBody>
          <a:bodyPr/>
          <a:lstStyle/>
          <a:p>
            <a:pPr>
              <a:defRPr/>
            </a:pPr>
            <a:fld id="{0B398A58-AE87-4E44-9CD7-9B4C49A70FAD}" type="slidenum">
              <a:rPr lang="en-US" altLang="en-US" smtClean="0"/>
              <a:pPr>
                <a:defRPr/>
              </a:pPr>
              <a:t>4</a:t>
            </a:fld>
            <a:endParaRPr lang="en-US" altLang="en-US" dirty="0"/>
          </a:p>
        </p:txBody>
      </p:sp>
      <p:pic>
        <p:nvPicPr>
          <p:cNvPr id="5" name="Picture 4">
            <a:extLst>
              <a:ext uri="{FF2B5EF4-FFF2-40B4-BE49-F238E27FC236}">
                <a16:creationId xmlns:a16="http://schemas.microsoft.com/office/drawing/2014/main" id="{2DF3D4E3-434D-44EA-93B6-022BA147FDBC}"/>
              </a:ext>
            </a:extLst>
          </p:cNvPr>
          <p:cNvPicPr>
            <a:picLocks noChangeAspect="1"/>
          </p:cNvPicPr>
          <p:nvPr/>
        </p:nvPicPr>
        <p:blipFill>
          <a:blip r:embed="rId2"/>
          <a:stretch>
            <a:fillRect/>
          </a:stretch>
        </p:blipFill>
        <p:spPr>
          <a:xfrm rot="329685">
            <a:off x="6786049" y="2241005"/>
            <a:ext cx="4902778" cy="3495485"/>
          </a:xfrm>
          <a:prstGeom prst="rect">
            <a:avLst/>
          </a:prstGeom>
        </p:spPr>
      </p:pic>
    </p:spTree>
    <p:extLst>
      <p:ext uri="{BB962C8B-B14F-4D97-AF65-F5344CB8AC3E}">
        <p14:creationId xmlns:p14="http://schemas.microsoft.com/office/powerpoint/2010/main" val="16685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091F-092B-417F-AD3B-312C8F7761EC}"/>
              </a:ext>
            </a:extLst>
          </p:cNvPr>
          <p:cNvSpPr>
            <a:spLocks noGrp="1"/>
          </p:cNvSpPr>
          <p:nvPr>
            <p:ph type="title"/>
          </p:nvPr>
        </p:nvSpPr>
        <p:spPr>
          <a:xfrm>
            <a:off x="1162051" y="329625"/>
            <a:ext cx="10883900" cy="584775"/>
          </a:xfrm>
        </p:spPr>
        <p:txBody>
          <a:bodyPr/>
          <a:lstStyle/>
          <a:p>
            <a:r>
              <a:rPr lang="en-US" altLang="en-US" sz="3200" dirty="0">
                <a:latin typeface="Calibri" panose="020F0502020204030204" pitchFamily="34" charset="0"/>
              </a:rPr>
              <a:t>Servant and Adaptive Leadership</a:t>
            </a:r>
            <a:endParaRPr lang="en-US" dirty="0">
              <a:latin typeface="Calibri" panose="020F0502020204030204" pitchFamily="34" charset="0"/>
            </a:endParaRPr>
          </a:p>
        </p:txBody>
      </p:sp>
      <p:sp>
        <p:nvSpPr>
          <p:cNvPr id="3" name="Content Placeholder 2">
            <a:extLst>
              <a:ext uri="{FF2B5EF4-FFF2-40B4-BE49-F238E27FC236}">
                <a16:creationId xmlns:a16="http://schemas.microsoft.com/office/drawing/2014/main" id="{348D6CAA-1389-41C0-A4F7-ABA53312B256}"/>
              </a:ext>
            </a:extLst>
          </p:cNvPr>
          <p:cNvSpPr>
            <a:spLocks noGrp="1"/>
          </p:cNvSpPr>
          <p:nvPr>
            <p:ph idx="1"/>
          </p:nvPr>
        </p:nvSpPr>
        <p:spPr/>
        <p:txBody>
          <a:bodyPr/>
          <a:lstStyle/>
          <a:p>
            <a:pPr eaLnBrk="1" fontAlgn="auto" hangingPunct="1">
              <a:spcAft>
                <a:spcPts val="0"/>
              </a:spcAft>
              <a:buFont typeface="Wingdings" panose="05000000000000000000" pitchFamily="2" charset="2"/>
              <a:buChar char="Ø"/>
              <a:defRPr/>
            </a:pPr>
            <a:r>
              <a:rPr lang="en-US" sz="1800" b="1" dirty="0">
                <a:latin typeface="Calibri" panose="020F0502020204030204" pitchFamily="34" charset="0"/>
              </a:rPr>
              <a:t>Servant leaders </a:t>
            </a:r>
            <a:r>
              <a:rPr lang="en-US" sz="1800" dirty="0">
                <a:latin typeface="Calibri" panose="020F0502020204030204" pitchFamily="34" charset="0"/>
              </a:rPr>
              <a:t>focus on the needs of the team, he serves first and leads second.</a:t>
            </a:r>
          </a:p>
          <a:p>
            <a:pPr lvl="1" eaLnBrk="1" fontAlgn="auto" hangingPunct="1">
              <a:spcAft>
                <a:spcPts val="0"/>
              </a:spcAft>
              <a:buFont typeface="Wingdings" panose="05000000000000000000" pitchFamily="2" charset="2"/>
              <a:buChar char="Ø"/>
              <a:defRPr/>
            </a:pPr>
            <a:r>
              <a:rPr lang="en-US" dirty="0">
                <a:latin typeface="Calibri" panose="020F0502020204030204" pitchFamily="34" charset="0"/>
              </a:rPr>
              <a:t>The idea of servant leadership is highly aligned with Agile principles. The main responsibility of a servant leader as the ScrumMaster is to remove impediments from the path of the team.</a:t>
            </a:r>
          </a:p>
          <a:p>
            <a:pPr lvl="1" eaLnBrk="1" fontAlgn="auto" hangingPunct="1">
              <a:spcAft>
                <a:spcPts val="0"/>
              </a:spcAft>
              <a:buFont typeface="Wingdings" panose="05000000000000000000" pitchFamily="2" charset="2"/>
              <a:buChar char="Ø"/>
              <a:defRPr/>
            </a:pPr>
            <a:endParaRPr lang="en-US" dirty="0">
              <a:latin typeface="Calibri" panose="020F0502020204030204" pitchFamily="34" charset="0"/>
            </a:endParaRPr>
          </a:p>
          <a:p>
            <a:pPr eaLnBrk="1" fontAlgn="auto" hangingPunct="1">
              <a:spcAft>
                <a:spcPts val="0"/>
              </a:spcAft>
              <a:buFont typeface="Wingdings" panose="05000000000000000000" pitchFamily="2" charset="2"/>
              <a:buChar char="Ø"/>
              <a:defRPr/>
            </a:pPr>
            <a:r>
              <a:rPr lang="en-US" sz="1800" b="1" dirty="0">
                <a:latin typeface="Calibri" panose="020F0502020204030204" pitchFamily="34" charset="0"/>
              </a:rPr>
              <a:t>Adaptive leadership </a:t>
            </a:r>
            <a:r>
              <a:rPr lang="en-US" sz="1800" dirty="0">
                <a:latin typeface="Calibri" panose="020F0502020204030204" pitchFamily="34" charset="0"/>
              </a:rPr>
              <a:t>is about adapting to the environment in order to lead more effectively.</a:t>
            </a:r>
          </a:p>
          <a:p>
            <a:pPr lvl="1" eaLnBrk="1" fontAlgn="auto" hangingPunct="1">
              <a:spcAft>
                <a:spcPts val="0"/>
              </a:spcAft>
              <a:buFont typeface="Wingdings" panose="05000000000000000000" pitchFamily="2" charset="2"/>
              <a:buChar char="Ø"/>
              <a:defRPr/>
            </a:pPr>
            <a:r>
              <a:rPr lang="en-US" dirty="0">
                <a:latin typeface="Calibri" panose="020F0502020204030204" pitchFamily="34" charset="0"/>
              </a:rPr>
              <a:t>By employing adaptive leadership, the leader focuses on activities that add value instead of doing things the way they have always been done.</a:t>
            </a:r>
            <a:br>
              <a:rPr lang="en-US" dirty="0">
                <a:latin typeface="Calibri" panose="020F0502020204030204" pitchFamily="34" charset="0"/>
              </a:rPr>
            </a:br>
            <a:endParaRPr lang="en-US" dirty="0">
              <a:latin typeface="Calibri" panose="020F0502020204030204" pitchFamily="34" charset="0"/>
            </a:endParaRPr>
          </a:p>
          <a:p>
            <a:pPr>
              <a:buFont typeface="Wingdings" panose="05000000000000000000" pitchFamily="2" charset="2"/>
              <a:buChar char="Ø"/>
            </a:pPr>
            <a:r>
              <a:rPr lang="en-US" sz="1800" b="1" dirty="0">
                <a:latin typeface="Calibri" panose="020F0502020204030204" pitchFamily="34" charset="0"/>
              </a:rPr>
              <a:t>The Agile Manifesto and Servant-Leadership </a:t>
            </a:r>
          </a:p>
          <a:p>
            <a:pPr marL="0" indent="0">
              <a:buNone/>
            </a:pPr>
            <a:r>
              <a:rPr lang="en-US" sz="1800" dirty="0">
                <a:latin typeface="Calibri" panose="020F0502020204030204" pitchFamily="34" charset="0"/>
              </a:rPr>
              <a:t>The characteristics of servant-leadership can also be found within the Agile Manifesto. </a:t>
            </a:r>
          </a:p>
          <a:p>
            <a:pPr marL="0" indent="0">
              <a:buNone/>
            </a:pPr>
            <a:r>
              <a:rPr lang="en-US" sz="1800" dirty="0">
                <a:latin typeface="Calibri" panose="020F0502020204030204" pitchFamily="34" charset="0"/>
              </a:rPr>
              <a:t>The values ‘individuals and interactions over processes and tools’ and ‘customer collaboration over contract negotiation’ clearly emphasize the focus on collaborative engagements, serving others (the team members) and not yourself and boosting team performance by supporting individual growth. </a:t>
            </a:r>
          </a:p>
          <a:p>
            <a:pPr marL="0" indent="0">
              <a:buNone/>
            </a:pPr>
            <a:r>
              <a:rPr lang="en-US" sz="1800" dirty="0">
                <a:latin typeface="Calibri" panose="020F0502020204030204" pitchFamily="34" charset="0"/>
              </a:rPr>
              <a:t>Principles of the Agile Manifesto that also characterize servant-leadership are:</a:t>
            </a:r>
          </a:p>
          <a:p>
            <a:pPr marL="0" indent="0">
              <a:buNone/>
            </a:pPr>
            <a:r>
              <a:rPr lang="en-US" sz="1800" dirty="0">
                <a:latin typeface="Calibri" panose="020F0502020204030204" pitchFamily="34" charset="0"/>
              </a:rPr>
              <a:t>• Build projects around motivated individuals. Give them the environment and support they need, and trust them to get the job done.</a:t>
            </a:r>
          </a:p>
          <a:p>
            <a:pPr marL="0" indent="0">
              <a:buNone/>
            </a:pPr>
            <a:r>
              <a:rPr lang="en-US" sz="1800" dirty="0">
                <a:latin typeface="Calibri" panose="020F0502020204030204" pitchFamily="34" charset="0"/>
              </a:rPr>
              <a:t>• “Business people &amp; developers must work together daily throughout the project</a:t>
            </a:r>
          </a:p>
          <a:p>
            <a:endParaRPr lang="en-US" sz="180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5F801DAB-B42D-48BC-AEA9-490847A9790A}"/>
              </a:ext>
            </a:extLst>
          </p:cNvPr>
          <p:cNvSpPr>
            <a:spLocks noGrp="1"/>
          </p:cNvSpPr>
          <p:nvPr>
            <p:ph type="sldNum" sz="quarter" idx="12"/>
          </p:nvPr>
        </p:nvSpPr>
        <p:spPr/>
        <p:txBody>
          <a:bodyPr/>
          <a:lstStyle/>
          <a:p>
            <a:pPr>
              <a:defRPr/>
            </a:pPr>
            <a:fld id="{0B398A58-AE87-4E44-9CD7-9B4C49A70FAD}" type="slidenum">
              <a:rPr lang="en-US" altLang="en-US" smtClean="0"/>
              <a:pPr>
                <a:defRPr/>
              </a:pPr>
              <a:t>5</a:t>
            </a:fld>
            <a:endParaRPr lang="en-US" altLang="en-US" dirty="0"/>
          </a:p>
        </p:txBody>
      </p:sp>
    </p:spTree>
    <p:extLst>
      <p:ext uri="{BB962C8B-B14F-4D97-AF65-F5344CB8AC3E}">
        <p14:creationId xmlns:p14="http://schemas.microsoft.com/office/powerpoint/2010/main" val="379018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A521-70C1-4EDD-A428-0B3C05745D29}"/>
              </a:ext>
            </a:extLst>
          </p:cNvPr>
          <p:cNvSpPr>
            <a:spLocks noGrp="1"/>
          </p:cNvSpPr>
          <p:nvPr>
            <p:ph type="title"/>
          </p:nvPr>
        </p:nvSpPr>
        <p:spPr>
          <a:xfrm>
            <a:off x="1162051" y="314236"/>
            <a:ext cx="10883900" cy="600164"/>
          </a:xfrm>
        </p:spPr>
        <p:txBody>
          <a:bodyPr/>
          <a:lstStyle/>
          <a:p>
            <a:r>
              <a:rPr lang="en-US" b="1" dirty="0">
                <a:latin typeface="Calibri" panose="020F0502020204030204" pitchFamily="34" charset="0"/>
              </a:rPr>
              <a:t>Scrum Master as a Servant Leader</a:t>
            </a:r>
            <a:endParaRPr lang="en-US" dirty="0">
              <a:latin typeface="Calibri" panose="020F0502020204030204" pitchFamily="34" charset="0"/>
            </a:endParaRPr>
          </a:p>
        </p:txBody>
      </p:sp>
      <p:sp>
        <p:nvSpPr>
          <p:cNvPr id="3" name="Content Placeholder 2">
            <a:extLst>
              <a:ext uri="{FF2B5EF4-FFF2-40B4-BE49-F238E27FC236}">
                <a16:creationId xmlns:a16="http://schemas.microsoft.com/office/drawing/2014/main" id="{22219611-7BF4-4072-9D11-4B3CD2700D4D}"/>
              </a:ext>
            </a:extLst>
          </p:cNvPr>
          <p:cNvSpPr>
            <a:spLocks noGrp="1"/>
          </p:cNvSpPr>
          <p:nvPr>
            <p:ph idx="1"/>
          </p:nvPr>
        </p:nvSpPr>
        <p:spPr/>
        <p:txBody>
          <a:bodyPr/>
          <a:lstStyle/>
          <a:p>
            <a:pPr>
              <a:buFont typeface="Wingdings" panose="05000000000000000000" pitchFamily="2" charset="2"/>
              <a:buChar char="Ø"/>
            </a:pPr>
            <a:r>
              <a:rPr lang="en-US" sz="1600" dirty="0">
                <a:latin typeface="Calibri" panose="020F0502020204030204" pitchFamily="34" charset="0"/>
              </a:rPr>
              <a:t>The Scrum Guide describes the Scrum Master as the servant-leader for the Scrum Team.</a:t>
            </a:r>
          </a:p>
          <a:p>
            <a:pPr>
              <a:buFont typeface="Wingdings" panose="05000000000000000000" pitchFamily="2" charset="2"/>
              <a:buChar char="Ø"/>
            </a:pPr>
            <a:r>
              <a:rPr lang="en-US" sz="1600" dirty="0">
                <a:latin typeface="Calibri" panose="020F0502020204030204" pitchFamily="34" charset="0"/>
              </a:rPr>
              <a:t>A Scrum Master is not master of the team, but a master at encouraging, enabling, and energizing people to gel as a team and realize their full potential. </a:t>
            </a:r>
          </a:p>
          <a:p>
            <a:pPr>
              <a:buFont typeface="Wingdings" panose="05000000000000000000" pitchFamily="2" charset="2"/>
              <a:buChar char="Ø"/>
            </a:pPr>
            <a:r>
              <a:rPr lang="en-US" sz="1600" dirty="0">
                <a:latin typeface="Calibri" panose="020F0502020204030204" pitchFamily="34" charset="0"/>
              </a:rPr>
              <a:t>A Scrum Master is a servant-leader whose focus is on the needs of the team members and those they serve (the customer), with the goal of achieving results in line with the organization’s values, principles, and business objectives. </a:t>
            </a:r>
          </a:p>
          <a:p>
            <a:pPr>
              <a:buFont typeface="Wingdings" panose="05000000000000000000" pitchFamily="2" charset="2"/>
              <a:buChar char="Ø"/>
            </a:pPr>
            <a:r>
              <a:rPr lang="en-US" sz="1600" dirty="0">
                <a:latin typeface="Calibri" panose="020F0502020204030204" pitchFamily="34" charset="0"/>
              </a:rPr>
              <a:t>The Scrum Master leads by example, by respect, and by the ability to influence the organization for the Scrum Team and its effectiveness. </a:t>
            </a:r>
          </a:p>
          <a:p>
            <a:pPr>
              <a:buFont typeface="Wingdings" panose="05000000000000000000" pitchFamily="2" charset="2"/>
              <a:buChar char="Ø"/>
            </a:pPr>
            <a:endParaRPr lang="en-US" sz="1600" dirty="0">
              <a:latin typeface="Calibri" panose="020F0502020204030204" pitchFamily="34" charset="0"/>
            </a:endParaRPr>
          </a:p>
          <a:p>
            <a:pPr marL="0" indent="0">
              <a:buNone/>
            </a:pPr>
            <a:r>
              <a:rPr lang="en-US" sz="1600" dirty="0"/>
              <a:t>As a servant-leader, the Scrum Master is responsible for: </a:t>
            </a:r>
          </a:p>
          <a:p>
            <a:pPr>
              <a:buFont typeface="Wingdings" panose="05000000000000000000" pitchFamily="2" charset="2"/>
              <a:buChar char="Ø"/>
            </a:pPr>
            <a:r>
              <a:rPr lang="en-US" sz="1600" dirty="0">
                <a:latin typeface="Calibri" panose="020F0502020204030204" pitchFamily="34" charset="0"/>
              </a:rPr>
              <a:t>Setting up Scrum as a servant process, not a commanding process</a:t>
            </a:r>
          </a:p>
          <a:p>
            <a:pPr>
              <a:buFont typeface="Wingdings" panose="05000000000000000000" pitchFamily="2" charset="2"/>
              <a:buChar char="Ø"/>
            </a:pPr>
            <a:r>
              <a:rPr lang="en-US" sz="1600" dirty="0">
                <a:latin typeface="Calibri" panose="020F0502020204030204" pitchFamily="34" charset="0"/>
              </a:rPr>
              <a:t>Guiding the Development Team towards self-organization</a:t>
            </a:r>
          </a:p>
          <a:p>
            <a:pPr>
              <a:buFont typeface="Wingdings" panose="05000000000000000000" pitchFamily="2" charset="2"/>
              <a:buChar char="Ø"/>
            </a:pPr>
            <a:r>
              <a:rPr lang="en-US" sz="1600" dirty="0">
                <a:latin typeface="Calibri" panose="020F0502020204030204" pitchFamily="34" charset="0"/>
              </a:rPr>
              <a:t>Leading the team through healthy conflict and debate</a:t>
            </a:r>
          </a:p>
          <a:p>
            <a:pPr>
              <a:buFont typeface="Wingdings" panose="05000000000000000000" pitchFamily="2" charset="2"/>
              <a:buChar char="Ø"/>
            </a:pPr>
            <a:r>
              <a:rPr lang="en-US" sz="1600" dirty="0">
                <a:latin typeface="Calibri" panose="020F0502020204030204" pitchFamily="34" charset="0"/>
              </a:rPr>
              <a:t>Teaching, coaching and mentoring the organization and team in adopting and using Scrum</a:t>
            </a:r>
          </a:p>
          <a:p>
            <a:pPr>
              <a:buFont typeface="Wingdings" panose="05000000000000000000" pitchFamily="2" charset="2"/>
              <a:buChar char="Ø"/>
            </a:pPr>
            <a:r>
              <a:rPr lang="en-US" sz="1600" dirty="0">
                <a:latin typeface="Calibri" panose="020F0502020204030204" pitchFamily="34" charset="0"/>
              </a:rPr>
              <a:t>Protecting the team from disturbance and external threats</a:t>
            </a:r>
          </a:p>
          <a:p>
            <a:pPr>
              <a:buFont typeface="Wingdings" panose="05000000000000000000" pitchFamily="2" charset="2"/>
              <a:buChar char="Ø"/>
            </a:pPr>
            <a:r>
              <a:rPr lang="en-US" sz="1600" dirty="0">
                <a:latin typeface="Calibri" panose="020F0502020204030204" pitchFamily="34" charset="0"/>
              </a:rPr>
              <a:t>Helping the team make visible, remove and prevent impediments</a:t>
            </a:r>
          </a:p>
          <a:p>
            <a:pPr>
              <a:buFont typeface="Wingdings" panose="05000000000000000000" pitchFamily="2" charset="2"/>
              <a:buChar char="Ø"/>
            </a:pPr>
            <a:r>
              <a:rPr lang="en-US" sz="1600" dirty="0">
                <a:latin typeface="Calibri" panose="020F0502020204030204" pitchFamily="34" charset="0"/>
              </a:rPr>
              <a:t>Encouraging, supporting and enabling the team to reach their full potential and abilities</a:t>
            </a:r>
          </a:p>
          <a:p>
            <a:pPr>
              <a:buFont typeface="Wingdings" panose="05000000000000000000" pitchFamily="2" charset="2"/>
              <a:buChar char="Ø"/>
            </a:pPr>
            <a:r>
              <a:rPr lang="en-US" sz="1600" dirty="0">
                <a:latin typeface="Calibri" panose="020F0502020204030204" pitchFamily="34" charset="0"/>
              </a:rPr>
              <a:t>Creating transparency by radiating information via e.g. the Product Backlog and Sprint</a:t>
            </a:r>
          </a:p>
          <a:p>
            <a:pPr>
              <a:buFont typeface="Wingdings" panose="05000000000000000000" pitchFamily="2" charset="2"/>
              <a:buChar char="Ø"/>
            </a:pPr>
            <a:r>
              <a:rPr lang="en-US" sz="1600" dirty="0">
                <a:latin typeface="Calibri" panose="020F0502020204030204" pitchFamily="34" charset="0"/>
              </a:rPr>
              <a:t>Backlog, Daily Scrum, reviews and a visible workspace</a:t>
            </a:r>
          </a:p>
          <a:p>
            <a:pPr>
              <a:buFont typeface="Wingdings" panose="05000000000000000000" pitchFamily="2" charset="2"/>
              <a:buChar char="Ø"/>
            </a:pPr>
            <a:r>
              <a:rPr lang="en-US" sz="1600" dirty="0">
                <a:latin typeface="Calibri" panose="020F0502020204030204" pitchFamily="34" charset="0"/>
              </a:rPr>
              <a:t>Ensuring a collaborative culture exists within the team</a:t>
            </a:r>
          </a:p>
          <a:p>
            <a:pPr marL="0" indent="0">
              <a:buNone/>
            </a:pPr>
            <a:endParaRPr lang="en-US" sz="160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05CE7EA8-C5F8-44DA-B6E5-4090870180A4}"/>
              </a:ext>
            </a:extLst>
          </p:cNvPr>
          <p:cNvSpPr>
            <a:spLocks noGrp="1"/>
          </p:cNvSpPr>
          <p:nvPr>
            <p:ph type="sldNum" sz="quarter" idx="12"/>
          </p:nvPr>
        </p:nvSpPr>
        <p:spPr/>
        <p:txBody>
          <a:bodyPr/>
          <a:lstStyle/>
          <a:p>
            <a:pPr>
              <a:defRPr/>
            </a:pPr>
            <a:fld id="{0B398A58-AE87-4E44-9CD7-9B4C49A70FAD}" type="slidenum">
              <a:rPr lang="en-US" altLang="en-US" smtClean="0"/>
              <a:pPr>
                <a:defRPr/>
              </a:pPr>
              <a:t>6</a:t>
            </a:fld>
            <a:endParaRPr lang="en-US" altLang="en-US" dirty="0"/>
          </a:p>
        </p:txBody>
      </p:sp>
    </p:spTree>
    <p:extLst>
      <p:ext uri="{BB962C8B-B14F-4D97-AF65-F5344CB8AC3E}">
        <p14:creationId xmlns:p14="http://schemas.microsoft.com/office/powerpoint/2010/main" val="3214334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658CD-4A1A-475C-B537-390C9D81A730}"/>
              </a:ext>
            </a:extLst>
          </p:cNvPr>
          <p:cNvSpPr>
            <a:spLocks noGrp="1"/>
          </p:cNvSpPr>
          <p:nvPr>
            <p:ph type="title"/>
          </p:nvPr>
        </p:nvSpPr>
        <p:spPr/>
        <p:txBody>
          <a:bodyPr/>
          <a:lstStyle/>
          <a:p>
            <a:r>
              <a:rPr lang="en-US" dirty="0"/>
              <a:t>Servant Leadership vs Traditional Management</a:t>
            </a:r>
          </a:p>
        </p:txBody>
      </p:sp>
      <p:sp>
        <p:nvSpPr>
          <p:cNvPr id="3" name="Content Placeholder 2">
            <a:extLst>
              <a:ext uri="{FF2B5EF4-FFF2-40B4-BE49-F238E27FC236}">
                <a16:creationId xmlns:a16="http://schemas.microsoft.com/office/drawing/2014/main" id="{D5923796-5CD9-4951-AC21-7C42661952F1}"/>
              </a:ext>
            </a:extLst>
          </p:cNvPr>
          <p:cNvSpPr>
            <a:spLocks noGrp="1"/>
          </p:cNvSpPr>
          <p:nvPr>
            <p:ph idx="1"/>
          </p:nvPr>
        </p:nvSpPr>
        <p:spPr/>
        <p:txBody>
          <a:bodyPr/>
          <a:lstStyle/>
          <a:p>
            <a:pPr marL="0" indent="0">
              <a:buNone/>
            </a:pPr>
            <a:r>
              <a:rPr lang="en-US" dirty="0">
                <a:hlinkClick r:id="rId2"/>
              </a:rPr>
              <a:t>https://www.youtube.com/watch?v=XajxQOh3iqQ</a:t>
            </a:r>
            <a:endParaRPr lang="en-US" dirty="0"/>
          </a:p>
          <a:p>
            <a:pPr marL="0" indent="0">
              <a:buNone/>
            </a:pPr>
            <a:r>
              <a:rPr lang="en-US" dirty="0"/>
              <a:t>Length 5 min</a:t>
            </a:r>
          </a:p>
          <a:p>
            <a:pPr marL="0" indent="0">
              <a:buNone/>
            </a:pPr>
            <a:endParaRPr lang="en-US" dirty="0"/>
          </a:p>
          <a:p>
            <a:pPr marL="0" indent="0">
              <a:buNone/>
            </a:pPr>
            <a:endParaRPr lang="en-US" dirty="0"/>
          </a:p>
          <a:p>
            <a:pPr marL="0" indent="0">
              <a:buNone/>
            </a:pPr>
            <a:r>
              <a:rPr lang="en-US" dirty="0"/>
              <a:t>Do you have an example of a servant leader?</a:t>
            </a:r>
          </a:p>
        </p:txBody>
      </p:sp>
      <p:sp>
        <p:nvSpPr>
          <p:cNvPr id="4" name="Slide Number Placeholder 3">
            <a:extLst>
              <a:ext uri="{FF2B5EF4-FFF2-40B4-BE49-F238E27FC236}">
                <a16:creationId xmlns:a16="http://schemas.microsoft.com/office/drawing/2014/main" id="{8B302FB6-F42B-470B-89D0-E81023A03663}"/>
              </a:ext>
            </a:extLst>
          </p:cNvPr>
          <p:cNvSpPr>
            <a:spLocks noGrp="1"/>
          </p:cNvSpPr>
          <p:nvPr>
            <p:ph type="sldNum" sz="quarter" idx="12"/>
          </p:nvPr>
        </p:nvSpPr>
        <p:spPr/>
        <p:txBody>
          <a:bodyPr/>
          <a:lstStyle/>
          <a:p>
            <a:pPr>
              <a:defRPr/>
            </a:pPr>
            <a:fld id="{0B398A58-AE87-4E44-9CD7-9B4C49A70FAD}" type="slidenum">
              <a:rPr lang="en-US" altLang="en-US" smtClean="0"/>
              <a:pPr>
                <a:defRPr/>
              </a:pPr>
              <a:t>7</a:t>
            </a:fld>
            <a:endParaRPr lang="en-US" altLang="en-US" dirty="0"/>
          </a:p>
        </p:txBody>
      </p:sp>
    </p:spTree>
    <p:extLst>
      <p:ext uri="{BB962C8B-B14F-4D97-AF65-F5344CB8AC3E}">
        <p14:creationId xmlns:p14="http://schemas.microsoft.com/office/powerpoint/2010/main" val="412834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63EC-CDD4-4565-AC9A-288048886E0C}"/>
              </a:ext>
            </a:extLst>
          </p:cNvPr>
          <p:cNvSpPr>
            <a:spLocks noGrp="1"/>
          </p:cNvSpPr>
          <p:nvPr>
            <p:ph type="title"/>
          </p:nvPr>
        </p:nvSpPr>
        <p:spPr>
          <a:xfrm>
            <a:off x="1162051" y="314236"/>
            <a:ext cx="10883900" cy="600164"/>
          </a:xfrm>
        </p:spPr>
        <p:txBody>
          <a:bodyPr/>
          <a:lstStyle/>
          <a:p>
            <a:r>
              <a:rPr lang="en-US" dirty="0">
                <a:latin typeface="Calibri" panose="020F0502020204030204" pitchFamily="34" charset="0"/>
              </a:rPr>
              <a:t>Role of scrum master during sprint life cycle </a:t>
            </a:r>
          </a:p>
        </p:txBody>
      </p:sp>
      <p:sp>
        <p:nvSpPr>
          <p:cNvPr id="4" name="Slide Number Placeholder 3">
            <a:extLst>
              <a:ext uri="{FF2B5EF4-FFF2-40B4-BE49-F238E27FC236}">
                <a16:creationId xmlns:a16="http://schemas.microsoft.com/office/drawing/2014/main" id="{EBBBC021-0FB8-484D-9076-C6307E341B69}"/>
              </a:ext>
            </a:extLst>
          </p:cNvPr>
          <p:cNvSpPr>
            <a:spLocks noGrp="1"/>
          </p:cNvSpPr>
          <p:nvPr>
            <p:ph type="sldNum" sz="quarter" idx="12"/>
          </p:nvPr>
        </p:nvSpPr>
        <p:spPr/>
        <p:txBody>
          <a:bodyPr/>
          <a:lstStyle/>
          <a:p>
            <a:pPr>
              <a:defRPr/>
            </a:pPr>
            <a:fld id="{0B398A58-AE87-4E44-9CD7-9B4C49A70FAD}" type="slidenum">
              <a:rPr lang="en-US" altLang="en-US" smtClean="0"/>
              <a:pPr>
                <a:defRPr/>
              </a:pPr>
              <a:t>8</a:t>
            </a:fld>
            <a:endParaRPr lang="en-US" altLang="en-US" dirty="0"/>
          </a:p>
        </p:txBody>
      </p:sp>
      <p:sp>
        <p:nvSpPr>
          <p:cNvPr id="5" name="TextBox 2">
            <a:extLst>
              <a:ext uri="{FF2B5EF4-FFF2-40B4-BE49-F238E27FC236}">
                <a16:creationId xmlns:a16="http://schemas.microsoft.com/office/drawing/2014/main" id="{727A2B0D-4748-4A7A-82E3-625A026D54A4}"/>
              </a:ext>
            </a:extLst>
          </p:cNvPr>
          <p:cNvSpPr txBox="1">
            <a:spLocks noGrp="1" noChangeArrowheads="1"/>
          </p:cNvSpPr>
          <p:nvPr>
            <p:ph idx="1"/>
          </p:nvPr>
        </p:nvSpPr>
        <p:spPr bwMode="auto">
          <a:xfrm>
            <a:off x="761206" y="974317"/>
            <a:ext cx="10669588"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buNone/>
            </a:pPr>
            <a:endParaRPr lang="en-US" altLang="en-US" dirty="0">
              <a:latin typeface="Calibri" panose="020F0502020204030204" pitchFamily="34" charset="0"/>
            </a:endParaRPr>
          </a:p>
          <a:p>
            <a:pPr marL="0" indent="0" eaLnBrk="1" hangingPunct="1">
              <a:buNone/>
            </a:pPr>
            <a:r>
              <a:rPr lang="en-US" altLang="en-US" sz="1600" b="1" dirty="0">
                <a:latin typeface="Calibri" panose="020F0502020204030204" pitchFamily="34" charset="0"/>
              </a:rPr>
              <a:t>Before Sprint - </a:t>
            </a:r>
          </a:p>
          <a:p>
            <a:pPr eaLnBrk="1" hangingPunct="1">
              <a:buFont typeface="Wingdings" panose="05000000000000000000" pitchFamily="2" charset="2"/>
              <a:buChar char="Ø"/>
            </a:pPr>
            <a:r>
              <a:rPr lang="en-US" altLang="en-US" sz="1600" dirty="0">
                <a:latin typeface="Calibri" panose="020F0502020204030204" pitchFamily="34" charset="0"/>
              </a:rPr>
              <a:t>Assist the product owner in product backlog grooming if necessary</a:t>
            </a:r>
          </a:p>
          <a:p>
            <a:pPr eaLnBrk="1" hangingPunct="1">
              <a:buFont typeface="Wingdings" panose="05000000000000000000" pitchFamily="2" charset="2"/>
              <a:buChar char="Ø"/>
            </a:pPr>
            <a:r>
              <a:rPr lang="en-US" altLang="en-US" sz="1600" dirty="0">
                <a:latin typeface="Calibri" panose="020F0502020204030204" pitchFamily="34" charset="0"/>
              </a:rPr>
              <a:t>Confirm that the highest priority stories have been fully groomed and are ready for Sprint Planning. </a:t>
            </a:r>
          </a:p>
          <a:p>
            <a:pPr eaLnBrk="1" hangingPunct="1">
              <a:buFont typeface="Wingdings" panose="05000000000000000000" pitchFamily="2" charset="2"/>
              <a:buChar char="Ø"/>
            </a:pPr>
            <a:r>
              <a:rPr lang="en-US" altLang="en-US" sz="1600" dirty="0">
                <a:latin typeface="Calibri" panose="020F0502020204030204" pitchFamily="34" charset="0"/>
              </a:rPr>
              <a:t>Confirm workshops, sessions and ceremonies for the upcoming Sprint are scheduled.</a:t>
            </a:r>
          </a:p>
          <a:p>
            <a:pPr eaLnBrk="1" hangingPunct="1">
              <a:buFont typeface="Wingdings" panose="05000000000000000000" pitchFamily="2" charset="2"/>
              <a:buChar char="Ø"/>
            </a:pPr>
            <a:r>
              <a:rPr lang="en-US" altLang="en-US" sz="1600" dirty="0">
                <a:latin typeface="Calibri" panose="020F0502020204030204" pitchFamily="34" charset="0"/>
              </a:rPr>
              <a:t>Verifies the sprint backlog is up to date</a:t>
            </a:r>
          </a:p>
          <a:p>
            <a:pPr marL="0" indent="0" eaLnBrk="1" hangingPunct="1">
              <a:buNone/>
            </a:pPr>
            <a:endParaRPr lang="en-US" altLang="en-US" sz="1600" b="1" dirty="0">
              <a:latin typeface="Calibri" panose="020F0502020204030204" pitchFamily="34" charset="0"/>
            </a:endParaRPr>
          </a:p>
          <a:p>
            <a:pPr marL="0" indent="0" eaLnBrk="1" hangingPunct="1">
              <a:buNone/>
            </a:pPr>
            <a:r>
              <a:rPr lang="en-US" altLang="en-US" sz="1600" b="1" dirty="0">
                <a:latin typeface="Calibri" panose="020F0502020204030204" pitchFamily="34" charset="0"/>
              </a:rPr>
              <a:t>During/end Sprint  - </a:t>
            </a:r>
          </a:p>
          <a:p>
            <a:pPr eaLnBrk="1" hangingPunct="1">
              <a:buFont typeface="Wingdings" panose="05000000000000000000" pitchFamily="2" charset="2"/>
              <a:buChar char="Ø"/>
            </a:pPr>
            <a:r>
              <a:rPr lang="en-US" altLang="en-US" sz="1600" dirty="0">
                <a:latin typeface="Calibri" panose="020F0502020204030204" pitchFamily="34" charset="0"/>
              </a:rPr>
              <a:t>Facilitate the Sprint Planning session</a:t>
            </a:r>
          </a:p>
          <a:p>
            <a:pPr eaLnBrk="1" hangingPunct="1">
              <a:buFont typeface="Wingdings" panose="05000000000000000000" pitchFamily="2" charset="2"/>
              <a:buChar char="Ø"/>
            </a:pPr>
            <a:r>
              <a:rPr lang="en-US" altLang="en-US" sz="1600" dirty="0">
                <a:latin typeface="Calibri" panose="020F0502020204030204" pitchFamily="34" charset="0"/>
              </a:rPr>
              <a:t>Verifies the sprint backlog gets updated with the team’s updated estimates of remaining work</a:t>
            </a:r>
          </a:p>
          <a:p>
            <a:pPr eaLnBrk="1" hangingPunct="1">
              <a:buFont typeface="Wingdings" panose="05000000000000000000" pitchFamily="2" charset="2"/>
              <a:buChar char="Ø"/>
            </a:pPr>
            <a:r>
              <a:rPr lang="en-US" altLang="en-US" sz="1600" dirty="0">
                <a:latin typeface="Calibri" panose="020F0502020204030204" pitchFamily="34" charset="0"/>
              </a:rPr>
              <a:t>Verifies the burn down chart is updated and discusses the burn down chart with the team</a:t>
            </a:r>
          </a:p>
          <a:p>
            <a:pPr eaLnBrk="1" hangingPunct="1">
              <a:buFont typeface="Wingdings" panose="05000000000000000000" pitchFamily="2" charset="2"/>
              <a:buChar char="Ø"/>
            </a:pPr>
            <a:r>
              <a:rPr lang="en-US" altLang="en-US" sz="1600" dirty="0">
                <a:latin typeface="Calibri" panose="020F0502020204030204" pitchFamily="34" charset="0"/>
              </a:rPr>
              <a:t>Reminds the team each person has a chance to talk in the daily scrum meeting</a:t>
            </a:r>
          </a:p>
          <a:p>
            <a:pPr eaLnBrk="1" hangingPunct="1">
              <a:buFont typeface="Wingdings" panose="05000000000000000000" pitchFamily="2" charset="2"/>
              <a:buChar char="Ø"/>
            </a:pPr>
            <a:r>
              <a:rPr lang="en-US" altLang="en-US" sz="1600" dirty="0">
                <a:latin typeface="Calibri" panose="020F0502020204030204" pitchFamily="34" charset="0"/>
              </a:rPr>
              <a:t>Reminds the team to time box the daily scrum meeting</a:t>
            </a:r>
          </a:p>
          <a:p>
            <a:pPr eaLnBrk="1" hangingPunct="1">
              <a:buFont typeface="Wingdings" panose="05000000000000000000" pitchFamily="2" charset="2"/>
              <a:buChar char="Ø"/>
            </a:pPr>
            <a:r>
              <a:rPr lang="en-US" altLang="en-US" sz="1600" dirty="0">
                <a:latin typeface="Calibri" panose="020F0502020204030204" pitchFamily="34" charset="0"/>
              </a:rPr>
              <a:t>Makes sure the rest of the organization understands the purpose of the sprint and addresses any person outside of the team detracting the team from its goal</a:t>
            </a:r>
          </a:p>
          <a:p>
            <a:pPr eaLnBrk="1" hangingPunct="1">
              <a:buFont typeface="Wingdings" panose="05000000000000000000" pitchFamily="2" charset="2"/>
              <a:buChar char="Ø"/>
            </a:pPr>
            <a:r>
              <a:rPr lang="en-US" altLang="en-US" sz="1600" dirty="0">
                <a:latin typeface="Calibri" panose="020F0502020204030204" pitchFamily="34" charset="0"/>
              </a:rPr>
              <a:t>Captures impediments during the daily scrum and facilitates discussions</a:t>
            </a:r>
          </a:p>
          <a:p>
            <a:pPr eaLnBrk="1" hangingPunct="1">
              <a:buFont typeface="Wingdings" panose="05000000000000000000" pitchFamily="2" charset="2"/>
              <a:buChar char="Ø"/>
            </a:pPr>
            <a:r>
              <a:rPr lang="en-US" altLang="en-US" sz="1600" dirty="0">
                <a:latin typeface="Calibri" panose="020F0502020204030204" pitchFamily="34" charset="0"/>
              </a:rPr>
              <a:t>Helps team and product owner to groom backlog for future sprints</a:t>
            </a:r>
          </a:p>
          <a:p>
            <a:pPr eaLnBrk="1" hangingPunct="1">
              <a:buFont typeface="Wingdings" panose="05000000000000000000" pitchFamily="2" charset="2"/>
              <a:buChar char="Ø"/>
            </a:pPr>
            <a:r>
              <a:rPr lang="en-US" altLang="en-US" sz="1600" dirty="0">
                <a:latin typeface="Calibri" panose="020F0502020204030204" pitchFamily="34" charset="0"/>
              </a:rPr>
              <a:t>Attends the sprint review</a:t>
            </a:r>
          </a:p>
          <a:p>
            <a:pPr eaLnBrk="1" hangingPunct="1">
              <a:buFont typeface="Wingdings" panose="05000000000000000000" pitchFamily="2" charset="2"/>
              <a:buChar char="Ø"/>
            </a:pPr>
            <a:r>
              <a:rPr lang="en-US" altLang="en-US" sz="1600" dirty="0">
                <a:latin typeface="Calibri" panose="020F0502020204030204" pitchFamily="34" charset="0"/>
              </a:rPr>
              <a:t>Attends and facilitates the sprint retrospective making sure each team member feels safe and has the ability to discuss any topic</a:t>
            </a:r>
          </a:p>
          <a:p>
            <a:pPr eaLnBrk="1" hangingPunct="1">
              <a:buFont typeface="Wingdings" panose="05000000000000000000" pitchFamily="2" charset="2"/>
              <a:buChar char="Ø"/>
            </a:pPr>
            <a:endParaRPr lang="en-US" altLang="en-US" dirty="0">
              <a:latin typeface="Calibri" panose="020F0502020204030204" pitchFamily="34" charset="0"/>
            </a:endParaRPr>
          </a:p>
        </p:txBody>
      </p:sp>
    </p:spTree>
    <p:extLst>
      <p:ext uri="{BB962C8B-B14F-4D97-AF65-F5344CB8AC3E}">
        <p14:creationId xmlns:p14="http://schemas.microsoft.com/office/powerpoint/2010/main" val="335222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FC40-8A70-4F1B-A76F-186282A0E0C8}"/>
              </a:ext>
            </a:extLst>
          </p:cNvPr>
          <p:cNvSpPr>
            <a:spLocks noGrp="1"/>
          </p:cNvSpPr>
          <p:nvPr>
            <p:ph type="title"/>
          </p:nvPr>
        </p:nvSpPr>
        <p:spPr/>
        <p:txBody>
          <a:bodyPr/>
          <a:lstStyle/>
          <a:p>
            <a:r>
              <a:rPr lang="en-US" dirty="0"/>
              <a:t>Daily Activities</a:t>
            </a:r>
          </a:p>
        </p:txBody>
      </p:sp>
      <p:sp>
        <p:nvSpPr>
          <p:cNvPr id="3" name="Content Placeholder 2">
            <a:extLst>
              <a:ext uri="{FF2B5EF4-FFF2-40B4-BE49-F238E27FC236}">
                <a16:creationId xmlns:a16="http://schemas.microsoft.com/office/drawing/2014/main" id="{F6A5594F-5B26-4B33-B46C-580ED8A7E80C}"/>
              </a:ext>
            </a:extLst>
          </p:cNvPr>
          <p:cNvSpPr>
            <a:spLocks noGrp="1"/>
          </p:cNvSpPr>
          <p:nvPr>
            <p:ph idx="1"/>
          </p:nvPr>
        </p:nvSpPr>
        <p:spPr/>
        <p:txBody>
          <a:bodyPr/>
          <a:lstStyle/>
          <a:p>
            <a:r>
              <a:rPr lang="en-US" dirty="0"/>
              <a:t>what's the typical day for a scrum master?</a:t>
            </a:r>
          </a:p>
          <a:p>
            <a:pPr marL="0" indent="0">
              <a:buNone/>
            </a:pPr>
            <a:r>
              <a:rPr lang="en-US" dirty="0">
                <a:hlinkClick r:id="rId2"/>
              </a:rPr>
              <a:t>https://www.youtube.com/watch?v=hWUOFaDRKoo</a:t>
            </a:r>
            <a:endParaRPr lang="en-US" dirty="0"/>
          </a:p>
          <a:p>
            <a:pPr marL="0" indent="0">
              <a:buNone/>
            </a:pPr>
            <a:r>
              <a:rPr lang="en-US" dirty="0"/>
              <a:t>Length: 8 mins</a:t>
            </a:r>
          </a:p>
        </p:txBody>
      </p:sp>
      <p:sp>
        <p:nvSpPr>
          <p:cNvPr id="4" name="Slide Number Placeholder 3">
            <a:extLst>
              <a:ext uri="{FF2B5EF4-FFF2-40B4-BE49-F238E27FC236}">
                <a16:creationId xmlns:a16="http://schemas.microsoft.com/office/drawing/2014/main" id="{F731F065-643A-4E9B-A12E-6FE2F0A5597F}"/>
              </a:ext>
            </a:extLst>
          </p:cNvPr>
          <p:cNvSpPr>
            <a:spLocks noGrp="1"/>
          </p:cNvSpPr>
          <p:nvPr>
            <p:ph type="sldNum" sz="quarter" idx="12"/>
          </p:nvPr>
        </p:nvSpPr>
        <p:spPr/>
        <p:txBody>
          <a:bodyPr/>
          <a:lstStyle/>
          <a:p>
            <a:pPr>
              <a:defRPr/>
            </a:pPr>
            <a:fld id="{0B398A58-AE87-4E44-9CD7-9B4C49A70FAD}" type="slidenum">
              <a:rPr lang="en-US" altLang="en-US" smtClean="0"/>
              <a:pPr>
                <a:defRPr/>
              </a:pPr>
              <a:t>9</a:t>
            </a:fld>
            <a:endParaRPr lang="en-US" altLang="en-US" dirty="0"/>
          </a:p>
        </p:txBody>
      </p:sp>
    </p:spTree>
    <p:extLst>
      <p:ext uri="{BB962C8B-B14F-4D97-AF65-F5344CB8AC3E}">
        <p14:creationId xmlns:p14="http://schemas.microsoft.com/office/powerpoint/2010/main" val="2627440420"/>
      </p:ext>
    </p:extLst>
  </p:cSld>
  <p:clrMapOvr>
    <a:masterClrMapping/>
  </p:clrMapOvr>
</p:sld>
</file>

<file path=ppt/theme/theme1.xml><?xml version="1.0" encoding="utf-8"?>
<a:theme xmlns:a="http://schemas.openxmlformats.org/drawingml/2006/main" name="EII Slide Template">
  <a:themeElements>
    <a:clrScheme name="">
      <a:dk1>
        <a:srgbClr val="000000"/>
      </a:dk1>
      <a:lt1>
        <a:srgbClr val="FFFFFF"/>
      </a:lt1>
      <a:dk2>
        <a:srgbClr val="003366"/>
      </a:dk2>
      <a:lt2>
        <a:srgbClr val="EAEAEA"/>
      </a:lt2>
      <a:accent1>
        <a:srgbClr val="FFFFFF"/>
      </a:accent1>
      <a:accent2>
        <a:srgbClr val="FFFFFF"/>
      </a:accent2>
      <a:accent3>
        <a:srgbClr val="FFFFFF"/>
      </a:accent3>
      <a:accent4>
        <a:srgbClr val="000000"/>
      </a:accent4>
      <a:accent5>
        <a:srgbClr val="FFFFFF"/>
      </a:accent5>
      <a:accent6>
        <a:srgbClr val="E7E7E7"/>
      </a:accent6>
      <a:hlink>
        <a:srgbClr val="003399"/>
      </a:hlink>
      <a:folHlink>
        <a:srgbClr val="003366"/>
      </a:folHlink>
    </a:clrScheme>
    <a:fontScheme name="EII Slid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II Slide Template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EII Slide 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EII Slide Template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EII Slide Template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EII Slide Template 5">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A50021"/>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1942</Words>
  <Application>Microsoft Office PowerPoint</Application>
  <PresentationFormat>Widescreen</PresentationFormat>
  <Paragraphs>166</Paragraphs>
  <Slides>16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vt:lpstr>
      <vt:lpstr>Verdana</vt:lpstr>
      <vt:lpstr>Wingdings</vt:lpstr>
      <vt:lpstr>EII Slide Template</vt:lpstr>
      <vt:lpstr>CorelDRAW</vt:lpstr>
      <vt:lpstr>Scrum Master</vt:lpstr>
      <vt:lpstr>What is a Scrum Master</vt:lpstr>
      <vt:lpstr>Scrum Master</vt:lpstr>
      <vt:lpstr>Scrum Master as a Servant Leader</vt:lpstr>
      <vt:lpstr>Servant and Adaptive Leadership</vt:lpstr>
      <vt:lpstr>Scrum Master as a Servant Leader</vt:lpstr>
      <vt:lpstr>Servant Leadership vs Traditional Management</vt:lpstr>
      <vt:lpstr>Role of scrum master during sprint life cycle </vt:lpstr>
      <vt:lpstr>Daily Activities</vt:lpstr>
      <vt:lpstr>The Scrum Master as a Coach</vt:lpstr>
      <vt:lpstr>The Scrum Master as a Facilitator</vt:lpstr>
      <vt:lpstr>The Scrum Master as a Change Agent</vt:lpstr>
      <vt:lpstr>Scrum Master vs. Project Manager</vt:lpstr>
      <vt:lpstr>Scrum Master vs. Project Manager</vt:lpstr>
      <vt:lpstr>Being a Scrum Master</vt:lpstr>
      <vt:lpstr>Additional Content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Mayuri Singh</dc:creator>
  <cp:lastModifiedBy>Brian Myers</cp:lastModifiedBy>
  <cp:revision>82</cp:revision>
  <dcterms:created xsi:type="dcterms:W3CDTF">2018-07-16T17:30:33Z</dcterms:created>
  <dcterms:modified xsi:type="dcterms:W3CDTF">2021-02-01T23:01:00Z</dcterms:modified>
</cp:coreProperties>
</file>