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307" r:id="rId3"/>
    <p:sldId id="317" r:id="rId4"/>
    <p:sldId id="308" r:id="rId5"/>
    <p:sldId id="309" r:id="rId6"/>
    <p:sldId id="310" r:id="rId7"/>
    <p:sldId id="311" r:id="rId8"/>
    <p:sldId id="312" r:id="rId9"/>
    <p:sldId id="313" r:id="rId10"/>
    <p:sldId id="314" r:id="rId11"/>
    <p:sldId id="316" r:id="rId12"/>
    <p:sldId id="318" r:id="rId13"/>
    <p:sldId id="321" r:id="rId14"/>
    <p:sldId id="320" r:id="rId15"/>
    <p:sldId id="315" r:id="rId16"/>
    <p:sldId id="319" r:id="rId17"/>
    <p:sldId id="30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318C6E-565C-42BD-9A6E-F2952ED5EF8B}" v="21" dt="2020-05-25T12:48:13.3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5611AF-977B-40C0-B7AC-F76337E7F7CB}" type="datetimeFigureOut">
              <a:rPr lang="en-US" smtClean="0"/>
              <a:t>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478A37-8C4B-44F6-9C4A-E14C4C667CB3}" type="slidenum">
              <a:rPr lang="en-US" smtClean="0"/>
              <a:t>‹#›</a:t>
            </a:fld>
            <a:endParaRPr lang="en-US"/>
          </a:p>
        </p:txBody>
      </p:sp>
    </p:spTree>
    <p:extLst>
      <p:ext uri="{BB962C8B-B14F-4D97-AF65-F5344CB8AC3E}">
        <p14:creationId xmlns:p14="http://schemas.microsoft.com/office/powerpoint/2010/main" val="1052920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2.bin"/><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66"/>
          <p:cNvSpPr>
            <a:spLocks noChangeArrowheads="1"/>
          </p:cNvSpPr>
          <p:nvPr/>
        </p:nvSpPr>
        <p:spPr bwMode="auto">
          <a:xfrm>
            <a:off x="4673602" y="2743200"/>
            <a:ext cx="6523567"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eaLnBrk="1" hangingPunct="1">
              <a:defRPr/>
            </a:pPr>
            <a:endParaRPr kumimoji="1" lang="en-US" altLang="en-US" sz="1800" dirty="0"/>
          </a:p>
        </p:txBody>
      </p:sp>
      <p:graphicFrame>
        <p:nvGraphicFramePr>
          <p:cNvPr id="5" name="Object 72"/>
          <p:cNvGraphicFramePr>
            <a:graphicFrameLocks noChangeAspect="1"/>
          </p:cNvGraphicFramePr>
          <p:nvPr userDrawn="1"/>
        </p:nvGraphicFramePr>
        <p:xfrm>
          <a:off x="-33867" y="-38100"/>
          <a:ext cx="12293600" cy="1016000"/>
        </p:xfrm>
        <a:graphic>
          <a:graphicData uri="http://schemas.openxmlformats.org/presentationml/2006/ole">
            <mc:AlternateContent xmlns:mc="http://schemas.openxmlformats.org/markup-compatibility/2006">
              <mc:Choice xmlns:v="urn:schemas-microsoft-com:vml" Requires="v">
                <p:oleObj name="CorelDRAW" r:id="rId2" imgW="10182225" imgH="1228725" progId="CorelDRAW.Graphic.9">
                  <p:embed/>
                </p:oleObj>
              </mc:Choice>
              <mc:Fallback>
                <p:oleObj name="CorelDRAW" r:id="rId2" imgW="10182225" imgH="1228725" progId="CorelDRAW.Graphic.9">
                  <p:embed/>
                  <p:pic>
                    <p:nvPicPr>
                      <p:cNvPr id="5" name="Object 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67" y="-38100"/>
                        <a:ext cx="122936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75"/>
          <p:cNvSpPr>
            <a:spLocks noChangeArrowheads="1"/>
          </p:cNvSpPr>
          <p:nvPr userDrawn="1"/>
        </p:nvSpPr>
        <p:spPr bwMode="auto">
          <a:xfrm>
            <a:off x="4673602" y="5054600"/>
            <a:ext cx="6523567"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algn="ctr" eaLnBrk="1" hangingPunct="1">
              <a:defRPr/>
            </a:pPr>
            <a:endParaRPr kumimoji="1" lang="en-US" altLang="en-US" sz="1800" dirty="0"/>
          </a:p>
        </p:txBody>
      </p:sp>
      <p:pic>
        <p:nvPicPr>
          <p:cNvPr id="7"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6569" y="6019803"/>
            <a:ext cx="3382433"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8675" name="Rectangle 67"/>
          <p:cNvSpPr>
            <a:spLocks noGrp="1" noChangeArrowheads="1"/>
          </p:cNvSpPr>
          <p:nvPr>
            <p:ph type="ctrTitle" sz="quarter"/>
          </p:nvPr>
        </p:nvSpPr>
        <p:spPr>
          <a:xfrm>
            <a:off x="1117600" y="1952538"/>
            <a:ext cx="10160000" cy="600164"/>
          </a:xfrm>
        </p:spPr>
        <p:txBody>
          <a:bodyPr/>
          <a:lstStyle>
            <a:lvl1pPr>
              <a:defRPr b="1">
                <a:solidFill>
                  <a:schemeClr val="tx2"/>
                </a:solidFill>
              </a:defRPr>
            </a:lvl1pPr>
          </a:lstStyle>
          <a:p>
            <a:r>
              <a:rPr lang="en-US"/>
              <a:t>Click to edit Master title style</a:t>
            </a:r>
          </a:p>
        </p:txBody>
      </p:sp>
      <p:sp>
        <p:nvSpPr>
          <p:cNvPr id="708676" name="Rectangle 68"/>
          <p:cNvSpPr>
            <a:spLocks noGrp="1" noChangeArrowheads="1"/>
          </p:cNvSpPr>
          <p:nvPr>
            <p:ph type="subTitle" sz="quarter" idx="1"/>
          </p:nvPr>
        </p:nvSpPr>
        <p:spPr>
          <a:xfrm>
            <a:off x="5361517" y="2974978"/>
            <a:ext cx="5916083" cy="2054225"/>
          </a:xfrm>
        </p:spPr>
        <p:txBody>
          <a:bodyPr/>
          <a:lstStyle>
            <a:lvl1pPr marL="0" indent="0" algn="r">
              <a:buFont typeface="Wingdings" pitchFamily="2" charset="2"/>
              <a:buNone/>
              <a:defRPr b="1" i="1"/>
            </a:lvl1pPr>
          </a:lstStyle>
          <a:p>
            <a:r>
              <a:rPr lang="en-US"/>
              <a:t>Click to edit Master subtitle style</a:t>
            </a:r>
          </a:p>
        </p:txBody>
      </p:sp>
      <p:sp>
        <p:nvSpPr>
          <p:cNvPr id="8" name="Rectangle 69"/>
          <p:cNvSpPr>
            <a:spLocks noGrp="1" noChangeArrowheads="1"/>
          </p:cNvSpPr>
          <p:nvPr>
            <p:ph type="dt" sz="quarter" idx="10"/>
          </p:nvPr>
        </p:nvSpPr>
        <p:spPr>
          <a:xfrm>
            <a:off x="914400" y="6248400"/>
            <a:ext cx="2540000" cy="457200"/>
          </a:xfrm>
        </p:spPr>
        <p:txBody>
          <a:bodyPr/>
          <a:lstStyle>
            <a:lvl1pPr>
              <a:defRPr/>
            </a:lvl1pPr>
          </a:lstStyle>
          <a:p>
            <a:pPr>
              <a:defRPr/>
            </a:pPr>
            <a:endParaRPr lang="en-US" dirty="0"/>
          </a:p>
        </p:txBody>
      </p:sp>
      <p:sp>
        <p:nvSpPr>
          <p:cNvPr id="9" name="Rectangle 70"/>
          <p:cNvSpPr>
            <a:spLocks noGrp="1" noChangeArrowheads="1"/>
          </p:cNvSpPr>
          <p:nvPr>
            <p:ph type="ftr" sz="quarter" idx="11"/>
          </p:nvPr>
        </p:nvSpPr>
        <p:spPr>
          <a:xfrm>
            <a:off x="4165600" y="6248400"/>
            <a:ext cx="3860800" cy="457200"/>
          </a:xfrm>
        </p:spPr>
        <p:txBody>
          <a:bodyPr/>
          <a:lstStyle>
            <a:lvl1pPr>
              <a:defRPr/>
            </a:lvl1pPr>
          </a:lstStyle>
          <a:p>
            <a:pPr>
              <a:defRPr/>
            </a:pPr>
            <a:endParaRPr lang="en-US" dirty="0"/>
          </a:p>
        </p:txBody>
      </p:sp>
      <p:sp>
        <p:nvSpPr>
          <p:cNvPr id="10" name="Rectangle 71"/>
          <p:cNvSpPr>
            <a:spLocks noGrp="1" noChangeArrowheads="1"/>
          </p:cNvSpPr>
          <p:nvPr>
            <p:ph type="sldNum" sz="quarter" idx="12"/>
          </p:nvPr>
        </p:nvSpPr>
        <p:spPr>
          <a:xfrm>
            <a:off x="8737600" y="6248400"/>
            <a:ext cx="2540000" cy="457200"/>
          </a:xfrm>
        </p:spPr>
        <p:txBody>
          <a:bodyPr/>
          <a:lstStyle>
            <a:lvl1pPr>
              <a:defRPr smtClean="0"/>
            </a:lvl1pPr>
          </a:lstStyle>
          <a:p>
            <a:pPr>
              <a:defRPr/>
            </a:pPr>
            <a:fld id="{464E91A0-CD80-48F1-BA33-80C1FBE4BF7B}" type="slidenum">
              <a:rPr lang="en-US" altLang="en-US"/>
              <a:pPr>
                <a:defRPr/>
              </a:pPr>
              <a:t>‹#›</a:t>
            </a:fld>
            <a:endParaRPr lang="en-US" altLang="en-US" dirty="0"/>
          </a:p>
        </p:txBody>
      </p:sp>
    </p:spTree>
    <p:extLst>
      <p:ext uri="{BB962C8B-B14F-4D97-AF65-F5344CB8AC3E}">
        <p14:creationId xmlns:p14="http://schemas.microsoft.com/office/powerpoint/2010/main" val="1170710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9D0A514D-4C31-47B5-A871-7F7E78FAAE7F}" type="slidenum">
              <a:rPr lang="en-US" altLang="en-US"/>
              <a:pPr>
                <a:defRPr/>
              </a:pPr>
              <a:t>‹#›</a:t>
            </a:fld>
            <a:endParaRPr lang="en-US" altLang="en-US" dirty="0"/>
          </a:p>
        </p:txBody>
      </p:sp>
    </p:spTree>
    <p:extLst>
      <p:ext uri="{BB962C8B-B14F-4D97-AF65-F5344CB8AC3E}">
        <p14:creationId xmlns:p14="http://schemas.microsoft.com/office/powerpoint/2010/main" val="1129195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26036" y="152400"/>
            <a:ext cx="692497"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62053" y="152400"/>
            <a:ext cx="7960783"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7C582363-56A8-4DA7-9B8D-872AB0EDFB45}" type="slidenum">
              <a:rPr lang="en-US" altLang="en-US"/>
              <a:pPr>
                <a:defRPr/>
              </a:pPr>
              <a:t>‹#›</a:t>
            </a:fld>
            <a:endParaRPr lang="en-US" altLang="en-US" dirty="0"/>
          </a:p>
        </p:txBody>
      </p:sp>
    </p:spTree>
    <p:extLst>
      <p:ext uri="{BB962C8B-B14F-4D97-AF65-F5344CB8AC3E}">
        <p14:creationId xmlns:p14="http://schemas.microsoft.com/office/powerpoint/2010/main" val="2606538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62051" y="314236"/>
            <a:ext cx="10883900" cy="600164"/>
          </a:xfrm>
        </p:spPr>
        <p:txBody>
          <a:bodyPr/>
          <a:lstStyle/>
          <a:p>
            <a:r>
              <a:rPr lang="en-US"/>
              <a:t>Click to edit Master title style</a:t>
            </a:r>
          </a:p>
        </p:txBody>
      </p:sp>
      <p:sp>
        <p:nvSpPr>
          <p:cNvPr id="3" name="Table Placeholder 2"/>
          <p:cNvSpPr>
            <a:spLocks noGrp="1"/>
          </p:cNvSpPr>
          <p:nvPr>
            <p:ph type="tbl" idx="1"/>
          </p:nvPr>
        </p:nvSpPr>
        <p:spPr>
          <a:xfrm>
            <a:off x="1217086" y="1905000"/>
            <a:ext cx="10670116" cy="4191000"/>
          </a:xfrm>
        </p:spPr>
        <p:txBody>
          <a:bodyPr/>
          <a:lstStyle/>
          <a:p>
            <a:pPr lvl="0"/>
            <a:endParaRPr lang="en-US" noProof="0" dirty="0"/>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D686489F-D177-405E-AA2C-ACFA5A214601}" type="slidenum">
              <a:rPr lang="en-US" altLang="en-US"/>
              <a:pPr>
                <a:defRPr/>
              </a:pPr>
              <a:t>‹#›</a:t>
            </a:fld>
            <a:endParaRPr lang="en-US" altLang="en-US" dirty="0"/>
          </a:p>
        </p:txBody>
      </p:sp>
    </p:spTree>
    <p:extLst>
      <p:ext uri="{BB962C8B-B14F-4D97-AF65-F5344CB8AC3E}">
        <p14:creationId xmlns:p14="http://schemas.microsoft.com/office/powerpoint/2010/main" val="311199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4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0B398A58-AE87-4E44-9CD7-9B4C49A70FAD}" type="slidenum">
              <a:rPr lang="en-US" altLang="en-US"/>
              <a:pPr>
                <a:defRPr/>
              </a:pPr>
              <a:t>‹#›</a:t>
            </a:fld>
            <a:endParaRPr lang="en-US" altLang="en-US" dirty="0"/>
          </a:p>
        </p:txBody>
      </p:sp>
    </p:spTree>
    <p:extLst>
      <p:ext uri="{BB962C8B-B14F-4D97-AF65-F5344CB8AC3E}">
        <p14:creationId xmlns:p14="http://schemas.microsoft.com/office/powerpoint/2010/main" val="2703475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553998"/>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9"/>
          <p:cNvSpPr>
            <a:spLocks noGrp="1" noChangeArrowheads="1"/>
          </p:cNvSpPr>
          <p:nvPr>
            <p:ph type="sldNum" sz="quarter" idx="12"/>
          </p:nvPr>
        </p:nvSpPr>
        <p:spPr>
          <a:ln/>
        </p:spPr>
        <p:txBody>
          <a:bodyPr/>
          <a:lstStyle>
            <a:lvl1pPr>
              <a:defRPr/>
            </a:lvl1pPr>
          </a:lstStyle>
          <a:p>
            <a:pPr>
              <a:defRPr/>
            </a:pPr>
            <a:fld id="{B9400100-3DB8-47A1-BA2D-AD86A1FF016B}" type="slidenum">
              <a:rPr lang="en-US" altLang="en-US"/>
              <a:pPr>
                <a:defRPr/>
              </a:pPr>
              <a:t>‹#›</a:t>
            </a:fld>
            <a:endParaRPr lang="en-US" altLang="en-US" dirty="0"/>
          </a:p>
        </p:txBody>
      </p:sp>
    </p:spTree>
    <p:extLst>
      <p:ext uri="{BB962C8B-B14F-4D97-AF65-F5344CB8AC3E}">
        <p14:creationId xmlns:p14="http://schemas.microsoft.com/office/powerpoint/2010/main" val="2734693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17084" y="1905000"/>
            <a:ext cx="5232400" cy="41910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52686" y="1905000"/>
            <a:ext cx="5234516" cy="41910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E2AD635E-90DA-412A-BE73-6B3CC7669EB9}" type="slidenum">
              <a:rPr lang="en-US" altLang="en-US"/>
              <a:pPr>
                <a:defRPr/>
              </a:pPr>
              <a:t>‹#›</a:t>
            </a:fld>
            <a:endParaRPr lang="en-US" altLang="en-US" dirty="0"/>
          </a:p>
        </p:txBody>
      </p:sp>
    </p:spTree>
    <p:extLst>
      <p:ext uri="{BB962C8B-B14F-4D97-AF65-F5344CB8AC3E}">
        <p14:creationId xmlns:p14="http://schemas.microsoft.com/office/powerpoint/2010/main" val="3585431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600164"/>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9"/>
          <p:cNvSpPr>
            <a:spLocks noGrp="1" noChangeArrowheads="1"/>
          </p:cNvSpPr>
          <p:nvPr>
            <p:ph type="sldNum" sz="quarter" idx="12"/>
          </p:nvPr>
        </p:nvSpPr>
        <p:spPr>
          <a:ln/>
        </p:spPr>
        <p:txBody>
          <a:bodyPr/>
          <a:lstStyle>
            <a:lvl1pPr>
              <a:defRPr/>
            </a:lvl1pPr>
          </a:lstStyle>
          <a:p>
            <a:pPr>
              <a:defRPr/>
            </a:pPr>
            <a:fld id="{4C1A8920-E791-4476-9EE4-8465C5DE122C}" type="slidenum">
              <a:rPr lang="en-US" altLang="en-US"/>
              <a:pPr>
                <a:defRPr/>
              </a:pPr>
              <a:t>‹#›</a:t>
            </a:fld>
            <a:endParaRPr lang="en-US" altLang="en-US" dirty="0"/>
          </a:p>
        </p:txBody>
      </p:sp>
    </p:spTree>
    <p:extLst>
      <p:ext uri="{BB962C8B-B14F-4D97-AF65-F5344CB8AC3E}">
        <p14:creationId xmlns:p14="http://schemas.microsoft.com/office/powerpoint/2010/main" val="2759111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9"/>
          <p:cNvSpPr>
            <a:spLocks noGrp="1" noChangeArrowheads="1"/>
          </p:cNvSpPr>
          <p:nvPr>
            <p:ph type="sldNum" sz="quarter" idx="12"/>
          </p:nvPr>
        </p:nvSpPr>
        <p:spPr>
          <a:ln/>
        </p:spPr>
        <p:txBody>
          <a:bodyPr/>
          <a:lstStyle>
            <a:lvl1pPr>
              <a:defRPr/>
            </a:lvl1pPr>
          </a:lstStyle>
          <a:p>
            <a:pPr>
              <a:defRPr/>
            </a:pPr>
            <a:fld id="{661264E3-E960-4357-ACB0-C13B568CB581}" type="slidenum">
              <a:rPr lang="en-US" altLang="en-US"/>
              <a:pPr>
                <a:defRPr/>
              </a:pPr>
              <a:t>‹#›</a:t>
            </a:fld>
            <a:endParaRPr lang="en-US" altLang="en-US" dirty="0"/>
          </a:p>
        </p:txBody>
      </p:sp>
    </p:spTree>
    <p:extLst>
      <p:ext uri="{BB962C8B-B14F-4D97-AF65-F5344CB8AC3E}">
        <p14:creationId xmlns:p14="http://schemas.microsoft.com/office/powerpoint/2010/main" val="364341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9"/>
          <p:cNvSpPr>
            <a:spLocks noGrp="1" noChangeArrowheads="1"/>
          </p:cNvSpPr>
          <p:nvPr>
            <p:ph type="sldNum" sz="quarter" idx="12"/>
          </p:nvPr>
        </p:nvSpPr>
        <p:spPr>
          <a:ln/>
        </p:spPr>
        <p:txBody>
          <a:bodyPr/>
          <a:lstStyle>
            <a:lvl1pPr>
              <a:defRPr/>
            </a:lvl1pPr>
          </a:lstStyle>
          <a:p>
            <a:pPr>
              <a:defRPr/>
            </a:pPr>
            <a:fld id="{B7CF51AE-4EC6-4435-8A68-73CB9CE9AC50}" type="slidenum">
              <a:rPr lang="en-US" altLang="en-US"/>
              <a:pPr>
                <a:defRPr/>
              </a:pPr>
              <a:t>‹#›</a:t>
            </a:fld>
            <a:endParaRPr lang="en-US" altLang="en-US" dirty="0"/>
          </a:p>
        </p:txBody>
      </p:sp>
    </p:spTree>
    <p:extLst>
      <p:ext uri="{BB962C8B-B14F-4D97-AF65-F5344CB8AC3E}">
        <p14:creationId xmlns:p14="http://schemas.microsoft.com/office/powerpoint/2010/main" val="749639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1111936"/>
            <a:ext cx="4011084" cy="323165"/>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86E11DAE-0C04-43AF-83F3-37095AEBF067}" type="slidenum">
              <a:rPr lang="en-US" altLang="en-US"/>
              <a:pPr>
                <a:defRPr/>
              </a:pPr>
              <a:t>‹#›</a:t>
            </a:fld>
            <a:endParaRPr lang="en-US" altLang="en-US" dirty="0"/>
          </a:p>
        </p:txBody>
      </p:sp>
    </p:spTree>
    <p:extLst>
      <p:ext uri="{BB962C8B-B14F-4D97-AF65-F5344CB8AC3E}">
        <p14:creationId xmlns:p14="http://schemas.microsoft.com/office/powerpoint/2010/main" val="77078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5044174"/>
            <a:ext cx="7315200" cy="323165"/>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9"/>
          <p:cNvSpPr>
            <a:spLocks noGrp="1" noChangeArrowheads="1"/>
          </p:cNvSpPr>
          <p:nvPr>
            <p:ph type="sldNum" sz="quarter" idx="12"/>
          </p:nvPr>
        </p:nvSpPr>
        <p:spPr>
          <a:ln/>
        </p:spPr>
        <p:txBody>
          <a:bodyPr/>
          <a:lstStyle>
            <a:lvl1pPr>
              <a:defRPr/>
            </a:lvl1pPr>
          </a:lstStyle>
          <a:p>
            <a:pPr>
              <a:defRPr/>
            </a:pPr>
            <a:fld id="{08F7587F-D9F2-44B3-81A9-84E4C689516B}" type="slidenum">
              <a:rPr lang="en-US" altLang="en-US"/>
              <a:pPr>
                <a:defRPr/>
              </a:pPr>
              <a:t>‹#›</a:t>
            </a:fld>
            <a:endParaRPr lang="en-US" altLang="en-US" dirty="0"/>
          </a:p>
        </p:txBody>
      </p:sp>
    </p:spTree>
    <p:extLst>
      <p:ext uri="{BB962C8B-B14F-4D97-AF65-F5344CB8AC3E}">
        <p14:creationId xmlns:p14="http://schemas.microsoft.com/office/powerpoint/2010/main" val="3732728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71"/>
          <p:cNvGraphicFramePr>
            <a:graphicFrameLocks noChangeAspect="1"/>
          </p:cNvGraphicFramePr>
          <p:nvPr userDrawn="1"/>
        </p:nvGraphicFramePr>
        <p:xfrm>
          <a:off x="-50800" y="-25400"/>
          <a:ext cx="12293600" cy="1016000"/>
        </p:xfrm>
        <a:graphic>
          <a:graphicData uri="http://schemas.openxmlformats.org/presentationml/2006/ole">
            <mc:AlternateContent xmlns:mc="http://schemas.openxmlformats.org/markup-compatibility/2006">
              <mc:Choice xmlns:v="urn:schemas-microsoft-com:vml" Requires="v">
                <p:oleObj name="CorelDRAW" r:id="rId14" imgW="10182225" imgH="1228725" progId="CorelDRAW.Graphic.9">
                  <p:embed/>
                </p:oleObj>
              </mc:Choice>
              <mc:Fallback>
                <p:oleObj name="CorelDRAW" r:id="rId14" imgW="10182225" imgH="1228725" progId="CorelDRAW.Graphic.9">
                  <p:embed/>
                  <p:pic>
                    <p:nvPicPr>
                      <p:cNvPr id="1026" name="Object 7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800" y="-25400"/>
                        <a:ext cx="122936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Rectangle 65"/>
          <p:cNvSpPr>
            <a:spLocks noGrp="1" noChangeArrowheads="1"/>
          </p:cNvSpPr>
          <p:nvPr>
            <p:ph type="title"/>
          </p:nvPr>
        </p:nvSpPr>
        <p:spPr bwMode="auto">
          <a:xfrm>
            <a:off x="1162051" y="314236"/>
            <a:ext cx="108839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US" altLang="en-US"/>
              <a:t>Click to edit Master title style</a:t>
            </a:r>
          </a:p>
        </p:txBody>
      </p:sp>
      <p:sp>
        <p:nvSpPr>
          <p:cNvPr id="1028" name="Rectangle 66"/>
          <p:cNvSpPr>
            <a:spLocks noGrp="1" noChangeArrowheads="1"/>
          </p:cNvSpPr>
          <p:nvPr>
            <p:ph type="body" idx="1"/>
          </p:nvPr>
        </p:nvSpPr>
        <p:spPr bwMode="auto">
          <a:xfrm>
            <a:off x="762001" y="1158876"/>
            <a:ext cx="10670116"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07651" name="Rectangle 67"/>
          <p:cNvSpPr>
            <a:spLocks noGrp="1" noChangeArrowheads="1"/>
          </p:cNvSpPr>
          <p:nvPr>
            <p:ph type="dt" sz="half" idx="2"/>
          </p:nvPr>
        </p:nvSpPr>
        <p:spPr bwMode="auto">
          <a:xfrm>
            <a:off x="1536700" y="62865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050">
                <a:latin typeface="+mn-lt"/>
              </a:defRPr>
            </a:lvl1pPr>
          </a:lstStyle>
          <a:p>
            <a:pPr>
              <a:defRPr/>
            </a:pPr>
            <a:endParaRPr lang="en-US" dirty="0"/>
          </a:p>
        </p:txBody>
      </p:sp>
      <p:sp>
        <p:nvSpPr>
          <p:cNvPr id="707652" name="Rectangle 68"/>
          <p:cNvSpPr>
            <a:spLocks noGrp="1" noChangeArrowheads="1"/>
          </p:cNvSpPr>
          <p:nvPr>
            <p:ph type="ftr" sz="quarter" idx="3"/>
          </p:nvPr>
        </p:nvSpPr>
        <p:spPr bwMode="auto">
          <a:xfrm>
            <a:off x="4787900" y="62865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050">
                <a:latin typeface="+mn-lt"/>
              </a:defRPr>
            </a:lvl1pPr>
          </a:lstStyle>
          <a:p>
            <a:pPr>
              <a:defRPr/>
            </a:pPr>
            <a:endParaRPr lang="en-US" dirty="0"/>
          </a:p>
        </p:txBody>
      </p:sp>
      <p:sp>
        <p:nvSpPr>
          <p:cNvPr id="707653" name="Rectangle 69"/>
          <p:cNvSpPr>
            <a:spLocks noGrp="1" noChangeArrowheads="1"/>
          </p:cNvSpPr>
          <p:nvPr>
            <p:ph type="sldNum" sz="quarter" idx="4"/>
          </p:nvPr>
        </p:nvSpPr>
        <p:spPr bwMode="auto">
          <a:xfrm>
            <a:off x="9359900" y="62865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50" smtClean="0">
                <a:latin typeface="Arial" panose="020B0604020202020204" pitchFamily="34" charset="0"/>
              </a:defRPr>
            </a:lvl1pPr>
          </a:lstStyle>
          <a:p>
            <a:pPr>
              <a:defRPr/>
            </a:pPr>
            <a:fld id="{5985213F-3062-4AFF-B27B-949CD6E1BFF9}" type="slidenum">
              <a:rPr lang="en-US" altLang="en-US"/>
              <a:pPr>
                <a:defRPr/>
              </a:pPr>
              <a:t>‹#›</a:t>
            </a:fld>
            <a:endParaRPr lang="en-US" altLang="en-US" dirty="0"/>
          </a:p>
        </p:txBody>
      </p:sp>
      <p:sp>
        <p:nvSpPr>
          <p:cNvPr id="1033" name="Rectangle 72"/>
          <p:cNvSpPr>
            <a:spLocks noChangeArrowheads="1"/>
          </p:cNvSpPr>
          <p:nvPr userDrawn="1"/>
        </p:nvSpPr>
        <p:spPr bwMode="auto">
          <a:xfrm>
            <a:off x="0" y="977900"/>
            <a:ext cx="711200" cy="5194300"/>
          </a:xfrm>
          <a:prstGeom prst="rect">
            <a:avLst/>
          </a:prstGeom>
          <a:solidFill>
            <a:srgbClr val="EBF0F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Verdana" panose="020B0604030504040204" pitchFamily="34" charset="0"/>
              </a:defRPr>
            </a:lvl1pPr>
            <a:lvl2pPr marL="742950" indent="-285750" eaLnBrk="0" hangingPunct="0">
              <a:defRPr sz="2400">
                <a:solidFill>
                  <a:schemeClr val="tx1"/>
                </a:solidFill>
                <a:latin typeface="Verdana" panose="020B0604030504040204" pitchFamily="34" charset="0"/>
              </a:defRPr>
            </a:lvl2pPr>
            <a:lvl3pPr marL="1143000" indent="-228600" eaLnBrk="0" hangingPunct="0">
              <a:defRPr sz="2400">
                <a:solidFill>
                  <a:schemeClr val="tx1"/>
                </a:solidFill>
                <a:latin typeface="Verdana" panose="020B0604030504040204" pitchFamily="34" charset="0"/>
              </a:defRPr>
            </a:lvl3pPr>
            <a:lvl4pPr marL="1600200" indent="-228600" eaLnBrk="0" hangingPunct="0">
              <a:defRPr sz="2400">
                <a:solidFill>
                  <a:schemeClr val="tx1"/>
                </a:solidFill>
                <a:latin typeface="Verdana" panose="020B0604030504040204" pitchFamily="34" charset="0"/>
              </a:defRPr>
            </a:lvl4pPr>
            <a:lvl5pPr marL="2057400" indent="-228600" eaLnBrk="0" hangingPunct="0">
              <a:defRPr sz="2400">
                <a:solidFill>
                  <a:schemeClr val="tx1"/>
                </a:solidFill>
                <a:latin typeface="Verdana" panose="020B0604030504040204" pitchFamily="34" charset="0"/>
              </a:defRPr>
            </a:lvl5pPr>
            <a:lvl6pPr marL="2514600" indent="-228600" eaLnBrk="0" fontAlgn="base" hangingPunct="0">
              <a:spcBef>
                <a:spcPct val="0"/>
              </a:spcBef>
              <a:spcAft>
                <a:spcPct val="0"/>
              </a:spcAft>
              <a:defRPr sz="2400">
                <a:solidFill>
                  <a:schemeClr val="tx1"/>
                </a:solidFill>
                <a:latin typeface="Verdana" panose="020B0604030504040204" pitchFamily="34" charset="0"/>
              </a:defRPr>
            </a:lvl6pPr>
            <a:lvl7pPr marL="2971800" indent="-228600" eaLnBrk="0" fontAlgn="base" hangingPunct="0">
              <a:spcBef>
                <a:spcPct val="0"/>
              </a:spcBef>
              <a:spcAft>
                <a:spcPct val="0"/>
              </a:spcAft>
              <a:defRPr sz="2400">
                <a:solidFill>
                  <a:schemeClr val="tx1"/>
                </a:solidFill>
                <a:latin typeface="Verdana" panose="020B0604030504040204" pitchFamily="34" charset="0"/>
              </a:defRPr>
            </a:lvl7pPr>
            <a:lvl8pPr marL="3429000" indent="-228600" eaLnBrk="0" fontAlgn="base" hangingPunct="0">
              <a:spcBef>
                <a:spcPct val="0"/>
              </a:spcBef>
              <a:spcAft>
                <a:spcPct val="0"/>
              </a:spcAft>
              <a:defRPr sz="2400">
                <a:solidFill>
                  <a:schemeClr val="tx1"/>
                </a:solidFill>
                <a:latin typeface="Verdana" panose="020B0604030504040204" pitchFamily="34" charset="0"/>
              </a:defRPr>
            </a:lvl8pPr>
            <a:lvl9pPr marL="3886200" indent="-228600" eaLnBrk="0" fontAlgn="base" hangingPunct="0">
              <a:spcBef>
                <a:spcPct val="0"/>
              </a:spcBef>
              <a:spcAft>
                <a:spcPct val="0"/>
              </a:spcAft>
              <a:defRPr sz="2400">
                <a:solidFill>
                  <a:schemeClr val="tx1"/>
                </a:solidFill>
                <a:latin typeface="Verdana" panose="020B0604030504040204" pitchFamily="34" charset="0"/>
              </a:defRPr>
            </a:lvl9pPr>
          </a:lstStyle>
          <a:p>
            <a:pPr eaLnBrk="1" hangingPunct="1">
              <a:defRPr/>
            </a:pPr>
            <a:endParaRPr lang="en-US" altLang="en-US" sz="1800" dirty="0"/>
          </a:p>
        </p:txBody>
      </p:sp>
      <p:pic>
        <p:nvPicPr>
          <p:cNvPr id="2" name="Picture 4"/>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46567" y="6340475"/>
            <a:ext cx="1979084"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46858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r" rtl="0" eaLnBrk="0" fontAlgn="base" hangingPunct="0">
        <a:spcBef>
          <a:spcPct val="0"/>
        </a:spcBef>
        <a:spcAft>
          <a:spcPct val="0"/>
        </a:spcAft>
        <a:defRPr sz="3300">
          <a:solidFill>
            <a:schemeClr val="accent1"/>
          </a:solidFill>
          <a:latin typeface="+mj-lt"/>
          <a:ea typeface="+mj-ea"/>
          <a:cs typeface="+mj-cs"/>
        </a:defRPr>
      </a:lvl1pPr>
      <a:lvl2pPr algn="r" rtl="0" eaLnBrk="0" fontAlgn="base" hangingPunct="0">
        <a:spcBef>
          <a:spcPct val="0"/>
        </a:spcBef>
        <a:spcAft>
          <a:spcPct val="0"/>
        </a:spcAft>
        <a:defRPr sz="3300">
          <a:solidFill>
            <a:schemeClr val="accent1"/>
          </a:solidFill>
          <a:latin typeface="Arial" charset="0"/>
        </a:defRPr>
      </a:lvl2pPr>
      <a:lvl3pPr algn="r" rtl="0" eaLnBrk="0" fontAlgn="base" hangingPunct="0">
        <a:spcBef>
          <a:spcPct val="0"/>
        </a:spcBef>
        <a:spcAft>
          <a:spcPct val="0"/>
        </a:spcAft>
        <a:defRPr sz="3300">
          <a:solidFill>
            <a:schemeClr val="accent1"/>
          </a:solidFill>
          <a:latin typeface="Arial" charset="0"/>
        </a:defRPr>
      </a:lvl3pPr>
      <a:lvl4pPr algn="r" rtl="0" eaLnBrk="0" fontAlgn="base" hangingPunct="0">
        <a:spcBef>
          <a:spcPct val="0"/>
        </a:spcBef>
        <a:spcAft>
          <a:spcPct val="0"/>
        </a:spcAft>
        <a:defRPr sz="3300">
          <a:solidFill>
            <a:schemeClr val="accent1"/>
          </a:solidFill>
          <a:latin typeface="Arial" charset="0"/>
        </a:defRPr>
      </a:lvl4pPr>
      <a:lvl5pPr algn="r" rtl="0" eaLnBrk="0" fontAlgn="base" hangingPunct="0">
        <a:spcBef>
          <a:spcPct val="0"/>
        </a:spcBef>
        <a:spcAft>
          <a:spcPct val="0"/>
        </a:spcAft>
        <a:defRPr sz="3300">
          <a:solidFill>
            <a:schemeClr val="accent1"/>
          </a:solidFill>
          <a:latin typeface="Arial" charset="0"/>
        </a:defRPr>
      </a:lvl5pPr>
      <a:lvl6pPr marL="342900" algn="r" rtl="0" fontAlgn="base">
        <a:spcBef>
          <a:spcPct val="0"/>
        </a:spcBef>
        <a:spcAft>
          <a:spcPct val="0"/>
        </a:spcAft>
        <a:defRPr sz="3300">
          <a:solidFill>
            <a:schemeClr val="accent1"/>
          </a:solidFill>
          <a:latin typeface="Arial" charset="0"/>
        </a:defRPr>
      </a:lvl6pPr>
      <a:lvl7pPr marL="685800" algn="r" rtl="0" fontAlgn="base">
        <a:spcBef>
          <a:spcPct val="0"/>
        </a:spcBef>
        <a:spcAft>
          <a:spcPct val="0"/>
        </a:spcAft>
        <a:defRPr sz="3300">
          <a:solidFill>
            <a:schemeClr val="accent1"/>
          </a:solidFill>
          <a:latin typeface="Arial" charset="0"/>
        </a:defRPr>
      </a:lvl7pPr>
      <a:lvl8pPr marL="1028700" algn="r" rtl="0" fontAlgn="base">
        <a:spcBef>
          <a:spcPct val="0"/>
        </a:spcBef>
        <a:spcAft>
          <a:spcPct val="0"/>
        </a:spcAft>
        <a:defRPr sz="3300">
          <a:solidFill>
            <a:schemeClr val="accent1"/>
          </a:solidFill>
          <a:latin typeface="Arial" charset="0"/>
        </a:defRPr>
      </a:lvl8pPr>
      <a:lvl9pPr marL="1371600" algn="r" rtl="0" fontAlgn="base">
        <a:spcBef>
          <a:spcPct val="0"/>
        </a:spcBef>
        <a:spcAft>
          <a:spcPct val="0"/>
        </a:spcAft>
        <a:defRPr sz="3300">
          <a:solidFill>
            <a:schemeClr val="accent1"/>
          </a:solidFill>
          <a:latin typeface="Arial" charset="0"/>
        </a:defRPr>
      </a:lvl9pPr>
    </p:titleStyle>
    <p:bodyStyle>
      <a:lvl1pPr marL="257175" indent="-257175" algn="l" rtl="0" eaLnBrk="0" fontAlgn="base" hangingPunct="0">
        <a:spcBef>
          <a:spcPct val="0"/>
        </a:spcBef>
        <a:spcAft>
          <a:spcPct val="0"/>
        </a:spcAft>
        <a:buClr>
          <a:schemeClr val="folHlink"/>
        </a:buClr>
        <a:buSzPct val="75000"/>
        <a:buFont typeface="Wingdings" panose="05000000000000000000" pitchFamily="2" charset="2"/>
        <a:buChar char="n"/>
        <a:defRPr sz="1800">
          <a:solidFill>
            <a:schemeClr val="tx1"/>
          </a:solidFill>
          <a:latin typeface="+mn-lt"/>
          <a:ea typeface="+mn-ea"/>
          <a:cs typeface="+mn-cs"/>
        </a:defRPr>
      </a:lvl1pPr>
      <a:lvl2pPr marL="557213" indent="-214313" algn="l" rtl="0" eaLnBrk="0" fontAlgn="base" hangingPunct="0">
        <a:spcBef>
          <a:spcPct val="0"/>
        </a:spcBef>
        <a:spcAft>
          <a:spcPct val="0"/>
        </a:spcAft>
        <a:buClr>
          <a:schemeClr val="folHlink"/>
        </a:buClr>
        <a:buSzPct val="70000"/>
        <a:buFont typeface="Wingdings" panose="05000000000000000000" pitchFamily="2" charset="2"/>
        <a:buChar char="n"/>
        <a:defRPr sz="1500">
          <a:solidFill>
            <a:schemeClr val="tx1"/>
          </a:solidFill>
          <a:latin typeface="+mn-lt"/>
        </a:defRPr>
      </a:lvl2pPr>
      <a:lvl3pPr marL="857250" indent="-171450" algn="l" rtl="0" eaLnBrk="0" fontAlgn="base" hangingPunct="0">
        <a:spcBef>
          <a:spcPct val="0"/>
        </a:spcBef>
        <a:spcAft>
          <a:spcPct val="0"/>
        </a:spcAft>
        <a:buClr>
          <a:schemeClr val="tx2"/>
        </a:buClr>
        <a:buChar char="•"/>
        <a:defRPr sz="1500">
          <a:solidFill>
            <a:schemeClr val="tx1"/>
          </a:solidFill>
          <a:latin typeface="+mn-lt"/>
        </a:defRPr>
      </a:lvl3pPr>
      <a:lvl4pPr marL="1200150" indent="-171450" algn="l" rtl="0" eaLnBrk="0" fontAlgn="base" hangingPunct="0">
        <a:spcBef>
          <a:spcPct val="0"/>
        </a:spcBef>
        <a:spcAft>
          <a:spcPct val="0"/>
        </a:spcAft>
        <a:buClr>
          <a:schemeClr val="hlink"/>
        </a:buClr>
        <a:buChar char="•"/>
        <a:defRPr sz="1500">
          <a:solidFill>
            <a:schemeClr val="tx1"/>
          </a:solidFill>
          <a:latin typeface="+mn-lt"/>
        </a:defRPr>
      </a:lvl4pPr>
      <a:lvl5pPr marL="1543050" indent="-171450" algn="l" rtl="0" eaLnBrk="0" fontAlgn="base" hangingPunct="0">
        <a:spcBef>
          <a:spcPct val="0"/>
        </a:spcBef>
        <a:spcAft>
          <a:spcPct val="0"/>
        </a:spcAft>
        <a:buClr>
          <a:schemeClr val="tx1"/>
        </a:buClr>
        <a:buSzPct val="85000"/>
        <a:buChar char="•"/>
        <a:defRPr sz="1500">
          <a:solidFill>
            <a:schemeClr val="tx1"/>
          </a:solidFill>
          <a:latin typeface="+mn-lt"/>
        </a:defRPr>
      </a:lvl5pPr>
      <a:lvl6pPr marL="1885950" indent="-171450" algn="l" rtl="0" fontAlgn="base">
        <a:spcBef>
          <a:spcPct val="0"/>
        </a:spcBef>
        <a:spcAft>
          <a:spcPct val="0"/>
        </a:spcAft>
        <a:buClr>
          <a:schemeClr val="tx1"/>
        </a:buClr>
        <a:buSzPct val="85000"/>
        <a:buChar char="•"/>
        <a:defRPr>
          <a:solidFill>
            <a:schemeClr val="tx1"/>
          </a:solidFill>
          <a:latin typeface="+mn-lt"/>
        </a:defRPr>
      </a:lvl6pPr>
      <a:lvl7pPr marL="2228850" indent="-171450" algn="l" rtl="0" fontAlgn="base">
        <a:spcBef>
          <a:spcPct val="0"/>
        </a:spcBef>
        <a:spcAft>
          <a:spcPct val="0"/>
        </a:spcAft>
        <a:buClr>
          <a:schemeClr val="tx1"/>
        </a:buClr>
        <a:buSzPct val="85000"/>
        <a:buChar char="•"/>
        <a:defRPr>
          <a:solidFill>
            <a:schemeClr val="tx1"/>
          </a:solidFill>
          <a:latin typeface="+mn-lt"/>
        </a:defRPr>
      </a:lvl7pPr>
      <a:lvl8pPr marL="2571750" indent="-171450" algn="l" rtl="0" fontAlgn="base">
        <a:spcBef>
          <a:spcPct val="0"/>
        </a:spcBef>
        <a:spcAft>
          <a:spcPct val="0"/>
        </a:spcAft>
        <a:buClr>
          <a:schemeClr val="tx1"/>
        </a:buClr>
        <a:buSzPct val="85000"/>
        <a:buChar char="•"/>
        <a:defRPr>
          <a:solidFill>
            <a:schemeClr val="tx1"/>
          </a:solidFill>
          <a:latin typeface="+mn-lt"/>
        </a:defRPr>
      </a:lvl8pPr>
      <a:lvl9pPr marL="2914650" indent="-171450" algn="l" rtl="0" fontAlgn="base">
        <a:spcBef>
          <a:spcPct val="0"/>
        </a:spcBef>
        <a:spcAft>
          <a:spcPct val="0"/>
        </a:spcAft>
        <a:buClr>
          <a:schemeClr val="tx1"/>
        </a:buClr>
        <a:buSzPct val="85000"/>
        <a:buChar char="•"/>
        <a:defRPr>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crum.org/resources/blog/scrum-accountabilit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scrum.org/resources/blog/scrum-accountabilit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zDmqfyEkj7c"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XjwWYZMoSU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mountaingoatsoftware.com/blog/self-organizing-teams-are-not-put-together-randomly"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eZUj0ZKWeoY" TargetMode="External"/><Relationship Id="rId2" Type="http://schemas.openxmlformats.org/officeDocument/2006/relationships/hyperlink" Target="https://www.youtube.com/watch?v=8c1q0rZuVq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linkedin.com/pulse/empowering-development-teams-roman-pichle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linkedin.com/pulse/empowering-development-teams-roman-pichle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linkedin.com/pulse/empowering-development-teams-roman-pichl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linkedin.com/pulse/empowering-development-teams-roman-pichl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latin typeface="Calibri" panose="020F0502020204030204" pitchFamily="34" charset="0"/>
              </a:rPr>
              <a:t>The Development Team</a:t>
            </a:r>
          </a:p>
        </p:txBody>
      </p:sp>
      <p:sp>
        <p:nvSpPr>
          <p:cNvPr id="3" name="Subtitle 2"/>
          <p:cNvSpPr>
            <a:spLocks noGrp="1"/>
          </p:cNvSpPr>
          <p:nvPr>
            <p:ph type="subTitle" sz="quarter" idx="1"/>
          </p:nvPr>
        </p:nvSpPr>
        <p:spPr/>
        <p:txBody>
          <a:bodyPr/>
          <a:lstStyle/>
          <a:p>
            <a:endParaRPr lang="en-US" dirty="0"/>
          </a:p>
        </p:txBody>
      </p:sp>
      <p:sp>
        <p:nvSpPr>
          <p:cNvPr id="4" name="Slide Number Placeholder 3"/>
          <p:cNvSpPr>
            <a:spLocks noGrp="1"/>
          </p:cNvSpPr>
          <p:nvPr>
            <p:ph type="sldNum" sz="quarter" idx="12"/>
          </p:nvPr>
        </p:nvSpPr>
        <p:spPr/>
        <p:txBody>
          <a:bodyPr/>
          <a:lstStyle/>
          <a:p>
            <a:pPr fontAlgn="base">
              <a:spcBef>
                <a:spcPct val="0"/>
              </a:spcBef>
              <a:spcAft>
                <a:spcPct val="0"/>
              </a:spcAft>
              <a:defRPr/>
            </a:pPr>
            <a:fld id="{464E91A0-CD80-48F1-BA33-80C1FBE4BF7B}" type="slidenum">
              <a:rPr lang="en-US" altLang="en-US">
                <a:solidFill>
                  <a:srgbClr val="000000"/>
                </a:solidFill>
                <a:ea typeface="ＭＳ Ｐゴシック"/>
              </a:rPr>
              <a:pPr fontAlgn="base">
                <a:spcBef>
                  <a:spcPct val="0"/>
                </a:spcBef>
                <a:spcAft>
                  <a:spcPct val="0"/>
                </a:spcAft>
                <a:defRPr/>
              </a:pPr>
              <a:t>1</a:t>
            </a:fld>
            <a:endParaRPr lang="en-US" altLang="en-US" dirty="0">
              <a:solidFill>
                <a:srgbClr val="000000"/>
              </a:solidFill>
              <a:ea typeface="ＭＳ Ｐゴシック"/>
            </a:endParaRPr>
          </a:p>
        </p:txBody>
      </p:sp>
    </p:spTree>
    <p:extLst>
      <p:ext uri="{BB962C8B-B14F-4D97-AF65-F5344CB8AC3E}">
        <p14:creationId xmlns:p14="http://schemas.microsoft.com/office/powerpoint/2010/main" val="1629839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9DAAB-F5F5-4F5C-914B-EC3B273B98D8}"/>
              </a:ext>
            </a:extLst>
          </p:cNvPr>
          <p:cNvSpPr>
            <a:spLocks noGrp="1"/>
          </p:cNvSpPr>
          <p:nvPr>
            <p:ph type="title"/>
          </p:nvPr>
        </p:nvSpPr>
        <p:spPr/>
        <p:txBody>
          <a:bodyPr/>
          <a:lstStyle/>
          <a:p>
            <a:r>
              <a:rPr lang="en-US" dirty="0"/>
              <a:t>Scrum Accountability</a:t>
            </a:r>
          </a:p>
        </p:txBody>
      </p:sp>
      <p:sp>
        <p:nvSpPr>
          <p:cNvPr id="3" name="Content Placeholder 2">
            <a:extLst>
              <a:ext uri="{FF2B5EF4-FFF2-40B4-BE49-F238E27FC236}">
                <a16:creationId xmlns:a16="http://schemas.microsoft.com/office/drawing/2014/main" id="{F5B96A23-5C3D-473A-A5C3-2A438DBE4897}"/>
              </a:ext>
            </a:extLst>
          </p:cNvPr>
          <p:cNvSpPr>
            <a:spLocks noGrp="1"/>
          </p:cNvSpPr>
          <p:nvPr>
            <p:ph idx="1"/>
          </p:nvPr>
        </p:nvSpPr>
        <p:spPr/>
        <p:txBody>
          <a:bodyPr/>
          <a:lstStyle/>
          <a:p>
            <a:r>
              <a:rPr lang="en-US" dirty="0"/>
              <a:t>“Autonomy without accountability equals anarchy”</a:t>
            </a:r>
          </a:p>
          <a:p>
            <a:r>
              <a:rPr lang="en-US" dirty="0"/>
              <a:t>Scrum puts a lot of emphasis on accountability within the framework having teams establish a system of checks &amp; balances which enables self-organization</a:t>
            </a:r>
          </a:p>
          <a:p>
            <a:r>
              <a:rPr lang="en-US" dirty="0"/>
              <a:t>Accountability requires alignment at a team and organization level and accountability is exercised collectively as the development team and as an individual</a:t>
            </a:r>
          </a:p>
          <a:p>
            <a:r>
              <a:rPr lang="en-US" dirty="0"/>
              <a:t>Accountability needs to be pulled as it can not be pushed upon teams or individuals</a:t>
            </a:r>
          </a:p>
          <a:p>
            <a:r>
              <a:rPr lang="en-US" dirty="0"/>
              <a:t>A culture that does not punish failure but supports the Scrum values is required for this type of transformation – there is no blame game or finger pointing in well working Scrum environments</a:t>
            </a:r>
          </a:p>
          <a:p>
            <a:pPr marL="0" indent="0">
              <a:buNone/>
            </a:pPr>
            <a:r>
              <a:rPr lang="en-US" dirty="0"/>
              <a:t>-</a:t>
            </a:r>
            <a:r>
              <a:rPr lang="en-US" dirty="0">
                <a:hlinkClick r:id="rId2"/>
              </a:rPr>
              <a:t>https://www.scrum.org/resources/blog/scrum-accountability</a:t>
            </a:r>
            <a:endParaRPr lang="en-US" dirty="0"/>
          </a:p>
        </p:txBody>
      </p:sp>
      <p:sp>
        <p:nvSpPr>
          <p:cNvPr id="4" name="Slide Number Placeholder 3">
            <a:extLst>
              <a:ext uri="{FF2B5EF4-FFF2-40B4-BE49-F238E27FC236}">
                <a16:creationId xmlns:a16="http://schemas.microsoft.com/office/drawing/2014/main" id="{CCBD4344-86FD-449D-AD62-C8C9CDAE65C8}"/>
              </a:ext>
            </a:extLst>
          </p:cNvPr>
          <p:cNvSpPr>
            <a:spLocks noGrp="1"/>
          </p:cNvSpPr>
          <p:nvPr>
            <p:ph type="sldNum" sz="quarter" idx="12"/>
          </p:nvPr>
        </p:nvSpPr>
        <p:spPr/>
        <p:txBody>
          <a:bodyPr/>
          <a:lstStyle/>
          <a:p>
            <a:pPr>
              <a:defRPr/>
            </a:pPr>
            <a:fld id="{0B398A58-AE87-4E44-9CD7-9B4C49A70FAD}" type="slidenum">
              <a:rPr lang="en-US" altLang="en-US" smtClean="0"/>
              <a:pPr>
                <a:defRPr/>
              </a:pPr>
              <a:t>10</a:t>
            </a:fld>
            <a:endParaRPr lang="en-US" altLang="en-US" dirty="0"/>
          </a:p>
        </p:txBody>
      </p:sp>
    </p:spTree>
    <p:extLst>
      <p:ext uri="{BB962C8B-B14F-4D97-AF65-F5344CB8AC3E}">
        <p14:creationId xmlns:p14="http://schemas.microsoft.com/office/powerpoint/2010/main" val="3410780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9DAAB-F5F5-4F5C-914B-EC3B273B98D8}"/>
              </a:ext>
            </a:extLst>
          </p:cNvPr>
          <p:cNvSpPr>
            <a:spLocks noGrp="1"/>
          </p:cNvSpPr>
          <p:nvPr>
            <p:ph type="title"/>
          </p:nvPr>
        </p:nvSpPr>
        <p:spPr/>
        <p:txBody>
          <a:bodyPr/>
          <a:lstStyle/>
          <a:p>
            <a:r>
              <a:rPr lang="en-US" dirty="0"/>
              <a:t>Scrum Accountability</a:t>
            </a:r>
          </a:p>
        </p:txBody>
      </p:sp>
      <p:sp>
        <p:nvSpPr>
          <p:cNvPr id="3" name="Content Placeholder 2">
            <a:extLst>
              <a:ext uri="{FF2B5EF4-FFF2-40B4-BE49-F238E27FC236}">
                <a16:creationId xmlns:a16="http://schemas.microsoft.com/office/drawing/2014/main" id="{F5B96A23-5C3D-473A-A5C3-2A438DBE4897}"/>
              </a:ext>
            </a:extLst>
          </p:cNvPr>
          <p:cNvSpPr>
            <a:spLocks noGrp="1"/>
          </p:cNvSpPr>
          <p:nvPr>
            <p:ph idx="1"/>
          </p:nvPr>
        </p:nvSpPr>
        <p:spPr/>
        <p:txBody>
          <a:bodyPr/>
          <a:lstStyle/>
          <a:p>
            <a:pPr marL="0" indent="0">
              <a:buNone/>
            </a:pPr>
            <a:r>
              <a:rPr lang="en-US" dirty="0"/>
              <a:t>Characteristics of accountability</a:t>
            </a:r>
          </a:p>
          <a:p>
            <a:r>
              <a:rPr lang="en-US" dirty="0"/>
              <a:t>Checks and balances – distributed decision making is the norm instead of exception. Team accountability for the sprint goal turns into individual accountability for tasks. Prerequisites for accountability are trust and safety</a:t>
            </a:r>
          </a:p>
          <a:p>
            <a:r>
              <a:rPr lang="en-US" dirty="0"/>
              <a:t>Collective accountability – the Development Team is accountable to meet the Sprint Goal. The Scrum Team is also accountable to improve its way of working as part of the sprint retrospective.</a:t>
            </a:r>
          </a:p>
          <a:p>
            <a:r>
              <a:rPr lang="en-US" dirty="0"/>
              <a:t>Separation of Concerns – different parts of the Scrum team are responsible for different parts. For example the Product Owner is accountable to maximize the value of the Development Team’s work via the product backlog but the Product Owner does not dictate the Spring Goal or the Product Backlog items to pick</a:t>
            </a:r>
          </a:p>
          <a:p>
            <a:r>
              <a:rPr lang="en-US" dirty="0"/>
              <a:t>-</a:t>
            </a:r>
            <a:r>
              <a:rPr lang="en-US" dirty="0">
                <a:hlinkClick r:id="rId2"/>
              </a:rPr>
              <a:t>https://www.scrum.org/resources/blog/scrum-accountability</a:t>
            </a:r>
            <a:endParaRPr lang="en-US" dirty="0"/>
          </a:p>
        </p:txBody>
      </p:sp>
      <p:sp>
        <p:nvSpPr>
          <p:cNvPr id="4" name="Slide Number Placeholder 3">
            <a:extLst>
              <a:ext uri="{FF2B5EF4-FFF2-40B4-BE49-F238E27FC236}">
                <a16:creationId xmlns:a16="http://schemas.microsoft.com/office/drawing/2014/main" id="{CCBD4344-86FD-449D-AD62-C8C9CDAE65C8}"/>
              </a:ext>
            </a:extLst>
          </p:cNvPr>
          <p:cNvSpPr>
            <a:spLocks noGrp="1"/>
          </p:cNvSpPr>
          <p:nvPr>
            <p:ph type="sldNum" sz="quarter" idx="12"/>
          </p:nvPr>
        </p:nvSpPr>
        <p:spPr/>
        <p:txBody>
          <a:bodyPr/>
          <a:lstStyle/>
          <a:p>
            <a:pPr>
              <a:defRPr/>
            </a:pPr>
            <a:fld id="{0B398A58-AE87-4E44-9CD7-9B4C49A70FAD}" type="slidenum">
              <a:rPr lang="en-US" altLang="en-US" smtClean="0"/>
              <a:pPr>
                <a:defRPr/>
              </a:pPr>
              <a:t>11</a:t>
            </a:fld>
            <a:endParaRPr lang="en-US" altLang="en-US" dirty="0"/>
          </a:p>
        </p:txBody>
      </p:sp>
    </p:spTree>
    <p:extLst>
      <p:ext uri="{BB962C8B-B14F-4D97-AF65-F5344CB8AC3E}">
        <p14:creationId xmlns:p14="http://schemas.microsoft.com/office/powerpoint/2010/main" val="1834106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5033F-07AB-48DA-815B-EAF5431891DC}"/>
              </a:ext>
            </a:extLst>
          </p:cNvPr>
          <p:cNvSpPr>
            <a:spLocks noGrp="1"/>
          </p:cNvSpPr>
          <p:nvPr>
            <p:ph type="title"/>
          </p:nvPr>
        </p:nvSpPr>
        <p:spPr/>
        <p:txBody>
          <a:bodyPr/>
          <a:lstStyle/>
          <a:p>
            <a:r>
              <a:rPr lang="en-US" dirty="0"/>
              <a:t>Scrum Accountability</a:t>
            </a:r>
          </a:p>
        </p:txBody>
      </p:sp>
      <p:sp>
        <p:nvSpPr>
          <p:cNvPr id="3" name="Content Placeholder 2">
            <a:extLst>
              <a:ext uri="{FF2B5EF4-FFF2-40B4-BE49-F238E27FC236}">
                <a16:creationId xmlns:a16="http://schemas.microsoft.com/office/drawing/2014/main" id="{A4D9B00B-F6CF-4BD9-87FB-262874BD1A98}"/>
              </a:ext>
            </a:extLst>
          </p:cNvPr>
          <p:cNvSpPr>
            <a:spLocks noGrp="1"/>
          </p:cNvSpPr>
          <p:nvPr>
            <p:ph idx="1"/>
          </p:nvPr>
        </p:nvSpPr>
        <p:spPr/>
        <p:txBody>
          <a:bodyPr/>
          <a:lstStyle/>
          <a:p>
            <a:pPr marL="0" indent="0">
              <a:buNone/>
            </a:pPr>
            <a:r>
              <a:rPr lang="en-US" dirty="0">
                <a:hlinkClick r:id="rId2"/>
              </a:rPr>
              <a:t>https://www.youtube.com/watch?v=zDmqfyEkj7c</a:t>
            </a:r>
            <a:endParaRPr lang="en-US" dirty="0"/>
          </a:p>
          <a:p>
            <a:pPr marL="0" indent="0">
              <a:buNone/>
            </a:pPr>
            <a:r>
              <a:rPr lang="en-US" dirty="0"/>
              <a:t>(length 7 mins)</a:t>
            </a:r>
          </a:p>
          <a:p>
            <a:pPr marL="0" indent="0">
              <a:buNone/>
            </a:pPr>
            <a:endParaRPr lang="en-US" dirty="0"/>
          </a:p>
        </p:txBody>
      </p:sp>
      <p:sp>
        <p:nvSpPr>
          <p:cNvPr id="4" name="Slide Number Placeholder 3">
            <a:extLst>
              <a:ext uri="{FF2B5EF4-FFF2-40B4-BE49-F238E27FC236}">
                <a16:creationId xmlns:a16="http://schemas.microsoft.com/office/drawing/2014/main" id="{ED7CD1CB-580F-4EEC-ADE0-7598C3E309D4}"/>
              </a:ext>
            </a:extLst>
          </p:cNvPr>
          <p:cNvSpPr>
            <a:spLocks noGrp="1"/>
          </p:cNvSpPr>
          <p:nvPr>
            <p:ph type="sldNum" sz="quarter" idx="12"/>
          </p:nvPr>
        </p:nvSpPr>
        <p:spPr/>
        <p:txBody>
          <a:bodyPr/>
          <a:lstStyle/>
          <a:p>
            <a:pPr>
              <a:defRPr/>
            </a:pPr>
            <a:fld id="{0B398A58-AE87-4E44-9CD7-9B4C49A70FAD}" type="slidenum">
              <a:rPr lang="en-US" altLang="en-US" smtClean="0"/>
              <a:pPr>
                <a:defRPr/>
              </a:pPr>
              <a:t>12</a:t>
            </a:fld>
            <a:endParaRPr lang="en-US" altLang="en-US" dirty="0"/>
          </a:p>
        </p:txBody>
      </p:sp>
    </p:spTree>
    <p:extLst>
      <p:ext uri="{BB962C8B-B14F-4D97-AF65-F5344CB8AC3E}">
        <p14:creationId xmlns:p14="http://schemas.microsoft.com/office/powerpoint/2010/main" val="2413956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59651-B077-475F-BE35-4478DE7E005F}"/>
              </a:ext>
            </a:extLst>
          </p:cNvPr>
          <p:cNvSpPr>
            <a:spLocks noGrp="1"/>
          </p:cNvSpPr>
          <p:nvPr>
            <p:ph type="title"/>
          </p:nvPr>
        </p:nvSpPr>
        <p:spPr/>
        <p:txBody>
          <a:bodyPr/>
          <a:lstStyle/>
          <a:p>
            <a:r>
              <a:rPr lang="en-US"/>
              <a:t>High Performing Teams</a:t>
            </a:r>
          </a:p>
        </p:txBody>
      </p:sp>
      <p:sp>
        <p:nvSpPr>
          <p:cNvPr id="3" name="Content Placeholder 2">
            <a:extLst>
              <a:ext uri="{FF2B5EF4-FFF2-40B4-BE49-F238E27FC236}">
                <a16:creationId xmlns:a16="http://schemas.microsoft.com/office/drawing/2014/main" id="{61C96791-17D2-448E-8FBB-9EF15BB850FE}"/>
              </a:ext>
            </a:extLst>
          </p:cNvPr>
          <p:cNvSpPr>
            <a:spLocks noGrp="1"/>
          </p:cNvSpPr>
          <p:nvPr>
            <p:ph idx="1"/>
          </p:nvPr>
        </p:nvSpPr>
        <p:spPr>
          <a:xfrm>
            <a:off x="760942" y="1041430"/>
            <a:ext cx="10670116" cy="4937125"/>
          </a:xfrm>
        </p:spPr>
        <p:txBody>
          <a:bodyPr/>
          <a:lstStyle/>
          <a:p>
            <a:pPr marL="0" indent="0">
              <a:buNone/>
            </a:pPr>
            <a:r>
              <a:rPr lang="en-US" sz="2000" dirty="0"/>
              <a:t>Characteristics</a:t>
            </a:r>
          </a:p>
          <a:p>
            <a:r>
              <a:rPr lang="en-US" sz="2000" dirty="0"/>
              <a:t>Self Organizing</a:t>
            </a:r>
          </a:p>
          <a:p>
            <a:r>
              <a:rPr lang="en-US" sz="2000" dirty="0"/>
              <a:t>Cross Functional</a:t>
            </a:r>
          </a:p>
          <a:p>
            <a:r>
              <a:rPr lang="en-US" sz="2000" dirty="0"/>
              <a:t>Stable</a:t>
            </a:r>
          </a:p>
          <a:p>
            <a:r>
              <a:rPr lang="en-US" sz="2000" dirty="0"/>
              <a:t>Empowered</a:t>
            </a:r>
          </a:p>
          <a:p>
            <a:r>
              <a:rPr lang="en-US" sz="2000" dirty="0"/>
              <a:t>Co-Located</a:t>
            </a:r>
          </a:p>
          <a:p>
            <a:r>
              <a:rPr lang="en-US" sz="2000" dirty="0"/>
              <a:t>Motivated</a:t>
            </a:r>
          </a:p>
          <a:p>
            <a:r>
              <a:rPr lang="en-US" sz="2000" dirty="0"/>
              <a:t>Quality Driven</a:t>
            </a:r>
          </a:p>
          <a:p>
            <a:r>
              <a:rPr lang="en-US" sz="2000" dirty="0"/>
              <a:t>Mutually Accountable</a:t>
            </a:r>
          </a:p>
          <a:p>
            <a:r>
              <a:rPr lang="en-US" sz="2000" dirty="0"/>
              <a:t>Focused on Value Delivery</a:t>
            </a:r>
          </a:p>
          <a:p>
            <a:r>
              <a:rPr lang="en-US" sz="2000" dirty="0"/>
              <a:t>Lean</a:t>
            </a:r>
          </a:p>
          <a:p>
            <a:r>
              <a:rPr lang="en-US" sz="2000" dirty="0"/>
              <a:t>Open and Honest</a:t>
            </a:r>
          </a:p>
          <a:p>
            <a:r>
              <a:rPr lang="en-US" sz="2000" dirty="0"/>
              <a:t>Have Fun</a:t>
            </a:r>
          </a:p>
          <a:p>
            <a:r>
              <a:rPr lang="en-US" sz="2000" dirty="0"/>
              <a:t>Have few if any internal or external dependencies</a:t>
            </a:r>
          </a:p>
        </p:txBody>
      </p:sp>
      <p:sp>
        <p:nvSpPr>
          <p:cNvPr id="4" name="Slide Number Placeholder 3">
            <a:extLst>
              <a:ext uri="{FF2B5EF4-FFF2-40B4-BE49-F238E27FC236}">
                <a16:creationId xmlns:a16="http://schemas.microsoft.com/office/drawing/2014/main" id="{9D5CA285-33CE-4FAB-93A6-69D23C527A81}"/>
              </a:ext>
            </a:extLst>
          </p:cNvPr>
          <p:cNvSpPr>
            <a:spLocks noGrp="1"/>
          </p:cNvSpPr>
          <p:nvPr>
            <p:ph type="sldNum" sz="quarter" idx="12"/>
          </p:nvPr>
        </p:nvSpPr>
        <p:spPr/>
        <p:txBody>
          <a:bodyPr/>
          <a:lstStyle/>
          <a:p>
            <a:pPr>
              <a:defRPr/>
            </a:pPr>
            <a:fld id="{0B398A58-AE87-4E44-9CD7-9B4C49A70FAD}" type="slidenum">
              <a:rPr lang="en-US" altLang="en-US" smtClean="0"/>
              <a:pPr>
                <a:defRPr/>
              </a:pPr>
              <a:t>13</a:t>
            </a:fld>
            <a:endParaRPr lang="en-US" altLang="en-US" dirty="0"/>
          </a:p>
        </p:txBody>
      </p:sp>
    </p:spTree>
    <p:extLst>
      <p:ext uri="{BB962C8B-B14F-4D97-AF65-F5344CB8AC3E}">
        <p14:creationId xmlns:p14="http://schemas.microsoft.com/office/powerpoint/2010/main" val="271823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59651-B077-475F-BE35-4478DE7E005F}"/>
              </a:ext>
            </a:extLst>
          </p:cNvPr>
          <p:cNvSpPr>
            <a:spLocks noGrp="1"/>
          </p:cNvSpPr>
          <p:nvPr>
            <p:ph type="title"/>
          </p:nvPr>
        </p:nvSpPr>
        <p:spPr/>
        <p:txBody>
          <a:bodyPr/>
          <a:lstStyle/>
          <a:p>
            <a:r>
              <a:rPr lang="en-US"/>
              <a:t>High Performing Teams</a:t>
            </a:r>
          </a:p>
        </p:txBody>
      </p:sp>
      <p:sp>
        <p:nvSpPr>
          <p:cNvPr id="3" name="Content Placeholder 2">
            <a:extLst>
              <a:ext uri="{FF2B5EF4-FFF2-40B4-BE49-F238E27FC236}">
                <a16:creationId xmlns:a16="http://schemas.microsoft.com/office/drawing/2014/main" id="{61C96791-17D2-448E-8FBB-9EF15BB850FE}"/>
              </a:ext>
            </a:extLst>
          </p:cNvPr>
          <p:cNvSpPr>
            <a:spLocks noGrp="1"/>
          </p:cNvSpPr>
          <p:nvPr>
            <p:ph idx="1"/>
          </p:nvPr>
        </p:nvSpPr>
        <p:spPr>
          <a:xfrm>
            <a:off x="760942" y="1041430"/>
            <a:ext cx="10670116" cy="4937125"/>
          </a:xfrm>
        </p:spPr>
        <p:txBody>
          <a:bodyPr/>
          <a:lstStyle/>
          <a:p>
            <a:pPr marL="0" indent="0">
              <a:buNone/>
            </a:pPr>
            <a:r>
              <a:rPr lang="en-US" sz="2000" dirty="0"/>
              <a:t>High Performance Teams Overview</a:t>
            </a:r>
          </a:p>
          <a:p>
            <a:pPr marL="0" indent="0">
              <a:buNone/>
            </a:pPr>
            <a:r>
              <a:rPr lang="en-US" sz="2000" dirty="0">
                <a:hlinkClick r:id="rId2"/>
              </a:rPr>
              <a:t>https://www.youtube.com/watch?v=XjwWYZMoSUg</a:t>
            </a:r>
            <a:endParaRPr lang="en-US" sz="2000" dirty="0"/>
          </a:p>
          <a:p>
            <a:pPr marL="0" indent="0">
              <a:buNone/>
            </a:pPr>
            <a:r>
              <a:rPr lang="en-US" sz="2000" dirty="0"/>
              <a:t>(length 11 mins)</a:t>
            </a:r>
          </a:p>
          <a:p>
            <a:pPr marL="0" indent="0">
              <a:buNone/>
            </a:pPr>
            <a:endParaRPr lang="en-US" sz="2000" dirty="0"/>
          </a:p>
          <a:p>
            <a:pPr marL="0" indent="0">
              <a:buNone/>
            </a:pPr>
            <a:r>
              <a:rPr lang="en-US" sz="2000" dirty="0"/>
              <a:t>Poll: Are you engaged, not-engaged, or actively disengaged in your job?</a:t>
            </a:r>
          </a:p>
        </p:txBody>
      </p:sp>
      <p:sp>
        <p:nvSpPr>
          <p:cNvPr id="4" name="Slide Number Placeholder 3">
            <a:extLst>
              <a:ext uri="{FF2B5EF4-FFF2-40B4-BE49-F238E27FC236}">
                <a16:creationId xmlns:a16="http://schemas.microsoft.com/office/drawing/2014/main" id="{9D5CA285-33CE-4FAB-93A6-69D23C527A81}"/>
              </a:ext>
            </a:extLst>
          </p:cNvPr>
          <p:cNvSpPr>
            <a:spLocks noGrp="1"/>
          </p:cNvSpPr>
          <p:nvPr>
            <p:ph type="sldNum" sz="quarter" idx="12"/>
          </p:nvPr>
        </p:nvSpPr>
        <p:spPr/>
        <p:txBody>
          <a:bodyPr/>
          <a:lstStyle/>
          <a:p>
            <a:pPr>
              <a:defRPr/>
            </a:pPr>
            <a:fld id="{0B398A58-AE87-4E44-9CD7-9B4C49A70FAD}" type="slidenum">
              <a:rPr lang="en-US" altLang="en-US" smtClean="0"/>
              <a:pPr>
                <a:defRPr/>
              </a:pPr>
              <a:t>14</a:t>
            </a:fld>
            <a:endParaRPr lang="en-US" altLang="en-US" dirty="0"/>
          </a:p>
        </p:txBody>
      </p:sp>
    </p:spTree>
    <p:extLst>
      <p:ext uri="{BB962C8B-B14F-4D97-AF65-F5344CB8AC3E}">
        <p14:creationId xmlns:p14="http://schemas.microsoft.com/office/powerpoint/2010/main" val="263251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59651-B077-475F-BE35-4478DE7E005F}"/>
              </a:ext>
            </a:extLst>
          </p:cNvPr>
          <p:cNvSpPr>
            <a:spLocks noGrp="1"/>
          </p:cNvSpPr>
          <p:nvPr>
            <p:ph type="title"/>
          </p:nvPr>
        </p:nvSpPr>
        <p:spPr/>
        <p:txBody>
          <a:bodyPr/>
          <a:lstStyle/>
          <a:p>
            <a:r>
              <a:rPr lang="en-US"/>
              <a:t>High Performing Teams</a:t>
            </a:r>
          </a:p>
        </p:txBody>
      </p:sp>
      <p:sp>
        <p:nvSpPr>
          <p:cNvPr id="3" name="Content Placeholder 2">
            <a:extLst>
              <a:ext uri="{FF2B5EF4-FFF2-40B4-BE49-F238E27FC236}">
                <a16:creationId xmlns:a16="http://schemas.microsoft.com/office/drawing/2014/main" id="{61C96791-17D2-448E-8FBB-9EF15BB850FE}"/>
              </a:ext>
            </a:extLst>
          </p:cNvPr>
          <p:cNvSpPr>
            <a:spLocks noGrp="1"/>
          </p:cNvSpPr>
          <p:nvPr>
            <p:ph idx="1"/>
          </p:nvPr>
        </p:nvSpPr>
        <p:spPr>
          <a:xfrm>
            <a:off x="760942" y="1041430"/>
            <a:ext cx="10670116" cy="4937125"/>
          </a:xfrm>
        </p:spPr>
        <p:txBody>
          <a:bodyPr/>
          <a:lstStyle/>
          <a:p>
            <a:pPr marL="0" indent="0">
              <a:buNone/>
            </a:pPr>
            <a:r>
              <a:rPr lang="en-US" sz="2000" dirty="0"/>
              <a:t>Getting the right people on an Agile team</a:t>
            </a:r>
          </a:p>
          <a:p>
            <a:r>
              <a:rPr lang="en-US" sz="2000" dirty="0"/>
              <a:t>Include all needed disciplines on Agile teams – Scrum teams should be cross-functional and have all skills necessary to go from idea to implemented feature. </a:t>
            </a:r>
          </a:p>
          <a:p>
            <a:r>
              <a:rPr lang="en-US" sz="2000" dirty="0"/>
              <a:t>Mix of Technical Skill Levels on Agile teams – you should strive to balance skill levels on the team. If everyone is senior an no less-experience people on the team the senior members will need to work on features that are not as critical and might find boring</a:t>
            </a:r>
          </a:p>
          <a:p>
            <a:r>
              <a:rPr lang="en-US" sz="2000" dirty="0"/>
              <a:t>Balance domain knowledge on Agile teams – you should strive for a balance between those with deep knowledge of the domain in which you are working or the problem you are attempting to solve</a:t>
            </a:r>
          </a:p>
          <a:p>
            <a:r>
              <a:rPr lang="en-US" sz="2000" dirty="0"/>
              <a:t>Seek diversity on Agile teams – diversity can mean different things such as gender, race, and culture. Just as important is how individuals think about problems, how they make decisions, and how much information they need before making a decision</a:t>
            </a:r>
          </a:p>
          <a:p>
            <a:r>
              <a:rPr lang="en-US" sz="2000" dirty="0"/>
              <a:t>Consider persistence when forming Agile teams – it takes time for agile team members to learn to work well together. Try to keep team members together who have worked well together in the past</a:t>
            </a:r>
          </a:p>
          <a:p>
            <a:pPr marL="0" indent="0">
              <a:buNone/>
            </a:pPr>
            <a:r>
              <a:rPr lang="en-US" sz="2000" dirty="0"/>
              <a:t>-</a:t>
            </a:r>
            <a:r>
              <a:rPr lang="en-US" sz="2000" dirty="0">
                <a:hlinkClick r:id="rId2"/>
              </a:rPr>
              <a:t>https://www.mountaingoatsoftware.com/blog/self-organizing-teams-are-not-put-together-randomly</a:t>
            </a:r>
            <a:endParaRPr lang="en-US" sz="2000" dirty="0"/>
          </a:p>
        </p:txBody>
      </p:sp>
      <p:sp>
        <p:nvSpPr>
          <p:cNvPr id="4" name="Slide Number Placeholder 3">
            <a:extLst>
              <a:ext uri="{FF2B5EF4-FFF2-40B4-BE49-F238E27FC236}">
                <a16:creationId xmlns:a16="http://schemas.microsoft.com/office/drawing/2014/main" id="{9D5CA285-33CE-4FAB-93A6-69D23C527A81}"/>
              </a:ext>
            </a:extLst>
          </p:cNvPr>
          <p:cNvSpPr>
            <a:spLocks noGrp="1"/>
          </p:cNvSpPr>
          <p:nvPr>
            <p:ph type="sldNum" sz="quarter" idx="12"/>
          </p:nvPr>
        </p:nvSpPr>
        <p:spPr/>
        <p:txBody>
          <a:bodyPr/>
          <a:lstStyle/>
          <a:p>
            <a:pPr>
              <a:defRPr/>
            </a:pPr>
            <a:fld id="{0B398A58-AE87-4E44-9CD7-9B4C49A70FAD}" type="slidenum">
              <a:rPr lang="en-US" altLang="en-US" smtClean="0"/>
              <a:pPr>
                <a:defRPr/>
              </a:pPr>
              <a:t>15</a:t>
            </a:fld>
            <a:endParaRPr lang="en-US" altLang="en-US" dirty="0"/>
          </a:p>
        </p:txBody>
      </p:sp>
    </p:spTree>
    <p:extLst>
      <p:ext uri="{BB962C8B-B14F-4D97-AF65-F5344CB8AC3E}">
        <p14:creationId xmlns:p14="http://schemas.microsoft.com/office/powerpoint/2010/main" val="548120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59651-B077-475F-BE35-4478DE7E005F}"/>
              </a:ext>
            </a:extLst>
          </p:cNvPr>
          <p:cNvSpPr>
            <a:spLocks noGrp="1"/>
          </p:cNvSpPr>
          <p:nvPr>
            <p:ph type="title"/>
          </p:nvPr>
        </p:nvSpPr>
        <p:spPr/>
        <p:txBody>
          <a:bodyPr/>
          <a:lstStyle/>
          <a:p>
            <a:r>
              <a:rPr lang="en-US"/>
              <a:t>High Performing Teams</a:t>
            </a:r>
          </a:p>
        </p:txBody>
      </p:sp>
      <p:sp>
        <p:nvSpPr>
          <p:cNvPr id="3" name="Content Placeholder 2">
            <a:extLst>
              <a:ext uri="{FF2B5EF4-FFF2-40B4-BE49-F238E27FC236}">
                <a16:creationId xmlns:a16="http://schemas.microsoft.com/office/drawing/2014/main" id="{61C96791-17D2-448E-8FBB-9EF15BB850FE}"/>
              </a:ext>
            </a:extLst>
          </p:cNvPr>
          <p:cNvSpPr>
            <a:spLocks noGrp="1"/>
          </p:cNvSpPr>
          <p:nvPr>
            <p:ph idx="1"/>
          </p:nvPr>
        </p:nvSpPr>
        <p:spPr>
          <a:xfrm>
            <a:off x="760942" y="1041430"/>
            <a:ext cx="10670116" cy="4937125"/>
          </a:xfrm>
        </p:spPr>
        <p:txBody>
          <a:bodyPr/>
          <a:lstStyle/>
          <a:p>
            <a:pPr marL="0" indent="0">
              <a:buNone/>
            </a:pPr>
            <a:r>
              <a:rPr lang="en-US" sz="2000" dirty="0"/>
              <a:t>Team Maturity Stages – Tuckman Model of Team Formation</a:t>
            </a:r>
          </a:p>
          <a:p>
            <a:r>
              <a:rPr lang="en-US" sz="2000" dirty="0"/>
              <a:t>Forming – many questions, team is just getting to know each other and understanding the purpose of the team</a:t>
            </a:r>
          </a:p>
          <a:p>
            <a:r>
              <a:rPr lang="en-US" sz="2000" dirty="0"/>
              <a:t>Storming – conflict is most likely to happen as team members begin to ask questions and determine how the team impacts them. Each team member is thinking about “I”</a:t>
            </a:r>
          </a:p>
          <a:p>
            <a:r>
              <a:rPr lang="en-US" sz="2000" dirty="0"/>
              <a:t>Norming – team begins to come together and thinking about the “We”</a:t>
            </a:r>
          </a:p>
          <a:p>
            <a:r>
              <a:rPr lang="en-US" sz="2000" dirty="0"/>
              <a:t>Performing – Team has started to gain efficiencies and cut out waste</a:t>
            </a:r>
          </a:p>
        </p:txBody>
      </p:sp>
      <p:sp>
        <p:nvSpPr>
          <p:cNvPr id="4" name="Slide Number Placeholder 3">
            <a:extLst>
              <a:ext uri="{FF2B5EF4-FFF2-40B4-BE49-F238E27FC236}">
                <a16:creationId xmlns:a16="http://schemas.microsoft.com/office/drawing/2014/main" id="{9D5CA285-33CE-4FAB-93A6-69D23C527A81}"/>
              </a:ext>
            </a:extLst>
          </p:cNvPr>
          <p:cNvSpPr>
            <a:spLocks noGrp="1"/>
          </p:cNvSpPr>
          <p:nvPr>
            <p:ph type="sldNum" sz="quarter" idx="12"/>
          </p:nvPr>
        </p:nvSpPr>
        <p:spPr/>
        <p:txBody>
          <a:bodyPr/>
          <a:lstStyle/>
          <a:p>
            <a:pPr>
              <a:defRPr/>
            </a:pPr>
            <a:fld id="{0B398A58-AE87-4E44-9CD7-9B4C49A70FAD}" type="slidenum">
              <a:rPr lang="en-US" altLang="en-US" smtClean="0"/>
              <a:pPr>
                <a:defRPr/>
              </a:pPr>
              <a:t>16</a:t>
            </a:fld>
            <a:endParaRPr lang="en-US" altLang="en-US" dirty="0"/>
          </a:p>
        </p:txBody>
      </p:sp>
    </p:spTree>
    <p:extLst>
      <p:ext uri="{BB962C8B-B14F-4D97-AF65-F5344CB8AC3E}">
        <p14:creationId xmlns:p14="http://schemas.microsoft.com/office/powerpoint/2010/main" val="54431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C715-438B-44CF-B202-71E51D934636}"/>
              </a:ext>
            </a:extLst>
          </p:cNvPr>
          <p:cNvSpPr>
            <a:spLocks noGrp="1"/>
          </p:cNvSpPr>
          <p:nvPr>
            <p:ph type="title"/>
          </p:nvPr>
        </p:nvSpPr>
        <p:spPr/>
        <p:txBody>
          <a:bodyPr/>
          <a:lstStyle/>
          <a:p>
            <a:r>
              <a:rPr lang="en-US" dirty="0"/>
              <a:t>Additional Content</a:t>
            </a:r>
          </a:p>
        </p:txBody>
      </p:sp>
      <p:sp>
        <p:nvSpPr>
          <p:cNvPr id="3" name="Content Placeholder 2">
            <a:extLst>
              <a:ext uri="{FF2B5EF4-FFF2-40B4-BE49-F238E27FC236}">
                <a16:creationId xmlns:a16="http://schemas.microsoft.com/office/drawing/2014/main" id="{42D631F2-54C0-48F1-8092-3654668D8ED6}"/>
              </a:ext>
            </a:extLst>
          </p:cNvPr>
          <p:cNvSpPr>
            <a:spLocks noGrp="1"/>
          </p:cNvSpPr>
          <p:nvPr>
            <p:ph idx="1"/>
          </p:nvPr>
        </p:nvSpPr>
        <p:spPr/>
        <p:txBody>
          <a:bodyPr/>
          <a:lstStyle/>
          <a:p>
            <a:r>
              <a:rPr lang="en-US" dirty="0"/>
              <a:t>Where does a BA fit into a Scrum team?</a:t>
            </a:r>
          </a:p>
          <a:p>
            <a:pPr marL="0" indent="0">
              <a:buNone/>
            </a:pPr>
            <a:r>
              <a:rPr lang="en-US" dirty="0">
                <a:hlinkClick r:id="rId2"/>
              </a:rPr>
              <a:t>https://www.youtube.com/watch?v=8c1q0rZuVqs</a:t>
            </a:r>
            <a:endParaRPr lang="en-US" dirty="0"/>
          </a:p>
          <a:p>
            <a:pPr marL="0" indent="0">
              <a:buNone/>
            </a:pPr>
            <a:r>
              <a:rPr lang="en-US" dirty="0"/>
              <a:t>Length 6:30</a:t>
            </a:r>
          </a:p>
          <a:p>
            <a:pPr marL="0" indent="0">
              <a:buNone/>
            </a:pPr>
            <a:endParaRPr lang="en-US" dirty="0"/>
          </a:p>
          <a:p>
            <a:r>
              <a:rPr lang="en-US" dirty="0"/>
              <a:t>Team Maturity Stages</a:t>
            </a:r>
          </a:p>
          <a:p>
            <a:pPr marL="0" indent="0">
              <a:buNone/>
            </a:pPr>
            <a:r>
              <a:rPr lang="en-US" dirty="0">
                <a:hlinkClick r:id="rId3"/>
              </a:rPr>
              <a:t>https://www.youtube.com/watch?v=eZUj0ZKWeoY</a:t>
            </a:r>
            <a:endParaRPr lang="en-US" dirty="0"/>
          </a:p>
          <a:p>
            <a:pPr marL="0" indent="0">
              <a:buNone/>
            </a:pPr>
            <a:r>
              <a:rPr lang="en-US" dirty="0"/>
              <a:t>(length 3 mins)</a:t>
            </a:r>
          </a:p>
        </p:txBody>
      </p:sp>
      <p:sp>
        <p:nvSpPr>
          <p:cNvPr id="4" name="Slide Number Placeholder 3">
            <a:extLst>
              <a:ext uri="{FF2B5EF4-FFF2-40B4-BE49-F238E27FC236}">
                <a16:creationId xmlns:a16="http://schemas.microsoft.com/office/drawing/2014/main" id="{A6B31FED-10E0-44DF-8A61-73126E437F70}"/>
              </a:ext>
            </a:extLst>
          </p:cNvPr>
          <p:cNvSpPr>
            <a:spLocks noGrp="1"/>
          </p:cNvSpPr>
          <p:nvPr>
            <p:ph type="sldNum" sz="quarter" idx="12"/>
          </p:nvPr>
        </p:nvSpPr>
        <p:spPr/>
        <p:txBody>
          <a:bodyPr/>
          <a:lstStyle/>
          <a:p>
            <a:pPr>
              <a:defRPr/>
            </a:pPr>
            <a:fld id="{0B398A58-AE87-4E44-9CD7-9B4C49A70FAD}" type="slidenum">
              <a:rPr lang="en-US" altLang="en-US" smtClean="0"/>
              <a:pPr>
                <a:defRPr/>
              </a:pPr>
              <a:t>17</a:t>
            </a:fld>
            <a:endParaRPr lang="en-US" altLang="en-US" dirty="0"/>
          </a:p>
        </p:txBody>
      </p:sp>
    </p:spTree>
    <p:extLst>
      <p:ext uri="{BB962C8B-B14F-4D97-AF65-F5344CB8AC3E}">
        <p14:creationId xmlns:p14="http://schemas.microsoft.com/office/powerpoint/2010/main" val="3413159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7166-F145-445D-8DA9-817338A3D608}"/>
              </a:ext>
            </a:extLst>
          </p:cNvPr>
          <p:cNvSpPr>
            <a:spLocks noGrp="1"/>
          </p:cNvSpPr>
          <p:nvPr>
            <p:ph type="title"/>
          </p:nvPr>
        </p:nvSpPr>
        <p:spPr/>
        <p:txBody>
          <a:bodyPr/>
          <a:lstStyle/>
          <a:p>
            <a:r>
              <a:rPr lang="en-US" dirty="0"/>
              <a:t>The Development Team</a:t>
            </a:r>
          </a:p>
        </p:txBody>
      </p:sp>
      <p:sp>
        <p:nvSpPr>
          <p:cNvPr id="3" name="Content Placeholder 2">
            <a:extLst>
              <a:ext uri="{FF2B5EF4-FFF2-40B4-BE49-F238E27FC236}">
                <a16:creationId xmlns:a16="http://schemas.microsoft.com/office/drawing/2014/main" id="{9FEE8E93-8FC2-4BB2-B587-8B8CFD6148BD}"/>
              </a:ext>
            </a:extLst>
          </p:cNvPr>
          <p:cNvSpPr>
            <a:spLocks noGrp="1"/>
          </p:cNvSpPr>
          <p:nvPr>
            <p:ph idx="1"/>
          </p:nvPr>
        </p:nvSpPr>
        <p:spPr/>
        <p:txBody>
          <a:bodyPr/>
          <a:lstStyle/>
          <a:p>
            <a:r>
              <a:rPr lang="en-US" dirty="0"/>
              <a:t>The Development Team consists of professionals who do the work of delivering a potentially releasable increment of “done” product at the end of each sprint.</a:t>
            </a:r>
          </a:p>
          <a:p>
            <a:r>
              <a:rPr lang="en-US" dirty="0"/>
              <a:t>A “done” increment is required at the Sprint Review, only members of the Development Team create the increment</a:t>
            </a:r>
          </a:p>
          <a:p>
            <a:r>
              <a:rPr lang="en-US" dirty="0"/>
              <a:t>Development Teams are structured and empowered by the organization to organize and manage their own work</a:t>
            </a:r>
          </a:p>
          <a:p>
            <a:r>
              <a:rPr lang="en-US" dirty="0"/>
              <a:t>The resulting synergy optimizes the Development Team’s overall efficiency and effectiveness</a:t>
            </a:r>
          </a:p>
          <a:p>
            <a:endParaRPr lang="en-US" dirty="0"/>
          </a:p>
          <a:p>
            <a:pPr marL="0" indent="0">
              <a:buNone/>
            </a:pPr>
            <a:r>
              <a:rPr lang="en-US" dirty="0"/>
              <a:t>-The Scrum Guide</a:t>
            </a:r>
          </a:p>
        </p:txBody>
      </p:sp>
      <p:sp>
        <p:nvSpPr>
          <p:cNvPr id="4" name="Slide Number Placeholder 3">
            <a:extLst>
              <a:ext uri="{FF2B5EF4-FFF2-40B4-BE49-F238E27FC236}">
                <a16:creationId xmlns:a16="http://schemas.microsoft.com/office/drawing/2014/main" id="{6A8260BB-ED2C-418D-9E6F-A7FF75D8E931}"/>
              </a:ext>
            </a:extLst>
          </p:cNvPr>
          <p:cNvSpPr>
            <a:spLocks noGrp="1"/>
          </p:cNvSpPr>
          <p:nvPr>
            <p:ph type="sldNum" sz="quarter" idx="12"/>
          </p:nvPr>
        </p:nvSpPr>
        <p:spPr/>
        <p:txBody>
          <a:bodyPr/>
          <a:lstStyle/>
          <a:p>
            <a:pPr>
              <a:defRPr/>
            </a:pPr>
            <a:fld id="{0B398A58-AE87-4E44-9CD7-9B4C49A70FAD}" type="slidenum">
              <a:rPr lang="en-US" altLang="en-US" smtClean="0"/>
              <a:pPr>
                <a:defRPr/>
              </a:pPr>
              <a:t>2</a:t>
            </a:fld>
            <a:endParaRPr lang="en-US" altLang="en-US" dirty="0"/>
          </a:p>
        </p:txBody>
      </p:sp>
    </p:spTree>
    <p:extLst>
      <p:ext uri="{BB962C8B-B14F-4D97-AF65-F5344CB8AC3E}">
        <p14:creationId xmlns:p14="http://schemas.microsoft.com/office/powerpoint/2010/main" val="951857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7DF10-0C45-412A-94A8-942DEE0894C8}"/>
              </a:ext>
            </a:extLst>
          </p:cNvPr>
          <p:cNvSpPr>
            <a:spLocks noGrp="1"/>
          </p:cNvSpPr>
          <p:nvPr>
            <p:ph type="title"/>
          </p:nvPr>
        </p:nvSpPr>
        <p:spPr/>
        <p:txBody>
          <a:bodyPr/>
          <a:lstStyle/>
          <a:p>
            <a:r>
              <a:rPr lang="en-US" dirty="0"/>
              <a:t>Two Teams</a:t>
            </a:r>
          </a:p>
        </p:txBody>
      </p:sp>
      <p:sp>
        <p:nvSpPr>
          <p:cNvPr id="3" name="Content Placeholder 2">
            <a:extLst>
              <a:ext uri="{FF2B5EF4-FFF2-40B4-BE49-F238E27FC236}">
                <a16:creationId xmlns:a16="http://schemas.microsoft.com/office/drawing/2014/main" id="{B9E75DFC-D159-4C46-A35C-C95C37D91D3D}"/>
              </a:ext>
            </a:extLst>
          </p:cNvPr>
          <p:cNvSpPr>
            <a:spLocks noGrp="1"/>
          </p:cNvSpPr>
          <p:nvPr>
            <p:ph idx="1"/>
          </p:nvPr>
        </p:nvSpPr>
        <p:spPr/>
        <p:txBody>
          <a:bodyPr/>
          <a:lstStyle/>
          <a:p>
            <a:r>
              <a:rPr lang="en-US" dirty="0"/>
              <a:t>Scrum defines the Scrum Team which is made up of 3 roles, the Product Owner, the Scrum Master, and the Development Team</a:t>
            </a:r>
          </a:p>
          <a:p>
            <a:r>
              <a:rPr lang="en-US" dirty="0"/>
              <a:t>The Scrum Team includes all 3 roles but the Development Team is just those that are working on the actual increment</a:t>
            </a:r>
          </a:p>
          <a:p>
            <a:r>
              <a:rPr lang="en-US" dirty="0"/>
              <a:t>Although the team that does the actual increment work is defined as the Development Team Scrum can be used for activities that are not software development specific</a:t>
            </a:r>
          </a:p>
          <a:p>
            <a:r>
              <a:rPr lang="en-US" dirty="0"/>
              <a:t>Members of the Development Team are also members of the Scrum Team but the Product Owner and Scrum Master are only members of the Scrum Team</a:t>
            </a:r>
          </a:p>
          <a:p>
            <a:endParaRPr lang="en-US" dirty="0"/>
          </a:p>
        </p:txBody>
      </p:sp>
      <p:sp>
        <p:nvSpPr>
          <p:cNvPr id="4" name="Slide Number Placeholder 3">
            <a:extLst>
              <a:ext uri="{FF2B5EF4-FFF2-40B4-BE49-F238E27FC236}">
                <a16:creationId xmlns:a16="http://schemas.microsoft.com/office/drawing/2014/main" id="{AE1BA219-09FA-4E40-846A-68FE31C22BF4}"/>
              </a:ext>
            </a:extLst>
          </p:cNvPr>
          <p:cNvSpPr>
            <a:spLocks noGrp="1"/>
          </p:cNvSpPr>
          <p:nvPr>
            <p:ph type="sldNum" sz="quarter" idx="12"/>
          </p:nvPr>
        </p:nvSpPr>
        <p:spPr/>
        <p:txBody>
          <a:bodyPr/>
          <a:lstStyle/>
          <a:p>
            <a:pPr>
              <a:defRPr/>
            </a:pPr>
            <a:fld id="{0B398A58-AE87-4E44-9CD7-9B4C49A70FAD}" type="slidenum">
              <a:rPr lang="en-US" altLang="en-US" smtClean="0"/>
              <a:pPr>
                <a:defRPr/>
              </a:pPr>
              <a:t>3</a:t>
            </a:fld>
            <a:endParaRPr lang="en-US" altLang="en-US" dirty="0"/>
          </a:p>
        </p:txBody>
      </p:sp>
    </p:spTree>
    <p:extLst>
      <p:ext uri="{BB962C8B-B14F-4D97-AF65-F5344CB8AC3E}">
        <p14:creationId xmlns:p14="http://schemas.microsoft.com/office/powerpoint/2010/main" val="3509895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7166-F145-445D-8DA9-817338A3D608}"/>
              </a:ext>
            </a:extLst>
          </p:cNvPr>
          <p:cNvSpPr>
            <a:spLocks noGrp="1"/>
          </p:cNvSpPr>
          <p:nvPr>
            <p:ph type="title"/>
          </p:nvPr>
        </p:nvSpPr>
        <p:spPr/>
        <p:txBody>
          <a:bodyPr/>
          <a:lstStyle/>
          <a:p>
            <a:r>
              <a:rPr lang="en-US" dirty="0"/>
              <a:t>The Development Team Characteristics</a:t>
            </a:r>
          </a:p>
        </p:txBody>
      </p:sp>
      <p:sp>
        <p:nvSpPr>
          <p:cNvPr id="3" name="Content Placeholder 2">
            <a:extLst>
              <a:ext uri="{FF2B5EF4-FFF2-40B4-BE49-F238E27FC236}">
                <a16:creationId xmlns:a16="http://schemas.microsoft.com/office/drawing/2014/main" id="{9FEE8E93-8FC2-4BB2-B587-8B8CFD6148BD}"/>
              </a:ext>
            </a:extLst>
          </p:cNvPr>
          <p:cNvSpPr>
            <a:spLocks noGrp="1"/>
          </p:cNvSpPr>
          <p:nvPr>
            <p:ph idx="1"/>
          </p:nvPr>
        </p:nvSpPr>
        <p:spPr/>
        <p:txBody>
          <a:bodyPr/>
          <a:lstStyle/>
          <a:p>
            <a:r>
              <a:rPr lang="en-US" dirty="0"/>
              <a:t>They are self-organizing. No one (not even the Scrum Master) tells the Development Team how to turn product backlog into increments of potentially releasable functionality</a:t>
            </a:r>
          </a:p>
          <a:p>
            <a:r>
              <a:rPr lang="en-US" dirty="0"/>
              <a:t>Development teams are cross-functional, with all the skills as a team necessary to create a product increment</a:t>
            </a:r>
          </a:p>
          <a:p>
            <a:r>
              <a:rPr lang="en-US" dirty="0"/>
              <a:t>Scrum recognizes no titles for Development Team members, regardless of the work being performed by the person</a:t>
            </a:r>
          </a:p>
          <a:p>
            <a:r>
              <a:rPr lang="en-US" dirty="0"/>
              <a:t>Scrum recognizes no sub-teams in the Development Team, regardless of domains that need to be addressed like testing, architecture, operations, or business analysis</a:t>
            </a:r>
          </a:p>
          <a:p>
            <a:r>
              <a:rPr lang="en-US" dirty="0"/>
              <a:t>Individual Development Team members may have specialized skills and areas of focus, but accountability belongs to the Development Team as a whole</a:t>
            </a:r>
          </a:p>
          <a:p>
            <a:pPr marL="0" indent="0">
              <a:buNone/>
            </a:pPr>
            <a:r>
              <a:rPr lang="en-US" dirty="0"/>
              <a:t>-The Scrum Guide</a:t>
            </a:r>
          </a:p>
        </p:txBody>
      </p:sp>
      <p:sp>
        <p:nvSpPr>
          <p:cNvPr id="4" name="Slide Number Placeholder 3">
            <a:extLst>
              <a:ext uri="{FF2B5EF4-FFF2-40B4-BE49-F238E27FC236}">
                <a16:creationId xmlns:a16="http://schemas.microsoft.com/office/drawing/2014/main" id="{6A8260BB-ED2C-418D-9E6F-A7FF75D8E931}"/>
              </a:ext>
            </a:extLst>
          </p:cNvPr>
          <p:cNvSpPr>
            <a:spLocks noGrp="1"/>
          </p:cNvSpPr>
          <p:nvPr>
            <p:ph type="sldNum" sz="quarter" idx="12"/>
          </p:nvPr>
        </p:nvSpPr>
        <p:spPr/>
        <p:txBody>
          <a:bodyPr/>
          <a:lstStyle/>
          <a:p>
            <a:pPr>
              <a:defRPr/>
            </a:pPr>
            <a:fld id="{0B398A58-AE87-4E44-9CD7-9B4C49A70FAD}" type="slidenum">
              <a:rPr lang="en-US" altLang="en-US" smtClean="0"/>
              <a:pPr>
                <a:defRPr/>
              </a:pPr>
              <a:t>4</a:t>
            </a:fld>
            <a:endParaRPr lang="en-US" altLang="en-US" dirty="0"/>
          </a:p>
        </p:txBody>
      </p:sp>
    </p:spTree>
    <p:extLst>
      <p:ext uri="{BB962C8B-B14F-4D97-AF65-F5344CB8AC3E}">
        <p14:creationId xmlns:p14="http://schemas.microsoft.com/office/powerpoint/2010/main" val="1090674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7166-F145-445D-8DA9-817338A3D608}"/>
              </a:ext>
            </a:extLst>
          </p:cNvPr>
          <p:cNvSpPr>
            <a:spLocks noGrp="1"/>
          </p:cNvSpPr>
          <p:nvPr>
            <p:ph type="title"/>
          </p:nvPr>
        </p:nvSpPr>
        <p:spPr/>
        <p:txBody>
          <a:bodyPr/>
          <a:lstStyle/>
          <a:p>
            <a:r>
              <a:rPr lang="en-US" dirty="0"/>
              <a:t>Development Team Size</a:t>
            </a:r>
          </a:p>
        </p:txBody>
      </p:sp>
      <p:sp>
        <p:nvSpPr>
          <p:cNvPr id="3" name="Content Placeholder 2">
            <a:extLst>
              <a:ext uri="{FF2B5EF4-FFF2-40B4-BE49-F238E27FC236}">
                <a16:creationId xmlns:a16="http://schemas.microsoft.com/office/drawing/2014/main" id="{9FEE8E93-8FC2-4BB2-B587-8B8CFD6148BD}"/>
              </a:ext>
            </a:extLst>
          </p:cNvPr>
          <p:cNvSpPr>
            <a:spLocks noGrp="1"/>
          </p:cNvSpPr>
          <p:nvPr>
            <p:ph idx="1"/>
          </p:nvPr>
        </p:nvSpPr>
        <p:spPr/>
        <p:txBody>
          <a:bodyPr/>
          <a:lstStyle/>
          <a:p>
            <a:r>
              <a:rPr lang="en-US" dirty="0"/>
              <a:t>Optimal development team size is small enough to remain nimble and large enough to complete significant work within a sprint</a:t>
            </a:r>
          </a:p>
          <a:p>
            <a:r>
              <a:rPr lang="en-US" dirty="0"/>
              <a:t>Fewer than three Development Team members decrease interaction and results in small productivity gains</a:t>
            </a:r>
          </a:p>
          <a:p>
            <a:r>
              <a:rPr lang="en-US" dirty="0"/>
              <a:t>Smaller development teams may encounter skill constraints during the sprint causing the team to be unable to deliver a potentially releasable increment</a:t>
            </a:r>
          </a:p>
          <a:p>
            <a:r>
              <a:rPr lang="en-US" dirty="0"/>
              <a:t>Having more than nine members requires too much coordination</a:t>
            </a:r>
          </a:p>
          <a:p>
            <a:r>
              <a:rPr lang="en-US" dirty="0"/>
              <a:t>Large Development Teams generate two much complexity for an empirical process to be useful</a:t>
            </a:r>
          </a:p>
          <a:p>
            <a:r>
              <a:rPr lang="en-US" dirty="0"/>
              <a:t>The Product Owner and Scrum Master roles are not included in this count</a:t>
            </a:r>
          </a:p>
          <a:p>
            <a:r>
              <a:rPr lang="en-US" dirty="0"/>
              <a:t>“Two Large Pizza” team</a:t>
            </a:r>
          </a:p>
          <a:p>
            <a:pPr marL="0" indent="0">
              <a:buNone/>
            </a:pPr>
            <a:r>
              <a:rPr lang="en-US" dirty="0"/>
              <a:t>-The Scrum Guide</a:t>
            </a:r>
          </a:p>
        </p:txBody>
      </p:sp>
      <p:sp>
        <p:nvSpPr>
          <p:cNvPr id="4" name="Slide Number Placeholder 3">
            <a:extLst>
              <a:ext uri="{FF2B5EF4-FFF2-40B4-BE49-F238E27FC236}">
                <a16:creationId xmlns:a16="http://schemas.microsoft.com/office/drawing/2014/main" id="{6A8260BB-ED2C-418D-9E6F-A7FF75D8E931}"/>
              </a:ext>
            </a:extLst>
          </p:cNvPr>
          <p:cNvSpPr>
            <a:spLocks noGrp="1"/>
          </p:cNvSpPr>
          <p:nvPr>
            <p:ph type="sldNum" sz="quarter" idx="12"/>
          </p:nvPr>
        </p:nvSpPr>
        <p:spPr/>
        <p:txBody>
          <a:bodyPr/>
          <a:lstStyle/>
          <a:p>
            <a:pPr>
              <a:defRPr/>
            </a:pPr>
            <a:fld id="{0B398A58-AE87-4E44-9CD7-9B4C49A70FAD}" type="slidenum">
              <a:rPr lang="en-US" altLang="en-US" smtClean="0"/>
              <a:pPr>
                <a:defRPr/>
              </a:pPr>
              <a:t>5</a:t>
            </a:fld>
            <a:endParaRPr lang="en-US" altLang="en-US" dirty="0"/>
          </a:p>
        </p:txBody>
      </p:sp>
    </p:spTree>
    <p:extLst>
      <p:ext uri="{BB962C8B-B14F-4D97-AF65-F5344CB8AC3E}">
        <p14:creationId xmlns:p14="http://schemas.microsoft.com/office/powerpoint/2010/main" val="4023560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7166-F145-445D-8DA9-817338A3D608}"/>
              </a:ext>
            </a:extLst>
          </p:cNvPr>
          <p:cNvSpPr>
            <a:spLocks noGrp="1"/>
          </p:cNvSpPr>
          <p:nvPr>
            <p:ph type="title"/>
          </p:nvPr>
        </p:nvSpPr>
        <p:spPr/>
        <p:txBody>
          <a:bodyPr/>
          <a:lstStyle/>
          <a:p>
            <a:r>
              <a:rPr lang="en-US" dirty="0"/>
              <a:t>Empowering Development Teams</a:t>
            </a:r>
          </a:p>
        </p:txBody>
      </p:sp>
      <p:sp>
        <p:nvSpPr>
          <p:cNvPr id="3" name="Content Placeholder 2">
            <a:extLst>
              <a:ext uri="{FF2B5EF4-FFF2-40B4-BE49-F238E27FC236}">
                <a16:creationId xmlns:a16="http://schemas.microsoft.com/office/drawing/2014/main" id="{9FEE8E93-8FC2-4BB2-B587-8B8CFD6148BD}"/>
              </a:ext>
            </a:extLst>
          </p:cNvPr>
          <p:cNvSpPr>
            <a:spLocks noGrp="1"/>
          </p:cNvSpPr>
          <p:nvPr>
            <p:ph idx="1"/>
          </p:nvPr>
        </p:nvSpPr>
        <p:spPr/>
        <p:txBody>
          <a:bodyPr/>
          <a:lstStyle/>
          <a:p>
            <a:r>
              <a:rPr lang="en-US" dirty="0"/>
              <a:t>An empowered development team owns its work, is authorized to make the right decisions, and is able to work independently.</a:t>
            </a:r>
          </a:p>
          <a:p>
            <a:r>
              <a:rPr lang="en-US" dirty="0"/>
              <a:t>Empowered teams are happier, create better products, and allow the product owner to spend more time on the product discovery and strategy</a:t>
            </a:r>
          </a:p>
          <a:p>
            <a:pPr marL="0" indent="0">
              <a:buNone/>
            </a:pPr>
            <a:r>
              <a:rPr lang="en-US" dirty="0"/>
              <a:t>Show people that you care</a:t>
            </a:r>
          </a:p>
          <a:p>
            <a:r>
              <a:rPr lang="en-US" dirty="0"/>
              <a:t>Empowering development teams starts with taking a sincere interest in the individuals, attentively listening to their ideas and concerns, and empathizing with them. This shows that you care and value people’s perspective and builds trust along with giving the team member confidence to step up and take ownership</a:t>
            </a:r>
          </a:p>
          <a:p>
            <a:r>
              <a:rPr lang="en-US" dirty="0"/>
              <a:t>If people don’t feel safe they may shy away from accepting additional authority and only do what their job description requires</a:t>
            </a:r>
          </a:p>
          <a:p>
            <a:pPr marL="0" indent="0">
              <a:buNone/>
            </a:pPr>
            <a:r>
              <a:rPr lang="en-US" dirty="0">
                <a:hlinkClick r:id="rId2"/>
              </a:rPr>
              <a:t>https://www.linkedin.com/pulse/empowering-development-teams-roman-pichler/</a:t>
            </a:r>
            <a:endParaRPr lang="en-US" dirty="0"/>
          </a:p>
          <a:p>
            <a:endParaRPr lang="en-US" dirty="0"/>
          </a:p>
        </p:txBody>
      </p:sp>
      <p:sp>
        <p:nvSpPr>
          <p:cNvPr id="4" name="Slide Number Placeholder 3">
            <a:extLst>
              <a:ext uri="{FF2B5EF4-FFF2-40B4-BE49-F238E27FC236}">
                <a16:creationId xmlns:a16="http://schemas.microsoft.com/office/drawing/2014/main" id="{6A8260BB-ED2C-418D-9E6F-A7FF75D8E931}"/>
              </a:ext>
            </a:extLst>
          </p:cNvPr>
          <p:cNvSpPr>
            <a:spLocks noGrp="1"/>
          </p:cNvSpPr>
          <p:nvPr>
            <p:ph type="sldNum" sz="quarter" idx="12"/>
          </p:nvPr>
        </p:nvSpPr>
        <p:spPr/>
        <p:txBody>
          <a:bodyPr/>
          <a:lstStyle/>
          <a:p>
            <a:pPr>
              <a:defRPr/>
            </a:pPr>
            <a:fld id="{0B398A58-AE87-4E44-9CD7-9B4C49A70FAD}" type="slidenum">
              <a:rPr lang="en-US" altLang="en-US" smtClean="0"/>
              <a:pPr>
                <a:defRPr/>
              </a:pPr>
              <a:t>6</a:t>
            </a:fld>
            <a:endParaRPr lang="en-US" altLang="en-US" dirty="0"/>
          </a:p>
        </p:txBody>
      </p:sp>
    </p:spTree>
    <p:extLst>
      <p:ext uri="{BB962C8B-B14F-4D97-AF65-F5344CB8AC3E}">
        <p14:creationId xmlns:p14="http://schemas.microsoft.com/office/powerpoint/2010/main" val="2831960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7166-F145-445D-8DA9-817338A3D608}"/>
              </a:ext>
            </a:extLst>
          </p:cNvPr>
          <p:cNvSpPr>
            <a:spLocks noGrp="1"/>
          </p:cNvSpPr>
          <p:nvPr>
            <p:ph type="title"/>
          </p:nvPr>
        </p:nvSpPr>
        <p:spPr/>
        <p:txBody>
          <a:bodyPr/>
          <a:lstStyle/>
          <a:p>
            <a:r>
              <a:rPr lang="en-US" dirty="0"/>
              <a:t>Empowering Development Teams</a:t>
            </a:r>
          </a:p>
        </p:txBody>
      </p:sp>
      <p:sp>
        <p:nvSpPr>
          <p:cNvPr id="3" name="Content Placeholder 2">
            <a:extLst>
              <a:ext uri="{FF2B5EF4-FFF2-40B4-BE49-F238E27FC236}">
                <a16:creationId xmlns:a16="http://schemas.microsoft.com/office/drawing/2014/main" id="{9FEE8E93-8FC2-4BB2-B587-8B8CFD6148BD}"/>
              </a:ext>
            </a:extLst>
          </p:cNvPr>
          <p:cNvSpPr>
            <a:spLocks noGrp="1"/>
          </p:cNvSpPr>
          <p:nvPr>
            <p:ph idx="1"/>
          </p:nvPr>
        </p:nvSpPr>
        <p:spPr/>
        <p:txBody>
          <a:bodyPr/>
          <a:lstStyle/>
          <a:p>
            <a:pPr marL="0" indent="0">
              <a:buNone/>
            </a:pPr>
            <a:r>
              <a:rPr lang="en-US" dirty="0"/>
              <a:t>Create Autonomy through shared goals</a:t>
            </a:r>
          </a:p>
          <a:p>
            <a:r>
              <a:rPr lang="en-US" dirty="0"/>
              <a:t>Establishing a shared goal, like the sprint goal, helps the team take ownership and work autonomously. A sprint goal captures the desired outcome of a sprint and is agreed by the product owner and development team. Having a sprint goal in place enabled the team to decide what needs to be done and how the work is performed</a:t>
            </a:r>
          </a:p>
          <a:p>
            <a:r>
              <a:rPr lang="en-US" dirty="0"/>
              <a:t>In order to create shared goals, involve the team members in the decision making process. </a:t>
            </a:r>
          </a:p>
          <a:p>
            <a:r>
              <a:rPr lang="en-US" dirty="0"/>
              <a:t>Use collaborative decision making techniques such as deciding by consent to secure buy in. Don’t try to persuade or pressure teams to accept a goal, otherwise the teams may not take ownership</a:t>
            </a:r>
          </a:p>
          <a:p>
            <a:pPr marL="0" indent="0">
              <a:buNone/>
            </a:pPr>
            <a:r>
              <a:rPr lang="en-US" dirty="0">
                <a:hlinkClick r:id="rId2"/>
              </a:rPr>
              <a:t>https://www.linkedin.com/pulse/empowering-development-teams-roman-pichler/</a:t>
            </a:r>
            <a:endParaRPr lang="en-US" dirty="0"/>
          </a:p>
          <a:p>
            <a:endParaRPr lang="en-US" dirty="0"/>
          </a:p>
        </p:txBody>
      </p:sp>
      <p:sp>
        <p:nvSpPr>
          <p:cNvPr id="4" name="Slide Number Placeholder 3">
            <a:extLst>
              <a:ext uri="{FF2B5EF4-FFF2-40B4-BE49-F238E27FC236}">
                <a16:creationId xmlns:a16="http://schemas.microsoft.com/office/drawing/2014/main" id="{6A8260BB-ED2C-418D-9E6F-A7FF75D8E931}"/>
              </a:ext>
            </a:extLst>
          </p:cNvPr>
          <p:cNvSpPr>
            <a:spLocks noGrp="1"/>
          </p:cNvSpPr>
          <p:nvPr>
            <p:ph type="sldNum" sz="quarter" idx="12"/>
          </p:nvPr>
        </p:nvSpPr>
        <p:spPr/>
        <p:txBody>
          <a:bodyPr/>
          <a:lstStyle/>
          <a:p>
            <a:pPr>
              <a:defRPr/>
            </a:pPr>
            <a:fld id="{0B398A58-AE87-4E44-9CD7-9B4C49A70FAD}" type="slidenum">
              <a:rPr lang="en-US" altLang="en-US" smtClean="0"/>
              <a:pPr>
                <a:defRPr/>
              </a:pPr>
              <a:t>7</a:t>
            </a:fld>
            <a:endParaRPr lang="en-US" altLang="en-US" dirty="0"/>
          </a:p>
        </p:txBody>
      </p:sp>
    </p:spTree>
    <p:extLst>
      <p:ext uri="{BB962C8B-B14F-4D97-AF65-F5344CB8AC3E}">
        <p14:creationId xmlns:p14="http://schemas.microsoft.com/office/powerpoint/2010/main" val="3988734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7166-F145-445D-8DA9-817338A3D608}"/>
              </a:ext>
            </a:extLst>
          </p:cNvPr>
          <p:cNvSpPr>
            <a:spLocks noGrp="1"/>
          </p:cNvSpPr>
          <p:nvPr>
            <p:ph type="title"/>
          </p:nvPr>
        </p:nvSpPr>
        <p:spPr/>
        <p:txBody>
          <a:bodyPr/>
          <a:lstStyle/>
          <a:p>
            <a:r>
              <a:rPr lang="en-US" dirty="0"/>
              <a:t>Empowering Development Teams</a:t>
            </a:r>
          </a:p>
        </p:txBody>
      </p:sp>
      <p:sp>
        <p:nvSpPr>
          <p:cNvPr id="3" name="Content Placeholder 2">
            <a:extLst>
              <a:ext uri="{FF2B5EF4-FFF2-40B4-BE49-F238E27FC236}">
                <a16:creationId xmlns:a16="http://schemas.microsoft.com/office/drawing/2014/main" id="{9FEE8E93-8FC2-4BB2-B587-8B8CFD6148BD}"/>
              </a:ext>
            </a:extLst>
          </p:cNvPr>
          <p:cNvSpPr>
            <a:spLocks noGrp="1"/>
          </p:cNvSpPr>
          <p:nvPr>
            <p:ph idx="1"/>
          </p:nvPr>
        </p:nvSpPr>
        <p:spPr/>
        <p:txBody>
          <a:bodyPr/>
          <a:lstStyle/>
          <a:p>
            <a:pPr marL="0" indent="0">
              <a:buNone/>
            </a:pPr>
            <a:r>
              <a:rPr lang="en-US" dirty="0"/>
              <a:t>Let the team own the solution</a:t>
            </a:r>
          </a:p>
          <a:p>
            <a:r>
              <a:rPr lang="en-US" dirty="0"/>
              <a:t>Help the development team grow, acquire the relevant knowledge, and let people take full ownership of the solution or if that’s not possible the product details</a:t>
            </a:r>
          </a:p>
          <a:p>
            <a:r>
              <a:rPr lang="en-US" dirty="0"/>
              <a:t>Include team members in product discovery and user experience work and allow them to observe and interact with users</a:t>
            </a:r>
          </a:p>
          <a:p>
            <a:r>
              <a:rPr lang="en-US" dirty="0"/>
              <a:t>Involve the development team in the product backlog work and teach people how to formulate and refine product backlog items.</a:t>
            </a:r>
          </a:p>
          <a:p>
            <a:r>
              <a:rPr lang="en-US" dirty="0"/>
              <a:t>Ensure the development team owns the software it develops and it has enough people with the right skills.</a:t>
            </a:r>
          </a:p>
          <a:p>
            <a:endParaRPr lang="en-US" dirty="0"/>
          </a:p>
          <a:p>
            <a:pPr marL="0" indent="0">
              <a:buNone/>
            </a:pPr>
            <a:r>
              <a:rPr lang="en-US" dirty="0">
                <a:hlinkClick r:id="rId2"/>
              </a:rPr>
              <a:t>https://www.linkedin.com/pulse/empowering-development-teams-roman-pichler/</a:t>
            </a:r>
            <a:endParaRPr lang="en-US" dirty="0"/>
          </a:p>
          <a:p>
            <a:endParaRPr lang="en-US" dirty="0"/>
          </a:p>
        </p:txBody>
      </p:sp>
      <p:sp>
        <p:nvSpPr>
          <p:cNvPr id="4" name="Slide Number Placeholder 3">
            <a:extLst>
              <a:ext uri="{FF2B5EF4-FFF2-40B4-BE49-F238E27FC236}">
                <a16:creationId xmlns:a16="http://schemas.microsoft.com/office/drawing/2014/main" id="{6A8260BB-ED2C-418D-9E6F-A7FF75D8E931}"/>
              </a:ext>
            </a:extLst>
          </p:cNvPr>
          <p:cNvSpPr>
            <a:spLocks noGrp="1"/>
          </p:cNvSpPr>
          <p:nvPr>
            <p:ph type="sldNum" sz="quarter" idx="12"/>
          </p:nvPr>
        </p:nvSpPr>
        <p:spPr/>
        <p:txBody>
          <a:bodyPr/>
          <a:lstStyle/>
          <a:p>
            <a:pPr>
              <a:defRPr/>
            </a:pPr>
            <a:fld id="{0B398A58-AE87-4E44-9CD7-9B4C49A70FAD}" type="slidenum">
              <a:rPr lang="en-US" altLang="en-US" smtClean="0"/>
              <a:pPr>
                <a:defRPr/>
              </a:pPr>
              <a:t>8</a:t>
            </a:fld>
            <a:endParaRPr lang="en-US" altLang="en-US" dirty="0"/>
          </a:p>
        </p:txBody>
      </p:sp>
    </p:spTree>
    <p:extLst>
      <p:ext uri="{BB962C8B-B14F-4D97-AF65-F5344CB8AC3E}">
        <p14:creationId xmlns:p14="http://schemas.microsoft.com/office/powerpoint/2010/main" val="2963932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7166-F145-445D-8DA9-817338A3D608}"/>
              </a:ext>
            </a:extLst>
          </p:cNvPr>
          <p:cNvSpPr>
            <a:spLocks noGrp="1"/>
          </p:cNvSpPr>
          <p:nvPr>
            <p:ph type="title"/>
          </p:nvPr>
        </p:nvSpPr>
        <p:spPr/>
        <p:txBody>
          <a:bodyPr/>
          <a:lstStyle/>
          <a:p>
            <a:r>
              <a:rPr lang="en-US" dirty="0"/>
              <a:t>Empowering Development Teams</a:t>
            </a:r>
          </a:p>
        </p:txBody>
      </p:sp>
      <p:sp>
        <p:nvSpPr>
          <p:cNvPr id="3" name="Content Placeholder 2">
            <a:extLst>
              <a:ext uri="{FF2B5EF4-FFF2-40B4-BE49-F238E27FC236}">
                <a16:creationId xmlns:a16="http://schemas.microsoft.com/office/drawing/2014/main" id="{9FEE8E93-8FC2-4BB2-B587-8B8CFD6148BD}"/>
              </a:ext>
            </a:extLst>
          </p:cNvPr>
          <p:cNvSpPr>
            <a:spLocks noGrp="1"/>
          </p:cNvSpPr>
          <p:nvPr>
            <p:ph idx="1"/>
          </p:nvPr>
        </p:nvSpPr>
        <p:spPr>
          <a:xfrm>
            <a:off x="760942" y="1024652"/>
            <a:ext cx="10670116" cy="4937125"/>
          </a:xfrm>
        </p:spPr>
        <p:txBody>
          <a:bodyPr/>
          <a:lstStyle/>
          <a:p>
            <a:pPr marL="0" indent="0">
              <a:buNone/>
            </a:pPr>
            <a:r>
              <a:rPr lang="en-US" dirty="0"/>
              <a:t>Encourage self-</a:t>
            </a:r>
            <a:r>
              <a:rPr lang="en-US" dirty="0" err="1"/>
              <a:t>organizionation</a:t>
            </a:r>
            <a:endParaRPr lang="en-US" dirty="0"/>
          </a:p>
          <a:p>
            <a:r>
              <a:rPr lang="en-US" dirty="0"/>
              <a:t>An development team should take full ownership of their work. This includes planning and tracking the work and identifying impediments, it also means learning to effectively collaborate, constructively deal with conflicts, and make joint decisions.</a:t>
            </a:r>
          </a:p>
          <a:p>
            <a:r>
              <a:rPr lang="en-US" dirty="0"/>
              <a:t>Be aware it takes time for a group of people to become a self-organizing team and that the learning process may involve setbacks and mistakes and you may need to be patient and allow the team to use the first couple sprints to learn how much work they can accomplish in a sprint</a:t>
            </a:r>
          </a:p>
          <a:p>
            <a:pPr marL="0" indent="0">
              <a:buNone/>
            </a:pPr>
            <a:endParaRPr lang="en-US" dirty="0"/>
          </a:p>
          <a:p>
            <a:pPr marL="0" indent="0">
              <a:buNone/>
            </a:pPr>
            <a:r>
              <a:rPr lang="en-US" dirty="0"/>
              <a:t>Poll: Do you feel work teams you work on are empowered? If not why not?</a:t>
            </a:r>
          </a:p>
          <a:p>
            <a:pPr marL="0" indent="0">
              <a:buNone/>
            </a:pPr>
            <a:endParaRPr lang="en-US" dirty="0"/>
          </a:p>
          <a:p>
            <a:pPr marL="0" indent="0">
              <a:buNone/>
            </a:pPr>
            <a:r>
              <a:rPr lang="en-US" dirty="0">
                <a:hlinkClick r:id="rId2"/>
              </a:rPr>
              <a:t>https://www.linkedin.com/pulse/empowering-development-teams-roman-pichler/</a:t>
            </a:r>
            <a:endParaRPr lang="en-US" dirty="0"/>
          </a:p>
          <a:p>
            <a:endParaRPr lang="en-US" dirty="0"/>
          </a:p>
        </p:txBody>
      </p:sp>
      <p:sp>
        <p:nvSpPr>
          <p:cNvPr id="4" name="Slide Number Placeholder 3">
            <a:extLst>
              <a:ext uri="{FF2B5EF4-FFF2-40B4-BE49-F238E27FC236}">
                <a16:creationId xmlns:a16="http://schemas.microsoft.com/office/drawing/2014/main" id="{6A8260BB-ED2C-418D-9E6F-A7FF75D8E931}"/>
              </a:ext>
            </a:extLst>
          </p:cNvPr>
          <p:cNvSpPr>
            <a:spLocks noGrp="1"/>
          </p:cNvSpPr>
          <p:nvPr>
            <p:ph type="sldNum" sz="quarter" idx="12"/>
          </p:nvPr>
        </p:nvSpPr>
        <p:spPr/>
        <p:txBody>
          <a:bodyPr/>
          <a:lstStyle/>
          <a:p>
            <a:pPr>
              <a:defRPr/>
            </a:pPr>
            <a:fld id="{0B398A58-AE87-4E44-9CD7-9B4C49A70FAD}" type="slidenum">
              <a:rPr lang="en-US" altLang="en-US" smtClean="0"/>
              <a:pPr>
                <a:defRPr/>
              </a:pPr>
              <a:t>9</a:t>
            </a:fld>
            <a:endParaRPr lang="en-US" altLang="en-US" dirty="0"/>
          </a:p>
        </p:txBody>
      </p:sp>
    </p:spTree>
    <p:extLst>
      <p:ext uri="{BB962C8B-B14F-4D97-AF65-F5344CB8AC3E}">
        <p14:creationId xmlns:p14="http://schemas.microsoft.com/office/powerpoint/2010/main" val="4047958112"/>
      </p:ext>
    </p:extLst>
  </p:cSld>
  <p:clrMapOvr>
    <a:masterClrMapping/>
  </p:clrMapOvr>
</p:sld>
</file>

<file path=ppt/theme/theme1.xml><?xml version="1.0" encoding="utf-8"?>
<a:theme xmlns:a="http://schemas.openxmlformats.org/drawingml/2006/main" name="EII Slide Template">
  <a:themeElements>
    <a:clrScheme name="">
      <a:dk1>
        <a:srgbClr val="000000"/>
      </a:dk1>
      <a:lt1>
        <a:srgbClr val="FFFFFF"/>
      </a:lt1>
      <a:dk2>
        <a:srgbClr val="003366"/>
      </a:dk2>
      <a:lt2>
        <a:srgbClr val="EAEAEA"/>
      </a:lt2>
      <a:accent1>
        <a:srgbClr val="FFFFFF"/>
      </a:accent1>
      <a:accent2>
        <a:srgbClr val="FFFFFF"/>
      </a:accent2>
      <a:accent3>
        <a:srgbClr val="FFFFFF"/>
      </a:accent3>
      <a:accent4>
        <a:srgbClr val="000000"/>
      </a:accent4>
      <a:accent5>
        <a:srgbClr val="FFFFFF"/>
      </a:accent5>
      <a:accent6>
        <a:srgbClr val="E7E7E7"/>
      </a:accent6>
      <a:hlink>
        <a:srgbClr val="003399"/>
      </a:hlink>
      <a:folHlink>
        <a:srgbClr val="003366"/>
      </a:folHlink>
    </a:clrScheme>
    <a:fontScheme name="EII Slid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EII Slide Template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EII Slide Template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EII Slide Template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EII Slide Template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EII Slide Template 5">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A50021"/>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TotalTime>
  <Words>1638</Words>
  <Application>Microsoft Office PowerPoint</Application>
  <PresentationFormat>Widescreen</PresentationFormat>
  <Paragraphs>134</Paragraphs>
  <Slides>17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Arial</vt:lpstr>
      <vt:lpstr>Calibri</vt:lpstr>
      <vt:lpstr>Verdana</vt:lpstr>
      <vt:lpstr>Wingdings</vt:lpstr>
      <vt:lpstr>EII Slide Template</vt:lpstr>
      <vt:lpstr>CorelDRAW</vt:lpstr>
      <vt:lpstr>The Development Team</vt:lpstr>
      <vt:lpstr>The Development Team</vt:lpstr>
      <vt:lpstr>Two Teams</vt:lpstr>
      <vt:lpstr>The Development Team Characteristics</vt:lpstr>
      <vt:lpstr>Development Team Size</vt:lpstr>
      <vt:lpstr>Empowering Development Teams</vt:lpstr>
      <vt:lpstr>Empowering Development Teams</vt:lpstr>
      <vt:lpstr>Empowering Development Teams</vt:lpstr>
      <vt:lpstr>Empowering Development Teams</vt:lpstr>
      <vt:lpstr>Scrum Accountability</vt:lpstr>
      <vt:lpstr>Scrum Accountability</vt:lpstr>
      <vt:lpstr>Scrum Accountability</vt:lpstr>
      <vt:lpstr>High Performing Teams</vt:lpstr>
      <vt:lpstr>High Performing Teams</vt:lpstr>
      <vt:lpstr>High Performing Teams</vt:lpstr>
      <vt:lpstr>High Performing Teams</vt:lpstr>
      <vt:lpstr>Additional Content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Mayuri Singh</dc:creator>
  <cp:lastModifiedBy>Brian Myers</cp:lastModifiedBy>
  <cp:revision>84</cp:revision>
  <dcterms:created xsi:type="dcterms:W3CDTF">2018-07-16T17:30:33Z</dcterms:created>
  <dcterms:modified xsi:type="dcterms:W3CDTF">2021-02-09T00:17:44Z</dcterms:modified>
</cp:coreProperties>
</file>