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91" r:id="rId1"/>
  </p:sldMasterIdLst>
  <p:notesMasterIdLst>
    <p:notesMasterId r:id="rId18"/>
  </p:notesMasterIdLst>
  <p:handoutMasterIdLst>
    <p:handoutMasterId r:id="rId19"/>
  </p:handoutMasterIdLst>
  <p:sldIdLst>
    <p:sldId id="800" r:id="rId2"/>
    <p:sldId id="801" r:id="rId3"/>
    <p:sldId id="805" r:id="rId4"/>
    <p:sldId id="806" r:id="rId5"/>
    <p:sldId id="804" r:id="rId6"/>
    <p:sldId id="807" r:id="rId7"/>
    <p:sldId id="803" r:id="rId8"/>
    <p:sldId id="808" r:id="rId9"/>
    <p:sldId id="809" r:id="rId10"/>
    <p:sldId id="810" r:id="rId11"/>
    <p:sldId id="811" r:id="rId12"/>
    <p:sldId id="802" r:id="rId13"/>
    <p:sldId id="812" r:id="rId14"/>
    <p:sldId id="816" r:id="rId15"/>
    <p:sldId id="815" r:id="rId16"/>
    <p:sldId id="814" r:id="rId17"/>
  </p:sldIdLst>
  <p:sldSz cx="9144000" cy="6858000" type="letter"/>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extLst>
    <p:ext uri="{521415D9-36F7-43E2-AB2F-B90AF26B5E84}">
      <p14:sectionLst xmlns:p14="http://schemas.microsoft.com/office/powerpoint/2010/main">
        <p14:section name="Introduction" id="{C5290806-AA01-5C4C-8CBD-E71ED180EE5B}">
          <p14:sldIdLst>
            <p14:sldId id="800"/>
            <p14:sldId id="801"/>
            <p14:sldId id="805"/>
            <p14:sldId id="806"/>
            <p14:sldId id="804"/>
            <p14:sldId id="807"/>
            <p14:sldId id="803"/>
            <p14:sldId id="808"/>
            <p14:sldId id="809"/>
            <p14:sldId id="810"/>
            <p14:sldId id="811"/>
            <p14:sldId id="802"/>
            <p14:sldId id="812"/>
            <p14:sldId id="816"/>
            <p14:sldId id="815"/>
            <p14:sldId id="81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hiddenSlides="1"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104"/>
    <a:srgbClr val="03224F"/>
    <a:srgbClr val="FF80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70" autoAdjust="0"/>
    <p:restoredTop sz="96305" autoAdjust="0"/>
  </p:normalViewPr>
  <p:slideViewPr>
    <p:cSldViewPr>
      <p:cViewPr varScale="1">
        <p:scale>
          <a:sx n="114" d="100"/>
          <a:sy n="114" d="100"/>
        </p:scale>
        <p:origin x="112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8706"/>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Myers" userId="9a1de5d9-ef37-4084-a3b7-42c43348f70f" providerId="ADAL" clId="{36671692-85A4-4A93-90B9-BA3391B34F26}"/>
    <pc:docChg chg="modSld">
      <pc:chgData name="Brian Myers" userId="9a1de5d9-ef37-4084-a3b7-42c43348f70f" providerId="ADAL" clId="{36671692-85A4-4A93-90B9-BA3391B34F26}" dt="2020-11-03T02:04:39.882" v="96" actId="20577"/>
      <pc:docMkLst>
        <pc:docMk/>
      </pc:docMkLst>
      <pc:sldChg chg="modSp mod">
        <pc:chgData name="Brian Myers" userId="9a1de5d9-ef37-4084-a3b7-42c43348f70f" providerId="ADAL" clId="{36671692-85A4-4A93-90B9-BA3391B34F26}" dt="2020-11-03T02:04:39.882" v="96" actId="20577"/>
        <pc:sldMkLst>
          <pc:docMk/>
          <pc:sldMk cId="575750973" sldId="802"/>
        </pc:sldMkLst>
        <pc:spChg chg="mod">
          <ac:chgData name="Brian Myers" userId="9a1de5d9-ef37-4084-a3b7-42c43348f70f" providerId="ADAL" clId="{36671692-85A4-4A93-90B9-BA3391B34F26}" dt="2020-11-03T02:04:39.882" v="96" actId="20577"/>
          <ac:spMkLst>
            <pc:docMk/>
            <pc:sldMk cId="575750973" sldId="802"/>
            <ac:spMk id="5" creationId="{1FBC0BF2-4C2E-4E83-BEAF-23FECA9E8C51}"/>
          </ac:spMkLst>
        </pc:spChg>
      </pc:sldChg>
      <pc:sldChg chg="modSp mod">
        <pc:chgData name="Brian Myers" userId="9a1de5d9-ef37-4084-a3b7-42c43348f70f" providerId="ADAL" clId="{36671692-85A4-4A93-90B9-BA3391B34F26}" dt="2020-11-03T01:55:47.628" v="74" actId="20577"/>
        <pc:sldMkLst>
          <pc:docMk/>
          <pc:sldMk cId="764795737" sldId="811"/>
        </pc:sldMkLst>
        <pc:spChg chg="mod">
          <ac:chgData name="Brian Myers" userId="9a1de5d9-ef37-4084-a3b7-42c43348f70f" providerId="ADAL" clId="{36671692-85A4-4A93-90B9-BA3391B34F26}" dt="2020-11-03T01:55:47.628" v="74" actId="20577"/>
          <ac:spMkLst>
            <pc:docMk/>
            <pc:sldMk cId="764795737" sldId="811"/>
            <ac:spMk id="3" creationId="{0BB2BE23-FF29-47E1-8DC3-2B9DD34882E7}"/>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76A9E8-F235-7942-BC89-8F29260E6A2D}" type="slidenum">
              <a:rPr lang="en-US" smtClean="0"/>
              <a:pPr/>
              <a:t>‹#›</a:t>
            </a:fld>
            <a:endParaRPr lang="en-US" dirty="0"/>
          </a:p>
        </p:txBody>
      </p:sp>
    </p:spTree>
    <p:extLst>
      <p:ext uri="{BB962C8B-B14F-4D97-AF65-F5344CB8AC3E}">
        <p14:creationId xmlns:p14="http://schemas.microsoft.com/office/powerpoint/2010/main" val="3536582882"/>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mn-cs"/>
              </a:defRPr>
            </a:lvl1pPr>
          </a:lstStyle>
          <a:p>
            <a:pPr>
              <a:defRPr/>
            </a:pPr>
            <a:endParaRPr lang="en-US" dirty="0"/>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a typeface="ＭＳ Ｐゴシック" charset="-128"/>
                <a:cs typeface="+mn-cs"/>
              </a:defRPr>
            </a:lvl1pPr>
          </a:lstStyle>
          <a:p>
            <a:pPr>
              <a:defRPr/>
            </a:pPr>
            <a:r>
              <a:rPr lang="en-US" dirty="0"/>
              <a:t>06.04.2012</a:t>
            </a:r>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ea typeface="ＭＳ Ｐゴシック" charset="-128"/>
                <a:cs typeface="+mn-cs"/>
              </a:defRPr>
            </a:lvl1pPr>
          </a:lstStyle>
          <a:p>
            <a:pPr>
              <a:defRPr/>
            </a:pPr>
            <a:r>
              <a:rPr lang="en-US" dirty="0"/>
              <a:t>Software Development with Scrum</a:t>
            </a:r>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a typeface="ＭＳ Ｐゴシック" charset="-128"/>
                <a:cs typeface="+mn-cs"/>
              </a:defRPr>
            </a:lvl1pPr>
          </a:lstStyle>
          <a:p>
            <a:pPr>
              <a:defRPr/>
            </a:pPr>
            <a:fld id="{161DF581-38E9-4BB7-A55C-D13ED75D8AE8}" type="slidenum">
              <a:rPr lang="en-US"/>
              <a:pPr>
                <a:defRPr/>
              </a:pPr>
              <a:t>‹#›</a:t>
            </a:fld>
            <a:endParaRPr lang="en-US" dirty="0"/>
          </a:p>
        </p:txBody>
      </p:sp>
    </p:spTree>
    <p:extLst>
      <p:ext uri="{BB962C8B-B14F-4D97-AF65-F5344CB8AC3E}">
        <p14:creationId xmlns:p14="http://schemas.microsoft.com/office/powerpoint/2010/main" val="1335654498"/>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6"/>
          <p:cNvSpPr>
            <a:spLocks noChangeArrowheads="1"/>
          </p:cNvSpPr>
          <p:nvPr/>
        </p:nvSpPr>
        <p:spPr bwMode="auto">
          <a:xfrm>
            <a:off x="3505201" y="27432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defRPr/>
            </a:pPr>
            <a:endParaRPr kumimoji="1" lang="en-US" altLang="en-US" sz="1800" dirty="0"/>
          </a:p>
        </p:txBody>
      </p:sp>
      <p:graphicFrame>
        <p:nvGraphicFramePr>
          <p:cNvPr id="5" name="Object 72"/>
          <p:cNvGraphicFramePr>
            <a:graphicFrameLocks noChangeAspect="1"/>
          </p:cNvGraphicFramePr>
          <p:nvPr userDrawn="1"/>
        </p:nvGraphicFramePr>
        <p:xfrm>
          <a:off x="-25400" y="-38100"/>
          <a:ext cx="9220200" cy="1016000"/>
        </p:xfrm>
        <a:graphic>
          <a:graphicData uri="http://schemas.openxmlformats.org/presentationml/2006/ole">
            <mc:AlternateContent xmlns:mc="http://schemas.openxmlformats.org/markup-compatibility/2006">
              <mc:Choice xmlns:v="urn:schemas-microsoft-com:vml" Requires="v">
                <p:oleObj spid="_x0000_s2050" name="CorelDRAW" r:id="rId3" imgW="10182225" imgH="1228725" progId="CorelDRAW.Graphic.9">
                  <p:embed/>
                </p:oleObj>
              </mc:Choice>
              <mc:Fallback>
                <p:oleObj name="CorelDRAW" r:id="rId3" imgW="10182225" imgH="1228725" progId="CorelDRAW.Graphic.9">
                  <p:embed/>
                  <p:pic>
                    <p:nvPicPr>
                      <p:cNvPr id="5" name="Object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 y="-38100"/>
                        <a:ext cx="92202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75"/>
          <p:cNvSpPr>
            <a:spLocks noChangeArrowheads="1"/>
          </p:cNvSpPr>
          <p:nvPr userDrawn="1"/>
        </p:nvSpPr>
        <p:spPr bwMode="auto">
          <a:xfrm>
            <a:off x="3505201" y="50546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defRPr/>
            </a:pPr>
            <a:endParaRPr kumimoji="1" lang="en-US" altLang="en-US" sz="1800" dirty="0"/>
          </a:p>
        </p:txBody>
      </p:sp>
      <p:pic>
        <p:nvPicPr>
          <p:cNvPr id="7" name="Picture 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4926" y="6019802"/>
            <a:ext cx="2536825"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8675" name="Rectangle 67"/>
          <p:cNvSpPr>
            <a:spLocks noGrp="1" noChangeArrowheads="1"/>
          </p:cNvSpPr>
          <p:nvPr>
            <p:ph type="ctrTitle" sz="quarter"/>
          </p:nvPr>
        </p:nvSpPr>
        <p:spPr>
          <a:xfrm>
            <a:off x="838200" y="1952538"/>
            <a:ext cx="7620000" cy="600164"/>
          </a:xfrm>
        </p:spPr>
        <p:txBody>
          <a:bodyPr/>
          <a:lstStyle>
            <a:lvl1pPr>
              <a:defRPr b="1">
                <a:solidFill>
                  <a:schemeClr val="tx2"/>
                </a:solidFill>
              </a:defRPr>
            </a:lvl1pPr>
          </a:lstStyle>
          <a:p>
            <a:r>
              <a:rPr lang="en-US"/>
              <a:t>Click to edit Master title style</a:t>
            </a:r>
          </a:p>
        </p:txBody>
      </p:sp>
      <p:sp>
        <p:nvSpPr>
          <p:cNvPr id="708676" name="Rectangle 68"/>
          <p:cNvSpPr>
            <a:spLocks noGrp="1" noChangeArrowheads="1"/>
          </p:cNvSpPr>
          <p:nvPr>
            <p:ph type="subTitle" sz="quarter" idx="1"/>
          </p:nvPr>
        </p:nvSpPr>
        <p:spPr>
          <a:xfrm>
            <a:off x="4021138" y="2974977"/>
            <a:ext cx="4437062" cy="2054225"/>
          </a:xfrm>
        </p:spPr>
        <p:txBody>
          <a:bodyPr/>
          <a:lstStyle>
            <a:lvl1pPr marL="0" indent="0" algn="r">
              <a:buFont typeface="Wingdings" pitchFamily="2" charset="2"/>
              <a:buNone/>
              <a:defRPr b="1" i="1"/>
            </a:lvl1pPr>
          </a:lstStyle>
          <a:p>
            <a:r>
              <a:rPr lang="en-US"/>
              <a:t>Click to edit Master subtitle style</a:t>
            </a:r>
          </a:p>
        </p:txBody>
      </p:sp>
      <p:sp>
        <p:nvSpPr>
          <p:cNvPr id="8" name="Rectangle 69"/>
          <p:cNvSpPr>
            <a:spLocks noGrp="1" noChangeArrowheads="1"/>
          </p:cNvSpPr>
          <p:nvPr>
            <p:ph type="dt" sz="quarter" idx="10"/>
          </p:nvPr>
        </p:nvSpPr>
        <p:spPr>
          <a:xfrm>
            <a:off x="685800" y="6248400"/>
            <a:ext cx="1905000" cy="457200"/>
          </a:xfrm>
        </p:spPr>
        <p:txBody>
          <a:bodyPr/>
          <a:lstStyle>
            <a:lvl1pPr>
              <a:defRPr/>
            </a:lvl1pPr>
          </a:lstStyle>
          <a:p>
            <a:pPr>
              <a:defRPr/>
            </a:pPr>
            <a:endParaRPr lang="en-US" dirty="0"/>
          </a:p>
        </p:txBody>
      </p:sp>
      <p:sp>
        <p:nvSpPr>
          <p:cNvPr id="9" name="Rectangle 70"/>
          <p:cNvSpPr>
            <a:spLocks noGrp="1" noChangeArrowheads="1"/>
          </p:cNvSpPr>
          <p:nvPr>
            <p:ph type="ftr" sz="quarter" idx="11"/>
          </p:nvPr>
        </p:nvSpPr>
        <p:spPr>
          <a:xfrm>
            <a:off x="3124200" y="6248400"/>
            <a:ext cx="2895600" cy="457200"/>
          </a:xfrm>
        </p:spPr>
        <p:txBody>
          <a:bodyPr/>
          <a:lstStyle>
            <a:lvl1pPr>
              <a:defRPr/>
            </a:lvl1pPr>
          </a:lstStyle>
          <a:p>
            <a:pPr>
              <a:defRPr/>
            </a:pPr>
            <a:endParaRPr lang="en-US" dirty="0"/>
          </a:p>
        </p:txBody>
      </p:sp>
      <p:sp>
        <p:nvSpPr>
          <p:cNvPr id="10" name="Rectangle 71"/>
          <p:cNvSpPr>
            <a:spLocks noGrp="1" noChangeArrowheads="1"/>
          </p:cNvSpPr>
          <p:nvPr>
            <p:ph type="sldNum" sz="quarter" idx="12"/>
          </p:nvPr>
        </p:nvSpPr>
        <p:spPr>
          <a:xfrm>
            <a:off x="6553200" y="6248400"/>
            <a:ext cx="1905000" cy="457200"/>
          </a:xfrm>
        </p:spPr>
        <p:txBody>
          <a:bodyPr/>
          <a:lstStyle>
            <a:lvl1pPr>
              <a:defRPr smtClean="0"/>
            </a:lvl1pPr>
          </a:lstStyle>
          <a:p>
            <a:pPr>
              <a:defRPr/>
            </a:pPr>
            <a:fld id="{464E91A0-CD80-48F1-BA33-80C1FBE4BF7B}" type="slidenum">
              <a:rPr lang="en-US" altLang="en-US"/>
              <a:pPr>
                <a:defRPr/>
              </a:pPr>
              <a:t>‹#›</a:t>
            </a:fld>
            <a:endParaRPr lang="en-US" altLang="en-US" dirty="0"/>
          </a:p>
        </p:txBody>
      </p:sp>
    </p:spTree>
    <p:extLst>
      <p:ext uri="{BB962C8B-B14F-4D97-AF65-F5344CB8AC3E}">
        <p14:creationId xmlns:p14="http://schemas.microsoft.com/office/powerpoint/2010/main" val="169296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9D0A514D-4C31-47B5-A871-7F7E78FAAE7F}" type="slidenum">
              <a:rPr lang="en-US" altLang="en-US"/>
              <a:pPr>
                <a:defRPr/>
              </a:pPr>
              <a:t>‹#›</a:t>
            </a:fld>
            <a:endParaRPr lang="en-US" altLang="en-US" dirty="0"/>
          </a:p>
        </p:txBody>
      </p:sp>
    </p:spTree>
    <p:extLst>
      <p:ext uri="{BB962C8B-B14F-4D97-AF65-F5344CB8AC3E}">
        <p14:creationId xmlns:p14="http://schemas.microsoft.com/office/powerpoint/2010/main" val="140224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4526" y="152400"/>
            <a:ext cx="692497"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1539" y="152400"/>
            <a:ext cx="5970587"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7C582363-56A8-4DA7-9B8D-872AB0EDFB45}" type="slidenum">
              <a:rPr lang="en-US" altLang="en-US"/>
              <a:pPr>
                <a:defRPr/>
              </a:pPr>
              <a:t>‹#›</a:t>
            </a:fld>
            <a:endParaRPr lang="en-US" altLang="en-US" dirty="0"/>
          </a:p>
        </p:txBody>
      </p:sp>
    </p:spTree>
    <p:extLst>
      <p:ext uri="{BB962C8B-B14F-4D97-AF65-F5344CB8AC3E}">
        <p14:creationId xmlns:p14="http://schemas.microsoft.com/office/powerpoint/2010/main" val="722848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71538" y="314236"/>
            <a:ext cx="8162925" cy="600164"/>
          </a:xfrm>
        </p:spPr>
        <p:txBody>
          <a:bodyPr/>
          <a:lstStyle/>
          <a:p>
            <a:r>
              <a:rPr lang="en-US"/>
              <a:t>Click to edit Master title style</a:t>
            </a:r>
          </a:p>
        </p:txBody>
      </p:sp>
      <p:sp>
        <p:nvSpPr>
          <p:cNvPr id="3" name="Table Placeholder 2"/>
          <p:cNvSpPr>
            <a:spLocks noGrp="1"/>
          </p:cNvSpPr>
          <p:nvPr>
            <p:ph type="tbl" idx="1"/>
          </p:nvPr>
        </p:nvSpPr>
        <p:spPr>
          <a:xfrm>
            <a:off x="912814" y="1905000"/>
            <a:ext cx="8002587" cy="4191000"/>
          </a:xfrm>
        </p:spPr>
        <p:txBody>
          <a:bodyPr/>
          <a:lstStyle/>
          <a:p>
            <a:pPr lvl="0"/>
            <a:endParaRPr lang="en-US" noProof="0"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D686489F-D177-405E-AA2C-ACFA5A214601}" type="slidenum">
              <a:rPr lang="en-US" altLang="en-US"/>
              <a:pPr>
                <a:defRPr/>
              </a:pPr>
              <a:t>‹#›</a:t>
            </a:fld>
            <a:endParaRPr lang="en-US" altLang="en-US" dirty="0"/>
          </a:p>
        </p:txBody>
      </p:sp>
    </p:spTree>
    <p:extLst>
      <p:ext uri="{BB962C8B-B14F-4D97-AF65-F5344CB8AC3E}">
        <p14:creationId xmlns:p14="http://schemas.microsoft.com/office/powerpoint/2010/main" val="9199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0B398A58-AE87-4E44-9CD7-9B4C49A70FAD}" type="slidenum">
              <a:rPr lang="en-US" altLang="en-US"/>
              <a:pPr>
                <a:defRPr/>
              </a:pPr>
              <a:t>‹#›</a:t>
            </a:fld>
            <a:endParaRPr lang="en-US" altLang="en-US" dirty="0"/>
          </a:p>
        </p:txBody>
      </p:sp>
    </p:spTree>
    <p:extLst>
      <p:ext uri="{BB962C8B-B14F-4D97-AF65-F5344CB8AC3E}">
        <p14:creationId xmlns:p14="http://schemas.microsoft.com/office/powerpoint/2010/main" val="1083389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553998"/>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9400100-3DB8-47A1-BA2D-AD86A1FF016B}" type="slidenum">
              <a:rPr lang="en-US" altLang="en-US"/>
              <a:pPr>
                <a:defRPr/>
              </a:pPr>
              <a:t>‹#›</a:t>
            </a:fld>
            <a:endParaRPr lang="en-US" altLang="en-US" dirty="0"/>
          </a:p>
        </p:txBody>
      </p:sp>
    </p:spTree>
    <p:extLst>
      <p:ext uri="{BB962C8B-B14F-4D97-AF65-F5344CB8AC3E}">
        <p14:creationId xmlns:p14="http://schemas.microsoft.com/office/powerpoint/2010/main" val="2742727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2813" y="1905000"/>
            <a:ext cx="3924300" cy="4191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89514" y="1905000"/>
            <a:ext cx="3925887" cy="4191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E2AD635E-90DA-412A-BE73-6B3CC7669EB9}" type="slidenum">
              <a:rPr lang="en-US" altLang="en-US"/>
              <a:pPr>
                <a:defRPr/>
              </a:pPr>
              <a:t>‹#›</a:t>
            </a:fld>
            <a:endParaRPr lang="en-US" altLang="en-US" dirty="0"/>
          </a:p>
        </p:txBody>
      </p:sp>
    </p:spTree>
    <p:extLst>
      <p:ext uri="{BB962C8B-B14F-4D97-AF65-F5344CB8AC3E}">
        <p14:creationId xmlns:p14="http://schemas.microsoft.com/office/powerpoint/2010/main" val="26520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016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4C1A8920-E791-4476-9EE4-8465C5DE122C}" type="slidenum">
              <a:rPr lang="en-US" altLang="en-US"/>
              <a:pPr>
                <a:defRPr/>
              </a:pPr>
              <a:t>‹#›</a:t>
            </a:fld>
            <a:endParaRPr lang="en-US" altLang="en-US" dirty="0"/>
          </a:p>
        </p:txBody>
      </p:sp>
    </p:spTree>
    <p:extLst>
      <p:ext uri="{BB962C8B-B14F-4D97-AF65-F5344CB8AC3E}">
        <p14:creationId xmlns:p14="http://schemas.microsoft.com/office/powerpoint/2010/main" val="340747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661264E3-E960-4357-ACB0-C13B568CB581}" type="slidenum">
              <a:rPr lang="en-US" altLang="en-US"/>
              <a:pPr>
                <a:defRPr/>
              </a:pPr>
              <a:t>‹#›</a:t>
            </a:fld>
            <a:endParaRPr lang="en-US" altLang="en-US" dirty="0"/>
          </a:p>
        </p:txBody>
      </p:sp>
    </p:spTree>
    <p:extLst>
      <p:ext uri="{BB962C8B-B14F-4D97-AF65-F5344CB8AC3E}">
        <p14:creationId xmlns:p14="http://schemas.microsoft.com/office/powerpoint/2010/main" val="96029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B7CF51AE-4EC6-4435-8A68-73CB9CE9AC50}" type="slidenum">
              <a:rPr lang="en-US" altLang="en-US"/>
              <a:pPr>
                <a:defRPr/>
              </a:pPr>
              <a:t>‹#›</a:t>
            </a:fld>
            <a:endParaRPr lang="en-US" altLang="en-US" dirty="0"/>
          </a:p>
        </p:txBody>
      </p:sp>
    </p:spTree>
    <p:extLst>
      <p:ext uri="{BB962C8B-B14F-4D97-AF65-F5344CB8AC3E}">
        <p14:creationId xmlns:p14="http://schemas.microsoft.com/office/powerpoint/2010/main" val="4189252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111935"/>
            <a:ext cx="3008313" cy="323165"/>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86E11DAE-0C04-43AF-83F3-37095AEBF067}" type="slidenum">
              <a:rPr lang="en-US" altLang="en-US"/>
              <a:pPr>
                <a:defRPr/>
              </a:pPr>
              <a:t>‹#›</a:t>
            </a:fld>
            <a:endParaRPr lang="en-US" altLang="en-US" dirty="0"/>
          </a:p>
        </p:txBody>
      </p:sp>
    </p:spTree>
    <p:extLst>
      <p:ext uri="{BB962C8B-B14F-4D97-AF65-F5344CB8AC3E}">
        <p14:creationId xmlns:p14="http://schemas.microsoft.com/office/powerpoint/2010/main" val="471375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044173"/>
            <a:ext cx="5486400" cy="323165"/>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08F7587F-D9F2-44B3-81A9-84E4C689516B}" type="slidenum">
              <a:rPr lang="en-US" altLang="en-US"/>
              <a:pPr>
                <a:defRPr/>
              </a:pPr>
              <a:t>‹#›</a:t>
            </a:fld>
            <a:endParaRPr lang="en-US" altLang="en-US" dirty="0"/>
          </a:p>
        </p:txBody>
      </p:sp>
    </p:spTree>
    <p:extLst>
      <p:ext uri="{BB962C8B-B14F-4D97-AF65-F5344CB8AC3E}">
        <p14:creationId xmlns:p14="http://schemas.microsoft.com/office/powerpoint/2010/main" val="3061283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71"/>
          <p:cNvGraphicFramePr>
            <a:graphicFrameLocks noChangeAspect="1"/>
          </p:cNvGraphicFramePr>
          <p:nvPr userDrawn="1"/>
        </p:nvGraphicFramePr>
        <p:xfrm>
          <a:off x="-38100" y="-25400"/>
          <a:ext cx="9220200" cy="1016000"/>
        </p:xfrm>
        <a:graphic>
          <a:graphicData uri="http://schemas.openxmlformats.org/presentationml/2006/ole">
            <mc:AlternateContent xmlns:mc="http://schemas.openxmlformats.org/markup-compatibility/2006">
              <mc:Choice xmlns:v="urn:schemas-microsoft-com:vml" Requires="v">
                <p:oleObj spid="_x0000_s1026" name="CorelDRAW" r:id="rId15" imgW="10182225" imgH="1228725" progId="CorelDRAW.Graphic.9">
                  <p:embed/>
                </p:oleObj>
              </mc:Choice>
              <mc:Fallback>
                <p:oleObj name="CorelDRAW" r:id="rId15" imgW="10182225" imgH="1228725" progId="CorelDRAW.Graphic.9">
                  <p:embed/>
                  <p:pic>
                    <p:nvPicPr>
                      <p:cNvPr id="1026" name="Object 7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 y="-25400"/>
                        <a:ext cx="92202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65"/>
          <p:cNvSpPr>
            <a:spLocks noGrp="1" noChangeArrowheads="1"/>
          </p:cNvSpPr>
          <p:nvPr>
            <p:ph type="title"/>
          </p:nvPr>
        </p:nvSpPr>
        <p:spPr bwMode="auto">
          <a:xfrm>
            <a:off x="871538" y="314236"/>
            <a:ext cx="8162925"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p>
        </p:txBody>
      </p:sp>
      <p:sp>
        <p:nvSpPr>
          <p:cNvPr id="1028" name="Rectangle 66"/>
          <p:cNvSpPr>
            <a:spLocks noGrp="1" noChangeArrowheads="1"/>
          </p:cNvSpPr>
          <p:nvPr>
            <p:ph type="body" idx="1"/>
          </p:nvPr>
        </p:nvSpPr>
        <p:spPr bwMode="auto">
          <a:xfrm>
            <a:off x="571500" y="1158875"/>
            <a:ext cx="8002587"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07651" name="Rectangle 67"/>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50">
                <a:latin typeface="+mn-lt"/>
              </a:defRPr>
            </a:lvl1pPr>
          </a:lstStyle>
          <a:p>
            <a:pPr>
              <a:defRPr/>
            </a:pPr>
            <a:endParaRPr lang="en-US" dirty="0"/>
          </a:p>
        </p:txBody>
      </p:sp>
      <p:sp>
        <p:nvSpPr>
          <p:cNvPr id="707652" name="Rectangle 68"/>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050">
                <a:latin typeface="+mn-lt"/>
              </a:defRPr>
            </a:lvl1pPr>
          </a:lstStyle>
          <a:p>
            <a:pPr>
              <a:defRPr/>
            </a:pPr>
            <a:endParaRPr lang="en-US" dirty="0"/>
          </a:p>
        </p:txBody>
      </p:sp>
      <p:sp>
        <p:nvSpPr>
          <p:cNvPr id="707653" name="Rectangle 69"/>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50" smtClean="0">
                <a:latin typeface="Arial" panose="020B0604020202020204" pitchFamily="34" charset="0"/>
              </a:defRPr>
            </a:lvl1pPr>
          </a:lstStyle>
          <a:p>
            <a:pPr>
              <a:defRPr/>
            </a:pPr>
            <a:fld id="{5985213F-3062-4AFF-B27B-949CD6E1BFF9}" type="slidenum">
              <a:rPr lang="en-US" altLang="en-US"/>
              <a:pPr>
                <a:defRPr/>
              </a:pPr>
              <a:t>‹#›</a:t>
            </a:fld>
            <a:endParaRPr lang="en-US" altLang="en-US" dirty="0"/>
          </a:p>
        </p:txBody>
      </p:sp>
      <p:sp>
        <p:nvSpPr>
          <p:cNvPr id="1033" name="Rectangle 72"/>
          <p:cNvSpPr>
            <a:spLocks noChangeArrowheads="1"/>
          </p:cNvSpPr>
          <p:nvPr userDrawn="1"/>
        </p:nvSpPr>
        <p:spPr bwMode="auto">
          <a:xfrm>
            <a:off x="0" y="977900"/>
            <a:ext cx="533400" cy="5194300"/>
          </a:xfrm>
          <a:prstGeom prst="rect">
            <a:avLst/>
          </a:prstGeom>
          <a:solidFill>
            <a:srgbClr val="EBF0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defRPr/>
            </a:pPr>
            <a:endParaRPr lang="en-US" altLang="en-US" sz="1800" dirty="0"/>
          </a:p>
        </p:txBody>
      </p:sp>
      <p:pic>
        <p:nvPicPr>
          <p:cNvPr id="2" name="Picture 4"/>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34925" y="6340475"/>
            <a:ext cx="148431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6494110"/>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Lst>
  <p:hf hdr="0" ftr="0" dt="0"/>
  <p:txStyles>
    <p:titleStyle>
      <a:lvl1pPr algn="r" rtl="0" eaLnBrk="0" fontAlgn="base" hangingPunct="0">
        <a:spcBef>
          <a:spcPct val="0"/>
        </a:spcBef>
        <a:spcAft>
          <a:spcPct val="0"/>
        </a:spcAft>
        <a:defRPr sz="3300">
          <a:solidFill>
            <a:schemeClr val="accent1"/>
          </a:solidFill>
          <a:latin typeface="+mj-lt"/>
          <a:ea typeface="+mj-ea"/>
          <a:cs typeface="+mj-cs"/>
        </a:defRPr>
      </a:lvl1pPr>
      <a:lvl2pPr algn="r" rtl="0" eaLnBrk="0" fontAlgn="base" hangingPunct="0">
        <a:spcBef>
          <a:spcPct val="0"/>
        </a:spcBef>
        <a:spcAft>
          <a:spcPct val="0"/>
        </a:spcAft>
        <a:defRPr sz="3300">
          <a:solidFill>
            <a:schemeClr val="accent1"/>
          </a:solidFill>
          <a:latin typeface="Arial" charset="0"/>
        </a:defRPr>
      </a:lvl2pPr>
      <a:lvl3pPr algn="r" rtl="0" eaLnBrk="0" fontAlgn="base" hangingPunct="0">
        <a:spcBef>
          <a:spcPct val="0"/>
        </a:spcBef>
        <a:spcAft>
          <a:spcPct val="0"/>
        </a:spcAft>
        <a:defRPr sz="3300">
          <a:solidFill>
            <a:schemeClr val="accent1"/>
          </a:solidFill>
          <a:latin typeface="Arial" charset="0"/>
        </a:defRPr>
      </a:lvl3pPr>
      <a:lvl4pPr algn="r" rtl="0" eaLnBrk="0" fontAlgn="base" hangingPunct="0">
        <a:spcBef>
          <a:spcPct val="0"/>
        </a:spcBef>
        <a:spcAft>
          <a:spcPct val="0"/>
        </a:spcAft>
        <a:defRPr sz="3300">
          <a:solidFill>
            <a:schemeClr val="accent1"/>
          </a:solidFill>
          <a:latin typeface="Arial" charset="0"/>
        </a:defRPr>
      </a:lvl4pPr>
      <a:lvl5pPr algn="r" rtl="0" eaLnBrk="0" fontAlgn="base" hangingPunct="0">
        <a:spcBef>
          <a:spcPct val="0"/>
        </a:spcBef>
        <a:spcAft>
          <a:spcPct val="0"/>
        </a:spcAft>
        <a:defRPr sz="3300">
          <a:solidFill>
            <a:schemeClr val="accent1"/>
          </a:solidFill>
          <a:latin typeface="Arial" charset="0"/>
        </a:defRPr>
      </a:lvl5pPr>
      <a:lvl6pPr marL="342900" algn="r" rtl="0" fontAlgn="base">
        <a:spcBef>
          <a:spcPct val="0"/>
        </a:spcBef>
        <a:spcAft>
          <a:spcPct val="0"/>
        </a:spcAft>
        <a:defRPr sz="3300">
          <a:solidFill>
            <a:schemeClr val="accent1"/>
          </a:solidFill>
          <a:latin typeface="Arial" charset="0"/>
        </a:defRPr>
      </a:lvl6pPr>
      <a:lvl7pPr marL="685800" algn="r" rtl="0" fontAlgn="base">
        <a:spcBef>
          <a:spcPct val="0"/>
        </a:spcBef>
        <a:spcAft>
          <a:spcPct val="0"/>
        </a:spcAft>
        <a:defRPr sz="3300">
          <a:solidFill>
            <a:schemeClr val="accent1"/>
          </a:solidFill>
          <a:latin typeface="Arial" charset="0"/>
        </a:defRPr>
      </a:lvl7pPr>
      <a:lvl8pPr marL="1028700" algn="r" rtl="0" fontAlgn="base">
        <a:spcBef>
          <a:spcPct val="0"/>
        </a:spcBef>
        <a:spcAft>
          <a:spcPct val="0"/>
        </a:spcAft>
        <a:defRPr sz="3300">
          <a:solidFill>
            <a:schemeClr val="accent1"/>
          </a:solidFill>
          <a:latin typeface="Arial" charset="0"/>
        </a:defRPr>
      </a:lvl8pPr>
      <a:lvl9pPr marL="1371600" algn="r" rtl="0" fontAlgn="base">
        <a:spcBef>
          <a:spcPct val="0"/>
        </a:spcBef>
        <a:spcAft>
          <a:spcPct val="0"/>
        </a:spcAft>
        <a:defRPr sz="3300">
          <a:solidFill>
            <a:schemeClr val="accent1"/>
          </a:solidFill>
          <a:latin typeface="Arial" charset="0"/>
        </a:defRPr>
      </a:lvl9pPr>
    </p:titleStyle>
    <p:bodyStyle>
      <a:lvl1pPr marL="257175" indent="-257175" algn="l" rtl="0" eaLnBrk="0" fontAlgn="base" hangingPunct="0">
        <a:spcBef>
          <a:spcPct val="0"/>
        </a:spcBef>
        <a:spcAft>
          <a:spcPct val="0"/>
        </a:spcAft>
        <a:buClr>
          <a:schemeClr val="folHlink"/>
        </a:buClr>
        <a:buSzPct val="75000"/>
        <a:buFont typeface="Wingdings" panose="05000000000000000000" pitchFamily="2" charset="2"/>
        <a:buChar char="n"/>
        <a:defRPr sz="1800">
          <a:solidFill>
            <a:schemeClr val="tx1"/>
          </a:solidFill>
          <a:latin typeface="+mn-lt"/>
          <a:ea typeface="+mn-ea"/>
          <a:cs typeface="+mn-cs"/>
        </a:defRPr>
      </a:lvl1pPr>
      <a:lvl2pPr marL="557213" indent="-214313" algn="l" rtl="0" eaLnBrk="0" fontAlgn="base" hangingPunct="0">
        <a:spcBef>
          <a:spcPct val="0"/>
        </a:spcBef>
        <a:spcAft>
          <a:spcPct val="0"/>
        </a:spcAft>
        <a:buClr>
          <a:schemeClr val="folHlink"/>
        </a:buClr>
        <a:buSzPct val="70000"/>
        <a:buFont typeface="Wingdings" panose="05000000000000000000" pitchFamily="2" charset="2"/>
        <a:buChar char="n"/>
        <a:defRPr sz="1500">
          <a:solidFill>
            <a:schemeClr val="tx1"/>
          </a:solidFill>
          <a:latin typeface="+mn-lt"/>
        </a:defRPr>
      </a:lvl2pPr>
      <a:lvl3pPr marL="857250" indent="-171450" algn="l" rtl="0" eaLnBrk="0" fontAlgn="base" hangingPunct="0">
        <a:spcBef>
          <a:spcPct val="0"/>
        </a:spcBef>
        <a:spcAft>
          <a:spcPct val="0"/>
        </a:spcAft>
        <a:buClr>
          <a:schemeClr val="tx2"/>
        </a:buClr>
        <a:buChar char="•"/>
        <a:defRPr sz="1500">
          <a:solidFill>
            <a:schemeClr val="tx1"/>
          </a:solidFill>
          <a:latin typeface="+mn-lt"/>
        </a:defRPr>
      </a:lvl3pPr>
      <a:lvl4pPr marL="1200150" indent="-171450" algn="l" rtl="0" eaLnBrk="0" fontAlgn="base" hangingPunct="0">
        <a:spcBef>
          <a:spcPct val="0"/>
        </a:spcBef>
        <a:spcAft>
          <a:spcPct val="0"/>
        </a:spcAft>
        <a:buClr>
          <a:schemeClr val="hlink"/>
        </a:buClr>
        <a:buChar char="•"/>
        <a:defRPr sz="1500">
          <a:solidFill>
            <a:schemeClr val="tx1"/>
          </a:solidFill>
          <a:latin typeface="+mn-lt"/>
        </a:defRPr>
      </a:lvl4pPr>
      <a:lvl5pPr marL="1543050" indent="-171450" algn="l" rtl="0" eaLnBrk="0" fontAlgn="base" hangingPunct="0">
        <a:spcBef>
          <a:spcPct val="0"/>
        </a:spcBef>
        <a:spcAft>
          <a:spcPct val="0"/>
        </a:spcAft>
        <a:buClr>
          <a:schemeClr val="tx1"/>
        </a:buClr>
        <a:buSzPct val="85000"/>
        <a:buChar char="•"/>
        <a:defRPr sz="1500">
          <a:solidFill>
            <a:schemeClr val="tx1"/>
          </a:solidFill>
          <a:latin typeface="+mn-lt"/>
        </a:defRPr>
      </a:lvl5pPr>
      <a:lvl6pPr marL="1885950" indent="-171450" algn="l" rtl="0" fontAlgn="base">
        <a:spcBef>
          <a:spcPct val="0"/>
        </a:spcBef>
        <a:spcAft>
          <a:spcPct val="0"/>
        </a:spcAft>
        <a:buClr>
          <a:schemeClr val="tx1"/>
        </a:buClr>
        <a:buSzPct val="85000"/>
        <a:buChar char="•"/>
        <a:defRPr>
          <a:solidFill>
            <a:schemeClr val="tx1"/>
          </a:solidFill>
          <a:latin typeface="+mn-lt"/>
        </a:defRPr>
      </a:lvl6pPr>
      <a:lvl7pPr marL="2228850" indent="-171450" algn="l" rtl="0" fontAlgn="base">
        <a:spcBef>
          <a:spcPct val="0"/>
        </a:spcBef>
        <a:spcAft>
          <a:spcPct val="0"/>
        </a:spcAft>
        <a:buClr>
          <a:schemeClr val="tx1"/>
        </a:buClr>
        <a:buSzPct val="85000"/>
        <a:buChar char="•"/>
        <a:defRPr>
          <a:solidFill>
            <a:schemeClr val="tx1"/>
          </a:solidFill>
          <a:latin typeface="+mn-lt"/>
        </a:defRPr>
      </a:lvl7pPr>
      <a:lvl8pPr marL="2571750" indent="-171450" algn="l" rtl="0" fontAlgn="base">
        <a:spcBef>
          <a:spcPct val="0"/>
        </a:spcBef>
        <a:spcAft>
          <a:spcPct val="0"/>
        </a:spcAft>
        <a:buClr>
          <a:schemeClr val="tx1"/>
        </a:buClr>
        <a:buSzPct val="85000"/>
        <a:buChar char="•"/>
        <a:defRPr>
          <a:solidFill>
            <a:schemeClr val="tx1"/>
          </a:solidFill>
          <a:latin typeface="+mn-lt"/>
        </a:defRPr>
      </a:lvl8pPr>
      <a:lvl9pPr marL="2914650" indent="-171450" algn="l" rtl="0" fontAlgn="base">
        <a:spcBef>
          <a:spcPct val="0"/>
        </a:spcBef>
        <a:spcAft>
          <a:spcPct val="0"/>
        </a:spcAft>
        <a:buClr>
          <a:schemeClr val="tx1"/>
        </a:buClr>
        <a:buSzPct val="85000"/>
        <a:buChar char="•"/>
        <a:defRPr>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VsSaolMtkKU"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MrIZMuvjTw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pointingpoker.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7nTxdl29eP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normAutofit/>
          </a:bodyPr>
          <a:lstStyle/>
          <a:p>
            <a:r>
              <a:rPr lang="en-US" dirty="0"/>
              <a:t>Planning and Estimating</a:t>
            </a:r>
          </a:p>
        </p:txBody>
      </p:sp>
      <p:sp>
        <p:nvSpPr>
          <p:cNvPr id="4" name="Slide Number Placeholder 3"/>
          <p:cNvSpPr>
            <a:spLocks noGrp="1"/>
          </p:cNvSpPr>
          <p:nvPr>
            <p:ph type="sldNum" sz="quarter" idx="12"/>
          </p:nvPr>
        </p:nvSpPr>
        <p:spPr/>
        <p:txBody>
          <a:bodyPr/>
          <a:lstStyle/>
          <a:p>
            <a:pPr>
              <a:defRPr/>
            </a:pPr>
            <a:fld id="{5C2EB805-1FDC-4CA5-B16C-73331E038069}" type="slidenum">
              <a:rPr lang="en-US" smtClean="0">
                <a:solidFill>
                  <a:prstClr val="black">
                    <a:tint val="75000"/>
                  </a:prstClr>
                </a:solidFill>
              </a:rPr>
              <a:pPr>
                <a:defRPr/>
              </a:pPr>
              <a:t>1</a:t>
            </a:fld>
            <a:endParaRPr lang="en-US" dirty="0">
              <a:solidFill>
                <a:prstClr val="black">
                  <a:tint val="75000"/>
                </a:prstClr>
              </a:solidFill>
            </a:endParaRPr>
          </a:p>
        </p:txBody>
      </p:sp>
    </p:spTree>
    <p:extLst>
      <p:ext uri="{BB962C8B-B14F-4D97-AF65-F5344CB8AC3E}">
        <p14:creationId xmlns:p14="http://schemas.microsoft.com/office/powerpoint/2010/main" val="3397786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02AE-204E-4431-B9A4-4EF71116388F}"/>
              </a:ext>
            </a:extLst>
          </p:cNvPr>
          <p:cNvSpPr>
            <a:spLocks noGrp="1"/>
          </p:cNvSpPr>
          <p:nvPr>
            <p:ph type="title"/>
          </p:nvPr>
        </p:nvSpPr>
        <p:spPr/>
        <p:txBody>
          <a:bodyPr/>
          <a:lstStyle/>
          <a:p>
            <a:r>
              <a:rPr lang="en-US" dirty="0"/>
              <a:t>Scrum and Estimating</a:t>
            </a:r>
          </a:p>
        </p:txBody>
      </p:sp>
      <p:sp>
        <p:nvSpPr>
          <p:cNvPr id="3" name="Content Placeholder 2">
            <a:extLst>
              <a:ext uri="{FF2B5EF4-FFF2-40B4-BE49-F238E27FC236}">
                <a16:creationId xmlns:a16="http://schemas.microsoft.com/office/drawing/2014/main" id="{0BB2BE23-FF29-47E1-8DC3-2B9DD34882E7}"/>
              </a:ext>
            </a:extLst>
          </p:cNvPr>
          <p:cNvSpPr>
            <a:spLocks noGrp="1"/>
          </p:cNvSpPr>
          <p:nvPr>
            <p:ph idx="1"/>
          </p:nvPr>
        </p:nvSpPr>
        <p:spPr/>
        <p:txBody>
          <a:bodyPr/>
          <a:lstStyle/>
          <a:p>
            <a:r>
              <a:rPr lang="en-US" dirty="0"/>
              <a:t>The Development Team in Scrum performs two different levels of estimates. The first is at the Product Backlog Item during Product or Release planning and the second is the Task level during Sprint Planning.</a:t>
            </a:r>
          </a:p>
          <a:p>
            <a:r>
              <a:rPr lang="en-US" dirty="0"/>
              <a:t>Task level estimates during Sprint Planning are typically done in hours or at the most a day or two. The Task level is completed by the Development Team member or members that will work on that task. We will discuss more about this when we talk about Sprint Planning</a:t>
            </a:r>
          </a:p>
          <a:p>
            <a:r>
              <a:rPr lang="en-US" dirty="0"/>
              <a:t>The team can determine how to perform both of these estimates. One technique of Product Backlog Item estimating is story points but the team can come up with their own way of estimating.</a:t>
            </a:r>
          </a:p>
        </p:txBody>
      </p:sp>
      <p:sp>
        <p:nvSpPr>
          <p:cNvPr id="4" name="Slide Number Placeholder 3">
            <a:extLst>
              <a:ext uri="{FF2B5EF4-FFF2-40B4-BE49-F238E27FC236}">
                <a16:creationId xmlns:a16="http://schemas.microsoft.com/office/drawing/2014/main" id="{2409A1F1-A6C5-40D6-AA4D-C55EE3A3FC8E}"/>
              </a:ext>
            </a:extLst>
          </p:cNvPr>
          <p:cNvSpPr>
            <a:spLocks noGrp="1"/>
          </p:cNvSpPr>
          <p:nvPr>
            <p:ph type="sldNum" sz="quarter" idx="12"/>
          </p:nvPr>
        </p:nvSpPr>
        <p:spPr/>
        <p:txBody>
          <a:bodyPr/>
          <a:lstStyle/>
          <a:p>
            <a:pPr>
              <a:defRPr/>
            </a:pPr>
            <a:fld id="{0B398A58-AE87-4E44-9CD7-9B4C49A70FAD}" type="slidenum">
              <a:rPr lang="en-US" altLang="en-US" smtClean="0"/>
              <a:pPr>
                <a:defRPr/>
              </a:pPr>
              <a:t>10</a:t>
            </a:fld>
            <a:endParaRPr lang="en-US" altLang="en-US" dirty="0"/>
          </a:p>
        </p:txBody>
      </p:sp>
    </p:spTree>
    <p:extLst>
      <p:ext uri="{BB962C8B-B14F-4D97-AF65-F5344CB8AC3E}">
        <p14:creationId xmlns:p14="http://schemas.microsoft.com/office/powerpoint/2010/main" val="283536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02AE-204E-4431-B9A4-4EF71116388F}"/>
              </a:ext>
            </a:extLst>
          </p:cNvPr>
          <p:cNvSpPr>
            <a:spLocks noGrp="1"/>
          </p:cNvSpPr>
          <p:nvPr>
            <p:ph type="title"/>
          </p:nvPr>
        </p:nvSpPr>
        <p:spPr/>
        <p:txBody>
          <a:bodyPr/>
          <a:lstStyle/>
          <a:p>
            <a:r>
              <a:rPr lang="en-US" dirty="0"/>
              <a:t>Story Points</a:t>
            </a:r>
          </a:p>
        </p:txBody>
      </p:sp>
      <p:sp>
        <p:nvSpPr>
          <p:cNvPr id="3" name="Content Placeholder 2">
            <a:extLst>
              <a:ext uri="{FF2B5EF4-FFF2-40B4-BE49-F238E27FC236}">
                <a16:creationId xmlns:a16="http://schemas.microsoft.com/office/drawing/2014/main" id="{0BB2BE23-FF29-47E1-8DC3-2B9DD34882E7}"/>
              </a:ext>
            </a:extLst>
          </p:cNvPr>
          <p:cNvSpPr>
            <a:spLocks noGrp="1"/>
          </p:cNvSpPr>
          <p:nvPr>
            <p:ph idx="1"/>
          </p:nvPr>
        </p:nvSpPr>
        <p:spPr/>
        <p:txBody>
          <a:bodyPr/>
          <a:lstStyle/>
          <a:p>
            <a:r>
              <a:rPr lang="en-US" dirty="0"/>
              <a:t>Story Points unit of measure that can be used for estimating by an Agile team. It is not part of the Scrum Guide. This approach was created by Mike Cohn</a:t>
            </a:r>
          </a:p>
          <a:p>
            <a:pPr marL="0" indent="0">
              <a:buNone/>
            </a:pPr>
            <a:endParaRPr lang="en-US" dirty="0"/>
          </a:p>
          <a:p>
            <a:pPr marL="0" indent="0">
              <a:buNone/>
            </a:pPr>
            <a:r>
              <a:rPr lang="en-US" dirty="0"/>
              <a:t>What are Story Points? – Mike Cohn</a:t>
            </a:r>
          </a:p>
          <a:p>
            <a:pPr marL="0" indent="0">
              <a:buNone/>
            </a:pPr>
            <a:r>
              <a:rPr lang="en-US" dirty="0">
                <a:hlinkClick r:id="rId2"/>
              </a:rPr>
              <a:t>https://www.youtube.com/watch?v=VsSaolMtkKU</a:t>
            </a:r>
            <a:endParaRPr lang="en-US" dirty="0"/>
          </a:p>
          <a:p>
            <a:pPr marL="0" indent="0">
              <a:buNone/>
            </a:pPr>
            <a:r>
              <a:rPr lang="en-US" dirty="0"/>
              <a:t>(length 6:17)</a:t>
            </a:r>
          </a:p>
          <a:p>
            <a:pPr marL="0" indent="0">
              <a:buNone/>
            </a:pPr>
            <a:endParaRPr lang="en-US" dirty="0"/>
          </a:p>
          <a:p>
            <a:pPr marL="0" indent="0">
              <a:buNone/>
            </a:pPr>
            <a:r>
              <a:rPr lang="en-US" dirty="0"/>
              <a:t>What are the components that make up the story point?</a:t>
            </a:r>
          </a:p>
        </p:txBody>
      </p:sp>
      <p:sp>
        <p:nvSpPr>
          <p:cNvPr id="4" name="Slide Number Placeholder 3">
            <a:extLst>
              <a:ext uri="{FF2B5EF4-FFF2-40B4-BE49-F238E27FC236}">
                <a16:creationId xmlns:a16="http://schemas.microsoft.com/office/drawing/2014/main" id="{2409A1F1-A6C5-40D6-AA4D-C55EE3A3FC8E}"/>
              </a:ext>
            </a:extLst>
          </p:cNvPr>
          <p:cNvSpPr>
            <a:spLocks noGrp="1"/>
          </p:cNvSpPr>
          <p:nvPr>
            <p:ph type="sldNum" sz="quarter" idx="12"/>
          </p:nvPr>
        </p:nvSpPr>
        <p:spPr/>
        <p:txBody>
          <a:bodyPr/>
          <a:lstStyle/>
          <a:p>
            <a:pPr>
              <a:defRPr/>
            </a:pPr>
            <a:fld id="{0B398A58-AE87-4E44-9CD7-9B4C49A70FAD}" type="slidenum">
              <a:rPr lang="en-US" altLang="en-US" smtClean="0"/>
              <a:pPr>
                <a:defRPr/>
              </a:pPr>
              <a:t>11</a:t>
            </a:fld>
            <a:endParaRPr lang="en-US" altLang="en-US" dirty="0"/>
          </a:p>
        </p:txBody>
      </p:sp>
    </p:spTree>
    <p:extLst>
      <p:ext uri="{BB962C8B-B14F-4D97-AF65-F5344CB8AC3E}">
        <p14:creationId xmlns:p14="http://schemas.microsoft.com/office/powerpoint/2010/main" val="764795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92318-9442-4400-8B1D-CB59873CCAF5}"/>
              </a:ext>
            </a:extLst>
          </p:cNvPr>
          <p:cNvSpPr>
            <a:spLocks noGrp="1"/>
          </p:cNvSpPr>
          <p:nvPr>
            <p:ph type="title"/>
          </p:nvPr>
        </p:nvSpPr>
        <p:spPr/>
        <p:txBody>
          <a:bodyPr/>
          <a:lstStyle/>
          <a:p>
            <a:r>
              <a:rPr lang="en-US" dirty="0"/>
              <a:t>Story Points are not days</a:t>
            </a:r>
          </a:p>
        </p:txBody>
      </p:sp>
      <p:sp>
        <p:nvSpPr>
          <p:cNvPr id="4" name="Slide Number Placeholder 3">
            <a:extLst>
              <a:ext uri="{FF2B5EF4-FFF2-40B4-BE49-F238E27FC236}">
                <a16:creationId xmlns:a16="http://schemas.microsoft.com/office/drawing/2014/main" id="{A52219F7-A275-4C68-8C11-93E6BE7B9181}"/>
              </a:ext>
            </a:extLst>
          </p:cNvPr>
          <p:cNvSpPr>
            <a:spLocks noGrp="1"/>
          </p:cNvSpPr>
          <p:nvPr>
            <p:ph type="sldNum" sz="quarter" idx="12"/>
          </p:nvPr>
        </p:nvSpPr>
        <p:spPr/>
        <p:txBody>
          <a:bodyPr/>
          <a:lstStyle/>
          <a:p>
            <a:pPr>
              <a:defRPr/>
            </a:pPr>
            <a:fld id="{0B398A58-AE87-4E44-9CD7-9B4C49A70FAD}" type="slidenum">
              <a:rPr lang="en-US" altLang="en-US" smtClean="0"/>
              <a:pPr>
                <a:defRPr/>
              </a:pPr>
              <a:t>12</a:t>
            </a:fld>
            <a:endParaRPr lang="en-US" altLang="en-US" dirty="0"/>
          </a:p>
        </p:txBody>
      </p:sp>
      <p:sp>
        <p:nvSpPr>
          <p:cNvPr id="5" name="Content Placeholder 4">
            <a:extLst>
              <a:ext uri="{FF2B5EF4-FFF2-40B4-BE49-F238E27FC236}">
                <a16:creationId xmlns:a16="http://schemas.microsoft.com/office/drawing/2014/main" id="{1FBC0BF2-4C2E-4E83-BEAF-23FECA9E8C51}"/>
              </a:ext>
            </a:extLst>
          </p:cNvPr>
          <p:cNvSpPr>
            <a:spLocks noGrp="1"/>
          </p:cNvSpPr>
          <p:nvPr>
            <p:ph idx="1"/>
          </p:nvPr>
        </p:nvSpPr>
        <p:spPr/>
        <p:txBody>
          <a:bodyPr/>
          <a:lstStyle/>
          <a:p>
            <a:r>
              <a:rPr lang="en-US" dirty="0"/>
              <a:t>One difficulty with using Story Points with teams transitioning from traditional waterfall is the concept of Story Points not being in days or hours but instead dealing with relative size</a:t>
            </a:r>
          </a:p>
          <a:p>
            <a:r>
              <a:rPr lang="en-US" dirty="0"/>
              <a:t>1,2,3,5,8,13,20</a:t>
            </a:r>
          </a:p>
        </p:txBody>
      </p:sp>
      <p:pic>
        <p:nvPicPr>
          <p:cNvPr id="7" name="Picture 2" descr="a person posing for a photo">
            <a:extLst>
              <a:ext uri="{FF2B5EF4-FFF2-40B4-BE49-F238E27FC236}">
                <a16:creationId xmlns:a16="http://schemas.microsoft.com/office/drawing/2014/main" id="{B7AD06BE-C4DC-4156-A629-0983438998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648200" y="2544866"/>
            <a:ext cx="4001917" cy="355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5750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02AE-204E-4431-B9A4-4EF71116388F}"/>
              </a:ext>
            </a:extLst>
          </p:cNvPr>
          <p:cNvSpPr>
            <a:spLocks noGrp="1"/>
          </p:cNvSpPr>
          <p:nvPr>
            <p:ph type="title"/>
          </p:nvPr>
        </p:nvSpPr>
        <p:spPr/>
        <p:txBody>
          <a:bodyPr/>
          <a:lstStyle/>
          <a:p>
            <a:r>
              <a:rPr lang="en-US" dirty="0"/>
              <a:t>Planning Poker</a:t>
            </a:r>
          </a:p>
        </p:txBody>
      </p:sp>
      <p:sp>
        <p:nvSpPr>
          <p:cNvPr id="3" name="Content Placeholder 2">
            <a:extLst>
              <a:ext uri="{FF2B5EF4-FFF2-40B4-BE49-F238E27FC236}">
                <a16:creationId xmlns:a16="http://schemas.microsoft.com/office/drawing/2014/main" id="{0BB2BE23-FF29-47E1-8DC3-2B9DD34882E7}"/>
              </a:ext>
            </a:extLst>
          </p:cNvPr>
          <p:cNvSpPr>
            <a:spLocks noGrp="1"/>
          </p:cNvSpPr>
          <p:nvPr>
            <p:ph idx="1"/>
          </p:nvPr>
        </p:nvSpPr>
        <p:spPr/>
        <p:txBody>
          <a:bodyPr/>
          <a:lstStyle/>
          <a:p>
            <a:r>
              <a:rPr lang="en-US" dirty="0"/>
              <a:t>Planning Poker is a technique that can be used for determining Story Points. The Planning Poker technique was also created by Mike Cohn</a:t>
            </a:r>
          </a:p>
          <a:p>
            <a:r>
              <a:rPr lang="en-US" dirty="0"/>
              <a:t> Planning Poker – Mike Cohn</a:t>
            </a:r>
          </a:p>
          <a:p>
            <a:pPr marL="0" indent="0">
              <a:buNone/>
            </a:pPr>
            <a:r>
              <a:rPr lang="en-US" dirty="0">
                <a:hlinkClick r:id="rId2"/>
              </a:rPr>
              <a:t>https://www.youtube.com/watch?v=MrIZMuvjTws</a:t>
            </a:r>
            <a:endParaRPr lang="en-US" dirty="0"/>
          </a:p>
          <a:p>
            <a:pPr marL="0" indent="0">
              <a:buNone/>
            </a:pPr>
            <a:r>
              <a:rPr lang="en-US" dirty="0"/>
              <a:t>(length: 5:30)</a:t>
            </a:r>
          </a:p>
        </p:txBody>
      </p:sp>
      <p:sp>
        <p:nvSpPr>
          <p:cNvPr id="4" name="Slide Number Placeholder 3">
            <a:extLst>
              <a:ext uri="{FF2B5EF4-FFF2-40B4-BE49-F238E27FC236}">
                <a16:creationId xmlns:a16="http://schemas.microsoft.com/office/drawing/2014/main" id="{2409A1F1-A6C5-40D6-AA4D-C55EE3A3FC8E}"/>
              </a:ext>
            </a:extLst>
          </p:cNvPr>
          <p:cNvSpPr>
            <a:spLocks noGrp="1"/>
          </p:cNvSpPr>
          <p:nvPr>
            <p:ph type="sldNum" sz="quarter" idx="12"/>
          </p:nvPr>
        </p:nvSpPr>
        <p:spPr/>
        <p:txBody>
          <a:bodyPr/>
          <a:lstStyle/>
          <a:p>
            <a:pPr>
              <a:defRPr/>
            </a:pPr>
            <a:fld id="{0B398A58-AE87-4E44-9CD7-9B4C49A70FAD}" type="slidenum">
              <a:rPr lang="en-US" altLang="en-US" smtClean="0"/>
              <a:pPr>
                <a:defRPr/>
              </a:pPr>
              <a:t>13</a:t>
            </a:fld>
            <a:endParaRPr lang="en-US" altLang="en-US" dirty="0"/>
          </a:p>
        </p:txBody>
      </p:sp>
    </p:spTree>
    <p:extLst>
      <p:ext uri="{BB962C8B-B14F-4D97-AF65-F5344CB8AC3E}">
        <p14:creationId xmlns:p14="http://schemas.microsoft.com/office/powerpoint/2010/main" val="228859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02AE-204E-4431-B9A4-4EF71116388F}"/>
              </a:ext>
            </a:extLst>
          </p:cNvPr>
          <p:cNvSpPr>
            <a:spLocks noGrp="1"/>
          </p:cNvSpPr>
          <p:nvPr>
            <p:ph type="title"/>
          </p:nvPr>
        </p:nvSpPr>
        <p:spPr/>
        <p:txBody>
          <a:bodyPr/>
          <a:lstStyle/>
          <a:p>
            <a:r>
              <a:rPr lang="en-US" dirty="0"/>
              <a:t>Why Estimate in Scrum? </a:t>
            </a:r>
          </a:p>
        </p:txBody>
      </p:sp>
      <p:sp>
        <p:nvSpPr>
          <p:cNvPr id="3" name="Content Placeholder 2">
            <a:extLst>
              <a:ext uri="{FF2B5EF4-FFF2-40B4-BE49-F238E27FC236}">
                <a16:creationId xmlns:a16="http://schemas.microsoft.com/office/drawing/2014/main" id="{0BB2BE23-FF29-47E1-8DC3-2B9DD34882E7}"/>
              </a:ext>
            </a:extLst>
          </p:cNvPr>
          <p:cNvSpPr>
            <a:spLocks noGrp="1"/>
          </p:cNvSpPr>
          <p:nvPr>
            <p:ph idx="1"/>
          </p:nvPr>
        </p:nvSpPr>
        <p:spPr>
          <a:xfrm>
            <a:off x="570706" y="1108817"/>
            <a:ext cx="8002587" cy="4937125"/>
          </a:xfrm>
        </p:spPr>
        <p:txBody>
          <a:bodyPr/>
          <a:lstStyle/>
          <a:p>
            <a:r>
              <a:rPr lang="en-US" dirty="0"/>
              <a:t>Estimating helps focus the conversation within the Development Team on what is needed for a particular item as it requires a conversation between members about what is involved, how should it work, and what work is needed</a:t>
            </a:r>
          </a:p>
          <a:p>
            <a:r>
              <a:rPr lang="en-US" dirty="0"/>
              <a:t>Agile estimating is more about the conversation than the and discussions that it triggers than the actual result of estimating (</a:t>
            </a:r>
            <a:r>
              <a:rPr lang="en-US" dirty="0" err="1"/>
              <a:t>i.e</a:t>
            </a:r>
            <a:r>
              <a:rPr lang="en-US" dirty="0"/>
              <a:t> number of story points)</a:t>
            </a:r>
          </a:p>
        </p:txBody>
      </p:sp>
      <p:sp>
        <p:nvSpPr>
          <p:cNvPr id="4" name="Slide Number Placeholder 3">
            <a:extLst>
              <a:ext uri="{FF2B5EF4-FFF2-40B4-BE49-F238E27FC236}">
                <a16:creationId xmlns:a16="http://schemas.microsoft.com/office/drawing/2014/main" id="{2409A1F1-A6C5-40D6-AA4D-C55EE3A3FC8E}"/>
              </a:ext>
            </a:extLst>
          </p:cNvPr>
          <p:cNvSpPr>
            <a:spLocks noGrp="1"/>
          </p:cNvSpPr>
          <p:nvPr>
            <p:ph type="sldNum" sz="quarter" idx="12"/>
          </p:nvPr>
        </p:nvSpPr>
        <p:spPr/>
        <p:txBody>
          <a:bodyPr/>
          <a:lstStyle/>
          <a:p>
            <a:pPr>
              <a:defRPr/>
            </a:pPr>
            <a:fld id="{0B398A58-AE87-4E44-9CD7-9B4C49A70FAD}" type="slidenum">
              <a:rPr lang="en-US" altLang="en-US" smtClean="0"/>
              <a:pPr>
                <a:defRPr/>
              </a:pPr>
              <a:t>14</a:t>
            </a:fld>
            <a:endParaRPr lang="en-US" altLang="en-US" dirty="0"/>
          </a:p>
        </p:txBody>
      </p:sp>
    </p:spTree>
    <p:extLst>
      <p:ext uri="{BB962C8B-B14F-4D97-AF65-F5344CB8AC3E}">
        <p14:creationId xmlns:p14="http://schemas.microsoft.com/office/powerpoint/2010/main" val="3982738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6ECB-CDBE-4C46-B94A-5F373A2A5A87}"/>
              </a:ext>
            </a:extLst>
          </p:cNvPr>
          <p:cNvSpPr>
            <a:spLocks noGrp="1"/>
          </p:cNvSpPr>
          <p:nvPr>
            <p:ph type="title"/>
          </p:nvPr>
        </p:nvSpPr>
        <p:spPr>
          <a:xfrm>
            <a:off x="871538" y="391180"/>
            <a:ext cx="8162925" cy="523220"/>
          </a:xfrm>
        </p:spPr>
        <p:txBody>
          <a:bodyPr/>
          <a:lstStyle/>
          <a:p>
            <a:r>
              <a:rPr lang="en-US" sz="2800" dirty="0"/>
              <a:t>Estimating Your Team Product Backlog Items</a:t>
            </a:r>
          </a:p>
        </p:txBody>
      </p:sp>
      <p:sp>
        <p:nvSpPr>
          <p:cNvPr id="3" name="Content Placeholder 2">
            <a:extLst>
              <a:ext uri="{FF2B5EF4-FFF2-40B4-BE49-F238E27FC236}">
                <a16:creationId xmlns:a16="http://schemas.microsoft.com/office/drawing/2014/main" id="{92BC3549-2D33-4B69-B017-4D9DB281E629}"/>
              </a:ext>
            </a:extLst>
          </p:cNvPr>
          <p:cNvSpPr>
            <a:spLocks noGrp="1"/>
          </p:cNvSpPr>
          <p:nvPr>
            <p:ph idx="1"/>
          </p:nvPr>
        </p:nvSpPr>
        <p:spPr/>
        <p:txBody>
          <a:bodyPr/>
          <a:lstStyle/>
          <a:p>
            <a:r>
              <a:rPr lang="en-US" dirty="0"/>
              <a:t>Use Pointing Poker </a:t>
            </a:r>
            <a:r>
              <a:rPr lang="en-US" dirty="0">
                <a:hlinkClick r:id="rId2"/>
              </a:rPr>
              <a:t>https://www.pointingpoker.com/</a:t>
            </a:r>
            <a:endParaRPr lang="en-US" dirty="0"/>
          </a:p>
          <a:p>
            <a:r>
              <a:rPr lang="en-US" dirty="0"/>
              <a:t>One team member click Start a Session on the home page of this site</a:t>
            </a:r>
          </a:p>
          <a:p>
            <a:r>
              <a:rPr lang="en-US" dirty="0"/>
              <a:t>Under Name enter your name and click Join Session</a:t>
            </a:r>
          </a:p>
          <a:p>
            <a:r>
              <a:rPr lang="en-US" dirty="0"/>
              <a:t>Send link to other team members or enter email addresses to other team members</a:t>
            </a:r>
          </a:p>
          <a:p>
            <a:r>
              <a:rPr lang="en-US" dirty="0"/>
              <a:t>Once each team member is in the session then one person take the product backlog item information from Scrummage and put into the Story Description, all team members will be able to see the description</a:t>
            </a:r>
          </a:p>
          <a:p>
            <a:r>
              <a:rPr lang="en-US" dirty="0"/>
              <a:t>Each team member will select number of points and when all have selected a value you will see everyone’s points</a:t>
            </a:r>
          </a:p>
        </p:txBody>
      </p:sp>
      <p:sp>
        <p:nvSpPr>
          <p:cNvPr id="4" name="Slide Number Placeholder 3">
            <a:extLst>
              <a:ext uri="{FF2B5EF4-FFF2-40B4-BE49-F238E27FC236}">
                <a16:creationId xmlns:a16="http://schemas.microsoft.com/office/drawing/2014/main" id="{9D7C600F-A391-4D07-ADBE-3A1C168EB533}"/>
              </a:ext>
            </a:extLst>
          </p:cNvPr>
          <p:cNvSpPr>
            <a:spLocks noGrp="1"/>
          </p:cNvSpPr>
          <p:nvPr>
            <p:ph type="sldNum" sz="quarter" idx="12"/>
          </p:nvPr>
        </p:nvSpPr>
        <p:spPr/>
        <p:txBody>
          <a:bodyPr/>
          <a:lstStyle/>
          <a:p>
            <a:pPr>
              <a:defRPr/>
            </a:pPr>
            <a:fld id="{0B398A58-AE87-4E44-9CD7-9B4C49A70FAD}" type="slidenum">
              <a:rPr lang="en-US" altLang="en-US" smtClean="0"/>
              <a:pPr>
                <a:defRPr/>
              </a:pPr>
              <a:t>15</a:t>
            </a:fld>
            <a:endParaRPr lang="en-US" altLang="en-US" dirty="0"/>
          </a:p>
        </p:txBody>
      </p:sp>
    </p:spTree>
    <p:extLst>
      <p:ext uri="{BB962C8B-B14F-4D97-AF65-F5344CB8AC3E}">
        <p14:creationId xmlns:p14="http://schemas.microsoft.com/office/powerpoint/2010/main" val="2095942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CF52-DFB0-4A8B-9D71-A5B33CC1CA54}"/>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85A66D20-84FC-43F9-BFE4-93C76705D2B6}"/>
              </a:ext>
            </a:extLst>
          </p:cNvPr>
          <p:cNvSpPr>
            <a:spLocks noGrp="1"/>
          </p:cNvSpPr>
          <p:nvPr>
            <p:ph idx="1"/>
          </p:nvPr>
        </p:nvSpPr>
        <p:spPr/>
        <p:txBody>
          <a:bodyPr/>
          <a:lstStyle/>
          <a:p>
            <a:r>
              <a:rPr lang="en-US" dirty="0"/>
              <a:t>Agile Estimation</a:t>
            </a:r>
          </a:p>
          <a:p>
            <a:pPr marL="0" indent="0">
              <a:buNone/>
            </a:pPr>
            <a:r>
              <a:rPr lang="en-US" dirty="0">
                <a:hlinkClick r:id="rId2"/>
              </a:rPr>
              <a:t>https://www.youtube.com/watch?v=7nTxdl29ePY</a:t>
            </a:r>
            <a:endParaRPr lang="en-US" dirty="0"/>
          </a:p>
          <a:p>
            <a:pPr marL="0" indent="0">
              <a:buNone/>
            </a:pPr>
            <a:r>
              <a:rPr lang="en-US" dirty="0"/>
              <a:t>(length: 11 mins)</a:t>
            </a:r>
          </a:p>
        </p:txBody>
      </p:sp>
      <p:sp>
        <p:nvSpPr>
          <p:cNvPr id="4" name="Slide Number Placeholder 3">
            <a:extLst>
              <a:ext uri="{FF2B5EF4-FFF2-40B4-BE49-F238E27FC236}">
                <a16:creationId xmlns:a16="http://schemas.microsoft.com/office/drawing/2014/main" id="{3CDA137F-8DFB-4C9C-8ED6-2E00116251AE}"/>
              </a:ext>
            </a:extLst>
          </p:cNvPr>
          <p:cNvSpPr>
            <a:spLocks noGrp="1"/>
          </p:cNvSpPr>
          <p:nvPr>
            <p:ph type="sldNum" sz="quarter" idx="12"/>
          </p:nvPr>
        </p:nvSpPr>
        <p:spPr/>
        <p:txBody>
          <a:bodyPr/>
          <a:lstStyle/>
          <a:p>
            <a:pPr>
              <a:defRPr/>
            </a:pPr>
            <a:fld id="{0B398A58-AE87-4E44-9CD7-9B4C49A70FAD}" type="slidenum">
              <a:rPr lang="en-US" altLang="en-US" smtClean="0"/>
              <a:pPr>
                <a:defRPr/>
              </a:pPr>
              <a:t>16</a:t>
            </a:fld>
            <a:endParaRPr lang="en-US" altLang="en-US" dirty="0"/>
          </a:p>
        </p:txBody>
      </p:sp>
    </p:spTree>
    <p:extLst>
      <p:ext uri="{BB962C8B-B14F-4D97-AF65-F5344CB8AC3E}">
        <p14:creationId xmlns:p14="http://schemas.microsoft.com/office/powerpoint/2010/main" val="3991833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407E-3251-445F-AF2D-7460F93E62C0}"/>
              </a:ext>
            </a:extLst>
          </p:cNvPr>
          <p:cNvSpPr>
            <a:spLocks noGrp="1"/>
          </p:cNvSpPr>
          <p:nvPr>
            <p:ph type="title"/>
          </p:nvPr>
        </p:nvSpPr>
        <p:spPr/>
        <p:txBody>
          <a:bodyPr/>
          <a:lstStyle/>
          <a:p>
            <a:r>
              <a:rPr lang="en-US" dirty="0"/>
              <a:t>Traditional Planning and Estimating</a:t>
            </a:r>
          </a:p>
        </p:txBody>
      </p:sp>
      <p:pic>
        <p:nvPicPr>
          <p:cNvPr id="5" name="Content Placeholder 4">
            <a:extLst>
              <a:ext uri="{FF2B5EF4-FFF2-40B4-BE49-F238E27FC236}">
                <a16:creationId xmlns:a16="http://schemas.microsoft.com/office/drawing/2014/main" id="{6F3A15B0-EE21-4401-A236-3B0FFCBC8E76}"/>
              </a:ext>
            </a:extLst>
          </p:cNvPr>
          <p:cNvPicPr>
            <a:picLocks noGrp="1" noChangeAspect="1"/>
          </p:cNvPicPr>
          <p:nvPr>
            <p:ph sz="half" idx="2"/>
          </p:nvPr>
        </p:nvPicPr>
        <p:blipFill rotWithShape="1">
          <a:blip r:embed="rId2"/>
          <a:stretch/>
        </p:blipFill>
        <p:spPr>
          <a:xfrm>
            <a:off x="228600" y="1057712"/>
            <a:ext cx="2895600" cy="5067302"/>
          </a:xfrm>
          <a:prstGeom prst="rect">
            <a:avLst/>
          </a:prstGeom>
        </p:spPr>
      </p:pic>
      <p:sp>
        <p:nvSpPr>
          <p:cNvPr id="7" name="Text Placeholder 6">
            <a:extLst>
              <a:ext uri="{FF2B5EF4-FFF2-40B4-BE49-F238E27FC236}">
                <a16:creationId xmlns:a16="http://schemas.microsoft.com/office/drawing/2014/main" id="{CE92F7E7-EA60-44EC-9F3C-2078C49CD18F}"/>
              </a:ext>
            </a:extLst>
          </p:cNvPr>
          <p:cNvSpPr>
            <a:spLocks noGrp="1"/>
          </p:cNvSpPr>
          <p:nvPr>
            <p:ph type="body" sz="quarter" idx="3"/>
          </p:nvPr>
        </p:nvSpPr>
        <p:spPr>
          <a:xfrm>
            <a:off x="4645026" y="1066800"/>
            <a:ext cx="4041775" cy="639762"/>
          </a:xfrm>
        </p:spPr>
        <p:txBody>
          <a:bodyPr/>
          <a:lstStyle/>
          <a:p>
            <a:r>
              <a:rPr lang="en-US" dirty="0"/>
              <a:t>Gantt Chart with Duration Estimates</a:t>
            </a:r>
          </a:p>
        </p:txBody>
      </p:sp>
      <p:sp>
        <p:nvSpPr>
          <p:cNvPr id="8" name="Content Placeholder 7">
            <a:extLst>
              <a:ext uri="{FF2B5EF4-FFF2-40B4-BE49-F238E27FC236}">
                <a16:creationId xmlns:a16="http://schemas.microsoft.com/office/drawing/2014/main" id="{624D2593-23A8-41B2-8F2E-33DC0725ED3E}"/>
              </a:ext>
            </a:extLst>
          </p:cNvPr>
          <p:cNvSpPr>
            <a:spLocks noGrp="1"/>
          </p:cNvSpPr>
          <p:nvPr>
            <p:ph sz="quarter" idx="4"/>
          </p:nvPr>
        </p:nvSpPr>
        <p:spPr>
          <a:xfrm>
            <a:off x="4645025" y="1706562"/>
            <a:ext cx="4041775" cy="3951288"/>
          </a:xfrm>
        </p:spPr>
        <p:txBody>
          <a:bodyPr/>
          <a:lstStyle/>
          <a:p>
            <a:r>
              <a:rPr lang="en-US" dirty="0"/>
              <a:t>Traditionally estimation is done based on historical efforts assuming similar work has been done before</a:t>
            </a:r>
          </a:p>
          <a:p>
            <a:r>
              <a:rPr lang="en-US" dirty="0"/>
              <a:t>Traditional estimation is usually based on “expert opinion” where one person provides an estimate of duration or effort required for various tasks or high level activities</a:t>
            </a:r>
          </a:p>
          <a:p>
            <a:r>
              <a:rPr lang="en-US" dirty="0"/>
              <a:t>Estimates are typically “baselined” which means they are locked down and only change requests or significant new information allows the estimate to be changed</a:t>
            </a:r>
          </a:p>
          <a:p>
            <a:r>
              <a:rPr lang="en-US" dirty="0"/>
              <a:t>Traditionally many see estimates as more of a contract</a:t>
            </a:r>
          </a:p>
        </p:txBody>
      </p:sp>
      <p:sp>
        <p:nvSpPr>
          <p:cNvPr id="4" name="Slide Number Placeholder 3">
            <a:extLst>
              <a:ext uri="{FF2B5EF4-FFF2-40B4-BE49-F238E27FC236}">
                <a16:creationId xmlns:a16="http://schemas.microsoft.com/office/drawing/2014/main" id="{9BEC3FAB-D385-4ABC-83B0-09865418AE82}"/>
              </a:ext>
            </a:extLst>
          </p:cNvPr>
          <p:cNvSpPr>
            <a:spLocks noGrp="1"/>
          </p:cNvSpPr>
          <p:nvPr>
            <p:ph type="sldNum" sz="quarter" idx="12"/>
          </p:nvPr>
        </p:nvSpPr>
        <p:spPr/>
        <p:txBody>
          <a:bodyPr/>
          <a:lstStyle/>
          <a:p>
            <a:pPr>
              <a:defRPr/>
            </a:pPr>
            <a:fld id="{0B398A58-AE87-4E44-9CD7-9B4C49A70FAD}" type="slidenum">
              <a:rPr lang="en-US" altLang="en-US" smtClean="0"/>
              <a:pPr>
                <a:defRPr/>
              </a:pPr>
              <a:t>2</a:t>
            </a:fld>
            <a:endParaRPr lang="en-US" altLang="en-US" dirty="0"/>
          </a:p>
        </p:txBody>
      </p:sp>
    </p:spTree>
    <p:extLst>
      <p:ext uri="{BB962C8B-B14F-4D97-AF65-F5344CB8AC3E}">
        <p14:creationId xmlns:p14="http://schemas.microsoft.com/office/powerpoint/2010/main" val="347293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7D3C94-4923-4C6A-A9CB-FDEA6519FAEA}"/>
              </a:ext>
            </a:extLst>
          </p:cNvPr>
          <p:cNvSpPr>
            <a:spLocks noGrp="1"/>
          </p:cNvSpPr>
          <p:nvPr>
            <p:ph type="title"/>
          </p:nvPr>
        </p:nvSpPr>
        <p:spPr/>
        <p:txBody>
          <a:bodyPr/>
          <a:lstStyle/>
          <a:p>
            <a:r>
              <a:rPr lang="en-US" dirty="0"/>
              <a:t>Activity planning vs Feature planning</a:t>
            </a:r>
          </a:p>
        </p:txBody>
      </p:sp>
      <p:sp>
        <p:nvSpPr>
          <p:cNvPr id="9" name="Content Placeholder 8">
            <a:extLst>
              <a:ext uri="{FF2B5EF4-FFF2-40B4-BE49-F238E27FC236}">
                <a16:creationId xmlns:a16="http://schemas.microsoft.com/office/drawing/2014/main" id="{D864785E-D8A6-4954-9284-78C9748C2BF5}"/>
              </a:ext>
            </a:extLst>
          </p:cNvPr>
          <p:cNvSpPr>
            <a:spLocks noGrp="1"/>
          </p:cNvSpPr>
          <p:nvPr>
            <p:ph idx="1"/>
          </p:nvPr>
        </p:nvSpPr>
        <p:spPr/>
        <p:txBody>
          <a:bodyPr/>
          <a:lstStyle/>
          <a:p>
            <a:r>
              <a:rPr lang="en-US" sz="2000" dirty="0"/>
              <a:t>Traditional approaches to planning focus on completion of activities instead of the delivery of features, the Gantt chart or work breakdown structure identifies the activities to be performed and that is how progress of the team is measured</a:t>
            </a:r>
          </a:p>
          <a:p>
            <a:r>
              <a:rPr lang="en-US" sz="2000" dirty="0"/>
              <a:t>Activity based planning gives the customer no value from the completion of activities instead features are the unit of customer value. </a:t>
            </a:r>
          </a:p>
          <a:p>
            <a:r>
              <a:rPr lang="en-US" sz="2000" dirty="0"/>
              <a:t>When a traditional schedule is being reviewed it is being looked at for forgotten activities instead of missing features</a:t>
            </a:r>
          </a:p>
          <a:p>
            <a:r>
              <a:rPr lang="en-US" sz="2000" dirty="0"/>
              <a:t>Often activity based planning leads to schedule overruns due to: activities that don’t finish early, lateness is passed down the schedule, activities are not independent</a:t>
            </a:r>
          </a:p>
        </p:txBody>
      </p:sp>
      <p:sp>
        <p:nvSpPr>
          <p:cNvPr id="7" name="Slide Number Placeholder 6">
            <a:extLst>
              <a:ext uri="{FF2B5EF4-FFF2-40B4-BE49-F238E27FC236}">
                <a16:creationId xmlns:a16="http://schemas.microsoft.com/office/drawing/2014/main" id="{94580A0A-3A19-4CF6-B7BD-31323E061086}"/>
              </a:ext>
            </a:extLst>
          </p:cNvPr>
          <p:cNvSpPr>
            <a:spLocks noGrp="1"/>
          </p:cNvSpPr>
          <p:nvPr>
            <p:ph type="sldNum" sz="quarter" idx="12"/>
          </p:nvPr>
        </p:nvSpPr>
        <p:spPr/>
        <p:txBody>
          <a:bodyPr/>
          <a:lstStyle/>
          <a:p>
            <a:pPr>
              <a:defRPr/>
            </a:pPr>
            <a:fld id="{4C1A8920-E791-4476-9EE4-8465C5DE122C}" type="slidenum">
              <a:rPr lang="en-US" altLang="en-US" smtClean="0"/>
              <a:pPr>
                <a:defRPr/>
              </a:pPr>
              <a:t>3</a:t>
            </a:fld>
            <a:endParaRPr lang="en-US" altLang="en-US" dirty="0"/>
          </a:p>
        </p:txBody>
      </p:sp>
      <p:sp>
        <p:nvSpPr>
          <p:cNvPr id="10" name="TextBox 9">
            <a:extLst>
              <a:ext uri="{FF2B5EF4-FFF2-40B4-BE49-F238E27FC236}">
                <a16:creationId xmlns:a16="http://schemas.microsoft.com/office/drawing/2014/main" id="{7C88DC9D-8A8F-40F4-9DBB-8491EB086665}"/>
              </a:ext>
            </a:extLst>
          </p:cNvPr>
          <p:cNvSpPr txBox="1"/>
          <p:nvPr/>
        </p:nvSpPr>
        <p:spPr>
          <a:xfrm>
            <a:off x="2432632" y="5824835"/>
            <a:ext cx="4278735" cy="461665"/>
          </a:xfrm>
          <a:prstGeom prst="rect">
            <a:avLst/>
          </a:prstGeom>
          <a:noFill/>
        </p:spPr>
        <p:txBody>
          <a:bodyPr wrap="none" rtlCol="0">
            <a:spAutoFit/>
          </a:bodyPr>
          <a:lstStyle/>
          <a:p>
            <a:r>
              <a:rPr lang="en-US" dirty="0"/>
              <a:t>Agile Estimating and Planning</a:t>
            </a:r>
          </a:p>
        </p:txBody>
      </p:sp>
    </p:spTree>
    <p:extLst>
      <p:ext uri="{BB962C8B-B14F-4D97-AF65-F5344CB8AC3E}">
        <p14:creationId xmlns:p14="http://schemas.microsoft.com/office/powerpoint/2010/main" val="1692580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AFCE3-B638-4212-8AA7-C3C14540628A}"/>
              </a:ext>
            </a:extLst>
          </p:cNvPr>
          <p:cNvSpPr>
            <a:spLocks noGrp="1"/>
          </p:cNvSpPr>
          <p:nvPr>
            <p:ph type="title"/>
          </p:nvPr>
        </p:nvSpPr>
        <p:spPr/>
        <p:txBody>
          <a:bodyPr/>
          <a:lstStyle/>
          <a:p>
            <a:r>
              <a:rPr lang="en-US" dirty="0"/>
              <a:t>Uncertainty</a:t>
            </a:r>
          </a:p>
        </p:txBody>
      </p:sp>
      <p:sp>
        <p:nvSpPr>
          <p:cNvPr id="3" name="Content Placeholder 2">
            <a:extLst>
              <a:ext uri="{FF2B5EF4-FFF2-40B4-BE49-F238E27FC236}">
                <a16:creationId xmlns:a16="http://schemas.microsoft.com/office/drawing/2014/main" id="{CA89598A-FEB5-4450-8600-20C24B8C3215}"/>
              </a:ext>
            </a:extLst>
          </p:cNvPr>
          <p:cNvSpPr>
            <a:spLocks noGrp="1"/>
          </p:cNvSpPr>
          <p:nvPr>
            <p:ph idx="1"/>
          </p:nvPr>
        </p:nvSpPr>
        <p:spPr/>
        <p:txBody>
          <a:bodyPr/>
          <a:lstStyle/>
          <a:p>
            <a:r>
              <a:rPr lang="en-US" dirty="0"/>
              <a:t>Another shortcoming of the traditional approach to planning is a failure to acknowledge uncertainty (uncertainty about the product) and assume the initial requirements led to a complete and perfect specification of the product</a:t>
            </a:r>
          </a:p>
          <a:p>
            <a:r>
              <a:rPr lang="en-US" dirty="0"/>
              <a:t>We also ignore the uncertainty about how the product will be built and think we can assign precise estimates (i.e. 2 weeks) to imprecise work. We can’t hope to identify every activity that will be needed in the course of a project.</a:t>
            </a:r>
          </a:p>
          <a:p>
            <a:r>
              <a:rPr lang="en-US" dirty="0"/>
              <a:t>Even with the uncertainty traditional schedules are expressed as a single date such as we will ship this product on June 30</a:t>
            </a:r>
            <a:r>
              <a:rPr lang="en-US" baseline="30000" dirty="0"/>
              <a:t>th</a:t>
            </a:r>
            <a:r>
              <a:rPr lang="en-US" dirty="0"/>
              <a:t>.</a:t>
            </a:r>
          </a:p>
        </p:txBody>
      </p:sp>
      <p:sp>
        <p:nvSpPr>
          <p:cNvPr id="4" name="Slide Number Placeholder 3">
            <a:extLst>
              <a:ext uri="{FF2B5EF4-FFF2-40B4-BE49-F238E27FC236}">
                <a16:creationId xmlns:a16="http://schemas.microsoft.com/office/drawing/2014/main" id="{54DD1739-FFEC-477E-A4CE-F3527BF15E19}"/>
              </a:ext>
            </a:extLst>
          </p:cNvPr>
          <p:cNvSpPr>
            <a:spLocks noGrp="1"/>
          </p:cNvSpPr>
          <p:nvPr>
            <p:ph type="sldNum" sz="quarter" idx="12"/>
          </p:nvPr>
        </p:nvSpPr>
        <p:spPr/>
        <p:txBody>
          <a:bodyPr/>
          <a:lstStyle/>
          <a:p>
            <a:pPr>
              <a:defRPr/>
            </a:pPr>
            <a:fld id="{0B398A58-AE87-4E44-9CD7-9B4C49A70FAD}" type="slidenum">
              <a:rPr lang="en-US" altLang="en-US" smtClean="0"/>
              <a:pPr>
                <a:defRPr/>
              </a:pPr>
              <a:t>4</a:t>
            </a:fld>
            <a:endParaRPr lang="en-US" altLang="en-US" dirty="0"/>
          </a:p>
        </p:txBody>
      </p:sp>
      <p:sp>
        <p:nvSpPr>
          <p:cNvPr id="5" name="TextBox 4">
            <a:extLst>
              <a:ext uri="{FF2B5EF4-FFF2-40B4-BE49-F238E27FC236}">
                <a16:creationId xmlns:a16="http://schemas.microsoft.com/office/drawing/2014/main" id="{ECA61446-9FD0-4C3B-A545-64CCD1515B19}"/>
              </a:ext>
            </a:extLst>
          </p:cNvPr>
          <p:cNvSpPr txBox="1"/>
          <p:nvPr/>
        </p:nvSpPr>
        <p:spPr>
          <a:xfrm>
            <a:off x="2407643" y="6112778"/>
            <a:ext cx="4278735" cy="461665"/>
          </a:xfrm>
          <a:prstGeom prst="rect">
            <a:avLst/>
          </a:prstGeom>
          <a:noFill/>
        </p:spPr>
        <p:txBody>
          <a:bodyPr wrap="none" rtlCol="0">
            <a:spAutoFit/>
          </a:bodyPr>
          <a:lstStyle/>
          <a:p>
            <a:r>
              <a:rPr lang="en-US" dirty="0"/>
              <a:t>Agile Estimating and Planning</a:t>
            </a:r>
          </a:p>
        </p:txBody>
      </p:sp>
    </p:spTree>
    <p:extLst>
      <p:ext uri="{BB962C8B-B14F-4D97-AF65-F5344CB8AC3E}">
        <p14:creationId xmlns:p14="http://schemas.microsoft.com/office/powerpoint/2010/main" val="1760377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65913-5D7F-40AB-B8FC-33DB22D1F13A}"/>
              </a:ext>
            </a:extLst>
          </p:cNvPr>
          <p:cNvSpPr>
            <a:spLocks noGrp="1"/>
          </p:cNvSpPr>
          <p:nvPr>
            <p:ph type="title"/>
          </p:nvPr>
        </p:nvSpPr>
        <p:spPr/>
        <p:txBody>
          <a:bodyPr/>
          <a:lstStyle/>
          <a:p>
            <a:r>
              <a:rPr lang="en-US" dirty="0"/>
              <a:t>Cone of Uncertainty</a:t>
            </a:r>
          </a:p>
        </p:txBody>
      </p:sp>
      <p:sp>
        <p:nvSpPr>
          <p:cNvPr id="3" name="Content Placeholder 2">
            <a:extLst>
              <a:ext uri="{FF2B5EF4-FFF2-40B4-BE49-F238E27FC236}">
                <a16:creationId xmlns:a16="http://schemas.microsoft.com/office/drawing/2014/main" id="{55C45324-339B-4F9E-BC27-D3B79E34E06B}"/>
              </a:ext>
            </a:extLst>
          </p:cNvPr>
          <p:cNvSpPr>
            <a:spLocks noGrp="1"/>
          </p:cNvSpPr>
          <p:nvPr>
            <p:ph idx="1"/>
          </p:nvPr>
        </p:nvSpPr>
        <p:spPr>
          <a:xfrm>
            <a:off x="571500" y="1158875"/>
            <a:ext cx="8002587" cy="5241925"/>
          </a:xfrm>
        </p:spPr>
        <p:txBody>
          <a:bodyPr/>
          <a:lstStyle/>
          <a:p>
            <a:pPr marL="0" indent="0">
              <a:buNone/>
            </a:pPr>
            <a:r>
              <a:rPr lang="en-US" sz="1600" dirty="0"/>
              <a:t>In 1981 Barry Boehm created the first version of what was later called the “cone of uncertainty” by Steve McConnell (1998). This cone of uncertainty shows initial ranges of uncertainty at different points during a waterfall process. For example during the feasibility phase a schedule estimate is typically off by from 60% to 160%, or a 20 week project could take from 12 to 32 weeks. As phases go by the uncertainty decreases. After requirements are written the estimate might still be off by 15%, with an a 20 week project taking 17 to 23 weeks</a:t>
            </a:r>
          </a:p>
        </p:txBody>
      </p:sp>
      <p:sp>
        <p:nvSpPr>
          <p:cNvPr id="4" name="Slide Number Placeholder 3">
            <a:extLst>
              <a:ext uri="{FF2B5EF4-FFF2-40B4-BE49-F238E27FC236}">
                <a16:creationId xmlns:a16="http://schemas.microsoft.com/office/drawing/2014/main" id="{388CA3CE-9D72-42A9-A5FA-56E88D1DC9A0}"/>
              </a:ext>
            </a:extLst>
          </p:cNvPr>
          <p:cNvSpPr>
            <a:spLocks noGrp="1"/>
          </p:cNvSpPr>
          <p:nvPr>
            <p:ph type="sldNum" sz="quarter" idx="12"/>
          </p:nvPr>
        </p:nvSpPr>
        <p:spPr/>
        <p:txBody>
          <a:bodyPr/>
          <a:lstStyle/>
          <a:p>
            <a:pPr>
              <a:defRPr/>
            </a:pPr>
            <a:fld id="{0B398A58-AE87-4E44-9CD7-9B4C49A70FAD}" type="slidenum">
              <a:rPr lang="en-US" altLang="en-US" smtClean="0"/>
              <a:pPr>
                <a:defRPr/>
              </a:pPr>
              <a:t>5</a:t>
            </a:fld>
            <a:endParaRPr lang="en-US" altLang="en-US" dirty="0"/>
          </a:p>
        </p:txBody>
      </p:sp>
      <p:pic>
        <p:nvPicPr>
          <p:cNvPr id="5" name="Picture 4">
            <a:extLst>
              <a:ext uri="{FF2B5EF4-FFF2-40B4-BE49-F238E27FC236}">
                <a16:creationId xmlns:a16="http://schemas.microsoft.com/office/drawing/2014/main" id="{5C3D73CA-AF35-4F55-A726-7FF0E9A6583E}"/>
              </a:ext>
            </a:extLst>
          </p:cNvPr>
          <p:cNvPicPr>
            <a:picLocks noChangeAspect="1"/>
          </p:cNvPicPr>
          <p:nvPr/>
        </p:nvPicPr>
        <p:blipFill>
          <a:blip r:embed="rId2"/>
          <a:stretch>
            <a:fillRect/>
          </a:stretch>
        </p:blipFill>
        <p:spPr>
          <a:xfrm>
            <a:off x="2209800" y="2971801"/>
            <a:ext cx="4518956" cy="3140978"/>
          </a:xfrm>
          <a:prstGeom prst="rect">
            <a:avLst/>
          </a:prstGeom>
        </p:spPr>
      </p:pic>
      <p:sp>
        <p:nvSpPr>
          <p:cNvPr id="6" name="TextBox 5">
            <a:extLst>
              <a:ext uri="{FF2B5EF4-FFF2-40B4-BE49-F238E27FC236}">
                <a16:creationId xmlns:a16="http://schemas.microsoft.com/office/drawing/2014/main" id="{87C63C9B-85C2-4B84-A543-334F7BABC7A3}"/>
              </a:ext>
            </a:extLst>
          </p:cNvPr>
          <p:cNvSpPr txBox="1"/>
          <p:nvPr/>
        </p:nvSpPr>
        <p:spPr>
          <a:xfrm>
            <a:off x="2407643" y="6112778"/>
            <a:ext cx="4278735" cy="461665"/>
          </a:xfrm>
          <a:prstGeom prst="rect">
            <a:avLst/>
          </a:prstGeom>
          <a:noFill/>
        </p:spPr>
        <p:txBody>
          <a:bodyPr wrap="none" rtlCol="0">
            <a:spAutoFit/>
          </a:bodyPr>
          <a:lstStyle/>
          <a:p>
            <a:r>
              <a:rPr lang="en-US" dirty="0"/>
              <a:t>Agile Estimating and Planning</a:t>
            </a:r>
          </a:p>
        </p:txBody>
      </p:sp>
    </p:spTree>
    <p:extLst>
      <p:ext uri="{BB962C8B-B14F-4D97-AF65-F5344CB8AC3E}">
        <p14:creationId xmlns:p14="http://schemas.microsoft.com/office/powerpoint/2010/main" val="2753542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B347-8BF3-4AD2-BF09-C6D848DDC6B3}"/>
              </a:ext>
            </a:extLst>
          </p:cNvPr>
          <p:cNvSpPr>
            <a:spLocks noGrp="1"/>
          </p:cNvSpPr>
          <p:nvPr>
            <p:ph type="title"/>
          </p:nvPr>
        </p:nvSpPr>
        <p:spPr/>
        <p:txBody>
          <a:bodyPr/>
          <a:lstStyle/>
          <a:p>
            <a:r>
              <a:rPr lang="en-US" dirty="0"/>
              <a:t>Cone of Uncertainty</a:t>
            </a:r>
          </a:p>
        </p:txBody>
      </p:sp>
      <p:sp>
        <p:nvSpPr>
          <p:cNvPr id="3" name="Content Placeholder 2">
            <a:extLst>
              <a:ext uri="{FF2B5EF4-FFF2-40B4-BE49-F238E27FC236}">
                <a16:creationId xmlns:a16="http://schemas.microsoft.com/office/drawing/2014/main" id="{1A53CF15-2511-4035-ADCA-7EA2735BFA1F}"/>
              </a:ext>
            </a:extLst>
          </p:cNvPr>
          <p:cNvSpPr>
            <a:spLocks noGrp="1"/>
          </p:cNvSpPr>
          <p:nvPr>
            <p:ph idx="1"/>
          </p:nvPr>
        </p:nvSpPr>
        <p:spPr/>
        <p:txBody>
          <a:bodyPr/>
          <a:lstStyle/>
          <a:p>
            <a:r>
              <a:rPr lang="en-US" dirty="0"/>
              <a:t>During the early part of a project we have the most uncertainty. Estimates should reflect this uncertainty and reflect a range such as we will ship between June and August</a:t>
            </a:r>
          </a:p>
          <a:p>
            <a:r>
              <a:rPr lang="en-US" dirty="0"/>
              <a:t>As a project progresses and uncertainty is removed estimates can be refined and made more precise</a:t>
            </a:r>
          </a:p>
          <a:p>
            <a:r>
              <a:rPr lang="en-US" dirty="0"/>
              <a:t>To deal with this uncertainty in Agile we iterate working in short iterations and show working software to users every few weeks</a:t>
            </a:r>
          </a:p>
          <a:p>
            <a:r>
              <a:rPr lang="en-US" dirty="0"/>
              <a:t>This shifts from a plan to planning</a:t>
            </a:r>
          </a:p>
        </p:txBody>
      </p:sp>
      <p:sp>
        <p:nvSpPr>
          <p:cNvPr id="4" name="Slide Number Placeholder 3">
            <a:extLst>
              <a:ext uri="{FF2B5EF4-FFF2-40B4-BE49-F238E27FC236}">
                <a16:creationId xmlns:a16="http://schemas.microsoft.com/office/drawing/2014/main" id="{2DA74D66-17C1-471B-8F31-CE5829C4814D}"/>
              </a:ext>
            </a:extLst>
          </p:cNvPr>
          <p:cNvSpPr>
            <a:spLocks noGrp="1"/>
          </p:cNvSpPr>
          <p:nvPr>
            <p:ph type="sldNum" sz="quarter" idx="12"/>
          </p:nvPr>
        </p:nvSpPr>
        <p:spPr/>
        <p:txBody>
          <a:bodyPr/>
          <a:lstStyle/>
          <a:p>
            <a:pPr>
              <a:defRPr/>
            </a:pPr>
            <a:fld id="{0B398A58-AE87-4E44-9CD7-9B4C49A70FAD}" type="slidenum">
              <a:rPr lang="en-US" altLang="en-US" smtClean="0"/>
              <a:pPr>
                <a:defRPr/>
              </a:pPr>
              <a:t>6</a:t>
            </a:fld>
            <a:endParaRPr lang="en-US" altLang="en-US" dirty="0"/>
          </a:p>
        </p:txBody>
      </p:sp>
    </p:spTree>
    <p:extLst>
      <p:ext uri="{BB962C8B-B14F-4D97-AF65-F5344CB8AC3E}">
        <p14:creationId xmlns:p14="http://schemas.microsoft.com/office/powerpoint/2010/main" val="3103612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588DFA0-193F-4D8D-8ED2-A2694A8EB3BC}"/>
              </a:ext>
            </a:extLst>
          </p:cNvPr>
          <p:cNvSpPr>
            <a:spLocks noGrp="1"/>
          </p:cNvSpPr>
          <p:nvPr>
            <p:ph type="title"/>
          </p:nvPr>
        </p:nvSpPr>
        <p:spPr/>
        <p:txBody>
          <a:bodyPr/>
          <a:lstStyle/>
          <a:p>
            <a:r>
              <a:rPr lang="en-US" dirty="0"/>
              <a:t>The Unknown</a:t>
            </a:r>
          </a:p>
        </p:txBody>
      </p:sp>
      <p:sp>
        <p:nvSpPr>
          <p:cNvPr id="9" name="Content Placeholder 8">
            <a:extLst>
              <a:ext uri="{FF2B5EF4-FFF2-40B4-BE49-F238E27FC236}">
                <a16:creationId xmlns:a16="http://schemas.microsoft.com/office/drawing/2014/main" id="{02672EA2-5545-4E8F-B129-21CA2A4004FC}"/>
              </a:ext>
            </a:extLst>
          </p:cNvPr>
          <p:cNvSpPr>
            <a:spLocks noGrp="1"/>
          </p:cNvSpPr>
          <p:nvPr>
            <p:ph idx="1"/>
          </p:nvPr>
        </p:nvSpPr>
        <p:spPr>
          <a:xfrm>
            <a:off x="570706" y="960437"/>
            <a:ext cx="8002587" cy="4937125"/>
          </a:xfrm>
        </p:spPr>
        <p:txBody>
          <a:bodyPr/>
          <a:lstStyle/>
          <a:p>
            <a:r>
              <a:rPr lang="en-US" dirty="0"/>
              <a:t>In traditional project management areas such as construction estimates based on historical information or dimensions such as x hours or y dollars per square foot can be used</a:t>
            </a:r>
          </a:p>
          <a:p>
            <a:r>
              <a:rPr lang="en-US" dirty="0"/>
              <a:t>Scrum is built on the observation that software development is a very complex endeavor making it impossible to arrive at accurate estimates.</a:t>
            </a:r>
          </a:p>
          <a:p>
            <a:r>
              <a:rPr lang="en-US" dirty="0"/>
              <a:t>Accurate estimates are impossible, the most thorough, detailed technique can not cover all scenarios, potential issues, and insights that may emerge</a:t>
            </a:r>
          </a:p>
          <a:p>
            <a:r>
              <a:rPr lang="en-US" dirty="0"/>
              <a:t>An estimate can not be a guarantee</a:t>
            </a:r>
          </a:p>
          <a:p>
            <a:r>
              <a:rPr lang="en-US" dirty="0"/>
              <a:t>The time spent on estimation is a form of waste. Estimates are inaccurate at best and the work we are estimating is likely to change over time</a:t>
            </a:r>
          </a:p>
        </p:txBody>
      </p:sp>
      <p:sp>
        <p:nvSpPr>
          <p:cNvPr id="7" name="Slide Number Placeholder 6">
            <a:extLst>
              <a:ext uri="{FF2B5EF4-FFF2-40B4-BE49-F238E27FC236}">
                <a16:creationId xmlns:a16="http://schemas.microsoft.com/office/drawing/2014/main" id="{05EF591D-4E73-482C-B52D-A17E8B083A95}"/>
              </a:ext>
            </a:extLst>
          </p:cNvPr>
          <p:cNvSpPr>
            <a:spLocks noGrp="1"/>
          </p:cNvSpPr>
          <p:nvPr>
            <p:ph type="sldNum" sz="quarter" idx="12"/>
          </p:nvPr>
        </p:nvSpPr>
        <p:spPr/>
        <p:txBody>
          <a:bodyPr/>
          <a:lstStyle/>
          <a:p>
            <a:pPr>
              <a:defRPr/>
            </a:pPr>
            <a:fld id="{4C1A8920-E791-4476-9EE4-8465C5DE122C}" type="slidenum">
              <a:rPr lang="en-US" altLang="en-US" smtClean="0"/>
              <a:pPr>
                <a:defRPr/>
              </a:pPr>
              <a:t>7</a:t>
            </a:fld>
            <a:endParaRPr lang="en-US" altLang="en-US" dirty="0"/>
          </a:p>
        </p:txBody>
      </p:sp>
    </p:spTree>
    <p:extLst>
      <p:ext uri="{BB962C8B-B14F-4D97-AF65-F5344CB8AC3E}">
        <p14:creationId xmlns:p14="http://schemas.microsoft.com/office/powerpoint/2010/main" val="157842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96DF-24A0-4350-9106-E45F15513EFB}"/>
              </a:ext>
            </a:extLst>
          </p:cNvPr>
          <p:cNvSpPr>
            <a:spLocks noGrp="1"/>
          </p:cNvSpPr>
          <p:nvPr>
            <p:ph type="title"/>
          </p:nvPr>
        </p:nvSpPr>
        <p:spPr/>
        <p:txBody>
          <a:bodyPr/>
          <a:lstStyle/>
          <a:p>
            <a:r>
              <a:rPr lang="en-US" dirty="0"/>
              <a:t>Agile Planning</a:t>
            </a:r>
          </a:p>
        </p:txBody>
      </p:sp>
      <p:sp>
        <p:nvSpPr>
          <p:cNvPr id="3" name="Content Placeholder 2">
            <a:extLst>
              <a:ext uri="{FF2B5EF4-FFF2-40B4-BE49-F238E27FC236}">
                <a16:creationId xmlns:a16="http://schemas.microsoft.com/office/drawing/2014/main" id="{71833B54-15EC-4EC2-8507-FF3B748DECC4}"/>
              </a:ext>
            </a:extLst>
          </p:cNvPr>
          <p:cNvSpPr>
            <a:spLocks noGrp="1"/>
          </p:cNvSpPr>
          <p:nvPr>
            <p:ph idx="1"/>
          </p:nvPr>
        </p:nvSpPr>
        <p:spPr/>
        <p:txBody>
          <a:bodyPr/>
          <a:lstStyle/>
          <a:p>
            <a:pPr marL="0" indent="0">
              <a:buNone/>
            </a:pPr>
            <a:r>
              <a:rPr lang="en-US" dirty="0"/>
              <a:t>Agile teams typically plan at 4 levels</a:t>
            </a:r>
          </a:p>
          <a:p>
            <a:r>
              <a:rPr lang="en-US" dirty="0"/>
              <a:t>Product planning – product vision and roadmap</a:t>
            </a:r>
          </a:p>
          <a:p>
            <a:r>
              <a:rPr lang="en-US" dirty="0"/>
              <a:t>Release planning – determine either the scope that can be completed by a deadline or determine a potential completion date based on scope</a:t>
            </a:r>
          </a:p>
          <a:p>
            <a:r>
              <a:rPr lang="en-US" dirty="0"/>
              <a:t>Sprint planning – planning the activities for a specific sprint to obtain a specific sprint goal</a:t>
            </a:r>
          </a:p>
          <a:p>
            <a:r>
              <a:rPr lang="en-US" dirty="0"/>
              <a:t>Daily planning – done in the Daily Scrum meeting</a:t>
            </a:r>
          </a:p>
          <a:p>
            <a:pPr marL="0" indent="0">
              <a:buNone/>
            </a:pPr>
            <a:endParaRPr lang="en-US" dirty="0"/>
          </a:p>
          <a:p>
            <a:pPr marL="0" indent="0">
              <a:buNone/>
            </a:pPr>
            <a:r>
              <a:rPr lang="en-US" dirty="0"/>
              <a:t>We have already explored product planning while discussing product visioning. We will discuss release and sprint planning in the next lesson and daily planning in the lesson after</a:t>
            </a:r>
          </a:p>
        </p:txBody>
      </p:sp>
      <p:sp>
        <p:nvSpPr>
          <p:cNvPr id="4" name="Slide Number Placeholder 3">
            <a:extLst>
              <a:ext uri="{FF2B5EF4-FFF2-40B4-BE49-F238E27FC236}">
                <a16:creationId xmlns:a16="http://schemas.microsoft.com/office/drawing/2014/main" id="{FA47454B-1071-4F83-9D0C-6EF441905262}"/>
              </a:ext>
            </a:extLst>
          </p:cNvPr>
          <p:cNvSpPr>
            <a:spLocks noGrp="1"/>
          </p:cNvSpPr>
          <p:nvPr>
            <p:ph type="sldNum" sz="quarter" idx="12"/>
          </p:nvPr>
        </p:nvSpPr>
        <p:spPr/>
        <p:txBody>
          <a:bodyPr/>
          <a:lstStyle/>
          <a:p>
            <a:pPr>
              <a:defRPr/>
            </a:pPr>
            <a:fld id="{0B398A58-AE87-4E44-9CD7-9B4C49A70FAD}" type="slidenum">
              <a:rPr lang="en-US" altLang="en-US" smtClean="0"/>
              <a:pPr>
                <a:defRPr/>
              </a:pPr>
              <a:t>8</a:t>
            </a:fld>
            <a:endParaRPr lang="en-US" altLang="en-US" dirty="0"/>
          </a:p>
        </p:txBody>
      </p:sp>
    </p:spTree>
    <p:extLst>
      <p:ext uri="{BB962C8B-B14F-4D97-AF65-F5344CB8AC3E}">
        <p14:creationId xmlns:p14="http://schemas.microsoft.com/office/powerpoint/2010/main" val="2074152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02AE-204E-4431-B9A4-4EF71116388F}"/>
              </a:ext>
            </a:extLst>
          </p:cNvPr>
          <p:cNvSpPr>
            <a:spLocks noGrp="1"/>
          </p:cNvSpPr>
          <p:nvPr>
            <p:ph type="title"/>
          </p:nvPr>
        </p:nvSpPr>
        <p:spPr/>
        <p:txBody>
          <a:bodyPr/>
          <a:lstStyle/>
          <a:p>
            <a:r>
              <a:rPr lang="en-US" dirty="0"/>
              <a:t>Scrum and Estimating</a:t>
            </a:r>
          </a:p>
        </p:txBody>
      </p:sp>
      <p:sp>
        <p:nvSpPr>
          <p:cNvPr id="3" name="Content Placeholder 2">
            <a:extLst>
              <a:ext uri="{FF2B5EF4-FFF2-40B4-BE49-F238E27FC236}">
                <a16:creationId xmlns:a16="http://schemas.microsoft.com/office/drawing/2014/main" id="{0BB2BE23-FF29-47E1-8DC3-2B9DD34882E7}"/>
              </a:ext>
            </a:extLst>
          </p:cNvPr>
          <p:cNvSpPr>
            <a:spLocks noGrp="1"/>
          </p:cNvSpPr>
          <p:nvPr>
            <p:ph idx="1"/>
          </p:nvPr>
        </p:nvSpPr>
        <p:spPr/>
        <p:txBody>
          <a:bodyPr/>
          <a:lstStyle/>
          <a:p>
            <a:pPr marL="0" indent="0">
              <a:buNone/>
            </a:pPr>
            <a:r>
              <a:rPr lang="en-US" dirty="0"/>
              <a:t>The Scrum Guide has only a couple references to estimate in it</a:t>
            </a:r>
          </a:p>
          <a:p>
            <a:r>
              <a:rPr lang="en-US" dirty="0"/>
              <a:t>“Product backlog items have the attributes of a description, order, estimate, and value”- this says a product backlog item should have an estimate of it’s size</a:t>
            </a:r>
          </a:p>
          <a:p>
            <a:r>
              <a:rPr lang="en-US" dirty="0"/>
              <a:t>“The Development Team is responsible for all estimates. The Product Owner may influence the Development Team by helping it to understand and select trade-offs, but the people who will perform the work make the final estimate” – only the Development Team estimates the work that is to be done. They do not rely on outside expert opinion</a:t>
            </a:r>
          </a:p>
        </p:txBody>
      </p:sp>
      <p:sp>
        <p:nvSpPr>
          <p:cNvPr id="4" name="Slide Number Placeholder 3">
            <a:extLst>
              <a:ext uri="{FF2B5EF4-FFF2-40B4-BE49-F238E27FC236}">
                <a16:creationId xmlns:a16="http://schemas.microsoft.com/office/drawing/2014/main" id="{2409A1F1-A6C5-40D6-AA4D-C55EE3A3FC8E}"/>
              </a:ext>
            </a:extLst>
          </p:cNvPr>
          <p:cNvSpPr>
            <a:spLocks noGrp="1"/>
          </p:cNvSpPr>
          <p:nvPr>
            <p:ph type="sldNum" sz="quarter" idx="12"/>
          </p:nvPr>
        </p:nvSpPr>
        <p:spPr/>
        <p:txBody>
          <a:bodyPr/>
          <a:lstStyle/>
          <a:p>
            <a:pPr>
              <a:defRPr/>
            </a:pPr>
            <a:fld id="{0B398A58-AE87-4E44-9CD7-9B4C49A70FAD}" type="slidenum">
              <a:rPr lang="en-US" altLang="en-US" smtClean="0"/>
              <a:pPr>
                <a:defRPr/>
              </a:pPr>
              <a:t>9</a:t>
            </a:fld>
            <a:endParaRPr lang="en-US" altLang="en-US" dirty="0"/>
          </a:p>
        </p:txBody>
      </p:sp>
    </p:spTree>
    <p:extLst>
      <p:ext uri="{BB962C8B-B14F-4D97-AF65-F5344CB8AC3E}">
        <p14:creationId xmlns:p14="http://schemas.microsoft.com/office/powerpoint/2010/main" val="3863368553"/>
      </p:ext>
    </p:extLst>
  </p:cSld>
  <p:clrMapOvr>
    <a:masterClrMapping/>
  </p:clrMapOvr>
</p:sld>
</file>

<file path=ppt/theme/theme1.xml><?xml version="1.0" encoding="utf-8"?>
<a:theme xmlns:a="http://schemas.openxmlformats.org/drawingml/2006/main" name="EII Slide Template">
  <a:themeElements>
    <a:clrScheme name="">
      <a:dk1>
        <a:srgbClr val="000000"/>
      </a:dk1>
      <a:lt1>
        <a:srgbClr val="FFFFFF"/>
      </a:lt1>
      <a:dk2>
        <a:srgbClr val="003366"/>
      </a:dk2>
      <a:lt2>
        <a:srgbClr val="EAEAEA"/>
      </a:lt2>
      <a:accent1>
        <a:srgbClr val="FFFFFF"/>
      </a:accent1>
      <a:accent2>
        <a:srgbClr val="FFFFFF"/>
      </a:accent2>
      <a:accent3>
        <a:srgbClr val="FFFFFF"/>
      </a:accent3>
      <a:accent4>
        <a:srgbClr val="000000"/>
      </a:accent4>
      <a:accent5>
        <a:srgbClr val="FFFFFF"/>
      </a:accent5>
      <a:accent6>
        <a:srgbClr val="E7E7E7"/>
      </a:accent6>
      <a:hlink>
        <a:srgbClr val="003399"/>
      </a:hlink>
      <a:folHlink>
        <a:srgbClr val="003366"/>
      </a:folHlink>
    </a:clrScheme>
    <a:fontScheme name="EII Slid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II Slide Template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EII Slide Template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EII Slide Template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EII Slide Template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EII Slide Template 5">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A50021"/>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9319</TotalTime>
  <Words>1328</Words>
  <Application>Microsoft Office PowerPoint</Application>
  <PresentationFormat>Letter Paper (8.5x11 in)</PresentationFormat>
  <Paragraphs>94</Paragraphs>
  <Slides>16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1" baseType="lpstr">
      <vt:lpstr>Arial</vt:lpstr>
      <vt:lpstr>Verdana</vt:lpstr>
      <vt:lpstr>Wingdings</vt:lpstr>
      <vt:lpstr>EII Slide Template</vt:lpstr>
      <vt:lpstr>CorelDRAW</vt:lpstr>
      <vt:lpstr>Planning and Estimating</vt:lpstr>
      <vt:lpstr>Traditional Planning and Estimating</vt:lpstr>
      <vt:lpstr>Activity planning vs Feature planning</vt:lpstr>
      <vt:lpstr>Uncertainty</vt:lpstr>
      <vt:lpstr>Cone of Uncertainty</vt:lpstr>
      <vt:lpstr>Cone of Uncertainty</vt:lpstr>
      <vt:lpstr>The Unknown</vt:lpstr>
      <vt:lpstr>Agile Planning</vt:lpstr>
      <vt:lpstr>Scrum and Estimating</vt:lpstr>
      <vt:lpstr>Scrum and Estimating</vt:lpstr>
      <vt:lpstr>Story Points</vt:lpstr>
      <vt:lpstr>Story Points are not days</vt:lpstr>
      <vt:lpstr>Planning Poker</vt:lpstr>
      <vt:lpstr>Why Estimate in Scrum? </vt:lpstr>
      <vt:lpstr>Estimating Your Team Product Backlog Items</vt:lpstr>
      <vt:lpstr>Additional Resources</vt:lpstr>
    </vt:vector>
  </TitlesOfParts>
  <Company>active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User</dc:creator>
  <cp:lastModifiedBy>Brian Myers</cp:lastModifiedBy>
  <cp:revision>345</cp:revision>
  <cp:lastPrinted>2012-02-15T14:41:34Z</cp:lastPrinted>
  <dcterms:created xsi:type="dcterms:W3CDTF">2009-06-17T23:55:54Z</dcterms:created>
  <dcterms:modified xsi:type="dcterms:W3CDTF">2020-11-03T02:04:58Z</dcterms:modified>
</cp:coreProperties>
</file>